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notesMasterIdLst>
    <p:notesMasterId r:id="rId24"/>
  </p:notesMasterIdLst>
  <p:sldIdLst>
    <p:sldId id="256" r:id="rId2"/>
    <p:sldId id="281" r:id="rId3"/>
    <p:sldId id="257" r:id="rId4"/>
    <p:sldId id="258" r:id="rId5"/>
    <p:sldId id="282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96" r:id="rId14"/>
    <p:sldId id="289" r:id="rId15"/>
    <p:sldId id="284" r:id="rId16"/>
    <p:sldId id="269" r:id="rId17"/>
    <p:sldId id="270" r:id="rId18"/>
    <p:sldId id="271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B5"/>
    <a:srgbClr val="E41212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0445" autoAdjust="0"/>
  </p:normalViewPr>
  <p:slideViewPr>
    <p:cSldViewPr snapToGrid="0">
      <p:cViewPr varScale="1">
        <p:scale>
          <a:sx n="73" d="100"/>
          <a:sy n="73" d="100"/>
        </p:scale>
        <p:origin x="91" y="8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47F22B4-216F-4FFA-8642-054CE2C5B7DE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E401B0-6A0F-46C8-A79A-6FF92FC793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8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8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9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4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55DEAF2-DC23-41E4-81D8-0136B1194742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96758FB-746D-400F-B1BD-B5A290C2A97F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6CD208-3717-4552-ABF5-386B09153E32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C26A35C-88B3-47E0-8FA7-8E505B821198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E347078-E8D4-400C-9BCF-ADA46AD79CF3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B6F92E7-088D-45F6-87A2-A18FAE78EA0B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206680A-AF38-4A24-B1D3-BE09C67401E6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902EBE5-8579-45E5-B770-0B3BF681EB4F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48AB057-5991-4F75-A8E7-5A12AED43A28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84609C-4918-45AF-AF43-A0CBB5C211B8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AF65B5C-035A-460C-A76C-B59CCC145283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93F9BD6-0265-453F-97A0-6CE050EBB274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0F58D06-226D-45F4-8E51-CDD21166C49D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39D23-E28A-0358-5C86-27108D2C2818}"/>
              </a:ext>
            </a:extLst>
          </p:cNvPr>
          <p:cNvSpPr txBox="1"/>
          <p:nvPr userDrawn="1"/>
        </p:nvSpPr>
        <p:spPr>
          <a:xfrm>
            <a:off x="11447253" y="639235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/25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?hl=k" TargetMode="Externa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hyperlink" Target="https://keras.io/api/applications/" TargetMode="External"/><Relationship Id="rId9" Type="http://schemas.openxmlformats.org/officeDocument/2006/relationships/hyperlink" Target="https://thonny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13" Type="http://schemas.openxmlformats.org/officeDocument/2006/relationships/image" Target="../media/image1.png"/><Relationship Id="rId3" Type="http://schemas.openxmlformats.org/officeDocument/2006/relationships/hyperlink" Target="https://aihub.or.kr/aidata/34125" TargetMode="External"/><Relationship Id="rId7" Type="http://schemas.openxmlformats.org/officeDocument/2006/relationships/image" Target="../media/image76.jp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5" Type="http://schemas.openxmlformats.org/officeDocument/2006/relationships/image" Target="../media/image70.png"/><Relationship Id="rId10" Type="http://schemas.openxmlformats.org/officeDocument/2006/relationships/image" Target="../media/image79.jpeg"/><Relationship Id="rId4" Type="http://schemas.openxmlformats.org/officeDocument/2006/relationships/image" Target="../media/image72.png"/><Relationship Id="rId9" Type="http://schemas.openxmlformats.org/officeDocument/2006/relationships/image" Target="../media/image78.jpeg"/><Relationship Id="rId1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s://github.com/JEONEUNMIN/capstone_04" TargetMode="External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jpe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hyperlink" Target="https://github.com/JEONEUNMIN/capstone_04" TargetMode="External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2.svg"/><Relationship Id="rId4" Type="http://schemas.openxmlformats.org/officeDocument/2006/relationships/image" Target="../media/image84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hyperlink" Target="https://github.com/JEONEUNMIN/capstone_04" TargetMode="External"/><Relationship Id="rId7" Type="http://schemas.openxmlformats.org/officeDocument/2006/relationships/image" Target="../media/image9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hyperlink" Target="https://www.robotstory.co.kr/bunker/?vid=5" TargetMode="External"/><Relationship Id="rId7" Type="http://schemas.openxmlformats.org/officeDocument/2006/relationships/image" Target="../media/image98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k.co.kr/news/business/view/2020/12/1311539/" TargetMode="External"/><Relationship Id="rId11" Type="http://schemas.openxmlformats.org/officeDocument/2006/relationships/image" Target="../media/image100.jpeg"/><Relationship Id="rId5" Type="http://schemas.openxmlformats.org/officeDocument/2006/relationships/hyperlink" Target="https://www.kakaocorp.com/page/detail/9607" TargetMode="External"/><Relationship Id="rId10" Type="http://schemas.microsoft.com/office/2007/relationships/hdphoto" Target="../media/hdphoto2.wdp"/><Relationship Id="rId4" Type="http://schemas.openxmlformats.org/officeDocument/2006/relationships/hyperlink" Target="https://mobile.twitter.com/samsungresearch" TargetMode="External"/><Relationship Id="rId9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hyperlink" Target="https://rogorogo.tistory.com/434" TargetMode="External"/><Relationship Id="rId7" Type="http://schemas.openxmlformats.org/officeDocument/2006/relationships/image" Target="../media/image104.png"/><Relationship Id="rId2" Type="http://schemas.openxmlformats.org/officeDocument/2006/relationships/hyperlink" Target="https://ko.wikipedia.org/wiki/%EA%B5%AC%EA%B8%80_%EB%A1%9C%EA%B3%A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jpeg"/><Relationship Id="rId5" Type="http://schemas.openxmlformats.org/officeDocument/2006/relationships/image" Target="../media/image102.png"/><Relationship Id="rId4" Type="http://schemas.openxmlformats.org/officeDocument/2006/relationships/hyperlink" Target="https://www.rocketpunch.com/companies/microsof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din.co.kr/shop/wproduct.aspx?ItemId=183898040" TargetMode="External"/><Relationship Id="rId2" Type="http://schemas.openxmlformats.org/officeDocument/2006/relationships/hyperlink" Target="http://www.kyobobook.co.kr/product/detailViewKor.laf?mallGb=KOR&amp;ejkGb=KOR&amp;barcode=979116303091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kyobobook.co.kr/product/detailViewKor.laf?ejkGb=KOR&amp;mallGb=KOR&amp;barcode=9791156645078&amp;orderClick=LAG&amp;Kc=" TargetMode="External"/><Relationship Id="rId4" Type="http://schemas.openxmlformats.org/officeDocument/2006/relationships/hyperlink" Target="http://www.kyobobook.co.kr/product/detailViewKor.laf?ejkGb=KOR&amp;mallGb=KOR&amp;barcode=9788970508948&amp;orderClick=LAG&amp;K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bbnflow.tistory.com/167" TargetMode="External"/><Relationship Id="rId7" Type="http://schemas.openxmlformats.org/officeDocument/2006/relationships/hyperlink" Target="https://www.kaggle.com/code/dmitirycherezov/chollet-c-5-3-2" TargetMode="External"/><Relationship Id="rId2" Type="http://schemas.openxmlformats.org/officeDocument/2006/relationships/hyperlink" Target="https://excelsior-cjh.tistory.com/18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taldanko/pytorch-cats-vs-dogs-cnn" TargetMode="External"/><Relationship Id="rId5" Type="http://schemas.openxmlformats.org/officeDocument/2006/relationships/hyperlink" Target="https://www.codingworldnews.com/news/articleView.html?idxno=5872" TargetMode="External"/><Relationship Id="rId4" Type="http://schemas.openxmlformats.org/officeDocument/2006/relationships/hyperlink" Target="https://rubber-tree.tistory.com/entry/%EB%94%A5%EB%9F%AC%EB%8B%9D-%EB%AA%A8%EB%8D%B8-CNN-Convolutional-Neural-Network-%EC%84%A4%EB%AA%8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es24.com/Product/Search?domain=ALL&amp;query=%ED%99%8D%EC%9E%A5%ED%91%9C&amp;authorNo=278836&amp;author=%ED%99%8D%EC%9E%A5%ED%91%9C" TargetMode="External"/><Relationship Id="rId3" Type="http://schemas.openxmlformats.org/officeDocument/2006/relationships/hyperlink" Target="http://www.yes24.com/Product/Search?domain=ALL&amp;query=%EC%9D%B4%EB%B3%91%EC%A3%BC&amp;authorNo=140158&amp;author=%EC%9D%B4%EB%B3%91%EC%A3%BC" TargetMode="External"/><Relationship Id="rId7" Type="http://schemas.openxmlformats.org/officeDocument/2006/relationships/image" Target="../media/image107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es24.com/Product/Search?domain=ALL&amp;query=%EA%B9%80%EC%A2%85%EB%AF%BC&amp;authorNo=336357&amp;author=%EA%B9%80%EC%A2%85%EB%AF%BC" TargetMode="External"/><Relationship Id="rId5" Type="http://schemas.openxmlformats.org/officeDocument/2006/relationships/image" Target="../media/image106.jpeg"/><Relationship Id="rId4" Type="http://schemas.openxmlformats.org/officeDocument/2006/relationships/hyperlink" Target="http://www.yes24.com/Product/Search?domain=ALL&amp;query=%EC%9C%A4%EC%98%81%EB%8F%88&amp;authorNo=205153&amp;author=%EC%9C%A4%EC%98%81%EB%8F%8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ONEUNMIN/capstone_04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hyperlink" Target="https://github.com/JEONEUNMIN/capstone_04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.svg"/><Relationship Id="rId5" Type="http://schemas.openxmlformats.org/officeDocument/2006/relationships/image" Target="../media/image17.jpeg"/><Relationship Id="rId15" Type="http://schemas.openxmlformats.org/officeDocument/2006/relationships/image" Target="../media/image25.png"/><Relationship Id="rId10" Type="http://schemas.openxmlformats.org/officeDocument/2006/relationships/image" Target="../media/image1.png"/><Relationship Id="rId19" Type="http://schemas.openxmlformats.org/officeDocument/2006/relationships/image" Target="../media/image29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imes.com/news/articleView.html?idxno=2191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41176"/>
            <a:ext cx="9144000" cy="229796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5400" dirty="0">
                <a:latin typeface="나눔고딕ET"/>
                <a:ea typeface="나눔고딕ET"/>
              </a:rPr>
              <a:t>CNN</a:t>
            </a:r>
            <a:r>
              <a:rPr lang="ko-KR" altLang="en-US" sz="5400" dirty="0">
                <a:latin typeface="나눔고딕ET"/>
                <a:ea typeface="나눔고딕ET"/>
              </a:rPr>
              <a:t> 알고리즘을 이용한 </a:t>
            </a:r>
            <a:br>
              <a:rPr lang="en-US" altLang="ko-KR" sz="5400" dirty="0">
                <a:latin typeface="나눔고딕ET"/>
                <a:ea typeface="나눔고딕ET"/>
              </a:rPr>
            </a:br>
            <a:r>
              <a:rPr lang="ko-KR" altLang="en-US" sz="5400" dirty="0">
                <a:latin typeface="나눔고딕ET"/>
                <a:ea typeface="나눔고딕ET"/>
              </a:rPr>
              <a:t>조선대학교 내 전동 </a:t>
            </a:r>
            <a:r>
              <a:rPr lang="ko-KR" altLang="en-US" sz="5400" dirty="0" err="1">
                <a:latin typeface="나눔고딕ET"/>
                <a:ea typeface="나눔고딕ET"/>
              </a:rPr>
              <a:t>킥보드</a:t>
            </a:r>
            <a:r>
              <a:rPr lang="en-US" altLang="ko-KR" sz="5400" dirty="0">
                <a:latin typeface="나눔고딕ET"/>
                <a:ea typeface="나눔고딕ET"/>
              </a:rPr>
              <a:t> </a:t>
            </a:r>
            <a:br>
              <a:rPr lang="en-US" altLang="ko-KR" sz="5400" dirty="0">
                <a:latin typeface="나눔고딕ET"/>
                <a:ea typeface="나눔고딕ET"/>
              </a:rPr>
            </a:br>
            <a:r>
              <a:rPr lang="ko-KR" altLang="en-US" sz="5400" dirty="0">
                <a:latin typeface="나눔고딕ET"/>
                <a:ea typeface="나눔고딕ET"/>
              </a:rPr>
              <a:t>불법</a:t>
            </a:r>
            <a:r>
              <a:rPr lang="en-US" altLang="ko-KR" sz="5400" dirty="0">
                <a:latin typeface="나눔고딕ET"/>
                <a:ea typeface="나눔고딕ET"/>
              </a:rPr>
              <a:t> </a:t>
            </a:r>
            <a:r>
              <a:rPr lang="ko-KR" altLang="en-US" sz="5400" dirty="0">
                <a:latin typeface="나눔고딕ET"/>
                <a:ea typeface="나눔고딕ET"/>
              </a:rPr>
              <a:t>주행 인식</a:t>
            </a:r>
            <a:r>
              <a:rPr lang="en-US" altLang="ko-KR" sz="5400" dirty="0">
                <a:latin typeface="나눔고딕ET"/>
                <a:ea typeface="나눔고딕ET"/>
              </a:rPr>
              <a:t> </a:t>
            </a:r>
            <a:r>
              <a:rPr lang="ko-KR" altLang="en-US" sz="5400" dirty="0">
                <a:latin typeface="나눔고딕ET"/>
                <a:ea typeface="나눔고딕ET"/>
              </a:rPr>
              <a:t>인공지능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3601" y="4100231"/>
            <a:ext cx="2844800" cy="440267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  <a:latin typeface="나눔고딕ET"/>
                <a:ea typeface="나눔고딕ET"/>
              </a:rPr>
              <a:t>발표자 </a:t>
            </a:r>
            <a:r>
              <a:rPr lang="en-US" altLang="ko-KR" dirty="0">
                <a:solidFill>
                  <a:schemeClr val="tx1"/>
                </a:solidFill>
                <a:latin typeface="나눔고딕ET"/>
                <a:ea typeface="나눔고딕ET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ET"/>
                <a:ea typeface="나눔고딕ET"/>
              </a:rPr>
              <a:t>이수정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8401" y="4602024"/>
            <a:ext cx="451918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담당과목 </a:t>
            </a:r>
            <a:r>
              <a:rPr lang="en-US" altLang="ko-KR" dirty="0"/>
              <a:t>: </a:t>
            </a:r>
            <a:r>
              <a:rPr lang="ko-KR" altLang="en-US" dirty="0" err="1"/>
              <a:t>산학캡스톤디자인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학기 </a:t>
            </a:r>
            <a:r>
              <a:rPr lang="en-US" altLang="ko-KR" dirty="0"/>
              <a:t>: 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</a:p>
          <a:p>
            <a:pPr lvl="0">
              <a:defRPr/>
            </a:pPr>
            <a:r>
              <a:rPr lang="ko-KR" altLang="en-US" dirty="0"/>
              <a:t>담당교수 </a:t>
            </a:r>
            <a:r>
              <a:rPr lang="en-US" altLang="ko-KR" dirty="0"/>
              <a:t>: </a:t>
            </a:r>
            <a:r>
              <a:rPr lang="ko-KR" altLang="en-US" dirty="0"/>
              <a:t>정현숙</a:t>
            </a:r>
            <a:r>
              <a:rPr lang="en-US" altLang="ko-KR" dirty="0"/>
              <a:t>(04</a:t>
            </a:r>
            <a:r>
              <a:rPr lang="ko-KR" altLang="en-US" dirty="0"/>
              <a:t>분반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조 </a:t>
            </a:r>
            <a:r>
              <a:rPr lang="en-US" altLang="ko-KR" dirty="0"/>
              <a:t>: 4</a:t>
            </a:r>
            <a:r>
              <a:rPr lang="ko-KR" altLang="en-US" dirty="0"/>
              <a:t>조</a:t>
            </a:r>
          </a:p>
          <a:p>
            <a:pPr lvl="0">
              <a:defRPr/>
            </a:pPr>
            <a:r>
              <a:rPr lang="ko-KR" altLang="en-US" dirty="0"/>
              <a:t>날짜 </a:t>
            </a:r>
            <a:r>
              <a:rPr lang="en-US" altLang="ko-KR" dirty="0"/>
              <a:t>: 2022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</a:p>
          <a:p>
            <a:pPr lvl="0">
              <a:defRPr/>
            </a:pP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전은민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), </a:t>
            </a:r>
            <a:r>
              <a:rPr lang="ko-KR" altLang="en-US" dirty="0"/>
              <a:t>마지안</a:t>
            </a:r>
            <a:r>
              <a:rPr lang="en-US" altLang="ko-KR" dirty="0"/>
              <a:t>,</a:t>
            </a:r>
            <a:r>
              <a:rPr lang="ko-KR" altLang="en-US" dirty="0"/>
              <a:t> 이지혜</a:t>
            </a:r>
            <a:r>
              <a:rPr lang="en-US" altLang="ko-KR" dirty="0"/>
              <a:t>, </a:t>
            </a:r>
            <a:r>
              <a:rPr lang="ko-KR" altLang="en-US" dirty="0"/>
              <a:t>이수정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12025" y="2961855"/>
            <a:ext cx="115679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>
                <a:solidFill>
                  <a:srgbClr val="424242"/>
                </a:solidFill>
                <a:latin typeface="-apple-system"/>
              </a:rPr>
              <a:t>AI </a:t>
            </a:r>
            <a:r>
              <a:rPr lang="en-US" altLang="ko-KR" sz="2800" b="0" i="0" dirty="0">
                <a:solidFill>
                  <a:srgbClr val="424242"/>
                </a:solidFill>
                <a:effectLst/>
                <a:latin typeface="-apple-system"/>
              </a:rPr>
              <a:t>for illegal driving detection of electric kickboards in Chosun Univ using CNN</a:t>
            </a:r>
          </a:p>
          <a:p>
            <a:pPr lvl="0" algn="ctr">
              <a:defRPr/>
            </a:pPr>
            <a:r>
              <a:rPr lang="en-US" altLang="ko-KR" sz="3200" dirty="0">
                <a:solidFill>
                  <a:srgbClr val="424242"/>
                </a:solidFill>
                <a:latin typeface="-apple-system"/>
              </a:rPr>
              <a:t>(CNN Detection cam</a:t>
            </a:r>
            <a:r>
              <a:rPr lang="en-US" altLang="ko-KR" sz="3200" b="0" i="0" dirty="0">
                <a:solidFill>
                  <a:srgbClr val="424242"/>
                </a:solidFill>
                <a:effectLst/>
                <a:latin typeface="-apple-system"/>
              </a:rPr>
              <a:t> : </a:t>
            </a:r>
            <a:r>
              <a:rPr lang="en-US" altLang="ko-KR" sz="3200" dirty="0">
                <a:solidFill>
                  <a:srgbClr val="424242"/>
                </a:solidFill>
                <a:latin typeface="-apple-system"/>
              </a:rPr>
              <a:t>CDC)</a:t>
            </a:r>
            <a:endParaRPr lang="en-US" altLang="ko-KR" sz="32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9864B-F6AD-307D-1E67-64CDC0E2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599" y="6358553"/>
            <a:ext cx="2844799" cy="365125"/>
          </a:xfrm>
        </p:spPr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105357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CNN detection cam </a:t>
            </a:r>
            <a:r>
              <a:rPr lang="ko-KR" altLang="en-US" sz="2400" dirty="0"/>
              <a:t>구현환경</a:t>
            </a:r>
            <a:r>
              <a:rPr lang="en-US" altLang="ko-KR" sz="2400" dirty="0"/>
              <a:t>_</a:t>
            </a:r>
            <a:r>
              <a:rPr lang="ko-KR" altLang="en-US" sz="2400" dirty="0"/>
              <a:t>이미지 분류</a:t>
            </a:r>
            <a:r>
              <a:rPr lang="en-US" altLang="ko-KR" sz="2400" dirty="0"/>
              <a:t> </a:t>
            </a:r>
            <a:r>
              <a:rPr lang="ko-KR" altLang="en-US" sz="2400" dirty="0"/>
              <a:t>인공지능 모델 개발환경 구축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3028" y="750423"/>
            <a:ext cx="4939164" cy="101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latin typeface="+mj-ea"/>
                <a:ea typeface="+mj-ea"/>
              </a:rPr>
              <a:t>인공지능 개발에 적합한 프로그래밍 언어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latin typeface="+mj-ea"/>
                <a:ea typeface="+mj-ea"/>
              </a:rPr>
              <a:t>대부분 </a:t>
            </a:r>
            <a:r>
              <a:rPr lang="ko-KR" altLang="en-US" sz="1000" dirty="0" err="1">
                <a:latin typeface="+mj-ea"/>
                <a:ea typeface="+mj-ea"/>
              </a:rPr>
              <a:t>머신러닝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딥러닝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프레임워크는 </a:t>
            </a:r>
            <a:r>
              <a:rPr lang="ko-KR" altLang="en-US" sz="1000" dirty="0" err="1">
                <a:latin typeface="+mj-ea"/>
                <a:ea typeface="+mj-ea"/>
              </a:rPr>
              <a:t>파이썬용으로</a:t>
            </a:r>
            <a:r>
              <a:rPr lang="ko-KR" altLang="en-US" sz="1000" dirty="0">
                <a:latin typeface="+mj-ea"/>
                <a:ea typeface="+mj-ea"/>
              </a:rPr>
              <a:t> 만들어짐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sz="1000" b="1" i="0" u="none" strike="noStrike" dirty="0">
                <a:latin typeface="+mj-ea"/>
                <a:ea typeface="+mj-ea"/>
              </a:rPr>
              <a:t>: </a:t>
            </a:r>
            <a:r>
              <a:rPr sz="1000" b="1" i="0" u="none" strike="noStrike" dirty="0" err="1">
                <a:latin typeface="+mj-ea"/>
                <a:ea typeface="+mj-ea"/>
              </a:rPr>
              <a:t>프로그래밍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개발</a:t>
            </a:r>
            <a:endParaRPr sz="1000" b="1" i="0" u="none" strike="noStrike" dirty="0">
              <a:latin typeface="+mj-ea"/>
              <a:ea typeface="+mj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 dirty="0">
                <a:latin typeface="+mj-ea"/>
                <a:ea typeface="+mj-ea"/>
              </a:rPr>
              <a:t>: </a:t>
            </a:r>
            <a:r>
              <a:rPr lang="EN-US" sz="1000" b="0" i="0" u="sng" strike="noStrike" dirty="0">
                <a:latin typeface="+mj-ea"/>
                <a:ea typeface="+mj-ea"/>
                <a:hlinkClick r:id="rId2"/>
              </a:rPr>
              <a:t>https://www.python.org/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2313" y="5067013"/>
            <a:ext cx="5500395" cy="272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en-US" sz="1200">
              <a:latin typeface="+mn-lt"/>
              <a:ea typeface="+mn-ea"/>
              <a:cs typeface="+mn-cs"/>
            </a:endParaRPr>
          </a:p>
        </p:txBody>
      </p:sp>
      <p:grpSp>
        <p:nvGrpSpPr>
          <p:cNvPr id="1027" name="그룹 10"/>
          <p:cNvGrpSpPr/>
          <p:nvPr/>
        </p:nvGrpSpPr>
        <p:grpSpPr>
          <a:xfrm>
            <a:off x="3625868" y="4756444"/>
            <a:ext cx="1733475" cy="648521"/>
            <a:chOff x="1847625" y="6478294"/>
            <a:chExt cx="4541055" cy="1630323"/>
          </a:xfrm>
        </p:grpSpPr>
        <p:pic>
          <p:nvPicPr>
            <p:cNvPr id="1028" name="Picture 6" descr="Keras Applications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879600" y="6478294"/>
              <a:ext cx="3683000" cy="1280010"/>
            </a:xfrm>
            <a:prstGeom prst="rect">
              <a:avLst/>
            </a:prstGeom>
            <a:noFill/>
            <a:ln/>
          </p:spPr>
        </p:pic>
        <p:sp>
          <p:nvSpPr>
            <p:cNvPr id="1029" name="TextBox 12"/>
            <p:cNvSpPr txBox="1"/>
            <p:nvPr/>
          </p:nvSpPr>
          <p:spPr>
            <a:xfrm>
              <a:off x="1847625" y="7619800"/>
              <a:ext cx="4541055" cy="488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030" name="TextBox 18"/>
          <p:cNvSpPr txBox="1"/>
          <p:nvPr/>
        </p:nvSpPr>
        <p:spPr>
          <a:xfrm>
            <a:off x="5883028" y="4444566"/>
            <a:ext cx="6892481" cy="1244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사용자가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딥러닝을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보다 쉽게 할 수 있도록 도와주는 파이썬 라이브러리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쉬운 고수준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제공하면서도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TENSORFLOW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와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같은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저수준의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와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호환이 잘 되어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원하는 네트워크 구조 만들 수 있음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1" i="0" u="none" strike="noStrike" dirty="0">
                <a:latin typeface="+mj-ea"/>
                <a:ea typeface="+mj-ea"/>
              </a:rPr>
              <a:t>:</a:t>
            </a:r>
            <a:r>
              <a:rPr lang="ko-KR" altLang="en-US"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파이썬으로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작성된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오픈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소스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신경망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라이브러리로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텐서플로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사용을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위해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사용함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0" i="0" u="sng" strike="noStrike" dirty="0">
                <a:latin typeface="+mj-ea"/>
                <a:ea typeface="+mj-ea"/>
                <a:hlinkClick r:id="rId4"/>
              </a:rPr>
              <a:t>https://keras.io/api/applications/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grpSp>
        <p:nvGrpSpPr>
          <p:cNvPr id="1031" name="그룹 13"/>
          <p:cNvGrpSpPr/>
          <p:nvPr/>
        </p:nvGrpSpPr>
        <p:grpSpPr>
          <a:xfrm>
            <a:off x="3479492" y="5577529"/>
            <a:ext cx="2299680" cy="803070"/>
            <a:chOff x="9345332" y="2127491"/>
            <a:chExt cx="4656842" cy="1562851"/>
          </a:xfrm>
        </p:grpSpPr>
        <p:pic>
          <p:nvPicPr>
            <p:cNvPr id="1032" name="Picture 8" descr="GitHub - tensorflow/tensorflow: An Open Source Machine Learning Framework  for Everyone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345332" y="2127491"/>
              <a:ext cx="4656842" cy="1562851"/>
            </a:xfrm>
            <a:prstGeom prst="rect">
              <a:avLst/>
            </a:prstGeom>
            <a:noFill/>
            <a:ln/>
          </p:spPr>
        </p:pic>
        <p:sp>
          <p:nvSpPr>
            <p:cNvPr id="1033" name="TextBox 15"/>
            <p:cNvSpPr txBox="1"/>
            <p:nvPr/>
          </p:nvSpPr>
          <p:spPr>
            <a:xfrm>
              <a:off x="9829799" y="3271754"/>
              <a:ext cx="366677" cy="37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034" name="TextBox 19"/>
          <p:cNvSpPr txBox="1"/>
          <p:nvPr/>
        </p:nvSpPr>
        <p:spPr>
          <a:xfrm>
            <a:off x="5883028" y="5768185"/>
            <a:ext cx="6851936" cy="767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수치계산과 대규모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머신러닝을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위한 오픈소스 라이브러리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딥러닝 프로그램을 구현할 수 있도록 다양한 기능 제공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0" i="0" u="sng" strike="noStrike" dirty="0">
                <a:latin typeface="+mj-ea"/>
                <a:ea typeface="+mj-ea"/>
                <a:hlinkClick r:id="rId6"/>
              </a:rPr>
              <a:t>https://www.tensorflow.org/?hl=k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grpSp>
        <p:nvGrpSpPr>
          <p:cNvPr id="1041" name="그룹 3"/>
          <p:cNvGrpSpPr/>
          <p:nvPr/>
        </p:nvGrpSpPr>
        <p:grpSpPr>
          <a:xfrm>
            <a:off x="3540675" y="942721"/>
            <a:ext cx="1770764" cy="770082"/>
            <a:chOff x="1676400" y="2247900"/>
            <a:chExt cx="4350026" cy="1620684"/>
          </a:xfrm>
        </p:grpSpPr>
        <p:pic>
          <p:nvPicPr>
            <p:cNvPr id="1042" name="Picture 2" descr="프로그래밍] 파이썬 Python , 정체를 모른다면 Click : 네이버 블로그"/>
            <p:cNvPicPr>
              <a:picLocks noChangeAspect="1" noChangeArrowheads="1"/>
            </p:cNvPicPr>
            <p:nvPr/>
          </p:nvPicPr>
          <p:blipFill rotWithShape="1">
            <a:blip r:embed="rId7"/>
            <a:srcRect l="15000" t="31520" r="14000" b="36960"/>
            <a:stretch>
              <a:fillRect/>
            </a:stretch>
          </p:blipFill>
          <p:spPr>
            <a:xfrm>
              <a:off x="1676400" y="2247900"/>
              <a:ext cx="4350026" cy="1286627"/>
            </a:xfrm>
            <a:prstGeom prst="rect">
              <a:avLst/>
            </a:prstGeom>
            <a:noFill/>
          </p:spPr>
        </p:pic>
        <p:sp>
          <p:nvSpPr>
            <p:cNvPr id="1043" name="TextBox 6"/>
            <p:cNvSpPr txBox="1"/>
            <p:nvPr/>
          </p:nvSpPr>
          <p:spPr>
            <a:xfrm>
              <a:off x="1867769" y="3396024"/>
              <a:ext cx="3635398" cy="4725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5D7A07-CAE8-F0C0-188B-11215D3D5E0E}"/>
              </a:ext>
            </a:extLst>
          </p:cNvPr>
          <p:cNvSpPr txBox="1"/>
          <p:nvPr/>
        </p:nvSpPr>
        <p:spPr>
          <a:xfrm>
            <a:off x="1137480" y="1164864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20237-9E31-FB29-A5D1-AFA8385352C3}"/>
              </a:ext>
            </a:extLst>
          </p:cNvPr>
          <p:cNvSpPr txBox="1"/>
          <p:nvPr/>
        </p:nvSpPr>
        <p:spPr>
          <a:xfrm>
            <a:off x="1065720" y="4759236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9332-2BE0-2710-F47C-5D1AC66BD693}"/>
              </a:ext>
            </a:extLst>
          </p:cNvPr>
          <p:cNvSpPr txBox="1"/>
          <p:nvPr/>
        </p:nvSpPr>
        <p:spPr>
          <a:xfrm>
            <a:off x="1065720" y="592319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CE56E-A8A9-B641-ECAE-8C9BC9B5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10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90AFA9-CD75-EB09-578A-D66CF2B01854}"/>
              </a:ext>
            </a:extLst>
          </p:cNvPr>
          <p:cNvSpPr txBox="1"/>
          <p:nvPr/>
        </p:nvSpPr>
        <p:spPr>
          <a:xfrm>
            <a:off x="5883028" y="1935224"/>
            <a:ext cx="689468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마이크로소프트가 마이크로소프트 윈도우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macOS,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리눅스용으로 개발한 소스 코드 편집기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디버깅 지원과 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Git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제어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구문 강조 기능 등이 포함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사용자가 편집기의 테마와 단축키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설정 등을 수정</a:t>
            </a:r>
            <a:endParaRPr lang="en-US" altLang="ko-KR" sz="1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b="1" i="0" u="none" strike="noStrike" dirty="0">
                <a:latin typeface="+mj-ea"/>
                <a:ea typeface="+mj-ea"/>
              </a:rPr>
              <a:t>:</a:t>
            </a:r>
            <a:r>
              <a:rPr lang="ko-KR" altLang="en-US"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우리가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사용할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파이썬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코드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작성</a:t>
            </a:r>
            <a:r>
              <a:rPr sz="1000" b="1" i="0" u="none" strike="noStrike" dirty="0">
                <a:latin typeface="+mj-ea"/>
                <a:ea typeface="+mj-ea"/>
              </a:rPr>
              <a:t> 및 </a:t>
            </a:r>
            <a:r>
              <a:rPr sz="1000" b="1" i="0" u="none" strike="noStrike" dirty="0" err="1">
                <a:latin typeface="+mj-ea"/>
                <a:ea typeface="+mj-ea"/>
              </a:rPr>
              <a:t>실행</a:t>
            </a:r>
            <a:endParaRPr sz="1000" b="1" i="0" u="none" strike="noStrike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en-US" sz="1000" dirty="0">
                <a:latin typeface="+mj-ea"/>
                <a:ea typeface="+mj-ea"/>
                <a:cs typeface="+mn-cs"/>
                <a:hlinkClick r:id="rId8"/>
              </a:rPr>
              <a:t>https://code.visualstudio.com/</a:t>
            </a:r>
            <a:endParaRPr lang="en-US" altLang="en-US" sz="1000" dirty="0">
              <a:latin typeface="+mj-ea"/>
              <a:ea typeface="+mj-ea"/>
              <a:cs typeface="+mn-cs"/>
            </a:endParaRP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384C51F4-4000-088A-9D26-1B90ABC5DECA}"/>
              </a:ext>
            </a:extLst>
          </p:cNvPr>
          <p:cNvSpPr txBox="1"/>
          <p:nvPr/>
        </p:nvSpPr>
        <p:spPr>
          <a:xfrm>
            <a:off x="5883028" y="2926746"/>
            <a:ext cx="7101666" cy="146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Python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용 통합 개발 환경</a:t>
            </a:r>
            <a:endParaRPr lang="en-US" altLang="ko-KR" sz="1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코드를 단계별로 실행하는 방법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단계별 표현 평가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콜 스택의 세부적인 </a:t>
            </a:r>
            <a:endParaRPr lang="en-US" altLang="ko-KR" sz="1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시각화 및 참조 및 </a:t>
            </a:r>
            <a:r>
              <a:rPr lang="ko-KR" altLang="en-US" sz="1000" b="0" i="0" dirty="0" err="1">
                <a:solidFill>
                  <a:srgbClr val="4D5156"/>
                </a:solidFill>
                <a:effectLst/>
                <a:latin typeface="Apple SD Gothic Neo"/>
              </a:rPr>
              <a:t>힙의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 개념을 설명하는 모드를 지원</a:t>
            </a:r>
            <a:endParaRPr lang="en-US" altLang="ko-KR" sz="1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Thonny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3.0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3.3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여러 기능 개발은 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Raspberry Pi Foundation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제안 및 지원 </a:t>
            </a:r>
            <a:endParaRPr lang="en-US" altLang="ko-KR" sz="10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kumimoji="0" lang="ko-KR" altLang="en-US" sz="1000" b="1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라즈베리파이</a:t>
            </a:r>
            <a:r>
              <a:rPr kumimoji="0" lang="ko-KR" altLang="en-US" sz="1000" b="1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ko-KR" sz="1000" b="1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os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</a:rPr>
              <a:t>환경에서</a:t>
            </a:r>
            <a:r>
              <a:rPr lang="ko-KR" altLang="en-US" sz="1000" b="1" i="0" u="none" strike="noStrike" dirty="0">
                <a:latin typeface="+mj-ea"/>
                <a:ea typeface="+mj-ea"/>
              </a:rPr>
              <a:t> 파이썬 코드 작성 및 실행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i="0" dirty="0">
                <a:solidFill>
                  <a:srgbClr val="202124"/>
                </a:solidFill>
                <a:effectLst/>
                <a:latin typeface="Apple SD Gothic Neo"/>
                <a:hlinkClick r:id="rId9"/>
              </a:rPr>
              <a:t>https://</a:t>
            </a:r>
            <a:r>
              <a:rPr lang="en-US" altLang="ko-KR" sz="1000" b="1" i="0" dirty="0">
                <a:solidFill>
                  <a:srgbClr val="202124"/>
                </a:solidFill>
                <a:effectLst/>
                <a:latin typeface="Apple SD Gothic Neo"/>
                <a:hlinkClick r:id="rId9"/>
              </a:rPr>
              <a:t>thonny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Apple SD Gothic Neo"/>
                <a:hlinkClick r:id="rId9"/>
              </a:rPr>
              <a:t>.org</a:t>
            </a:r>
            <a:endParaRPr lang="en-US" altLang="ko-KR" sz="1000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F6C33-EB91-FD9D-5DD5-043B804575C3}"/>
              </a:ext>
            </a:extLst>
          </p:cNvPr>
          <p:cNvSpPr txBox="1"/>
          <p:nvPr/>
        </p:nvSpPr>
        <p:spPr>
          <a:xfrm>
            <a:off x="1604382" y="230651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모델개발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19506D-038C-B5FE-8240-9830AC221C75}"/>
              </a:ext>
            </a:extLst>
          </p:cNvPr>
          <p:cNvSpPr txBox="1"/>
          <p:nvPr/>
        </p:nvSpPr>
        <p:spPr>
          <a:xfrm>
            <a:off x="1444883" y="34290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AD85E00-6FFD-E9E2-C485-062643083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5204" y="3217645"/>
            <a:ext cx="707714" cy="70771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66A4486-A874-11DF-1008-E639EF81F5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5051" y="3370988"/>
            <a:ext cx="1655958" cy="5065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6E280AA-6F2E-0C29-E8F4-06E2F0B91A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7295" y="1935224"/>
            <a:ext cx="2551878" cy="9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B99970-B9C9-5116-F58A-F9FF914DB113}"/>
              </a:ext>
            </a:extLst>
          </p:cNvPr>
          <p:cNvSpPr/>
          <p:nvPr/>
        </p:nvSpPr>
        <p:spPr>
          <a:xfrm>
            <a:off x="117965" y="3167493"/>
            <a:ext cx="6449618" cy="3561733"/>
          </a:xfrm>
          <a:prstGeom prst="roundRect">
            <a:avLst/>
          </a:prstGeom>
          <a:ln w="38100">
            <a:solidFill>
              <a:srgbClr val="EC2C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화살표: 아래쪽 138">
            <a:extLst>
              <a:ext uri="{FF2B5EF4-FFF2-40B4-BE49-F238E27FC236}">
                <a16:creationId xmlns:a16="http://schemas.microsoft.com/office/drawing/2014/main" id="{5A78C5C3-4155-BB20-0A64-9638F1CC0C18}"/>
              </a:ext>
            </a:extLst>
          </p:cNvPr>
          <p:cNvSpPr/>
          <p:nvPr/>
        </p:nvSpPr>
        <p:spPr>
          <a:xfrm>
            <a:off x="1040211" y="6349792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8866DF3-6DD5-AE85-3289-ADA10F011653}"/>
              </a:ext>
            </a:extLst>
          </p:cNvPr>
          <p:cNvSpPr/>
          <p:nvPr/>
        </p:nvSpPr>
        <p:spPr>
          <a:xfrm>
            <a:off x="6919605" y="4605298"/>
            <a:ext cx="4708226" cy="1045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228748" y="258014"/>
            <a:ext cx="61739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en-US" altLang="ko-KR" sz="2400" dirty="0">
                <a:highlight>
                  <a:srgbClr val="FFFF00"/>
                </a:highlight>
              </a:rPr>
              <a:t>CNN detection cam </a:t>
            </a:r>
            <a:r>
              <a:rPr lang="ko-KR" altLang="en-US" sz="2400" dirty="0">
                <a:highlight>
                  <a:srgbClr val="FFFF00"/>
                </a:highlight>
              </a:rPr>
              <a:t>전체 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260902-0B50-00DE-74CE-F6980B99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4998" y="6364101"/>
            <a:ext cx="2844799" cy="365125"/>
          </a:xfrm>
        </p:spPr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11</a:t>
            </a:fld>
            <a:endParaRPr lang="ko-KR" alt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9780D70-7E3F-4059-A18F-CF15988E6DCC}"/>
              </a:ext>
            </a:extLst>
          </p:cNvPr>
          <p:cNvSpPr txBox="1"/>
          <p:nvPr/>
        </p:nvSpPr>
        <p:spPr>
          <a:xfrm>
            <a:off x="428755" y="1626135"/>
            <a:ext cx="290815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AIHUB 1</a:t>
            </a:r>
            <a:r>
              <a:rPr lang="ko-KR" altLang="en-US" sz="14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인칭 시점 보행영상</a:t>
            </a:r>
            <a:endParaRPr lang="en-US" altLang="ko-KR" sz="14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en-US" altLang="ko-KR" sz="105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</a:t>
            </a:r>
            <a:r>
              <a:rPr lang="ko-KR" altLang="en-US" sz="1050" dirty="0">
                <a:solidFill>
                  <a:srgbClr val="0563C1"/>
                </a:solidFill>
                <a:latin typeface="나눔고딕ET" panose="020D0604000000000000" pitchFamily="50" charset="-127"/>
                <a:ea typeface="나눔고딕ET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</a:t>
            </a:r>
            <a:r>
              <a:rPr lang="ko-KR" altLang="en-US" sz="1050" u="sng" dirty="0">
                <a:solidFill>
                  <a:srgbClr val="0563C1"/>
                </a:solidFill>
                <a:latin typeface="나눔고딕ET" panose="020D0604000000000000" pitchFamily="50" charset="-127"/>
                <a:ea typeface="나눔고딕ET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aihub</a:t>
            </a:r>
            <a:r>
              <a:rPr lang="ko-KR" altLang="en-US" sz="1050" dirty="0">
                <a:solidFill>
                  <a:srgbClr val="0563C1"/>
                </a:solidFill>
                <a:latin typeface="나눔고딕ET" panose="020D0604000000000000" pitchFamily="50" charset="-127"/>
                <a:ea typeface="나눔고딕ET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.or.kr/aidata/34125</a:t>
            </a:r>
            <a:r>
              <a:rPr lang="en-US" altLang="ko-KR" sz="105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)</a:t>
            </a:r>
          </a:p>
          <a:p>
            <a:pPr algn="ctr"/>
            <a:endParaRPr lang="en-US" altLang="ko-KR" sz="2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나눔고딕ET" panose="020D0604000000000000" pitchFamily="50" charset="-127"/>
                <a:ea typeface="나눔고딕ET" panose="020D0604000000000000" pitchFamily="50" charset="-127"/>
              </a:rPr>
              <a:t>비정형 데이터 </a:t>
            </a:r>
            <a:endParaRPr lang="en-US" altLang="ko-KR" sz="1200" dirty="0">
              <a:solidFill>
                <a:srgbClr val="333333"/>
              </a:solidFill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grpSp>
        <p:nvGrpSpPr>
          <p:cNvPr id="7" name="그룹 3">
            <a:extLst>
              <a:ext uri="{FF2B5EF4-FFF2-40B4-BE49-F238E27FC236}">
                <a16:creationId xmlns:a16="http://schemas.microsoft.com/office/drawing/2014/main" id="{03472856-AA7E-2807-E33D-8C15D04AAFB5}"/>
              </a:ext>
            </a:extLst>
          </p:cNvPr>
          <p:cNvGrpSpPr/>
          <p:nvPr/>
        </p:nvGrpSpPr>
        <p:grpSpPr>
          <a:xfrm>
            <a:off x="5149444" y="994779"/>
            <a:ext cx="904325" cy="369333"/>
            <a:chOff x="1676400" y="2247900"/>
            <a:chExt cx="4350026" cy="1620684"/>
          </a:xfrm>
        </p:grpSpPr>
        <p:pic>
          <p:nvPicPr>
            <p:cNvPr id="9" name="Picture 2" descr="프로그래밍] 파이썬 Python , 정체를 모른다면 Click : 네이버 블로그">
              <a:extLst>
                <a:ext uri="{FF2B5EF4-FFF2-40B4-BE49-F238E27FC236}">
                  <a16:creationId xmlns:a16="http://schemas.microsoft.com/office/drawing/2014/main" id="{132F15FA-C43A-434B-44A0-048E8ED22D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 l="15000" t="31520" r="14000" b="36960"/>
            <a:stretch>
              <a:fillRect/>
            </a:stretch>
          </p:blipFill>
          <p:spPr>
            <a:xfrm>
              <a:off x="1676400" y="2247900"/>
              <a:ext cx="4350026" cy="1286627"/>
            </a:xfrm>
            <a:prstGeom prst="rect">
              <a:avLst/>
            </a:prstGeom>
            <a:noFill/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F1ABB2FB-AB4B-C799-A76C-2B45D59D9DEF}"/>
                </a:ext>
              </a:extLst>
            </p:cNvPr>
            <p:cNvSpPr txBox="1"/>
            <p:nvPr/>
          </p:nvSpPr>
          <p:spPr>
            <a:xfrm>
              <a:off x="1867769" y="3396024"/>
              <a:ext cx="3635398" cy="4725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FFE0168F-FF46-CD58-48F0-3F132BD90975}"/>
              </a:ext>
            </a:extLst>
          </p:cNvPr>
          <p:cNvGrpSpPr/>
          <p:nvPr/>
        </p:nvGrpSpPr>
        <p:grpSpPr>
          <a:xfrm>
            <a:off x="9328005" y="1022593"/>
            <a:ext cx="823392" cy="292433"/>
            <a:chOff x="1847625" y="6478294"/>
            <a:chExt cx="4541055" cy="1630323"/>
          </a:xfrm>
        </p:grpSpPr>
        <p:pic>
          <p:nvPicPr>
            <p:cNvPr id="13" name="Picture 6" descr="Keras Applications">
              <a:extLst>
                <a:ext uri="{FF2B5EF4-FFF2-40B4-BE49-F238E27FC236}">
                  <a16:creationId xmlns:a16="http://schemas.microsoft.com/office/drawing/2014/main" id="{3D0DB304-FAE2-C41E-C460-BB127D850F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879600" y="6478294"/>
              <a:ext cx="3683000" cy="1280010"/>
            </a:xfrm>
            <a:prstGeom prst="rect">
              <a:avLst/>
            </a:prstGeom>
            <a:noFill/>
            <a:ln/>
          </p:spPr>
        </p:pic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4EEACF07-CA60-1A3F-ED1A-E2DC27218A29}"/>
                </a:ext>
              </a:extLst>
            </p:cNvPr>
            <p:cNvSpPr txBox="1"/>
            <p:nvPr/>
          </p:nvSpPr>
          <p:spPr>
            <a:xfrm>
              <a:off x="1847625" y="7619800"/>
              <a:ext cx="4541055" cy="488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그룹 13">
            <a:extLst>
              <a:ext uri="{FF2B5EF4-FFF2-40B4-BE49-F238E27FC236}">
                <a16:creationId xmlns:a16="http://schemas.microsoft.com/office/drawing/2014/main" id="{2BD0717C-5FB7-2781-7F42-E7A00A639262}"/>
              </a:ext>
            </a:extLst>
          </p:cNvPr>
          <p:cNvGrpSpPr/>
          <p:nvPr/>
        </p:nvGrpSpPr>
        <p:grpSpPr>
          <a:xfrm>
            <a:off x="8197894" y="931471"/>
            <a:ext cx="1115720" cy="415967"/>
            <a:chOff x="9345332" y="2127491"/>
            <a:chExt cx="4656842" cy="1562851"/>
          </a:xfrm>
        </p:grpSpPr>
        <p:pic>
          <p:nvPicPr>
            <p:cNvPr id="16" name="Picture 8" descr="GitHub - tensorflow/tensorflow: An Open Source Machine Learning Framework  for Everyone">
              <a:extLst>
                <a:ext uri="{FF2B5EF4-FFF2-40B4-BE49-F238E27FC236}">
                  <a16:creationId xmlns:a16="http://schemas.microsoft.com/office/drawing/2014/main" id="{0FAFACEE-19A8-3ECD-BDC2-5028A993FB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9345332" y="2127491"/>
              <a:ext cx="4656842" cy="1562851"/>
            </a:xfrm>
            <a:prstGeom prst="rect">
              <a:avLst/>
            </a:prstGeom>
            <a:noFill/>
            <a:ln/>
          </p:spPr>
        </p:pic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324DF01A-B01F-896A-74BC-759C9DD0D858}"/>
                </a:ext>
              </a:extLst>
            </p:cNvPr>
            <p:cNvSpPr txBox="1"/>
            <p:nvPr/>
          </p:nvSpPr>
          <p:spPr>
            <a:xfrm>
              <a:off x="9829799" y="3271754"/>
              <a:ext cx="366677" cy="37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432896-8F93-79BB-38C7-9A7026173E6C}"/>
              </a:ext>
            </a:extLst>
          </p:cNvPr>
          <p:cNvSpPr txBox="1"/>
          <p:nvPr/>
        </p:nvSpPr>
        <p:spPr>
          <a:xfrm>
            <a:off x="4198355" y="2498164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CNN </a:t>
            </a:r>
            <a:r>
              <a:rPr lang="ko-KR" altLang="en-US" sz="1600" b="1" dirty="0">
                <a:latin typeface="+mn-ea"/>
              </a:rPr>
              <a:t>학습 모델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41F53-5919-55D9-4E44-8A8900510ECA}"/>
              </a:ext>
            </a:extLst>
          </p:cNvPr>
          <p:cNvSpPr txBox="1"/>
          <p:nvPr/>
        </p:nvSpPr>
        <p:spPr>
          <a:xfrm>
            <a:off x="3712472" y="1920781"/>
            <a:ext cx="3662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클래스 구분</a:t>
            </a:r>
            <a:r>
              <a:rPr lang="en-US" altLang="ko-KR" sz="1600" b="1" dirty="0"/>
              <a:t>(road, bicycle, walking, side)</a:t>
            </a:r>
          </a:p>
          <a:p>
            <a:pPr algn="ctr"/>
            <a:r>
              <a:rPr lang="en-US" altLang="ko-KR" sz="1600" dirty="0" err="1"/>
              <a:t>train:validation</a:t>
            </a:r>
            <a:r>
              <a:rPr lang="en-US" altLang="ko-KR" sz="1600" dirty="0"/>
              <a:t> = 7:3 </a:t>
            </a:r>
            <a:r>
              <a:rPr lang="ko-KR" altLang="en-US" sz="1600" dirty="0"/>
              <a:t>비율 학습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98F0B-53C8-F554-0AE3-64E9762A9A9A}"/>
              </a:ext>
            </a:extLst>
          </p:cNvPr>
          <p:cNvSpPr txBox="1"/>
          <p:nvPr/>
        </p:nvSpPr>
        <p:spPr>
          <a:xfrm>
            <a:off x="718065" y="975875"/>
            <a:ext cx="363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운영체제 </a:t>
            </a:r>
            <a:r>
              <a:rPr lang="en-US" altLang="ko-KR" sz="1400" b="1" dirty="0">
                <a:latin typeface="+mn-ea"/>
              </a:rPr>
              <a:t>: Windows(</a:t>
            </a:r>
            <a:r>
              <a:rPr lang="ko-KR" altLang="en-US" sz="1400" b="1" dirty="0">
                <a:latin typeface="+mn-ea"/>
              </a:rPr>
              <a:t>모델학습</a:t>
            </a:r>
            <a:r>
              <a:rPr lang="en-US" altLang="ko-KR" sz="1400" b="1" dirty="0">
                <a:latin typeface="+mn-ea"/>
              </a:rPr>
              <a:t>),</a:t>
            </a:r>
          </a:p>
          <a:p>
            <a:r>
              <a:rPr lang="en-US" altLang="ko-KR" sz="1400" b="1" dirty="0">
                <a:latin typeface="+mn-ea"/>
              </a:rPr>
              <a:t>              LINUX(</a:t>
            </a:r>
            <a:r>
              <a:rPr lang="ko-KR" altLang="en-US" sz="1400" b="1" dirty="0" err="1">
                <a:latin typeface="+mn-ea"/>
              </a:rPr>
              <a:t>라즈베리파이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라즈비안</a:t>
            </a:r>
            <a:r>
              <a:rPr lang="en-US" altLang="ko-KR" sz="1400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2702650-3F3C-81F4-0D8C-B4A3454A1470}"/>
              </a:ext>
            </a:extLst>
          </p:cNvPr>
          <p:cNvSpPr/>
          <p:nvPr/>
        </p:nvSpPr>
        <p:spPr>
          <a:xfrm>
            <a:off x="4436335" y="1096076"/>
            <a:ext cx="635000" cy="1797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E36C770-EB09-C55C-789D-7B8EDFF61CBD}"/>
              </a:ext>
            </a:extLst>
          </p:cNvPr>
          <p:cNvSpPr/>
          <p:nvPr/>
        </p:nvSpPr>
        <p:spPr>
          <a:xfrm>
            <a:off x="5232773" y="1409082"/>
            <a:ext cx="186304" cy="55256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9F62461E-BA1C-16C0-1006-5E7C413AEC2A}"/>
              </a:ext>
            </a:extLst>
          </p:cNvPr>
          <p:cNvSpPr/>
          <p:nvPr/>
        </p:nvSpPr>
        <p:spPr>
          <a:xfrm>
            <a:off x="4316628" y="2805343"/>
            <a:ext cx="224199" cy="33855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2EB544-7EF1-347F-B8E5-F2F42FA7962A}"/>
              </a:ext>
            </a:extLst>
          </p:cNvPr>
          <p:cNvSpPr/>
          <p:nvPr/>
        </p:nvSpPr>
        <p:spPr>
          <a:xfrm>
            <a:off x="8947452" y="1552191"/>
            <a:ext cx="3032472" cy="265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28" name="그림 27" descr="텍스트, 실외, 대지, 거리이(가) 표시된 사진&#10;&#10;자동 생성된 설명">
            <a:extLst>
              <a:ext uri="{FF2B5EF4-FFF2-40B4-BE49-F238E27FC236}">
                <a16:creationId xmlns:a16="http://schemas.microsoft.com/office/drawing/2014/main" id="{F424923C-E4E7-88A4-8341-1358EC01C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34" y="2987515"/>
            <a:ext cx="1217755" cy="912870"/>
          </a:xfrm>
          <a:prstGeom prst="rect">
            <a:avLst/>
          </a:prstGeom>
        </p:spPr>
      </p:pic>
      <p:pic>
        <p:nvPicPr>
          <p:cNvPr id="29" name="그림 28" descr="실외, 나무이(가) 표시된 사진&#10;&#10;자동 생성된 설명">
            <a:extLst>
              <a:ext uri="{FF2B5EF4-FFF2-40B4-BE49-F238E27FC236}">
                <a16:creationId xmlns:a16="http://schemas.microsoft.com/office/drawing/2014/main" id="{57E6E86B-3DF0-9529-489D-D4B32F1F52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64" y="1753720"/>
            <a:ext cx="1218637" cy="912870"/>
          </a:xfrm>
          <a:prstGeom prst="rect">
            <a:avLst/>
          </a:prstGeom>
        </p:spPr>
      </p:pic>
      <p:pic>
        <p:nvPicPr>
          <p:cNvPr id="30" name="그림 29" descr="텍스트, 도로, 실외, 거리이(가) 표시된 사진&#10;&#10;자동 생성된 설명">
            <a:extLst>
              <a:ext uri="{FF2B5EF4-FFF2-40B4-BE49-F238E27FC236}">
                <a16:creationId xmlns:a16="http://schemas.microsoft.com/office/drawing/2014/main" id="{2A1DC008-7F28-8477-4979-5307EF0BE6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065" y="3006647"/>
            <a:ext cx="1210912" cy="907741"/>
          </a:xfrm>
          <a:prstGeom prst="rect">
            <a:avLst/>
          </a:prstGeom>
        </p:spPr>
      </p:pic>
      <p:pic>
        <p:nvPicPr>
          <p:cNvPr id="31" name="그림 30" descr="텍스트, 실외, 도로, 건물이(가) 표시된 사진&#10;&#10;자동 생성된 설명">
            <a:extLst>
              <a:ext uri="{FF2B5EF4-FFF2-40B4-BE49-F238E27FC236}">
                <a16:creationId xmlns:a16="http://schemas.microsoft.com/office/drawing/2014/main" id="{3785864A-D0EE-9A7D-76E6-9A88262F30C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-1830" r="-3893" b="1830"/>
          <a:stretch/>
        </p:blipFill>
        <p:spPr>
          <a:xfrm>
            <a:off x="9170768" y="1722301"/>
            <a:ext cx="1268070" cy="9225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6361DCA-991D-BD52-A811-8A2EB6F43D0A}"/>
              </a:ext>
            </a:extLst>
          </p:cNvPr>
          <p:cNvSpPr txBox="1"/>
          <p:nvPr/>
        </p:nvSpPr>
        <p:spPr>
          <a:xfrm>
            <a:off x="9516980" y="2651180"/>
            <a:ext cx="48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side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36D2E-877A-CF43-55A4-1EDD1036DD4A}"/>
              </a:ext>
            </a:extLst>
          </p:cNvPr>
          <p:cNvSpPr txBox="1"/>
          <p:nvPr/>
        </p:nvSpPr>
        <p:spPr>
          <a:xfrm>
            <a:off x="10860834" y="3902031"/>
            <a:ext cx="53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road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CB6F0-6C8D-AD1C-DFF7-C02A96D8507E}"/>
              </a:ext>
            </a:extLst>
          </p:cNvPr>
          <p:cNvSpPr txBox="1"/>
          <p:nvPr/>
        </p:nvSpPr>
        <p:spPr>
          <a:xfrm>
            <a:off x="9415951" y="3882561"/>
            <a:ext cx="7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walking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09AD0B-33B9-A708-8758-A68F795F37CB}"/>
              </a:ext>
            </a:extLst>
          </p:cNvPr>
          <p:cNvSpPr txBox="1"/>
          <p:nvPr/>
        </p:nvSpPr>
        <p:spPr>
          <a:xfrm>
            <a:off x="10805835" y="2658789"/>
            <a:ext cx="71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bicycle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B32D01-63F4-E0DD-C32E-967C34853446}"/>
              </a:ext>
            </a:extLst>
          </p:cNvPr>
          <p:cNvSpPr txBox="1"/>
          <p:nvPr/>
        </p:nvSpPr>
        <p:spPr>
          <a:xfrm>
            <a:off x="6265421" y="4685598"/>
            <a:ext cx="60165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라즈베리파이에서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초마다 장면 </a:t>
            </a:r>
            <a:r>
              <a:rPr lang="en-US" altLang="ko-KR" sz="1400" dirty="0">
                <a:latin typeface="+mn-ea"/>
              </a:rPr>
              <a:t>(1960, 1080) </a:t>
            </a:r>
            <a:r>
              <a:rPr lang="ko-KR" altLang="en-US" sz="1400" dirty="0">
                <a:latin typeface="+mn-ea"/>
              </a:rPr>
              <a:t>크기로 이미지 </a:t>
            </a:r>
            <a:r>
              <a:rPr lang="en-US" altLang="ko-KR" sz="1600" b="1" dirty="0">
                <a:latin typeface="+mn-ea"/>
              </a:rPr>
              <a:t>capture </a:t>
            </a:r>
            <a:r>
              <a:rPr lang="ko-KR" altLang="en-US" sz="1600" dirty="0">
                <a:latin typeface="+mn-ea"/>
              </a:rPr>
              <a:t>후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b="1" dirty="0">
                <a:latin typeface="+mn-ea"/>
              </a:rPr>
              <a:t> 주행 가능 불가능 판단하여 </a:t>
            </a:r>
            <a:r>
              <a:rPr lang="ko-KR" altLang="en-US" sz="1600" dirty="0" err="1">
                <a:latin typeface="+mn-ea"/>
              </a:rPr>
              <a:t>부저음</a:t>
            </a:r>
            <a:r>
              <a:rPr lang="ko-KR" altLang="en-US" sz="1600" dirty="0">
                <a:latin typeface="+mn-ea"/>
              </a:rPr>
              <a:t> 알림</a:t>
            </a:r>
            <a:r>
              <a:rPr lang="en-US" altLang="ko-KR" sz="16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1" name="화살표: 위로 굽음 40">
            <a:extLst>
              <a:ext uri="{FF2B5EF4-FFF2-40B4-BE49-F238E27FC236}">
                <a16:creationId xmlns:a16="http://schemas.microsoft.com/office/drawing/2014/main" id="{BBE15AEF-8102-77D6-EEED-8424DC6DB331}"/>
              </a:ext>
            </a:extLst>
          </p:cNvPr>
          <p:cNvSpPr/>
          <p:nvPr/>
        </p:nvSpPr>
        <p:spPr>
          <a:xfrm rot="5400000">
            <a:off x="8581273" y="3045671"/>
            <a:ext cx="294398" cy="442543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6E6AC053-E2FD-B014-1D11-6D363CE58DDF}"/>
              </a:ext>
            </a:extLst>
          </p:cNvPr>
          <p:cNvSpPr txBox="1"/>
          <p:nvPr/>
        </p:nvSpPr>
        <p:spPr>
          <a:xfrm>
            <a:off x="6875831" y="5671587"/>
            <a:ext cx="4708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Capture</a:t>
            </a:r>
            <a:r>
              <a:rPr lang="ko-KR" altLang="en-US" sz="1100" dirty="0"/>
              <a:t>한 </a:t>
            </a:r>
            <a:r>
              <a:rPr lang="en-US" altLang="ko-KR" sz="1100" dirty="0" err="1"/>
              <a:t>png</a:t>
            </a:r>
            <a:r>
              <a:rPr lang="ko-KR" altLang="en-US" sz="1100" dirty="0"/>
              <a:t>파일을 인공지능 모델에서</a:t>
            </a:r>
            <a:endParaRPr lang="en-US" altLang="ko-KR" sz="1100" dirty="0"/>
          </a:p>
          <a:p>
            <a:pPr algn="ctr"/>
            <a:r>
              <a:rPr lang="en-US" altLang="ko-KR" sz="1100" dirty="0"/>
              <a:t>bicycle, road, side, walking</a:t>
            </a:r>
            <a:r>
              <a:rPr lang="ko-KR" altLang="en-US" sz="1100" dirty="0"/>
              <a:t>으로 구분해서</a:t>
            </a:r>
            <a:r>
              <a:rPr lang="en-US" altLang="ko-KR" sz="1100" dirty="0"/>
              <a:t> Index</a:t>
            </a:r>
            <a:r>
              <a:rPr lang="ko-KR" altLang="en-US" sz="1100" dirty="0"/>
              <a:t>번호를</a:t>
            </a:r>
            <a:r>
              <a:rPr lang="en-US" altLang="ko-KR" sz="1100" dirty="0"/>
              <a:t> </a:t>
            </a:r>
            <a:r>
              <a:rPr lang="ko-KR" altLang="en-US" sz="1100" dirty="0"/>
              <a:t>부여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F95498A-B200-DDA9-DE5F-F09EB35E7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2389" y="1046871"/>
            <a:ext cx="756887" cy="23154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9E0C678-77F8-95DA-833B-905A3411AB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0917" y="936263"/>
            <a:ext cx="1166383" cy="437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33478-44C5-1819-28B9-EFE8E5D8EC03}"/>
              </a:ext>
            </a:extLst>
          </p:cNvPr>
          <p:cNvSpPr txBox="1"/>
          <p:nvPr/>
        </p:nvSpPr>
        <p:spPr>
          <a:xfrm>
            <a:off x="6995465" y="2233890"/>
            <a:ext cx="1973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ImageDataGenerator</a:t>
            </a:r>
            <a:endParaRPr lang="en-US" altLang="ko-KR" sz="14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 크기 </a:t>
            </a:r>
            <a:endParaRPr lang="en-US" altLang="ko-KR" sz="14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(1960,1024)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를</a:t>
            </a:r>
            <a:endParaRPr lang="en-US" altLang="ko-KR" sz="14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(128, 256)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으로 조정</a:t>
            </a:r>
          </a:p>
        </p:txBody>
      </p:sp>
      <p:pic>
        <p:nvPicPr>
          <p:cNvPr id="64" name="그래픽 63" descr="배지 체크 표시1 단색으로 채워진">
            <a:extLst>
              <a:ext uri="{FF2B5EF4-FFF2-40B4-BE49-F238E27FC236}">
                <a16:creationId xmlns:a16="http://schemas.microsoft.com/office/drawing/2014/main" id="{4056C3CB-801C-A9F6-4EE1-5135495BAF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2297" y="123762"/>
            <a:ext cx="675694" cy="675694"/>
          </a:xfrm>
          <a:prstGeom prst="rect">
            <a:avLst/>
          </a:prstGeom>
          <a:effectLst/>
        </p:spPr>
      </p:pic>
      <p:sp>
        <p:nvSpPr>
          <p:cNvPr id="65" name="TextBox 6">
            <a:extLst>
              <a:ext uri="{FF2B5EF4-FFF2-40B4-BE49-F238E27FC236}">
                <a16:creationId xmlns:a16="http://schemas.microsoft.com/office/drawing/2014/main" id="{C6E1BCD7-CEA9-F69F-218B-C3B9D41AB292}"/>
              </a:ext>
            </a:extLst>
          </p:cNvPr>
          <p:cNvSpPr txBox="1"/>
          <p:nvPr/>
        </p:nvSpPr>
        <p:spPr>
          <a:xfrm>
            <a:off x="488995" y="2249083"/>
            <a:ext cx="278767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AIHUB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자율주행버스 개발 </a:t>
            </a:r>
            <a:endParaRPr lang="en-US" altLang="ko-KR" sz="1400" b="1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ko-KR" altLang="en-US" sz="1400" b="1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노선 주행 이미지 소개</a:t>
            </a:r>
          </a:p>
          <a:p>
            <a:pPr algn="ctr"/>
            <a:r>
              <a:rPr lang="en-US" altLang="ko-KR" sz="105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</a:t>
            </a:r>
            <a:r>
              <a:rPr lang="en-US" altLang="ko-KR" sz="1050" dirty="0">
                <a:solidFill>
                  <a:srgbClr val="0563C1"/>
                </a:solidFill>
                <a:latin typeface="나눔고딕ET" panose="020D0604000000000000" pitchFamily="50" charset="-127"/>
                <a:ea typeface="나눔고딕ET" panose="020D0604000000000000" pitchFamily="50" charset="-127"/>
              </a:rPr>
              <a:t>https://aihub.or.kr/aidata/34113</a:t>
            </a:r>
            <a:r>
              <a:rPr lang="en-US" altLang="ko-KR" sz="105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)</a:t>
            </a:r>
          </a:p>
          <a:p>
            <a:pPr algn="ctr"/>
            <a:endParaRPr lang="en-US" altLang="ko-KR" sz="2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333333"/>
                </a:solidFill>
                <a:latin typeface="나눔고딕ET" panose="020D0604000000000000" pitchFamily="50" charset="-127"/>
                <a:ea typeface="나눔고딕ET" panose="020D0604000000000000" pitchFamily="50" charset="-127"/>
              </a:rPr>
              <a:t>비정형 데이터 </a:t>
            </a:r>
            <a:endParaRPr lang="en-US" altLang="ko-KR" sz="1200" dirty="0">
              <a:solidFill>
                <a:srgbClr val="333333"/>
              </a:solidFill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sp>
        <p:nvSpPr>
          <p:cNvPr id="68" name="화살표: 위로 굽음 67">
            <a:extLst>
              <a:ext uri="{FF2B5EF4-FFF2-40B4-BE49-F238E27FC236}">
                <a16:creationId xmlns:a16="http://schemas.microsoft.com/office/drawing/2014/main" id="{20B998D7-39E7-1E1A-A130-5B6A541B7EA1}"/>
              </a:ext>
            </a:extLst>
          </p:cNvPr>
          <p:cNvSpPr/>
          <p:nvPr/>
        </p:nvSpPr>
        <p:spPr>
          <a:xfrm rot="16200000">
            <a:off x="7434168" y="1918815"/>
            <a:ext cx="309864" cy="442543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5" name="화살표: 아래쪽 124">
            <a:extLst>
              <a:ext uri="{FF2B5EF4-FFF2-40B4-BE49-F238E27FC236}">
                <a16:creationId xmlns:a16="http://schemas.microsoft.com/office/drawing/2014/main" id="{E085BC48-5382-9756-BF3B-640F294C538A}"/>
              </a:ext>
            </a:extLst>
          </p:cNvPr>
          <p:cNvSpPr/>
          <p:nvPr/>
        </p:nvSpPr>
        <p:spPr>
          <a:xfrm>
            <a:off x="1060205" y="3883360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EB915A0-41DC-41C1-2CE5-B8F862E1CD84}"/>
              </a:ext>
            </a:extLst>
          </p:cNvPr>
          <p:cNvSpPr/>
          <p:nvPr/>
        </p:nvSpPr>
        <p:spPr>
          <a:xfrm>
            <a:off x="380689" y="3645427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2B1A84-C4F8-6EFE-508C-B572C4659D09}"/>
              </a:ext>
            </a:extLst>
          </p:cNvPr>
          <p:cNvSpPr txBox="1"/>
          <p:nvPr/>
        </p:nvSpPr>
        <p:spPr>
          <a:xfrm>
            <a:off x="423336" y="3716311"/>
            <a:ext cx="1764372" cy="256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dirty="0" err="1">
                <a:effectLst/>
                <a:latin typeface="+mj-ea"/>
                <a:ea typeface="+mj-ea"/>
              </a:rPr>
              <a:t>input_shape</a:t>
            </a:r>
            <a:r>
              <a:rPr lang="en-US" altLang="ko-KR" sz="1050" b="0" dirty="0">
                <a:effectLst/>
                <a:latin typeface="+mj-ea"/>
                <a:ea typeface="+mj-ea"/>
              </a:rPr>
              <a:t>=(128, 256, 3)</a:t>
            </a:r>
          </a:p>
        </p:txBody>
      </p: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13D06D44-83E3-ECD8-4C19-76AB15E0D3B4}"/>
              </a:ext>
            </a:extLst>
          </p:cNvPr>
          <p:cNvSpPr/>
          <p:nvPr/>
        </p:nvSpPr>
        <p:spPr>
          <a:xfrm>
            <a:off x="1041454" y="4511636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BCAB330-D2D9-1AFE-71D6-651B9F59BD04}"/>
              </a:ext>
            </a:extLst>
          </p:cNvPr>
          <p:cNvSpPr/>
          <p:nvPr/>
        </p:nvSpPr>
        <p:spPr>
          <a:xfrm>
            <a:off x="401074" y="4273772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CB91AD-1037-5483-5923-C7F276939EC0}"/>
              </a:ext>
            </a:extLst>
          </p:cNvPr>
          <p:cNvSpPr txBox="1"/>
          <p:nvPr/>
        </p:nvSpPr>
        <p:spPr>
          <a:xfrm>
            <a:off x="390383" y="4338623"/>
            <a:ext cx="19746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Conv2D(32, (3,3), same, </a:t>
            </a:r>
            <a:r>
              <a:rPr lang="en-US" altLang="ko-KR" sz="1050" dirty="0" err="1">
                <a:latin typeface="+mj-ea"/>
                <a:ea typeface="+mj-ea"/>
              </a:rPr>
              <a:t>relu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D5397F43-85F3-B042-2F34-25E8A59AB030}"/>
              </a:ext>
            </a:extLst>
          </p:cNvPr>
          <p:cNvSpPr/>
          <p:nvPr/>
        </p:nvSpPr>
        <p:spPr>
          <a:xfrm>
            <a:off x="1049859" y="5117358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18469DD-E1FC-15E5-2936-F5C8A2433101}"/>
              </a:ext>
            </a:extLst>
          </p:cNvPr>
          <p:cNvSpPr/>
          <p:nvPr/>
        </p:nvSpPr>
        <p:spPr>
          <a:xfrm>
            <a:off x="409479" y="4879494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FFD4BB3-5275-C8C0-FF86-3C2193173382}"/>
              </a:ext>
            </a:extLst>
          </p:cNvPr>
          <p:cNvSpPr txBox="1"/>
          <p:nvPr/>
        </p:nvSpPr>
        <p:spPr>
          <a:xfrm>
            <a:off x="375220" y="4952065"/>
            <a:ext cx="21934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Conv2D(32, (3,3), same, </a:t>
            </a:r>
            <a:r>
              <a:rPr lang="en-US" altLang="ko-KR" sz="1050" dirty="0" err="1">
                <a:latin typeface="+mj-ea"/>
                <a:ea typeface="+mj-ea"/>
              </a:rPr>
              <a:t>relu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</a:p>
        </p:txBody>
      </p:sp>
      <p:sp>
        <p:nvSpPr>
          <p:cNvPr id="134" name="화살표: 아래쪽 133">
            <a:extLst>
              <a:ext uri="{FF2B5EF4-FFF2-40B4-BE49-F238E27FC236}">
                <a16:creationId xmlns:a16="http://schemas.microsoft.com/office/drawing/2014/main" id="{EAA8395A-49AA-9566-D664-2E995BBDEF35}"/>
              </a:ext>
            </a:extLst>
          </p:cNvPr>
          <p:cNvSpPr/>
          <p:nvPr/>
        </p:nvSpPr>
        <p:spPr>
          <a:xfrm>
            <a:off x="1045900" y="5748662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96D674F-49DA-32E1-191A-9DE5968023B6}"/>
              </a:ext>
            </a:extLst>
          </p:cNvPr>
          <p:cNvSpPr/>
          <p:nvPr/>
        </p:nvSpPr>
        <p:spPr>
          <a:xfrm>
            <a:off x="405520" y="5510798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80A4ABB-0FC1-C240-2C69-FD6FB090D3D1}"/>
              </a:ext>
            </a:extLst>
          </p:cNvPr>
          <p:cNvSpPr txBox="1"/>
          <p:nvPr/>
        </p:nvSpPr>
        <p:spPr>
          <a:xfrm>
            <a:off x="700252" y="5567957"/>
            <a:ext cx="13031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MaxPooling2D (2,2)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F20FA81-F6D2-7BEA-A2E6-0CEBF0217FEA}"/>
              </a:ext>
            </a:extLst>
          </p:cNvPr>
          <p:cNvSpPr/>
          <p:nvPr/>
        </p:nvSpPr>
        <p:spPr>
          <a:xfrm>
            <a:off x="401074" y="6111929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789353A-0817-8C94-21C3-9756F535159C}"/>
              </a:ext>
            </a:extLst>
          </p:cNvPr>
          <p:cNvSpPr txBox="1"/>
          <p:nvPr/>
        </p:nvSpPr>
        <p:spPr>
          <a:xfrm>
            <a:off x="385478" y="6159355"/>
            <a:ext cx="20502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Conv2D(64, (3,3), same, </a:t>
            </a:r>
            <a:r>
              <a:rPr lang="en-US" altLang="ko-KR" sz="1050" dirty="0" err="1">
                <a:latin typeface="+mj-ea"/>
                <a:ea typeface="+mj-ea"/>
              </a:rPr>
              <a:t>relu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</a:p>
        </p:txBody>
      </p:sp>
      <p:sp>
        <p:nvSpPr>
          <p:cNvPr id="140" name="화살표: 아래쪽 139">
            <a:extLst>
              <a:ext uri="{FF2B5EF4-FFF2-40B4-BE49-F238E27FC236}">
                <a16:creationId xmlns:a16="http://schemas.microsoft.com/office/drawing/2014/main" id="{53C0C208-830C-F763-81F8-4997332A44E2}"/>
              </a:ext>
            </a:extLst>
          </p:cNvPr>
          <p:cNvSpPr/>
          <p:nvPr/>
        </p:nvSpPr>
        <p:spPr>
          <a:xfrm>
            <a:off x="7681587" y="4156322"/>
            <a:ext cx="287345" cy="41040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화살표: 아래쪽 140">
            <a:extLst>
              <a:ext uri="{FF2B5EF4-FFF2-40B4-BE49-F238E27FC236}">
                <a16:creationId xmlns:a16="http://schemas.microsoft.com/office/drawing/2014/main" id="{F228C76F-DC57-5889-57C6-ED536B5D91F6}"/>
              </a:ext>
            </a:extLst>
          </p:cNvPr>
          <p:cNvSpPr/>
          <p:nvPr/>
        </p:nvSpPr>
        <p:spPr>
          <a:xfrm>
            <a:off x="3006615" y="3883291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AF7E261-C789-7578-AFF4-D9F13643AC55}"/>
              </a:ext>
            </a:extLst>
          </p:cNvPr>
          <p:cNvSpPr/>
          <p:nvPr/>
        </p:nvSpPr>
        <p:spPr>
          <a:xfrm>
            <a:off x="2366235" y="3645427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654543D-F218-5135-5A53-F653B65EF46E}"/>
              </a:ext>
            </a:extLst>
          </p:cNvPr>
          <p:cNvSpPr txBox="1"/>
          <p:nvPr/>
        </p:nvSpPr>
        <p:spPr>
          <a:xfrm>
            <a:off x="2696350" y="3713495"/>
            <a:ext cx="13733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MaxPooling2D (2,2)</a:t>
            </a:r>
          </a:p>
        </p:txBody>
      </p:sp>
      <p:sp>
        <p:nvSpPr>
          <p:cNvPr id="144" name="화살표: 아래쪽 143">
            <a:extLst>
              <a:ext uri="{FF2B5EF4-FFF2-40B4-BE49-F238E27FC236}">
                <a16:creationId xmlns:a16="http://schemas.microsoft.com/office/drawing/2014/main" id="{7C4B1DF4-17E3-58AE-0A3E-94AD50F96771}"/>
              </a:ext>
            </a:extLst>
          </p:cNvPr>
          <p:cNvSpPr/>
          <p:nvPr/>
        </p:nvSpPr>
        <p:spPr>
          <a:xfrm>
            <a:off x="3010218" y="4499744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0D80345-4BC5-1702-AA88-C43A2F15C819}"/>
              </a:ext>
            </a:extLst>
          </p:cNvPr>
          <p:cNvSpPr/>
          <p:nvPr/>
        </p:nvSpPr>
        <p:spPr>
          <a:xfrm>
            <a:off x="2369838" y="4261880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A9DD098-7F68-6A4A-B852-812CE43F8CC1}"/>
              </a:ext>
            </a:extLst>
          </p:cNvPr>
          <p:cNvSpPr txBox="1"/>
          <p:nvPr/>
        </p:nvSpPr>
        <p:spPr>
          <a:xfrm>
            <a:off x="2303419" y="4306666"/>
            <a:ext cx="21177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Conv2D(128, (3,3), same, </a:t>
            </a:r>
            <a:r>
              <a:rPr lang="en-US" altLang="ko-KR" sz="1050" dirty="0" err="1">
                <a:latin typeface="+mj-ea"/>
                <a:ea typeface="+mj-ea"/>
              </a:rPr>
              <a:t>relu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</a:p>
        </p:txBody>
      </p:sp>
      <p:sp>
        <p:nvSpPr>
          <p:cNvPr id="147" name="화살표: 아래쪽 146">
            <a:extLst>
              <a:ext uri="{FF2B5EF4-FFF2-40B4-BE49-F238E27FC236}">
                <a16:creationId xmlns:a16="http://schemas.microsoft.com/office/drawing/2014/main" id="{4DFCF5DF-DEDB-40A5-4EF4-1A3C0A831F9C}"/>
              </a:ext>
            </a:extLst>
          </p:cNvPr>
          <p:cNvSpPr/>
          <p:nvPr/>
        </p:nvSpPr>
        <p:spPr>
          <a:xfrm>
            <a:off x="2998189" y="5106466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E563466-885A-46FA-3423-B3BB1CFC4340}"/>
              </a:ext>
            </a:extLst>
          </p:cNvPr>
          <p:cNvSpPr/>
          <p:nvPr/>
        </p:nvSpPr>
        <p:spPr>
          <a:xfrm>
            <a:off x="2357809" y="4868602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301221-91A8-17F0-4BA5-E44FF948BEB9}"/>
              </a:ext>
            </a:extLst>
          </p:cNvPr>
          <p:cNvSpPr txBox="1"/>
          <p:nvPr/>
        </p:nvSpPr>
        <p:spPr>
          <a:xfrm>
            <a:off x="2678562" y="4928056"/>
            <a:ext cx="13434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MaxPooling2D (2,2)</a:t>
            </a:r>
          </a:p>
        </p:txBody>
      </p:sp>
      <p:sp>
        <p:nvSpPr>
          <p:cNvPr id="150" name="화살표: 아래쪽 149">
            <a:extLst>
              <a:ext uri="{FF2B5EF4-FFF2-40B4-BE49-F238E27FC236}">
                <a16:creationId xmlns:a16="http://schemas.microsoft.com/office/drawing/2014/main" id="{3F5BF038-8792-93F0-6994-C561D4745465}"/>
              </a:ext>
            </a:extLst>
          </p:cNvPr>
          <p:cNvSpPr/>
          <p:nvPr/>
        </p:nvSpPr>
        <p:spPr>
          <a:xfrm>
            <a:off x="2994230" y="5754470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A0C19D-B931-07CE-A093-CBB36DCC6719}"/>
              </a:ext>
            </a:extLst>
          </p:cNvPr>
          <p:cNvSpPr/>
          <p:nvPr/>
        </p:nvSpPr>
        <p:spPr>
          <a:xfrm>
            <a:off x="2353850" y="5516606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C6A60A-A78F-16E2-F735-7A0EA06D3B41}"/>
              </a:ext>
            </a:extLst>
          </p:cNvPr>
          <p:cNvSpPr txBox="1"/>
          <p:nvPr/>
        </p:nvSpPr>
        <p:spPr>
          <a:xfrm>
            <a:off x="2925931" y="5548428"/>
            <a:ext cx="9301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Flatten()</a:t>
            </a:r>
          </a:p>
        </p:txBody>
      </p:sp>
      <p:sp>
        <p:nvSpPr>
          <p:cNvPr id="153" name="화살표: 아래쪽 152">
            <a:extLst>
              <a:ext uri="{FF2B5EF4-FFF2-40B4-BE49-F238E27FC236}">
                <a16:creationId xmlns:a16="http://schemas.microsoft.com/office/drawing/2014/main" id="{164BB46D-4345-1997-09C3-EC00F0B209DE}"/>
              </a:ext>
            </a:extLst>
          </p:cNvPr>
          <p:cNvSpPr/>
          <p:nvPr/>
        </p:nvSpPr>
        <p:spPr>
          <a:xfrm>
            <a:off x="2977900" y="6323006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213499-DA12-6391-56DA-65DE50C962E9}"/>
              </a:ext>
            </a:extLst>
          </p:cNvPr>
          <p:cNvSpPr/>
          <p:nvPr/>
        </p:nvSpPr>
        <p:spPr>
          <a:xfrm>
            <a:off x="2337520" y="6085142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3149F4C-39EB-E102-BBCD-1B83E9088F5E}"/>
              </a:ext>
            </a:extLst>
          </p:cNvPr>
          <p:cNvSpPr txBox="1"/>
          <p:nvPr/>
        </p:nvSpPr>
        <p:spPr>
          <a:xfrm>
            <a:off x="2694100" y="6134494"/>
            <a:ext cx="13371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Dense(128, 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</a:p>
        </p:txBody>
      </p:sp>
      <p:sp>
        <p:nvSpPr>
          <p:cNvPr id="156" name="화살표: 아래쪽 155">
            <a:extLst>
              <a:ext uri="{FF2B5EF4-FFF2-40B4-BE49-F238E27FC236}">
                <a16:creationId xmlns:a16="http://schemas.microsoft.com/office/drawing/2014/main" id="{F4825464-DDDF-EB18-101C-3B67BFEEE479}"/>
              </a:ext>
            </a:extLst>
          </p:cNvPr>
          <p:cNvSpPr/>
          <p:nvPr/>
        </p:nvSpPr>
        <p:spPr>
          <a:xfrm>
            <a:off x="5070989" y="4486280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8C6D6E9-8A29-B558-F2E6-4CE5DF5A8AB2}"/>
              </a:ext>
            </a:extLst>
          </p:cNvPr>
          <p:cNvSpPr/>
          <p:nvPr/>
        </p:nvSpPr>
        <p:spPr>
          <a:xfrm>
            <a:off x="4430609" y="4248416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31FB0F0-EF61-8B3F-5AA5-F3FA7D45AFC5}"/>
              </a:ext>
            </a:extLst>
          </p:cNvPr>
          <p:cNvSpPr txBox="1"/>
          <p:nvPr/>
        </p:nvSpPr>
        <p:spPr>
          <a:xfrm>
            <a:off x="4903291" y="4286143"/>
            <a:ext cx="9816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Dropout(0.8)</a:t>
            </a:r>
          </a:p>
        </p:txBody>
      </p:sp>
      <p:sp>
        <p:nvSpPr>
          <p:cNvPr id="159" name="화살표: 아래쪽 158">
            <a:extLst>
              <a:ext uri="{FF2B5EF4-FFF2-40B4-BE49-F238E27FC236}">
                <a16:creationId xmlns:a16="http://schemas.microsoft.com/office/drawing/2014/main" id="{77E754F9-5281-D35F-21C9-F4D875244870}"/>
              </a:ext>
            </a:extLst>
          </p:cNvPr>
          <p:cNvSpPr/>
          <p:nvPr/>
        </p:nvSpPr>
        <p:spPr>
          <a:xfrm>
            <a:off x="5067335" y="5089586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5B44739-3BD4-F1D0-1FB7-CE174EC085B9}"/>
              </a:ext>
            </a:extLst>
          </p:cNvPr>
          <p:cNvSpPr/>
          <p:nvPr/>
        </p:nvSpPr>
        <p:spPr>
          <a:xfrm>
            <a:off x="4426955" y="4851722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C78D17-5C2A-3D65-D0A5-8EFF54B48072}"/>
              </a:ext>
            </a:extLst>
          </p:cNvPr>
          <p:cNvSpPr txBox="1"/>
          <p:nvPr/>
        </p:nvSpPr>
        <p:spPr>
          <a:xfrm>
            <a:off x="4658389" y="4896508"/>
            <a:ext cx="157548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Dense(32 or 16, 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)</a:t>
            </a:r>
          </a:p>
        </p:txBody>
      </p:sp>
      <p:sp>
        <p:nvSpPr>
          <p:cNvPr id="162" name="화살표: 아래쪽 161">
            <a:extLst>
              <a:ext uri="{FF2B5EF4-FFF2-40B4-BE49-F238E27FC236}">
                <a16:creationId xmlns:a16="http://schemas.microsoft.com/office/drawing/2014/main" id="{222663E6-A2A4-4AB0-4588-4EDE77CBE585}"/>
              </a:ext>
            </a:extLst>
          </p:cNvPr>
          <p:cNvSpPr/>
          <p:nvPr/>
        </p:nvSpPr>
        <p:spPr>
          <a:xfrm>
            <a:off x="5063376" y="5734174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63F98AC-0F83-8130-4697-6DC8B4913193}"/>
              </a:ext>
            </a:extLst>
          </p:cNvPr>
          <p:cNvSpPr/>
          <p:nvPr/>
        </p:nvSpPr>
        <p:spPr>
          <a:xfrm>
            <a:off x="4422996" y="5496310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0A8D415-9AA6-9F50-D77B-297E1518EF75}"/>
              </a:ext>
            </a:extLst>
          </p:cNvPr>
          <p:cNvSpPr txBox="1"/>
          <p:nvPr/>
        </p:nvSpPr>
        <p:spPr>
          <a:xfrm>
            <a:off x="4926410" y="5530277"/>
            <a:ext cx="13001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Dropout(0.5)</a:t>
            </a:r>
          </a:p>
        </p:txBody>
      </p:sp>
      <p:sp>
        <p:nvSpPr>
          <p:cNvPr id="165" name="화살표: 아래쪽 164">
            <a:extLst>
              <a:ext uri="{FF2B5EF4-FFF2-40B4-BE49-F238E27FC236}">
                <a16:creationId xmlns:a16="http://schemas.microsoft.com/office/drawing/2014/main" id="{FA0FF6FA-29D4-1501-87D3-0361648967F1}"/>
              </a:ext>
            </a:extLst>
          </p:cNvPr>
          <p:cNvSpPr/>
          <p:nvPr/>
        </p:nvSpPr>
        <p:spPr>
          <a:xfrm>
            <a:off x="5053077" y="6352608"/>
            <a:ext cx="540204" cy="36512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25EEB6E-E45E-94A3-480F-B2BE4A492DFE}"/>
              </a:ext>
            </a:extLst>
          </p:cNvPr>
          <p:cNvSpPr/>
          <p:nvPr/>
        </p:nvSpPr>
        <p:spPr>
          <a:xfrm>
            <a:off x="4412697" y="6114744"/>
            <a:ext cx="1849670" cy="365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A966D60-C726-B484-9E26-B101F0944349}"/>
              </a:ext>
            </a:extLst>
          </p:cNvPr>
          <p:cNvSpPr txBox="1"/>
          <p:nvPr/>
        </p:nvSpPr>
        <p:spPr>
          <a:xfrm>
            <a:off x="4814119" y="6179897"/>
            <a:ext cx="16911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Dense(4, </a:t>
            </a:r>
            <a:r>
              <a:rPr lang="en-US" altLang="ko-KR" sz="1050" dirty="0" err="1"/>
              <a:t>softmax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82BE7-6EF8-410E-2ED9-4E3D69991F63}"/>
              </a:ext>
            </a:extLst>
          </p:cNvPr>
          <p:cNvSpPr txBox="1"/>
          <p:nvPr/>
        </p:nvSpPr>
        <p:spPr>
          <a:xfrm>
            <a:off x="385478" y="3214180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 </a:t>
            </a:r>
            <a:r>
              <a:rPr lang="ko-KR" altLang="en-US" dirty="0"/>
              <a:t>학습 모델 계층구조도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0F96349-A8F7-23D6-9354-1BDCD2CDD469}"/>
              </a:ext>
            </a:extLst>
          </p:cNvPr>
          <p:cNvSpPr/>
          <p:nvPr/>
        </p:nvSpPr>
        <p:spPr>
          <a:xfrm>
            <a:off x="3230635" y="1985799"/>
            <a:ext cx="306441" cy="15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A448C6A-51D8-AC18-C315-A04DFD1A9817}"/>
              </a:ext>
            </a:extLst>
          </p:cNvPr>
          <p:cNvSpPr/>
          <p:nvPr/>
        </p:nvSpPr>
        <p:spPr>
          <a:xfrm>
            <a:off x="4385365" y="3271425"/>
            <a:ext cx="3724410" cy="804597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CBD70-F147-5089-3771-247EC1A60C26}"/>
              </a:ext>
            </a:extLst>
          </p:cNvPr>
          <p:cNvSpPr txBox="1"/>
          <p:nvPr/>
        </p:nvSpPr>
        <p:spPr>
          <a:xfrm>
            <a:off x="4371251" y="3648313"/>
            <a:ext cx="373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학습된 모델</a:t>
            </a:r>
            <a:r>
              <a:rPr lang="en-US" altLang="ko-KR" sz="1600" dirty="0"/>
              <a:t>(h5)</a:t>
            </a:r>
            <a:r>
              <a:rPr lang="ko-KR" altLang="en-US" sz="1600" dirty="0"/>
              <a:t>을 </a:t>
            </a:r>
            <a:r>
              <a:rPr lang="ko-KR" altLang="en-US" sz="1600" b="1" dirty="0" err="1"/>
              <a:t>라즈베리파이</a:t>
            </a:r>
            <a:r>
              <a:rPr lang="ko-KR" altLang="en-US" sz="1600" dirty="0" err="1"/>
              <a:t>에</a:t>
            </a:r>
            <a:r>
              <a:rPr lang="ko-KR" altLang="en-US" sz="1600" dirty="0"/>
              <a:t> 적용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97A18-90C0-F184-D4D5-9741C78863A1}"/>
              </a:ext>
            </a:extLst>
          </p:cNvPr>
          <p:cNvSpPr txBox="1"/>
          <p:nvPr/>
        </p:nvSpPr>
        <p:spPr>
          <a:xfrm>
            <a:off x="4385365" y="3356776"/>
            <a:ext cx="2023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Adam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9DC011-AF06-E5D9-132A-7BEF44200C42}"/>
              </a:ext>
            </a:extLst>
          </p:cNvPr>
          <p:cNvSpPr/>
          <p:nvPr/>
        </p:nvSpPr>
        <p:spPr>
          <a:xfrm>
            <a:off x="7887733" y="4509691"/>
            <a:ext cx="3941484" cy="16670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2565D92E-DBF9-4FB4-ACB4-283FF45ABA44}"/>
              </a:ext>
            </a:extLst>
          </p:cNvPr>
          <p:cNvSpPr txBox="1"/>
          <p:nvPr/>
        </p:nvSpPr>
        <p:spPr>
          <a:xfrm>
            <a:off x="261579" y="235116"/>
            <a:ext cx="69401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ko-KR" altLang="ko-KR" sz="2400" dirty="0"/>
              <a:t>CNN </a:t>
            </a:r>
            <a:r>
              <a:rPr lang="en-US" altLang="ko-KR" sz="2400" dirty="0"/>
              <a:t>D</a:t>
            </a:r>
            <a:r>
              <a:rPr lang="ko-KR" altLang="ko-KR" sz="2400" dirty="0" err="1"/>
              <a:t>etection</a:t>
            </a:r>
            <a:r>
              <a:rPr lang="ko-KR" altLang="ko-KR" sz="2400" dirty="0"/>
              <a:t> </a:t>
            </a:r>
            <a:r>
              <a:rPr lang="en-US" altLang="ko-KR" sz="2400" dirty="0"/>
              <a:t>C</a:t>
            </a:r>
            <a:r>
              <a:rPr lang="ko-KR" altLang="ko-KR" sz="2400" dirty="0" err="1"/>
              <a:t>am</a:t>
            </a:r>
            <a:r>
              <a:rPr lang="ko-KR" altLang="ko-KR" sz="2400" dirty="0"/>
              <a:t> 구현내용</a:t>
            </a:r>
            <a:r>
              <a:rPr lang="en-US" altLang="ko-KR" sz="2400" dirty="0"/>
              <a:t> : </a:t>
            </a:r>
            <a:r>
              <a:rPr lang="ko-KR" altLang="en-US" sz="2400" b="1" dirty="0"/>
              <a:t>인공지능 모델</a:t>
            </a:r>
            <a:endParaRPr lang="ko-KR" altLang="ko-KR" sz="2400" b="1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C4C9EA3-2198-4B7F-B997-54DAE9740A76}"/>
              </a:ext>
            </a:extLst>
          </p:cNvPr>
          <p:cNvSpPr txBox="1"/>
          <p:nvPr/>
        </p:nvSpPr>
        <p:spPr>
          <a:xfrm>
            <a:off x="1332659" y="1000540"/>
            <a:ext cx="3156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1.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학습 이미지 크기 조정</a:t>
            </a:r>
            <a:endParaRPr lang="en-US" altLang="ko-KR" sz="2000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21B30-C833-C84E-559E-7E1F91A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12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4C6EC-E570-BC16-5718-F7B8E000D31E}"/>
              </a:ext>
            </a:extLst>
          </p:cNvPr>
          <p:cNvSpPr txBox="1"/>
          <p:nvPr/>
        </p:nvSpPr>
        <p:spPr>
          <a:xfrm>
            <a:off x="7529170" y="6431206"/>
            <a:ext cx="394148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n-ea"/>
              </a:rPr>
              <a:t>깃허브</a:t>
            </a:r>
            <a:r>
              <a:rPr lang="ko-KR" altLang="en-US" sz="1000" dirty="0">
                <a:latin typeface="+mn-ea"/>
              </a:rPr>
              <a:t> 주소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latin typeface="+mn-ea"/>
                <a:hlinkClick r:id="rId3"/>
              </a:rPr>
              <a:t>https://github.com/JEONEUNMIN/capstone_04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:a16="http://schemas.microsoft.com/office/drawing/2014/main" id="{53C5D5F1-3FBE-AE91-09B3-B1BFCDDB7E9B}"/>
              </a:ext>
            </a:extLst>
          </p:cNvPr>
          <p:cNvSpPr txBox="1">
            <a:spLocks/>
          </p:cNvSpPr>
          <p:nvPr/>
        </p:nvSpPr>
        <p:spPr>
          <a:xfrm>
            <a:off x="8737599" y="6356349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00C6A38-4290-41DD-B95C-4155372FD4A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36" name="그래픽 35" descr="배지 체크 표시1 단색으로 채워진">
            <a:extLst>
              <a:ext uri="{FF2B5EF4-FFF2-40B4-BE49-F238E27FC236}">
                <a16:creationId xmlns:a16="http://schemas.microsoft.com/office/drawing/2014/main" id="{C96AF28B-6652-7D41-8111-73770E082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965" y="831873"/>
            <a:ext cx="675694" cy="675694"/>
          </a:xfrm>
          <a:prstGeom prst="rect">
            <a:avLst/>
          </a:prstGeom>
          <a:effectLst/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C73B052-4B72-2104-F279-9F0D174137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14864" r="26520" b="9331"/>
          <a:stretch/>
        </p:blipFill>
        <p:spPr>
          <a:xfrm>
            <a:off x="5969045" y="1681797"/>
            <a:ext cx="2569128" cy="2253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601086-C0F6-9EB7-91D7-1A96855F6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625" y="1559695"/>
            <a:ext cx="4876699" cy="27158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DA17DE-3CD6-9DE2-8D6A-B99008A76FD6}"/>
              </a:ext>
            </a:extLst>
          </p:cNvPr>
          <p:cNvSpPr/>
          <p:nvPr/>
        </p:nvSpPr>
        <p:spPr>
          <a:xfrm>
            <a:off x="4149036" y="1666227"/>
            <a:ext cx="1410278" cy="21649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F85931-A850-32D9-D5F1-911B9286222E}"/>
              </a:ext>
            </a:extLst>
          </p:cNvPr>
          <p:cNvCxnSpPr>
            <a:cxnSpLocks/>
          </p:cNvCxnSpPr>
          <p:nvPr/>
        </p:nvCxnSpPr>
        <p:spPr>
          <a:xfrm flipV="1">
            <a:off x="3999409" y="3048789"/>
            <a:ext cx="2900033" cy="4253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D457C1-C293-AC49-27C6-7095A4F4A307}"/>
              </a:ext>
            </a:extLst>
          </p:cNvPr>
          <p:cNvCxnSpPr>
            <a:cxnSpLocks/>
          </p:cNvCxnSpPr>
          <p:nvPr/>
        </p:nvCxnSpPr>
        <p:spPr>
          <a:xfrm flipV="1">
            <a:off x="4718232" y="2483383"/>
            <a:ext cx="1585786" cy="11308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D887F9-F5D0-0BC4-30C0-381F8311A654}"/>
              </a:ext>
            </a:extLst>
          </p:cNvPr>
          <p:cNvSpPr/>
          <p:nvPr/>
        </p:nvSpPr>
        <p:spPr>
          <a:xfrm>
            <a:off x="918592" y="3365915"/>
            <a:ext cx="2232562" cy="44716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D0768-ABD8-B560-E76B-2FC3E80112CE}"/>
              </a:ext>
            </a:extLst>
          </p:cNvPr>
          <p:cNvSpPr txBox="1"/>
          <p:nvPr/>
        </p:nvSpPr>
        <p:spPr>
          <a:xfrm>
            <a:off x="5969045" y="3977723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▲ LOSS 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비교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(5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11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, 5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21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)</a:t>
            </a:r>
            <a:endParaRPr lang="ko-KR" altLang="en-US" sz="14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B1929207-23E6-ABA9-6EBF-B5E4510B837C}"/>
              </a:ext>
            </a:extLst>
          </p:cNvPr>
          <p:cNvSpPr/>
          <p:nvPr/>
        </p:nvSpPr>
        <p:spPr>
          <a:xfrm>
            <a:off x="4737256" y="1882720"/>
            <a:ext cx="197054" cy="2715825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ADCB3-9004-3919-A2EE-48D1671C0802}"/>
              </a:ext>
            </a:extLst>
          </p:cNvPr>
          <p:cNvSpPr txBox="1"/>
          <p:nvPr/>
        </p:nvSpPr>
        <p:spPr>
          <a:xfrm>
            <a:off x="1687443" y="4589053"/>
            <a:ext cx="7201010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[</a:t>
            </a:r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12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주차 변경된 이미지 크기</a:t>
            </a:r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5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26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학습 이미지 크기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(224, 224)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	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정사각형 크기로 맞추는 만큼 </a:t>
            </a:r>
            <a:endParaRPr lang="en-US" altLang="ko-KR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          	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이미지가 늘어나거나 줄어드는 현상 발생</a:t>
            </a:r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    </a:t>
            </a:r>
          </a:p>
          <a:p>
            <a:endParaRPr lang="en-US" altLang="ko-KR" sz="10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5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27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학습 이미지 크기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(126, 224)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ET" panose="020D0604000000000000" pitchFamily="50" charset="-127"/>
                <a:ea typeface="나눔고딕ET" panose="020D0604000000000000" pitchFamily="50" charset="-127"/>
              </a:rPr>
              <a:t>(128, 256)</a:t>
            </a:r>
            <a:endParaRPr lang="en-US" altLang="ko-KR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155386-D3C9-2EF0-E5AB-756B352E91B5}"/>
              </a:ext>
            </a:extLst>
          </p:cNvPr>
          <p:cNvGrpSpPr/>
          <p:nvPr/>
        </p:nvGrpSpPr>
        <p:grpSpPr>
          <a:xfrm>
            <a:off x="1042906" y="5863210"/>
            <a:ext cx="872780" cy="651797"/>
            <a:chOff x="531563" y="5495661"/>
            <a:chExt cx="872780" cy="651797"/>
          </a:xfrm>
        </p:grpSpPr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CA6196C3-16C7-FDD2-9FAF-A0BB75F7C89B}"/>
                </a:ext>
              </a:extLst>
            </p:cNvPr>
            <p:cNvSpPr/>
            <p:nvPr/>
          </p:nvSpPr>
          <p:spPr>
            <a:xfrm rot="16200000">
              <a:off x="1068139" y="5641442"/>
              <a:ext cx="329393" cy="343015"/>
            </a:xfrm>
            <a:prstGeom prst="downArrow">
              <a:avLst/>
            </a:prstGeom>
            <a:solidFill>
              <a:srgbClr val="EA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래픽 41" descr="배지 체크 표시1 단색으로 채워진">
              <a:extLst>
                <a:ext uri="{FF2B5EF4-FFF2-40B4-BE49-F238E27FC236}">
                  <a16:creationId xmlns:a16="http://schemas.microsoft.com/office/drawing/2014/main" id="{9ACA5DC3-A81D-AC60-56CA-C62828DB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563" y="5495661"/>
              <a:ext cx="651797" cy="651797"/>
            </a:xfrm>
            <a:prstGeom prst="rect">
              <a:avLst/>
            </a:prstGeom>
            <a:effectLst/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713DB1-A3AE-2F08-779B-401822AA27E4}"/>
              </a:ext>
            </a:extLst>
          </p:cNvPr>
          <p:cNvSpPr txBox="1"/>
          <p:nvPr/>
        </p:nvSpPr>
        <p:spPr>
          <a:xfrm>
            <a:off x="8603425" y="1906873"/>
            <a:ext cx="308760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&lt;5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11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크기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: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(128, 128)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2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번째 </a:t>
            </a: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Dense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의 필터 수 </a:t>
            </a:r>
            <a:r>
              <a:rPr lang="en-US" altLang="ko-KR" sz="1600" b="1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16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개</a:t>
            </a: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  </a:t>
            </a:r>
          </a:p>
          <a:p>
            <a:endParaRPr lang="en-US" altLang="ko-KR" sz="16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&lt;5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21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 크기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: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(96, 96)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2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번째 </a:t>
            </a: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Dense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의 필터 수 </a:t>
            </a:r>
            <a:r>
              <a:rPr lang="en-US" altLang="ko-KR" sz="1600" b="1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32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개</a:t>
            </a:r>
            <a:endParaRPr lang="en-US" altLang="ko-KR" sz="1600" dirty="0">
              <a:highlight>
                <a:srgbClr val="FFFF00"/>
              </a:highlight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81A5E003-DF71-14B8-013F-FDE13F54C587}"/>
              </a:ext>
            </a:extLst>
          </p:cNvPr>
          <p:cNvSpPr/>
          <p:nvPr/>
        </p:nvSpPr>
        <p:spPr>
          <a:xfrm>
            <a:off x="2355135" y="5280180"/>
            <a:ext cx="225167" cy="642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B82C687-11E8-69EB-62E7-412F1C06D5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46" y="4594271"/>
            <a:ext cx="1902404" cy="149793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9E0EFC-75D2-48A1-7DC5-0C96A6A640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86" y="4612484"/>
            <a:ext cx="1902406" cy="1505857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18DF495-FEEC-F87A-A4CF-72CD78076AAE}"/>
              </a:ext>
            </a:extLst>
          </p:cNvPr>
          <p:cNvSpPr/>
          <p:nvPr/>
        </p:nvSpPr>
        <p:spPr>
          <a:xfrm>
            <a:off x="6185140" y="4981187"/>
            <a:ext cx="1604513" cy="1408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6ADCB3-9004-3919-A2EE-48D1671C0802}"/>
              </a:ext>
            </a:extLst>
          </p:cNvPr>
          <p:cNvSpPr txBox="1"/>
          <p:nvPr/>
        </p:nvSpPr>
        <p:spPr>
          <a:xfrm>
            <a:off x="1266597" y="1528665"/>
            <a:ext cx="954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[5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27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]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endParaRPr lang="en-US" altLang="ko-KR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- 1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번째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학습 이미지 크기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(126, 224)		</a:t>
            </a:r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- 1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번째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학습 이미지 크기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ET" panose="020D0604000000000000" pitchFamily="50" charset="-127"/>
                <a:ea typeface="나눔고딕ET" panose="020D0604000000000000" pitchFamily="50" charset="-127"/>
              </a:rPr>
              <a:t>(128, 256)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2565D92E-DBF9-4FB4-ACB4-283FF45ABA44}"/>
              </a:ext>
            </a:extLst>
          </p:cNvPr>
          <p:cNvSpPr txBox="1"/>
          <p:nvPr/>
        </p:nvSpPr>
        <p:spPr>
          <a:xfrm>
            <a:off x="261579" y="235116"/>
            <a:ext cx="69401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ko-KR" altLang="ko-KR" sz="2400" dirty="0"/>
              <a:t>CNN </a:t>
            </a:r>
            <a:r>
              <a:rPr lang="en-US" altLang="ko-KR" sz="2400" dirty="0"/>
              <a:t>D</a:t>
            </a:r>
            <a:r>
              <a:rPr lang="ko-KR" altLang="ko-KR" sz="2400" dirty="0" err="1"/>
              <a:t>etection</a:t>
            </a:r>
            <a:r>
              <a:rPr lang="ko-KR" altLang="ko-KR" sz="2400" dirty="0"/>
              <a:t> </a:t>
            </a:r>
            <a:r>
              <a:rPr lang="en-US" altLang="ko-KR" sz="2400" dirty="0"/>
              <a:t>C</a:t>
            </a:r>
            <a:r>
              <a:rPr lang="ko-KR" altLang="ko-KR" sz="2400" dirty="0" err="1"/>
              <a:t>am</a:t>
            </a:r>
            <a:r>
              <a:rPr lang="ko-KR" altLang="ko-KR" sz="2400" dirty="0"/>
              <a:t> 구현내용</a:t>
            </a:r>
            <a:r>
              <a:rPr lang="en-US" altLang="ko-KR" sz="2400" dirty="0"/>
              <a:t> : </a:t>
            </a:r>
            <a:r>
              <a:rPr lang="ko-KR" altLang="en-US" sz="2400" b="1" dirty="0"/>
              <a:t>인공지능 모델</a:t>
            </a:r>
            <a:endParaRPr lang="ko-KR" altLang="ko-KR" sz="2400" b="1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C4C9EA3-2198-4B7F-B997-54DAE9740A76}"/>
              </a:ext>
            </a:extLst>
          </p:cNvPr>
          <p:cNvSpPr txBox="1"/>
          <p:nvPr/>
        </p:nvSpPr>
        <p:spPr>
          <a:xfrm>
            <a:off x="1332659" y="983149"/>
            <a:ext cx="3156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1.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학습 이미지 크기 조정</a:t>
            </a:r>
            <a:endParaRPr lang="en-US" altLang="ko-KR" sz="2000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21B30-C833-C84E-559E-7E1F91A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13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4C6EC-E570-BC16-5718-F7B8E000D31E}"/>
              </a:ext>
            </a:extLst>
          </p:cNvPr>
          <p:cNvSpPr txBox="1"/>
          <p:nvPr/>
        </p:nvSpPr>
        <p:spPr>
          <a:xfrm>
            <a:off x="7529170" y="6431206"/>
            <a:ext cx="394148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n-ea"/>
              </a:rPr>
              <a:t>깃허브</a:t>
            </a:r>
            <a:r>
              <a:rPr lang="ko-KR" altLang="en-US" sz="1000" dirty="0">
                <a:latin typeface="+mn-ea"/>
              </a:rPr>
              <a:t> 주소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latin typeface="+mn-ea"/>
                <a:hlinkClick r:id="rId3"/>
              </a:rPr>
              <a:t>https://github.com/JEONEUNMIN/capstone_04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:a16="http://schemas.microsoft.com/office/drawing/2014/main" id="{53C5D5F1-3FBE-AE91-09B3-B1BFCDDB7E9B}"/>
              </a:ext>
            </a:extLst>
          </p:cNvPr>
          <p:cNvSpPr txBox="1">
            <a:spLocks/>
          </p:cNvSpPr>
          <p:nvPr/>
        </p:nvSpPr>
        <p:spPr>
          <a:xfrm>
            <a:off x="8737599" y="6356349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00C6A38-4290-41DD-B95C-4155372FD4A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DECE5F-A5C2-807D-90A8-6BB67725D3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66" y="4748479"/>
            <a:ext cx="1830550" cy="14380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DF4B68-FEF9-FDAA-8DD5-2F7A990368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11" y="4749835"/>
            <a:ext cx="1876336" cy="1449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6D99B-10EA-1FEB-D549-DD3806A40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02" y="4770223"/>
            <a:ext cx="1978505" cy="15243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8E70B2-EB9D-4EE8-923E-E603FC258B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76" y="4806576"/>
            <a:ext cx="1922574" cy="151079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55C93F-22C6-850C-0923-E9550A247B1D}"/>
              </a:ext>
            </a:extLst>
          </p:cNvPr>
          <p:cNvSpPr/>
          <p:nvPr/>
        </p:nvSpPr>
        <p:spPr>
          <a:xfrm>
            <a:off x="1347573" y="4668931"/>
            <a:ext cx="3941484" cy="16666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5ECED5-D578-19D4-F6AA-BF736C642C54}"/>
              </a:ext>
            </a:extLst>
          </p:cNvPr>
          <p:cNvSpPr/>
          <p:nvPr/>
        </p:nvSpPr>
        <p:spPr>
          <a:xfrm>
            <a:off x="6751520" y="4668931"/>
            <a:ext cx="4092907" cy="16666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98CC6D99-E554-7BE7-A635-51DFF55F3A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22" y="2188149"/>
            <a:ext cx="3657363" cy="2344942"/>
          </a:xfrm>
          <a:prstGeom prst="rect">
            <a:avLst/>
          </a:prstGeom>
        </p:spPr>
      </p:pic>
      <p:pic>
        <p:nvPicPr>
          <p:cNvPr id="41" name="그래픽 40" descr="배지 체크 표시1 단색으로 채워진">
            <a:extLst>
              <a:ext uri="{FF2B5EF4-FFF2-40B4-BE49-F238E27FC236}">
                <a16:creationId xmlns:a16="http://schemas.microsoft.com/office/drawing/2014/main" id="{4A882F8F-6B2E-7D5D-406F-F5F86EB1D5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965" y="831873"/>
            <a:ext cx="675694" cy="675694"/>
          </a:xfrm>
          <a:prstGeom prst="rect">
            <a:avLst/>
          </a:prstGeom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2AEF56-CB13-2EEC-0B1A-AC4EE72B69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445" y="2174996"/>
            <a:ext cx="3670879" cy="234494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6EF2D0-2FD2-132E-AA0B-DCED68B5DA58}"/>
              </a:ext>
            </a:extLst>
          </p:cNvPr>
          <p:cNvSpPr/>
          <p:nvPr/>
        </p:nvSpPr>
        <p:spPr>
          <a:xfrm>
            <a:off x="3502325" y="3312750"/>
            <a:ext cx="327803" cy="1128887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BC42E7-05D4-29BC-ABAE-2EBA7F240CE9}"/>
              </a:ext>
            </a:extLst>
          </p:cNvPr>
          <p:cNvSpPr/>
          <p:nvPr/>
        </p:nvSpPr>
        <p:spPr>
          <a:xfrm>
            <a:off x="8965074" y="3312749"/>
            <a:ext cx="282443" cy="1128887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E4D56EB-6708-1279-64A8-9C6095A6E468}"/>
              </a:ext>
            </a:extLst>
          </p:cNvPr>
          <p:cNvSpPr/>
          <p:nvPr/>
        </p:nvSpPr>
        <p:spPr>
          <a:xfrm>
            <a:off x="3899140" y="3744657"/>
            <a:ext cx="5026001" cy="197615"/>
          </a:xfrm>
          <a:prstGeom prst="rightArrow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576B65-1D75-FC24-385D-F57A8DE9E0D9}"/>
              </a:ext>
            </a:extLst>
          </p:cNvPr>
          <p:cNvSpPr/>
          <p:nvPr/>
        </p:nvSpPr>
        <p:spPr>
          <a:xfrm>
            <a:off x="4862045" y="2493826"/>
            <a:ext cx="2353704" cy="1250831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0AD33-6AE3-6E07-794E-E15814E95C73}"/>
              </a:ext>
            </a:extLst>
          </p:cNvPr>
          <p:cNvSpPr txBox="1"/>
          <p:nvPr/>
        </p:nvSpPr>
        <p:spPr>
          <a:xfrm>
            <a:off x="4851073" y="2523548"/>
            <a:ext cx="2364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Pooling </a:t>
            </a:r>
            <a:r>
              <a:rPr lang="ko-KR" altLang="en-US" dirty="0"/>
              <a:t>시 </a:t>
            </a:r>
            <a:r>
              <a:rPr lang="ko-KR" altLang="en-US" b="1" dirty="0"/>
              <a:t>절반</a:t>
            </a:r>
            <a:r>
              <a:rPr lang="ko-KR" altLang="en-US" dirty="0"/>
              <a:t>으로 줄어들어야 하지만 </a:t>
            </a:r>
            <a:endParaRPr lang="en-US" altLang="ko-KR" dirty="0"/>
          </a:p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의 배수</a:t>
            </a:r>
            <a:r>
              <a:rPr lang="ko-KR" altLang="en-US" dirty="0"/>
              <a:t>가</a:t>
            </a:r>
            <a:r>
              <a:rPr lang="ko-KR" altLang="en-US" b="1" dirty="0"/>
              <a:t> </a:t>
            </a:r>
            <a:r>
              <a:rPr lang="ko-KR" altLang="en-US" dirty="0"/>
              <a:t>아니므로</a:t>
            </a:r>
            <a:endParaRPr lang="en-US" altLang="ko-KR" dirty="0"/>
          </a:p>
          <a:p>
            <a:pPr algn="ctr"/>
            <a:r>
              <a:rPr lang="ko-KR" altLang="en-US" dirty="0"/>
              <a:t>일부가 사라짐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3F10B2-46BD-3582-5480-B33BBF84B40C}"/>
              </a:ext>
            </a:extLst>
          </p:cNvPr>
          <p:cNvSpPr/>
          <p:nvPr/>
        </p:nvSpPr>
        <p:spPr>
          <a:xfrm>
            <a:off x="1273345" y="1540184"/>
            <a:ext cx="9652058" cy="48910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A31B46A8-2A51-1A91-37AC-547FF5B8B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11789"/>
              </p:ext>
            </p:extLst>
          </p:nvPr>
        </p:nvGraphicFramePr>
        <p:xfrm>
          <a:off x="3205331" y="3525394"/>
          <a:ext cx="2393350" cy="205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670">
                  <a:extLst>
                    <a:ext uri="{9D8B030D-6E8A-4147-A177-3AD203B41FA5}">
                      <a16:colId xmlns:a16="http://schemas.microsoft.com/office/drawing/2014/main" val="1839312273"/>
                    </a:ext>
                  </a:extLst>
                </a:gridCol>
                <a:gridCol w="478670">
                  <a:extLst>
                    <a:ext uri="{9D8B030D-6E8A-4147-A177-3AD203B41FA5}">
                      <a16:colId xmlns:a16="http://schemas.microsoft.com/office/drawing/2014/main" val="3672303570"/>
                    </a:ext>
                  </a:extLst>
                </a:gridCol>
                <a:gridCol w="478670">
                  <a:extLst>
                    <a:ext uri="{9D8B030D-6E8A-4147-A177-3AD203B41FA5}">
                      <a16:colId xmlns:a16="http://schemas.microsoft.com/office/drawing/2014/main" val="1602196093"/>
                    </a:ext>
                  </a:extLst>
                </a:gridCol>
                <a:gridCol w="478670">
                  <a:extLst>
                    <a:ext uri="{9D8B030D-6E8A-4147-A177-3AD203B41FA5}">
                      <a16:colId xmlns:a16="http://schemas.microsoft.com/office/drawing/2014/main" val="2859513456"/>
                    </a:ext>
                  </a:extLst>
                </a:gridCol>
                <a:gridCol w="478670">
                  <a:extLst>
                    <a:ext uri="{9D8B030D-6E8A-4147-A177-3AD203B41FA5}">
                      <a16:colId xmlns:a16="http://schemas.microsoft.com/office/drawing/2014/main" val="1579902931"/>
                    </a:ext>
                  </a:extLst>
                </a:gridCol>
              </a:tblGrid>
              <a:tr h="514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83380"/>
                  </a:ext>
                </a:extLst>
              </a:tr>
              <a:tr h="514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31522"/>
                  </a:ext>
                </a:extLst>
              </a:tr>
              <a:tr h="514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91535"/>
                  </a:ext>
                </a:extLst>
              </a:tr>
              <a:tr h="514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152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B43CF5-C284-5B92-7995-8424CB8AFC26}"/>
              </a:ext>
            </a:extLst>
          </p:cNvPr>
          <p:cNvSpPr/>
          <p:nvPr/>
        </p:nvSpPr>
        <p:spPr>
          <a:xfrm>
            <a:off x="3205331" y="3525394"/>
            <a:ext cx="952740" cy="10314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40B8C-9BEF-B20B-7993-EFC37D4C965E}"/>
              </a:ext>
            </a:extLst>
          </p:cNvPr>
          <p:cNvSpPr txBox="1"/>
          <p:nvPr/>
        </p:nvSpPr>
        <p:spPr>
          <a:xfrm>
            <a:off x="3135140" y="2232757"/>
            <a:ext cx="5586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[Pooling]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parameter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줄이기 때문에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Overfitting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을 억제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000" b="1" i="0" dirty="0">
                <a:solidFill>
                  <a:srgbClr val="333333"/>
                </a:solidFill>
                <a:effectLst/>
                <a:latin typeface="Apple SD Gothic Neo"/>
              </a:rPr>
              <a:t>2.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hardware resource(energy)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절약하고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speedup</a:t>
            </a:r>
            <a:endParaRPr lang="ko-KR" altLang="en-US" sz="20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3A67CB58-20BD-A54F-BEF8-CBCBF3BDA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42189"/>
              </p:ext>
            </p:extLst>
          </p:nvPr>
        </p:nvGraphicFramePr>
        <p:xfrm>
          <a:off x="7318524" y="3996744"/>
          <a:ext cx="1143820" cy="1120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910">
                  <a:extLst>
                    <a:ext uri="{9D8B030D-6E8A-4147-A177-3AD203B41FA5}">
                      <a16:colId xmlns:a16="http://schemas.microsoft.com/office/drawing/2014/main" val="1227207297"/>
                    </a:ext>
                  </a:extLst>
                </a:gridCol>
                <a:gridCol w="571910">
                  <a:extLst>
                    <a:ext uri="{9D8B030D-6E8A-4147-A177-3AD203B41FA5}">
                      <a16:colId xmlns:a16="http://schemas.microsoft.com/office/drawing/2014/main" val="965402565"/>
                    </a:ext>
                  </a:extLst>
                </a:gridCol>
              </a:tblGrid>
              <a:tr h="560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042282"/>
                  </a:ext>
                </a:extLst>
              </a:tr>
              <a:tr h="560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3205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1D9AE3-8CF1-1EB7-3FFD-E33014483B0C}"/>
              </a:ext>
            </a:extLst>
          </p:cNvPr>
          <p:cNvSpPr/>
          <p:nvPr/>
        </p:nvSpPr>
        <p:spPr>
          <a:xfrm>
            <a:off x="7318524" y="3996744"/>
            <a:ext cx="570304" cy="5601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B270CB7-95FC-48B6-2EFE-66030C55CB1E}"/>
              </a:ext>
            </a:extLst>
          </p:cNvPr>
          <p:cNvSpPr/>
          <p:nvPr/>
        </p:nvSpPr>
        <p:spPr>
          <a:xfrm>
            <a:off x="5971905" y="4372517"/>
            <a:ext cx="973394" cy="36379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94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116 L 0.07826 0.00023 L -3.125E-6 0.14792 L 0.07826 0.14792 L -3.125E-6 -0.00116 Z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745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04674 0.0007 L 2.29167E-6 0.08171 L 0.04674 0.08171 L 2.29167E-6 -1.11111E-6 Z " pathEditMode="relative" rAng="0" ptsTypes="AAA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5" grpId="0" animBg="1"/>
      <p:bldP spid="25" grpId="1" animBg="1"/>
      <p:bldP spid="25" grpId="2" animBg="1"/>
      <p:bldP spid="26" grpId="0"/>
      <p:bldP spid="26" grpId="1"/>
      <p:bldP spid="28" grpId="0" animBg="1"/>
      <p:bldP spid="28" grpId="1" animBg="1"/>
      <p:bldP spid="28" grpId="2" animBg="1"/>
      <p:bldP spid="30" grpId="0" animBg="1"/>
      <p:bldP spid="3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FF2B5EF4-FFF2-40B4-BE49-F238E27FC236}">
                <a16:creationId xmlns:a16="http://schemas.microsoft.com/office/drawing/2014/main" id="{2565D92E-DBF9-4FB4-ACB4-283FF45ABA44}"/>
              </a:ext>
            </a:extLst>
          </p:cNvPr>
          <p:cNvSpPr txBox="1"/>
          <p:nvPr/>
        </p:nvSpPr>
        <p:spPr>
          <a:xfrm>
            <a:off x="261579" y="235116"/>
            <a:ext cx="69347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ko-KR" altLang="ko-KR" sz="2400" dirty="0"/>
              <a:t>CNN </a:t>
            </a:r>
            <a:r>
              <a:rPr lang="en-US" altLang="ko-KR" sz="2400" dirty="0"/>
              <a:t>D</a:t>
            </a:r>
            <a:r>
              <a:rPr lang="ko-KR" altLang="ko-KR" sz="2400" dirty="0" err="1"/>
              <a:t>etection</a:t>
            </a:r>
            <a:r>
              <a:rPr lang="ko-KR" altLang="ko-KR" sz="2400" dirty="0"/>
              <a:t> </a:t>
            </a:r>
            <a:r>
              <a:rPr lang="en-US" altLang="ko-KR" sz="2400" dirty="0"/>
              <a:t>C</a:t>
            </a:r>
            <a:r>
              <a:rPr lang="ko-KR" altLang="ko-KR" sz="2400" dirty="0" err="1"/>
              <a:t>am</a:t>
            </a:r>
            <a:r>
              <a:rPr lang="ko-KR" altLang="ko-KR" sz="2400" dirty="0"/>
              <a:t> 구현내용</a:t>
            </a:r>
            <a:r>
              <a:rPr lang="en-US" altLang="ko-KR" sz="2400" dirty="0"/>
              <a:t> : </a:t>
            </a:r>
            <a:r>
              <a:rPr lang="ko-KR" altLang="en-US" sz="2400" b="1" dirty="0" err="1"/>
              <a:t>라즈베리파이</a:t>
            </a:r>
            <a:endParaRPr lang="ko-KR" altLang="ko-KR" sz="2400" b="1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C4C9EA3-2198-4B7F-B997-54DAE9740A76}"/>
              </a:ext>
            </a:extLst>
          </p:cNvPr>
          <p:cNvSpPr txBox="1"/>
          <p:nvPr/>
        </p:nvSpPr>
        <p:spPr>
          <a:xfrm>
            <a:off x="2040176" y="1139016"/>
            <a:ext cx="7513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2. </a:t>
            </a:r>
            <a:r>
              <a:rPr lang="ko-KR" altLang="en-US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라즈베리파이로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찍은 사진 판단 후 </a:t>
            </a:r>
            <a:r>
              <a:rPr lang="ko-KR" altLang="en-US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부저음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알림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21B30-C833-C84E-559E-7E1F91A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14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4C6EC-E570-BC16-5718-F7B8E000D31E}"/>
              </a:ext>
            </a:extLst>
          </p:cNvPr>
          <p:cNvSpPr txBox="1"/>
          <p:nvPr/>
        </p:nvSpPr>
        <p:spPr>
          <a:xfrm>
            <a:off x="7321771" y="6411954"/>
            <a:ext cx="394148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dirty="0" err="1">
                <a:latin typeface="+mn-ea"/>
              </a:rPr>
              <a:t>깃허브</a:t>
            </a:r>
            <a:r>
              <a:rPr lang="ko-KR" altLang="en-US" sz="1050" dirty="0">
                <a:latin typeface="+mn-ea"/>
              </a:rPr>
              <a:t> 주소 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>
                <a:latin typeface="+mn-ea"/>
                <a:hlinkClick r:id="rId3"/>
              </a:rPr>
              <a:t>https://github.com/JEONEUNMIN/capstone_04</a:t>
            </a:r>
            <a:endParaRPr lang="en-US" altLang="ko-KR" sz="1050" dirty="0">
              <a:latin typeface="+mn-ea"/>
            </a:endParaRPr>
          </a:p>
        </p:txBody>
      </p:sp>
      <p:pic>
        <p:nvPicPr>
          <p:cNvPr id="10" name="그래픽 9" descr="배지 체크 표시1 단색으로 채워진">
            <a:extLst>
              <a:ext uri="{FF2B5EF4-FFF2-40B4-BE49-F238E27FC236}">
                <a16:creationId xmlns:a16="http://schemas.microsoft.com/office/drawing/2014/main" id="{CC8EEB34-BF79-7AF7-9945-CFF75C380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4482" y="1001224"/>
            <a:ext cx="675694" cy="675694"/>
          </a:xfrm>
          <a:prstGeom prst="rect">
            <a:avLst/>
          </a:prstGeom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33EB4B-03B8-108A-1190-E18C24420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176" y="1676918"/>
            <a:ext cx="2540450" cy="45129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EA5C79-B035-3DDE-9B64-975CA54C291A}"/>
              </a:ext>
            </a:extLst>
          </p:cNvPr>
          <p:cNvSpPr/>
          <p:nvPr/>
        </p:nvSpPr>
        <p:spPr>
          <a:xfrm>
            <a:off x="2268746" y="3523512"/>
            <a:ext cx="1224951" cy="729311"/>
          </a:xfrm>
          <a:prstGeom prst="rect">
            <a:avLst/>
          </a:prstGeom>
          <a:noFill/>
          <a:ln w="38100">
            <a:solidFill>
              <a:srgbClr val="E4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B1E73C-CC5C-731C-F40C-5951704916B6}"/>
              </a:ext>
            </a:extLst>
          </p:cNvPr>
          <p:cNvSpPr/>
          <p:nvPr/>
        </p:nvSpPr>
        <p:spPr>
          <a:xfrm>
            <a:off x="2268746" y="5460521"/>
            <a:ext cx="1224951" cy="729311"/>
          </a:xfrm>
          <a:prstGeom prst="rect">
            <a:avLst/>
          </a:prstGeom>
          <a:noFill/>
          <a:ln w="38100">
            <a:solidFill>
              <a:srgbClr val="E4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89AFA1C0-65D2-22B0-1588-F487F7C79A30}"/>
              </a:ext>
            </a:extLst>
          </p:cNvPr>
          <p:cNvSpPr txBox="1"/>
          <p:nvPr/>
        </p:nvSpPr>
        <p:spPr>
          <a:xfrm>
            <a:off x="5704359" y="2005543"/>
            <a:ext cx="5244251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&lt;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추가된 내용 시연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endParaRPr lang="en-US" altLang="ko-KR" sz="700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  <a:p>
            <a:pPr marL="285750" indent="-285750">
              <a:spcBef>
                <a:spcPct val="0"/>
              </a:spcBef>
              <a:buFont typeface="Symbol" panose="05050102010706020507" pitchFamily="18" charset="2"/>
              <a:buChar char="Þ"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라즈베리 파이 찍힌 사진 판단 후 </a:t>
            </a:r>
            <a:r>
              <a:rPr kumimoji="0" lang="ko-KR" altLang="en-US" i="0" u="none" strike="noStrike" kern="1200" cap="none" spc="0" normalizeH="0" baseline="0" dirty="0" err="1">
                <a:solidFill>
                  <a:srgbClr val="000000"/>
                </a:solidFill>
                <a:latin typeface="+mn-ea"/>
              </a:rPr>
              <a:t>부저음</a:t>
            </a:r>
            <a:r>
              <a:rPr kumimoji="0" lang="ko-KR" altLang="en-US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알림</a:t>
            </a:r>
            <a:endParaRPr kumimoji="0" lang="en-US" altLang="ko-KR" i="0" u="none" strike="noStrike" kern="1200" cap="none" spc="0" normalizeH="0" baseline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2AFF07FC-9A27-5CBF-D2AA-57F9DA1E0B1D}"/>
              </a:ext>
            </a:extLst>
          </p:cNvPr>
          <p:cNvSpPr txBox="1"/>
          <p:nvPr/>
        </p:nvSpPr>
        <p:spPr>
          <a:xfrm>
            <a:off x="5704359" y="3209313"/>
            <a:ext cx="412617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&lt;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데모 영상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endParaRPr lang="en-US" altLang="ko-KR" sz="700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  <a:p>
            <a:pPr marL="285750" indent="-285750">
              <a:spcBef>
                <a:spcPct val="0"/>
              </a:spcBef>
              <a:buFont typeface="Symbol" panose="05050102010706020507" pitchFamily="18" charset="2"/>
              <a:buChar char="Þ"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조선대학교 내 </a:t>
            </a:r>
            <a:endParaRPr kumimoji="0" lang="en-US" altLang="ko-KR" i="0" u="none" strike="noStrike" kern="1200" cap="none" spc="0" normalizeH="0" baseline="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  도로 판단 데모 영상</a:t>
            </a:r>
            <a:endParaRPr kumimoji="0" lang="en-US" altLang="ko-KR" i="0" u="none" strike="noStrike" kern="1200" cap="none" spc="0" normalizeH="0" baseline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6E6CFE-6ED8-C184-7AC1-B9B6CD9403B5}"/>
              </a:ext>
            </a:extLst>
          </p:cNvPr>
          <p:cNvSpPr/>
          <p:nvPr/>
        </p:nvSpPr>
        <p:spPr>
          <a:xfrm>
            <a:off x="3552096" y="3866710"/>
            <a:ext cx="353683" cy="66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B9BB18-64B9-A91D-A065-E966A2488D60}"/>
              </a:ext>
            </a:extLst>
          </p:cNvPr>
          <p:cNvSpPr/>
          <p:nvPr/>
        </p:nvSpPr>
        <p:spPr>
          <a:xfrm flipV="1">
            <a:off x="3545425" y="5791843"/>
            <a:ext cx="353683" cy="66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10DF85-271E-C41B-AF88-046BA2631899}"/>
              </a:ext>
            </a:extLst>
          </p:cNvPr>
          <p:cNvSpPr/>
          <p:nvPr/>
        </p:nvSpPr>
        <p:spPr>
          <a:xfrm>
            <a:off x="3838756" y="3867221"/>
            <a:ext cx="80831" cy="1980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DCF1824-9ED9-754D-DD42-7F9900FC288A}"/>
              </a:ext>
            </a:extLst>
          </p:cNvPr>
          <p:cNvSpPr/>
          <p:nvPr/>
        </p:nvSpPr>
        <p:spPr>
          <a:xfrm>
            <a:off x="3881886" y="4373120"/>
            <a:ext cx="1328107" cy="10351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17AAE-8D8B-ABB5-45C2-8DE432AAD5B4}"/>
              </a:ext>
            </a:extLst>
          </p:cNvPr>
          <p:cNvSpPr txBox="1"/>
          <p:nvPr/>
        </p:nvSpPr>
        <p:spPr>
          <a:xfrm>
            <a:off x="3867513" y="4439274"/>
            <a:ext cx="132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주행 불가능 </a:t>
            </a:r>
            <a:endParaRPr lang="en-US" altLang="ko-KR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판단 시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,</a:t>
            </a:r>
          </a:p>
          <a:p>
            <a:r>
              <a:rPr lang="ko-KR" altLang="en-US" dirty="0" err="1">
                <a:latin typeface="나눔고딕ET" panose="020D0604000000000000" pitchFamily="50" charset="-127"/>
                <a:ea typeface="나눔고딕ET" panose="020D0604000000000000" pitchFamily="50" charset="-127"/>
              </a:rPr>
              <a:t>부저음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알림</a:t>
            </a:r>
          </a:p>
        </p:txBody>
      </p:sp>
      <p:pic>
        <p:nvPicPr>
          <p:cNvPr id="6" name="그림 5" descr="실외, 대지, 도로, 사람이(가) 표시된 사진&#10;&#10;자동 생성된 설명">
            <a:extLst>
              <a:ext uri="{FF2B5EF4-FFF2-40B4-BE49-F238E27FC236}">
                <a16:creationId xmlns:a16="http://schemas.microsoft.com/office/drawing/2014/main" id="{190A16C9-05B1-78E3-FF05-F4B85F436B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82" y="3277373"/>
            <a:ext cx="1273631" cy="2251170"/>
          </a:xfrm>
          <a:prstGeom prst="rect">
            <a:avLst/>
          </a:prstGeom>
        </p:spPr>
      </p:pic>
      <p:pic>
        <p:nvPicPr>
          <p:cNvPr id="8" name="그림 7" descr="도로, 실외, 사람, 거리이(가) 표시된 사진&#10;&#10;자동 생성된 설명">
            <a:extLst>
              <a:ext uri="{FF2B5EF4-FFF2-40B4-BE49-F238E27FC236}">
                <a16:creationId xmlns:a16="http://schemas.microsoft.com/office/drawing/2014/main" id="{525762BB-2AA8-CE13-9B33-6E16569DA6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32" y="3271717"/>
            <a:ext cx="1267503" cy="2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65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3759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latin typeface="+mn-ea"/>
              </a:rPr>
              <a:t>결론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</a:t>
            </a:r>
            <a:r>
              <a:rPr lang="ko-KR" altLang="en-US" sz="2400" dirty="0">
                <a:highlight>
                  <a:srgbClr val="FFFF00"/>
                </a:highlight>
                <a:latin typeface="+mn-ea"/>
              </a:rPr>
              <a:t>주간보고</a:t>
            </a:r>
            <a:endParaRPr lang="en-US" altLang="ko-KR" sz="24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5932" y="1169703"/>
            <a:ext cx="7263527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>
                <a:latin typeface="+mn-ea"/>
              </a:rPr>
              <a:t>월 </a:t>
            </a:r>
            <a:r>
              <a:rPr lang="en-US" altLang="ko-KR" sz="2000" b="1" dirty="0">
                <a:latin typeface="+mn-ea"/>
              </a:rPr>
              <a:t>23</a:t>
            </a:r>
            <a:r>
              <a:rPr lang="ko-KR" altLang="en-US" sz="2000" b="1" dirty="0">
                <a:latin typeface="+mn-ea"/>
              </a:rPr>
              <a:t>일 월요일</a:t>
            </a:r>
            <a:endParaRPr lang="en-US" altLang="ko-KR" sz="2000" b="1" dirty="0">
              <a:latin typeface="+mn-ea"/>
            </a:endParaRPr>
          </a:p>
          <a:p>
            <a:pPr lvl="0">
              <a:defRPr/>
            </a:pP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=&gt; 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라즈베리 파이</a:t>
            </a:r>
            <a:endParaRPr lang="en-US" altLang="ko-KR" sz="16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h5 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파일 적용 후 촬영한 사진을 판단한 결과를 바탕으로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ko-KR" altLang="en-US" sz="1600" dirty="0" err="1">
                <a:latin typeface="나눔고딕ET" panose="020D0604000000000000" pitchFamily="50" charset="-127"/>
                <a:ea typeface="나눔고딕ET" panose="020D0604000000000000" pitchFamily="50" charset="-127"/>
              </a:rPr>
              <a:t>부저음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ko-KR" altLang="en-US" sz="1600" dirty="0" err="1">
                <a:latin typeface="나눔고딕ET" panose="020D0604000000000000" pitchFamily="50" charset="-127"/>
                <a:ea typeface="나눔고딕ET" panose="020D0604000000000000" pitchFamily="50" charset="-127"/>
              </a:rPr>
              <a:t>알림하도록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설정</a:t>
            </a:r>
            <a:endParaRPr lang="en-US" altLang="ko-KR" sz="16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82423-0802-8AAC-715A-9FAEF30B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69C26-437E-B0FB-CC8A-2D6550BDBB64}"/>
              </a:ext>
            </a:extLst>
          </p:cNvPr>
          <p:cNvSpPr txBox="1"/>
          <p:nvPr/>
        </p:nvSpPr>
        <p:spPr>
          <a:xfrm>
            <a:off x="1665932" y="2554698"/>
            <a:ext cx="690605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>
                <a:latin typeface="+mn-ea"/>
              </a:rPr>
              <a:t>월 </a:t>
            </a:r>
            <a:r>
              <a:rPr lang="en-US" altLang="ko-KR" sz="2000" b="1" dirty="0">
                <a:latin typeface="+mn-ea"/>
              </a:rPr>
              <a:t>26</a:t>
            </a:r>
            <a:r>
              <a:rPr lang="ko-KR" altLang="en-US" sz="2000" b="1" dirty="0">
                <a:latin typeface="+mn-ea"/>
              </a:rPr>
              <a:t>일 목요일</a:t>
            </a:r>
            <a:endParaRPr lang="en-US" altLang="ko-KR" sz="2000" b="1" dirty="0">
              <a:latin typeface="+mn-ea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 sz="20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=&gt; 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모델 학습</a:t>
            </a:r>
            <a:endParaRPr lang="en-US" altLang="ko-KR" sz="16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 크기 조정 </a:t>
            </a:r>
            <a:endParaRPr lang="en-US" altLang="ko-KR" sz="16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   5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11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(128, 128) -&gt; 5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21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(96, 96) -&gt;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5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26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=(224, 224)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27166-4772-6010-C833-236524F44048}"/>
              </a:ext>
            </a:extLst>
          </p:cNvPr>
          <p:cNvSpPr txBox="1"/>
          <p:nvPr/>
        </p:nvSpPr>
        <p:spPr>
          <a:xfrm>
            <a:off x="1665932" y="4223660"/>
            <a:ext cx="48878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>
                <a:latin typeface="+mn-ea"/>
              </a:rPr>
              <a:t>월 </a:t>
            </a:r>
            <a:r>
              <a:rPr lang="en-US" altLang="ko-KR" sz="2000" b="1" dirty="0">
                <a:latin typeface="+mn-ea"/>
              </a:rPr>
              <a:t>27</a:t>
            </a:r>
            <a:r>
              <a:rPr lang="ko-KR" altLang="en-US" sz="2000" b="1" dirty="0">
                <a:latin typeface="+mn-ea"/>
              </a:rPr>
              <a:t>일 금요일</a:t>
            </a:r>
            <a:endParaRPr lang="en-US" altLang="ko-KR" sz="2000" b="1" dirty="0">
              <a:latin typeface="+mn-ea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 sz="20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=&gt; 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모델 학습</a:t>
            </a:r>
            <a:endParaRPr lang="en-US" altLang="ko-KR" sz="16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 크기 조정 </a:t>
            </a:r>
            <a:endParaRPr lang="en-US" altLang="ko-KR" sz="16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  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5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27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(224, 224) -&gt; 5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28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(128, 256)</a:t>
            </a:r>
          </a:p>
        </p:txBody>
      </p:sp>
    </p:spTree>
    <p:extLst>
      <p:ext uri="{BB962C8B-B14F-4D97-AF65-F5344CB8AC3E}">
        <p14:creationId xmlns:p14="http://schemas.microsoft.com/office/powerpoint/2010/main" val="17793913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655" y="326698"/>
            <a:ext cx="2923784" cy="452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향후연구계획</a:t>
            </a:r>
          </a:p>
        </p:txBody>
      </p:sp>
      <p:sp>
        <p:nvSpPr>
          <p:cNvPr id="2067" name="TextBox 2066"/>
          <p:cNvSpPr txBox="1"/>
          <p:nvPr/>
        </p:nvSpPr>
        <p:spPr>
          <a:xfrm>
            <a:off x="1174214" y="1135547"/>
            <a:ext cx="3795820" cy="414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 </a:t>
            </a:r>
            <a:r>
              <a:rPr kumimoji="0" lang="ko-KR" altLang="en-US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인공지능 개발 이후 앱 개발 </a:t>
            </a:r>
            <a:r>
              <a:rPr kumimoji="0" lang="en-US" altLang="ko-KR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 </a:t>
            </a:r>
            <a:endParaRPr kumimoji="0" lang="ko-KR" altLang="en-US" sz="21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068" name="그룹 1002"/>
          <p:cNvGrpSpPr/>
          <p:nvPr/>
        </p:nvGrpSpPr>
        <p:grpSpPr>
          <a:xfrm>
            <a:off x="5144067" y="1838982"/>
            <a:ext cx="1903865" cy="2564272"/>
            <a:chOff x="7887781" y="2607566"/>
            <a:chExt cx="2952798" cy="4477557"/>
          </a:xfrm>
        </p:grpSpPr>
        <p:pic>
          <p:nvPicPr>
            <p:cNvPr id="206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87781" y="2607566"/>
              <a:ext cx="2952798" cy="447755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0" name="그룹 1003"/>
          <p:cNvGrpSpPr/>
          <p:nvPr/>
        </p:nvGrpSpPr>
        <p:grpSpPr>
          <a:xfrm>
            <a:off x="3212929" y="1838984"/>
            <a:ext cx="1858999" cy="2564272"/>
            <a:chOff x="4449319" y="2607566"/>
            <a:chExt cx="2653142" cy="4421903"/>
          </a:xfrm>
        </p:grpSpPr>
        <p:pic>
          <p:nvPicPr>
            <p:cNvPr id="2071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49319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2" name="그룹 1004"/>
          <p:cNvGrpSpPr/>
          <p:nvPr/>
        </p:nvGrpSpPr>
        <p:grpSpPr>
          <a:xfrm>
            <a:off x="7120071" y="1838981"/>
            <a:ext cx="1858999" cy="2564271"/>
            <a:chOff x="11553270" y="2607566"/>
            <a:chExt cx="2653142" cy="4421903"/>
          </a:xfrm>
        </p:grpSpPr>
        <p:pic>
          <p:nvPicPr>
            <p:cNvPr id="2073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553270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4" name="그룹 1005"/>
          <p:cNvGrpSpPr/>
          <p:nvPr/>
        </p:nvGrpSpPr>
        <p:grpSpPr>
          <a:xfrm>
            <a:off x="1281790" y="1838981"/>
            <a:ext cx="1859000" cy="2564273"/>
            <a:chOff x="994884" y="2587862"/>
            <a:chExt cx="2653142" cy="4421903"/>
          </a:xfrm>
        </p:grpSpPr>
        <p:pic>
          <p:nvPicPr>
            <p:cNvPr id="2075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94884" y="2587862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6" name="그룹 1006"/>
          <p:cNvGrpSpPr/>
          <p:nvPr/>
        </p:nvGrpSpPr>
        <p:grpSpPr>
          <a:xfrm>
            <a:off x="9051209" y="1838981"/>
            <a:ext cx="1858999" cy="2564270"/>
            <a:chOff x="14743651" y="2607566"/>
            <a:chExt cx="2653142" cy="4421903"/>
          </a:xfrm>
        </p:grpSpPr>
        <p:pic>
          <p:nvPicPr>
            <p:cNvPr id="2077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743651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078" name="TextBox 2077"/>
          <p:cNvSpPr txBox="1"/>
          <p:nvPr/>
        </p:nvSpPr>
        <p:spPr>
          <a:xfrm>
            <a:off x="1146080" y="4848101"/>
            <a:ext cx="7647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카메라 모듈과 앱을 블루투스로 연동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주행 중 카메라를 통해 일정시간마다 주행 가능/불가능 인지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주행이 끝난 후 가능/불가능 비율에 따라 점수를 산정해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point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 부여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point에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 따라 식물이 성장하는 컨텐츠로 성취감, 동기부여 효과 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FEEE45-60FE-4657-0EB6-B9F09AA6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16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35359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관련기업 취업분야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7530" y="6281378"/>
            <a:ext cx="463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네이버 </a:t>
            </a:r>
            <a:r>
              <a:rPr lang="ko-KR" altLang="en-US" sz="800" dirty="0" err="1">
                <a:latin typeface="+mn-lt"/>
                <a:ea typeface="+mn-ea"/>
                <a:cs typeface="+mn-cs"/>
              </a:rPr>
              <a:t>클로바</a:t>
            </a:r>
            <a:r>
              <a:rPr lang="ko-KR" altLang="en-US" sz="8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3"/>
              </a:rPr>
              <a:t>https://www.robotstory.co.kr/bunker/?vid=5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삼성 리서치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4"/>
              </a:rPr>
              <a:t>https://mobile.twitter.com/samsungresearch</a:t>
            </a:r>
            <a:endParaRPr lang="en-US" altLang="ko-KR" sz="80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8935" y="6281378"/>
            <a:ext cx="5509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카카오 브레인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5"/>
              </a:rPr>
              <a:t>https://www.kakaocorp.com/page/detail/9607</a:t>
            </a:r>
            <a:endParaRPr lang="en-US" altLang="ko-KR" sz="800" dirty="0"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업스테이지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6"/>
              </a:rPr>
              <a:t>https://www.mk.co.kr/news/business/view/2020/12/1311539/</a:t>
            </a:r>
            <a:endParaRPr lang="en-US" altLang="ko-KR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5440" y="1077765"/>
            <a:ext cx="9011921" cy="4965172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28459" y="768194"/>
            <a:ext cx="1173962" cy="707886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</a:t>
            </a:r>
            <a:endParaRPr lang="ko-KR" altLang="en-US" b="1"/>
          </a:p>
        </p:txBody>
      </p:sp>
      <p:graphicFrame>
        <p:nvGraphicFramePr>
          <p:cNvPr id="2070" name="표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5828"/>
              </p:ext>
            </p:extLst>
          </p:nvPr>
        </p:nvGraphicFramePr>
        <p:xfrm>
          <a:off x="2057400" y="1402003"/>
          <a:ext cx="8127999" cy="431669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마크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취업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2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네이버</a:t>
                      </a:r>
                      <a:r>
                        <a:rPr lang="en-US" altLang="ko-KR" sz="1600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dirty="0" err="1">
                          <a:latin typeface="+mj-ea"/>
                          <a:ea typeface="+mj-ea"/>
                        </a:rPr>
                        <a:t>클로바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중장기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선행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연구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조직인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AI 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삼성리서치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모든 연구개발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(R&amp;D)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영역의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 AI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카카오 브레인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딥러닝 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Engineer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Unity 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업스테이지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AI Research 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2" name="Picture 4" descr="Samsung Research (@samsungresearch) / Twitt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1000">
                        <a14:foregroundMark x1="9500" y1="48500" x2="21500" y2="49000"/>
                        <a14:foregroundMark x1="21500" y1="49000" x2="82000" y2="45500"/>
                        <a14:foregroundMark x1="82000" y1="45500" x2="91000" y2="500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147934" y="2419824"/>
            <a:ext cx="2798136" cy="201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카카오브레인, 국내 최대 수준 딥러닝 전용 슈퍼컴퓨팅 인프라 도입 | 카카오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778" b="80635" l="24034" r="76389">
                        <a14:foregroundMark x1="24094" y1="46190" x2="24094" y2="55635"/>
                        <a14:foregroundMark x1="27295" y1="49286" x2="27295" y2="49286"/>
                        <a14:foregroundMark x1="27295" y1="55317" x2="27295" y2="55317"/>
                        <a14:foregroundMark x1="32790" y1="51508" x2="32790" y2="51508"/>
                        <a14:foregroundMark x1="29469" y1="53413" x2="29469" y2="53413"/>
                        <a14:foregroundMark x1="32790" y1="54683" x2="32790" y2="54683"/>
                        <a14:foregroundMark x1="26570" y1="53413" x2="26570" y2="53413"/>
                        <a14:foregroundMark x1="32790" y1="54365" x2="32790" y2="54365"/>
                        <a14:foregroundMark x1="35447" y1="51825" x2="35447" y2="51825"/>
                        <a14:foregroundMark x1="38164" y1="50238" x2="38164" y2="50238"/>
                        <a14:foregroundMark x1="35447" y1="47381" x2="35447" y2="55635"/>
                        <a14:foregroundMark x1="38285" y1="55000" x2="36594" y2="52143"/>
                        <a14:foregroundMark x1="43901" y1="50238" x2="44022" y2="55317"/>
                        <a14:foregroundMark x1="40882" y1="53095" x2="41002" y2="56270"/>
                        <a14:foregroundMark x1="50483" y1="50873" x2="50483" y2="54365"/>
                        <a14:foregroundMark x1="46377" y1="52460" x2="46498" y2="54365"/>
                        <a14:foregroundMark x1="53804" y1="49921" x2="53804" y2="55952"/>
                        <a14:foregroundMark x1="55135" y1="55031" x2="54650" y2="56270"/>
                        <a14:foregroundMark x1="55012" y1="49286" x2="54287" y2="49603"/>
                        <a14:foregroundMark x1="59541" y1="49603" x2="60145" y2="54683"/>
                        <a14:foregroundMark x1="66161" y1="52143" x2="67391" y2="55000"/>
                        <a14:foregroundMark x1="64795" y1="48968" x2="65341" y2="50238"/>
                        <a14:foregroundMark x1="63587" y1="49603" x2="64553" y2="49603"/>
                        <a14:foregroundMark x1="69686" y1="50556" x2="69686" y2="55952"/>
                        <a14:foregroundMark x1="69324" y1="45873" x2="69807" y2="47063"/>
                        <a14:foregroundMark x1="72283" y1="50238" x2="72524" y2="55000"/>
                        <a14:foregroundMark x1="75302" y1="49921" x2="76389" y2="54683"/>
                        <a14:foregroundMark x1="74819" y1="49286" x2="73370" y2="49921"/>
                        <a14:foregroundMark x1="72283" y1="49603" x2="72645" y2="53095"/>
                        <a14:foregroundMark x1="72886" y1="51508" x2="72886" y2="51508"/>
                        <a14:foregroundMark x1="72524" y1="53095" x2="72524" y2="53095"/>
                        <a14:foregroundMark x1="69807" y1="49921" x2="69444" y2="49921"/>
                        <a14:foregroundMark x1="65278" y1="51825" x2="63345" y2="52778"/>
                        <a14:foregroundMark x1="47588" y1="54471" x2="46256" y2="54683"/>
                        <a14:foregroundMark x1="50242" y1="54048" x2="49493" y2="54167"/>
                        <a14:foregroundMark x1="69807" y1="49603" x2="69444" y2="49603"/>
                        <a14:foregroundMark x1="70048" y1="51190" x2="68961" y2="49603"/>
                        <a14:foregroundMark x1="69686" y1="50238" x2="70411" y2="49603"/>
                        <a14:backgroundMark x1="30676" y1="41429" x2="30676" y2="41429"/>
                        <a14:backgroundMark x1="25302" y1="54683" x2="25604" y2="58095"/>
                        <a14:backgroundMark x1="27923" y1="53413" x2="28019" y2="54683"/>
                        <a14:backgroundMark x1="27778" y1="51508" x2="27923" y2="53413"/>
                        <a14:backgroundMark x1="42207" y1="54133" x2="45199" y2="54200"/>
                        <a14:backgroundMark x1="37990" y1="54038" x2="39633" y2="54075"/>
                        <a14:backgroundMark x1="36731" y1="54010" x2="37260" y2="54022"/>
                        <a14:backgroundMark x1="25378" y1="53756" x2="34163" y2="53953"/>
                        <a14:backgroundMark x1="74706" y1="49102" x2="78200" y2="48492"/>
                        <a14:backgroundMark x1="70317" y1="49867" x2="71001" y2="49748"/>
                        <a14:backgroundMark x1="66912" y1="50462" x2="69489" y2="50012"/>
                        <a14:backgroundMark x1="61064" y1="51483" x2="62388" y2="51252"/>
                        <a14:backgroundMark x1="51767" y1="53107" x2="52521" y2="52975"/>
                        <a14:backgroundMark x1="45471" y1="54206" x2="45961" y2="54120"/>
                        <a14:backgroundMark x1="63772" y1="49222" x2="62500" y2="49286"/>
                        <a14:backgroundMark x1="68979" y1="48959" x2="66322" y2="49093"/>
                        <a14:backgroundMark x1="72670" y1="48772" x2="69332" y2="48941"/>
                        <a14:backgroundMark x1="78200" y1="48492" x2="74450" y2="48682"/>
                        <a14:backgroundMark x1="61051" y1="51368" x2="64392" y2="51457"/>
                        <a14:backgroundMark x1="51767" y1="51121" x2="52521" y2="51141"/>
                        <a14:backgroundMark x1="42452" y1="50873" x2="49199" y2="51053"/>
                        <a14:backgroundMark x1="42737" y1="55269" x2="42331" y2="55317"/>
                        <a14:backgroundMark x1="46339" y1="54842" x2="45298" y2="54965"/>
                        <a14:backgroundMark x1="52521" y1="54109" x2="51767" y2="54198"/>
                        <a14:backgroundMark x1="58690" y1="53377" x2="58397" y2="53412"/>
                        <a14:backgroundMark x1="63373" y1="52822" x2="61253" y2="53073"/>
                        <a14:backgroundMark x1="68402" y1="52226" x2="67706" y2="52308"/>
                        <a14:backgroundMark x1="74457" y1="51508" x2="70970" y2="51921"/>
                        <a14:backgroundMark x1="36731" y1="51016" x2="39616" y2="53633"/>
                        <a14:backgroundMark x1="28261" y1="43333" x2="34163" y2="48687"/>
                        <a14:backgroundMark x1="33688" y1="54683" x2="34964" y2="69127"/>
                        <a14:backgroundMark x1="33408" y1="51508" x2="33688" y2="54683"/>
                        <a14:backgroundMark x1="32911" y1="45873" x2="33408" y2="51508"/>
                        <a14:backgroundMark x1="40943" y1="56274" x2="41002" y2="64762"/>
                        <a14:backgroundMark x1="40882" y1="47381" x2="40921" y2="53092"/>
                        <a14:backgroundMark x1="36641" y1="51825" x2="36111" y2="64444"/>
                        <a14:backgroundMark x1="36957" y1="44286" x2="36641" y2="51825"/>
                        <a14:backgroundMark x1="35521" y1="55635" x2="36353" y2="71667"/>
                        <a14:backgroundMark x1="34964" y1="44921" x2="35092" y2="47381"/>
                        <a14:backgroundMark x1="54071" y1="55952" x2="53080" y2="65397"/>
                        <a14:backgroundMark x1="55495" y1="42381" x2="54806" y2="48948"/>
                        <a14:backgroundMark x1="65278" y1="55000" x2="65278" y2="55000"/>
                        <a14:backgroundMark x1="65761" y1="51190" x2="65761" y2="51190"/>
                        <a14:backgroundMark x1="65519" y1="50556" x2="65519" y2="50556"/>
                        <a14:backgroundMark x1="55737" y1="54048" x2="55737" y2="54048"/>
                        <a14:backgroundMark x1="55374" y1="52143" x2="55495" y2="53413"/>
                        <a14:backgroundMark x1="55978" y1="53730" x2="55495" y2="53730"/>
                        <a14:backgroundMark x1="55857" y1="51190" x2="56280" y2="53730"/>
                        <a14:backgroundMark x1="55254" y1="53413" x2="55374" y2="55000"/>
                        <a14:backgroundMark x1="65519" y1="50238" x2="65519" y2="52143"/>
                        <a14:backgroundMark x1="47947" y1="53730" x2="48913" y2="53730"/>
                        <a14:backgroundMark x1="49155" y1="53730" x2="48068" y2="54683"/>
                      </a14:backgroundRemoval>
                    </a14:imgEffect>
                  </a14:imgLayer>
                </a14:imgProps>
              </a:ext>
            </a:extLst>
          </a:blip>
          <a:srcRect l="19000" t="9980" r="19000" b="11460"/>
          <a:stretch>
            <a:fillRect/>
          </a:stretch>
        </p:blipFill>
        <p:spPr>
          <a:xfrm>
            <a:off x="2251002" y="3645503"/>
            <a:ext cx="2491118" cy="119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Picture 8" descr="업스테이지 &quot;AI 기술 온라인 무료 상담&quot; - 매일경제"/>
          <p:cNvPicPr>
            <a:picLocks noChangeAspect="1" noChangeArrowheads="1"/>
          </p:cNvPicPr>
          <p:nvPr/>
        </p:nvPicPr>
        <p:blipFill rotWithShape="1">
          <a:blip r:embed="rId11"/>
          <a:srcRect l="12770" t="-2890" r="10520"/>
          <a:stretch>
            <a:fillRect/>
          </a:stretch>
        </p:blipFill>
        <p:spPr>
          <a:xfrm>
            <a:off x="2626040" y="4808687"/>
            <a:ext cx="1741042" cy="87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813" l="5809" r="96176">
                        <a14:foregroundMark x1="5809" y1="66044" x2="8676" y2="73514"/>
                        <a14:foregroundMark x1="25294" y1="57555" x2="25809" y2="62988"/>
                        <a14:foregroundMark x1="55588" y1="67233" x2="56765" y2="73514"/>
                        <a14:foregroundMark x1="74485" y1="62988" x2="76176" y2="62988"/>
                        <a14:foregroundMark x1="87647" y1="46859" x2="87647" y2="46859"/>
                        <a14:foregroundMark x1="96176" y1="40407" x2="96176" y2="40407"/>
                        <a14:foregroundMark x1="43015" y1="49066" x2="45882" y2="53311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673199" y="1902591"/>
            <a:ext cx="1693883" cy="906395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0DFD05-97B0-0328-26FC-88FF8AF5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35359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관련기업 취업분야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02923" y="5995485"/>
            <a:ext cx="5509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구글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2"/>
              </a:rPr>
              <a:t>https://ko.wikipedia.org/wiki/%EA%B5%AC%EA%B8%80_%EB%A1%9C%EA%B3%A0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아마존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3"/>
              </a:rPr>
              <a:t>https://rogorogo.tistory.com/434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마이크로소프트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4"/>
              </a:rPr>
              <a:t>https://www.rocketpunch.com/companies/microsoft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15440" y="1301675"/>
            <a:ext cx="9011921" cy="4410636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28459" y="944176"/>
            <a:ext cx="1173962" cy="707886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국외</a:t>
            </a:r>
          </a:p>
        </p:txBody>
      </p:sp>
      <p:graphicFrame>
        <p:nvGraphicFramePr>
          <p:cNvPr id="2070" name="표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07394"/>
              </p:ext>
            </p:extLst>
          </p:nvPr>
        </p:nvGraphicFramePr>
        <p:xfrm>
          <a:off x="2104874" y="1704752"/>
          <a:ext cx="8127999" cy="3722442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마크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취업 분야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8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웹/마케팅 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1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아마존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Digital </a:t>
                      </a:r>
                      <a:r>
                        <a:rPr lang="ko-KR" altLang="en-US" dirty="0" err="1"/>
                        <a:t>Innovation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>
                        <a:defRPr/>
                      </a:pPr>
                      <a:r>
                        <a:rPr lang="ko-KR" altLang="en-US" dirty="0" err="1"/>
                        <a:t>Lead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Korea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1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마이크로소프트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엔지니어링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설계 </a:t>
                      </a:r>
                      <a:r>
                        <a:rPr lang="en-US" altLang="ko-KR" dirty="0"/>
                        <a:t>: 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dirty="0"/>
                        <a:t>Solutions Architect 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dirty="0"/>
                        <a:t>- Data &amp;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71" name="Picture 1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20701" y="2736585"/>
            <a:ext cx="1309237" cy="466355"/>
          </a:xfrm>
          <a:prstGeom prst="rect">
            <a:avLst/>
          </a:prstGeom>
          <a:noFill/>
          <a:ln/>
        </p:spPr>
      </p:pic>
      <p:pic>
        <p:nvPicPr>
          <p:cNvPr id="2072" name="Picture 12" descr="아마존 로고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606276" y="3645401"/>
            <a:ext cx="1737862" cy="669665"/>
          </a:xfrm>
          <a:prstGeom prst="rect">
            <a:avLst/>
          </a:prstGeom>
          <a:noFill/>
          <a:ln/>
        </p:spPr>
      </p:pic>
      <p:pic>
        <p:nvPicPr>
          <p:cNvPr id="2074" name="Picture 16" descr="마이크로소프트 기업, 채용, 투자, 뉴스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3333" y1="34000" x2="33333" y2="34000"/>
                        <a14:foregroundMark x1="65432" y1="31500" x2="65432" y2="31500"/>
                        <a14:foregroundMark x1="58951" y1="72500" x2="58951" y2="72500"/>
                        <a14:foregroundMark x1="74383" y1="31500" x2="74383" y2="31500"/>
                        <a14:foregroundMark x1="74383" y1="52750" x2="74383" y2="52750"/>
                        <a14:foregroundMark x1="68827" y1="16000" x2="69136" y2="28750"/>
                        <a14:foregroundMark x1="69136" y1="28750" x2="75617" y2="26000"/>
                        <a14:foregroundMark x1="74691" y1="18000" x2="63580" y2="22750"/>
                        <a14:foregroundMark x1="63580" y1="22750" x2="74074" y2="29750"/>
                        <a14:foregroundMark x1="30864" y1="22500" x2="39198" y2="29750"/>
                        <a14:foregroundMark x1="67593" y1="49000" x2="76543" y2="57000"/>
                        <a14:foregroundMark x1="58333" y1="21000" x2="70062" y2="38250"/>
                        <a14:foregroundMark x1="78704" y1="17500" x2="82407" y2="33750"/>
                        <a14:foregroundMark x1="14815" y1="80500" x2="14815" y2="85750"/>
                        <a14:foregroundMark x1="31173" y1="84500" x2="31481" y2="89500"/>
                        <a14:foregroundMark x1="31481" y1="80500" x2="31481" y2="80500"/>
                        <a14:foregroundMark x1="35185" y1="85250" x2="35494" y2="87500"/>
                        <a14:foregroundMark x1="43210" y1="85000" x2="44136" y2="86500"/>
                        <a14:foregroundMark x1="48148" y1="85000" x2="50000" y2="88250"/>
                        <a14:foregroundMark x1="46296" y1="83750" x2="46296" y2="83750"/>
                        <a14:foregroundMark x1="60185" y1="85250" x2="62037" y2="87250"/>
                        <a14:foregroundMark x1="67593" y1="85250" x2="67284" y2="89000"/>
                        <a14:foregroundMark x1="77469" y1="84000" x2="77469" y2="87750"/>
                        <a14:foregroundMark x1="26852" y1="22000" x2="29321" y2="32750"/>
                        <a14:backgroundMark x1="95370" y1="41500" x2="95988" y2="625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820701" y="4419552"/>
            <a:ext cx="1309237" cy="1060332"/>
          </a:xfrm>
          <a:prstGeom prst="rect">
            <a:avLst/>
          </a:prstGeom>
          <a:noFill/>
          <a:ln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2090E5-158F-8A92-546E-C24313B1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18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270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참고 서적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711105" y="1186547"/>
            <a:ext cx="11480895" cy="4999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/>
              <a:t>비전공자를 위한 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Do it! </a:t>
            </a:r>
            <a:r>
              <a:rPr lang="ko-KR" altLang="en-US" sz="1400"/>
              <a:t>점프 투 파이썬 이미 </a:t>
            </a:r>
            <a:r>
              <a:rPr lang="en-US" altLang="ko-KR" sz="1400"/>
              <a:t>200</a:t>
            </a:r>
            <a:r>
              <a:rPr lang="ko-KR" altLang="en-US" sz="1400"/>
              <a:t>만명이 이 책으로 프로그래밍을 시작했다</a:t>
            </a:r>
            <a:r>
              <a:rPr lang="en-US" altLang="ko-KR" sz="1400"/>
              <a:t>! | </a:t>
            </a:r>
            <a:r>
              <a:rPr lang="ko-KR" altLang="en-US" sz="1400"/>
              <a:t>중학생도</a:t>
            </a:r>
            <a:r>
              <a:rPr lang="en-US" altLang="ko-KR" sz="1400"/>
              <a:t>, </a:t>
            </a:r>
            <a:r>
              <a:rPr lang="ko-KR" altLang="en-US" sz="1400"/>
              <a:t>문과생도 쉽게 배운다</a:t>
            </a:r>
            <a:r>
              <a:rPr lang="en-US" altLang="ko-KR" sz="1400"/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 (</a:t>
            </a:r>
            <a:r>
              <a:rPr lang="ko-KR" altLang="en-US" sz="1400"/>
              <a:t>박응용 지음 </a:t>
            </a:r>
            <a:r>
              <a:rPr lang="en-US" altLang="ko-KR" sz="1400"/>
              <a:t>| </a:t>
            </a:r>
            <a:r>
              <a:rPr lang="ko-KR" altLang="en-US" sz="1400"/>
              <a:t>이지스퍼블리싱 </a:t>
            </a:r>
            <a:r>
              <a:rPr lang="en-US" altLang="ko-KR" sz="1400"/>
              <a:t>| 2019</a:t>
            </a:r>
            <a:r>
              <a:rPr lang="ko-KR" altLang="en-US" sz="1400"/>
              <a:t>년 </a:t>
            </a:r>
            <a:r>
              <a:rPr lang="en-US" altLang="ko-KR" sz="1400"/>
              <a:t>06</a:t>
            </a:r>
            <a:r>
              <a:rPr lang="ko-KR" altLang="en-US" sz="1400"/>
              <a:t>월 </a:t>
            </a:r>
            <a:r>
              <a:rPr lang="en-US" altLang="ko-KR" sz="1400"/>
              <a:t>20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2"/>
              </a:rPr>
              <a:t>http://www.kyobobook.co.kr/product/detailViewKor.laf?mallGb=KOR&amp;ejkGb=KOR&amp;barcode=9791163030911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전공자를 위한 책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파이썬 머신러닝 완벽 가이드 </a:t>
            </a:r>
            <a:r>
              <a:rPr lang="en-US" altLang="ko-KR" sz="1400"/>
              <a:t>: </a:t>
            </a:r>
            <a:r>
              <a:rPr lang="ko-KR" altLang="en-US" sz="1400"/>
              <a:t>다양한 캐글 예제와 함께 기초 알고리즘부터 최신 기법까지 배우는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권철민 </a:t>
            </a:r>
            <a:r>
              <a:rPr lang="en-US" altLang="ko-KR" sz="1400"/>
              <a:t>| </a:t>
            </a:r>
            <a:r>
              <a:rPr lang="ko-KR" altLang="en-US" sz="1400"/>
              <a:t>위키북스 </a:t>
            </a:r>
            <a:r>
              <a:rPr lang="en-US" altLang="ko-KR" sz="1400"/>
              <a:t>| 2019</a:t>
            </a:r>
            <a:r>
              <a:rPr lang="ko-KR" altLang="en-US" sz="1400"/>
              <a:t>년 </a:t>
            </a:r>
            <a:r>
              <a:rPr lang="en-US" altLang="ko-KR" sz="1400"/>
              <a:t>02</a:t>
            </a:r>
            <a:r>
              <a:rPr lang="ko-KR" altLang="en-US" sz="1400"/>
              <a:t>월 </a:t>
            </a:r>
            <a:r>
              <a:rPr lang="en-US" altLang="ko-KR" sz="1400"/>
              <a:t>28</a:t>
            </a:r>
            <a:r>
              <a:rPr lang="ko-KR" altLang="en-US" sz="1400"/>
              <a:t>일 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3"/>
              </a:rPr>
              <a:t>https://www.aladin.co.kr/shop/wproduct.aspx?ItemId=183898040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OpenCV</a:t>
            </a:r>
            <a:r>
              <a:rPr lang="ko-KR" altLang="en-US" sz="1400"/>
              <a:t>로 배우는 영상 처리 및 응용  </a:t>
            </a:r>
            <a:r>
              <a:rPr lang="en-US" altLang="ko-KR" sz="1400"/>
              <a:t>(</a:t>
            </a:r>
            <a:r>
              <a:rPr lang="ko-KR" altLang="en-US" sz="1400"/>
              <a:t>정성환 </a:t>
            </a:r>
            <a:r>
              <a:rPr lang="en-US" altLang="ko-KR" sz="1400"/>
              <a:t>, </a:t>
            </a:r>
            <a:r>
              <a:rPr lang="ko-KR" altLang="en-US" sz="1400"/>
              <a:t>배종욱 지음 </a:t>
            </a:r>
            <a:r>
              <a:rPr lang="en-US" altLang="ko-KR" sz="1400"/>
              <a:t>| </a:t>
            </a:r>
            <a:r>
              <a:rPr lang="ko-KR" altLang="en-US" sz="1400"/>
              <a:t>생능출판 </a:t>
            </a:r>
            <a:r>
              <a:rPr lang="en-US" altLang="ko-KR" sz="1400"/>
              <a:t>| 2017</a:t>
            </a:r>
            <a:r>
              <a:rPr lang="ko-KR" altLang="en-US" sz="1400"/>
              <a:t>년 </a:t>
            </a:r>
            <a:r>
              <a:rPr lang="en-US" altLang="ko-KR" sz="1400"/>
              <a:t>03</a:t>
            </a:r>
            <a:r>
              <a:rPr lang="ko-KR" altLang="en-US" sz="1400"/>
              <a:t>월 </a:t>
            </a:r>
            <a:r>
              <a:rPr lang="en-US" altLang="ko-KR" sz="1400"/>
              <a:t>03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4"/>
              </a:rPr>
              <a:t>http://www.kyobobook.co.kr/product/detailViewKor.laf?ejkGb=KOR&amp;mallGb=KOR&amp;barcode=9788970508948&amp;orderClick=LAG&amp;Kc</a:t>
            </a:r>
            <a:r>
              <a:rPr lang="en-US" altLang="ko-KR" sz="1200"/>
              <a:t>=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데이터 과학 기반의 파이썬 빅데이터 분석 </a:t>
            </a:r>
            <a:r>
              <a:rPr lang="en-US" altLang="ko-KR" sz="1400"/>
              <a:t>(</a:t>
            </a:r>
            <a:r>
              <a:rPr lang="ko-KR" altLang="en-US" sz="1400"/>
              <a:t>이지영 지음 </a:t>
            </a:r>
            <a:r>
              <a:rPr lang="en-US" altLang="ko-KR" sz="1400"/>
              <a:t>| </a:t>
            </a:r>
            <a:r>
              <a:rPr lang="ko-KR" altLang="en-US" sz="1400"/>
              <a:t>한빛아카데미 </a:t>
            </a:r>
            <a:r>
              <a:rPr lang="en-US" altLang="ko-KR" sz="1400"/>
              <a:t>| 2020</a:t>
            </a:r>
            <a:r>
              <a:rPr lang="ko-KR" altLang="en-US" sz="1400"/>
              <a:t>년 </a:t>
            </a:r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30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5"/>
              </a:rPr>
              <a:t>http://www.kyobobook.co.kr/product/detailViewKor.laf?ejkGb=KOR&amp;mallGb=KOR&amp;barcode=9791156645078&amp;orderClick=LAG&amp;Kc=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E29452-C1F5-1E2B-B1D0-469BBDC4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6F6B62-2B56-809B-D2F8-B3855081784F}"/>
              </a:ext>
            </a:extLst>
          </p:cNvPr>
          <p:cNvSpPr txBox="1"/>
          <p:nvPr/>
        </p:nvSpPr>
        <p:spPr>
          <a:xfrm>
            <a:off x="1210073" y="465512"/>
            <a:ext cx="181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변경사항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02A8B-F4FC-F13B-E12D-BEEA70422AA5}"/>
              </a:ext>
            </a:extLst>
          </p:cNvPr>
          <p:cNvSpPr txBox="1"/>
          <p:nvPr/>
        </p:nvSpPr>
        <p:spPr>
          <a:xfrm>
            <a:off x="1794511" y="2459504"/>
            <a:ext cx="46490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+mn-ea"/>
              </a:rPr>
              <a:t>CNN </a:t>
            </a:r>
            <a:r>
              <a:rPr lang="ko-KR" altLang="en-US" sz="2400" b="1" dirty="0">
                <a:latin typeface="+mn-ea"/>
              </a:rPr>
              <a:t>학습 이미지 크기 조정 </a:t>
            </a:r>
            <a:endParaRPr lang="en-US" altLang="ko-KR" sz="2400" b="1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2.  </a:t>
            </a:r>
            <a:r>
              <a:rPr lang="ko-KR" altLang="en-US" sz="2400" b="1" dirty="0" err="1">
                <a:latin typeface="+mn-ea"/>
              </a:rPr>
              <a:t>라즈베리파이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부저음</a:t>
            </a:r>
            <a:r>
              <a:rPr lang="ko-KR" altLang="en-US" sz="2400" b="1" dirty="0">
                <a:latin typeface="+mn-ea"/>
              </a:rPr>
              <a:t> 설정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3.  </a:t>
            </a:r>
            <a:r>
              <a:rPr lang="ko-KR" altLang="en-US" sz="2400" b="1" dirty="0">
                <a:latin typeface="+mn-ea"/>
              </a:rPr>
              <a:t>전체 시스템 구성도 변경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5" name="그래픽 4" descr="배지 체크 표시1 단색으로 채워진">
            <a:extLst>
              <a:ext uri="{FF2B5EF4-FFF2-40B4-BE49-F238E27FC236}">
                <a16:creationId xmlns:a16="http://schemas.microsoft.com/office/drawing/2014/main" id="{CCFD3E5B-9DF1-D8E5-F462-A084FF2D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79" y="420052"/>
            <a:ext cx="675694" cy="675694"/>
          </a:xfrm>
          <a:prstGeom prst="rect">
            <a:avLst/>
          </a:prstGeom>
          <a:effectLst/>
        </p:spPr>
      </p:pic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422F266C-EACF-B53D-D4FF-0D8B0B8E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8268" y="6367884"/>
            <a:ext cx="2844799" cy="365125"/>
          </a:xfrm>
        </p:spPr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6917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5587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참고 사이트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657316" y="539363"/>
            <a:ext cx="10485215" cy="5779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RNN</a:t>
            </a:r>
            <a:r>
              <a:rPr lang="ko-KR" altLang="en-US" sz="1400"/>
              <a:t> 참고 사이트 </a:t>
            </a:r>
            <a:r>
              <a:rPr lang="en-US" altLang="ko-KR" sz="1200"/>
              <a:t>(</a:t>
            </a:r>
            <a:r>
              <a:rPr lang="en-US" altLang="ko-KR" sz="1200" b="0" i="0">
                <a:effectLst/>
              </a:rPr>
              <a:t>07-1.</a:t>
            </a:r>
            <a:r>
              <a:rPr lang="ko-KR" altLang="en-US" sz="1200" b="0" i="0">
                <a:effectLst/>
              </a:rPr>
              <a:t>순환 신경망</a:t>
            </a:r>
            <a:r>
              <a:rPr lang="en-US" altLang="ko-KR" sz="1200" b="0" i="0">
                <a:effectLst/>
              </a:rPr>
              <a:t>(RNN, Recurrent Neural Network) - (1))</a:t>
            </a:r>
            <a:r>
              <a:rPr lang="en-US" altLang="ko-KR" sz="1200"/>
              <a:t>	</a:t>
            </a:r>
            <a:r>
              <a:rPr lang="en-US" altLang="ko-KR" sz="1400"/>
              <a:t>			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hlinkClick r:id="rId2"/>
              </a:rPr>
              <a:t>https://excelsior-cjh.tistory.com/183</a:t>
            </a:r>
            <a:r>
              <a:rPr lang="ko-KR" altLang="en-US" sz="1200"/>
              <a:t> </a:t>
            </a:r>
            <a:r>
              <a:rPr lang="en-US" altLang="ko-KR" sz="1200"/>
              <a:t>			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GAN </a:t>
            </a:r>
            <a:r>
              <a:rPr lang="ko-KR" altLang="en-US" sz="1400"/>
              <a:t>참고 사이트 </a:t>
            </a:r>
            <a:r>
              <a:rPr lang="en-US" altLang="ko-KR" sz="1200"/>
              <a:t>(</a:t>
            </a:r>
            <a:r>
              <a:rPr lang="en-US" altLang="ko-KR" sz="1200">
                <a:solidFill>
                  <a:srgbClr val="111111"/>
                </a:solidFill>
              </a:rPr>
              <a:t>[GAN] </a:t>
            </a:r>
            <a:r>
              <a:rPr lang="ko-KR" altLang="en-US" sz="1200">
                <a:solidFill>
                  <a:srgbClr val="111111"/>
                </a:solidFill>
              </a:rPr>
              <a:t>생성적 적대 신경망</a:t>
            </a:r>
            <a:r>
              <a:rPr lang="en-US" altLang="ko-KR" sz="1200">
                <a:solidFill>
                  <a:srgbClr val="111111"/>
                </a:solidFill>
              </a:rPr>
              <a:t>(GAN) </a:t>
            </a:r>
            <a:r>
              <a:rPr lang="ko-KR" altLang="en-US" sz="1200">
                <a:solidFill>
                  <a:srgbClr val="111111"/>
                </a:solidFill>
              </a:rPr>
              <a:t>쉽게 알아보기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rgbClr val="000000"/>
                </a:solidFill>
                <a:effectLst/>
                <a:hlinkClick r:id="rId3"/>
              </a:rPr>
              <a:t>https://ebbnflow.tistory.com/167</a:t>
            </a:r>
            <a:r>
              <a:rPr lang="en-US" altLang="ko-KR" sz="120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/>
              <a:t> 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CNN </a:t>
            </a:r>
            <a:r>
              <a:rPr lang="ko-KR" altLang="en-US" sz="1400"/>
              <a:t>참고 사이트</a:t>
            </a:r>
            <a:r>
              <a:rPr lang="en-US" altLang="ko-KR" sz="1200"/>
              <a:t>(</a:t>
            </a:r>
            <a:r>
              <a:rPr lang="ko-KR" altLang="en-US" sz="1200"/>
              <a:t>딥러닝</a:t>
            </a:r>
            <a:r>
              <a:rPr lang="en-US" altLang="ko-KR" sz="1200"/>
              <a:t>-</a:t>
            </a:r>
            <a:r>
              <a:rPr lang="ko-KR" altLang="en-US" sz="1200"/>
              <a:t>모델</a:t>
            </a:r>
            <a:r>
              <a:rPr lang="en-US" altLang="ko-KR" sz="1200"/>
              <a:t>-CNN-Convolutional-Neural-Network-</a:t>
            </a:r>
            <a:r>
              <a:rPr lang="ko-KR" altLang="en-US" sz="1200"/>
              <a:t>설명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4"/>
              </a:rPr>
              <a:t>https://rubber-tree.tistory.com/entry/%EB%94%A5%EB%9F%AC%EB%8B%9D-%EB%AA%A8%EB%8D%B8-CNN-Convolutional-Neural-Network-%EC%84%A4%EB%AA%85</a:t>
            </a:r>
            <a:r>
              <a:rPr lang="en-US" altLang="ko-KR" sz="1200"/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해외 </a:t>
            </a:r>
            <a:r>
              <a:rPr lang="en-US" altLang="ko-KR" sz="1400"/>
              <a:t>AI </a:t>
            </a:r>
            <a:r>
              <a:rPr lang="ko-KR" altLang="en-US" sz="1400"/>
              <a:t>기업 참고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5"/>
              </a:rPr>
              <a:t>https://www.codingworldnews.com/news/articleView.html?idxno=5872</a:t>
            </a:r>
            <a:r>
              <a:rPr lang="en-US" altLang="ko-KR" sz="1200"/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데이터 경로 참고 소스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hlinkClick r:id="rId6"/>
              </a:rPr>
              <a:t>https://www.kaggle.com/code/taldanko/pytorch-cats-vs-dogs-cnn</a:t>
            </a:r>
            <a:endParaRPr lang="en-US" altLang="ko-KR" sz="14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모델 컴파일</a:t>
            </a:r>
            <a:r>
              <a:rPr lang="en-US" altLang="ko-KR" sz="1400"/>
              <a:t>, train, validation generator </a:t>
            </a:r>
            <a:r>
              <a:rPr lang="ko-KR" altLang="en-US" sz="1400"/>
              <a:t>참고 소스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hlinkClick r:id="rId7"/>
              </a:rPr>
              <a:t>https://www.kaggle.com/code/dmitirycherezov/chollet-c-5-3-2</a:t>
            </a:r>
            <a:r>
              <a:rPr lang="en-US" altLang="ko-KR" sz="140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7337FD-7982-E2DD-7806-2977BD7B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20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6452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책 대여 목록</a:t>
            </a:r>
            <a:endParaRPr lang="en-US" altLang="ko-KR" sz="2400"/>
          </a:p>
        </p:txBody>
      </p:sp>
      <p:sp>
        <p:nvSpPr>
          <p:cNvPr id="6" name="TextBox 5"/>
          <p:cNvSpPr txBox="1"/>
          <p:nvPr/>
        </p:nvSpPr>
        <p:spPr>
          <a:xfrm>
            <a:off x="3016262" y="1841757"/>
            <a:ext cx="454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https://book.naver.com/bookdb/book_detail.nhn?bid=9344780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6556" y="1210529"/>
            <a:ext cx="5292229" cy="3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1" i="0" u="none" strike="noStrike">
                <a:solidFill>
                  <a:srgbClr val="000000"/>
                </a:solidFill>
                <a:effectLst/>
              </a:rPr>
              <a:t>인터랙티브 디벨로퍼 </a:t>
            </a:r>
            <a:r>
              <a:rPr lang="ko-KR" altLang="en-US" b="0" i="0" u="none" strike="noStrike">
                <a:solidFill>
                  <a:srgbClr val="61696C"/>
                </a:solidFill>
                <a:effectLst/>
              </a:rPr>
              <a:t>구글 엔지니어의 포트폴리오</a:t>
            </a:r>
            <a:endParaRPr lang="ko-KR" altLang="en-US" b="1" i="0"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7208" y="4075176"/>
            <a:ext cx="3272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http://www.yes24.com/Product/Goods/40211354</a:t>
            </a:r>
          </a:p>
        </p:txBody>
      </p:sp>
      <p:pic>
        <p:nvPicPr>
          <p:cNvPr id="3074" name="Picture 2" descr="보고서 마스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39624" y="2109492"/>
            <a:ext cx="1473135" cy="226313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012026" y="3429000"/>
            <a:ext cx="3567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1" i="0">
                <a:solidFill>
                  <a:srgbClr val="333333"/>
                </a:solidFill>
                <a:effectLst/>
              </a:rPr>
              <a:t>보고서 마스터 </a:t>
            </a:r>
            <a:r>
              <a:rPr lang="en-US" altLang="ko-KR" b="0" i="0">
                <a:solidFill>
                  <a:srgbClr val="666666"/>
                </a:solidFill>
                <a:effectLst/>
              </a:rPr>
              <a:t>1PAGE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로 설득하라</a:t>
            </a:r>
            <a:endParaRPr lang="ko-KR" altLang="en-US" b="0" i="0">
              <a:solidFill>
                <a:srgbClr val="66666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7178" y="3798332"/>
            <a:ext cx="32584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3"/>
              </a:rPr>
              <a:t>이병주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,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4"/>
              </a:rPr>
              <a:t>윤영돈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</a:rPr>
              <a:t>가디언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2017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05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18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100"/>
          </a:p>
        </p:txBody>
      </p:sp>
      <p:pic>
        <p:nvPicPr>
          <p:cNvPr id="3076" name="Picture 4" descr="인터랙티브 디벨로퍼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9241" y="1150194"/>
            <a:ext cx="1819348" cy="2115521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3016262" y="1579861"/>
            <a:ext cx="29632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6"/>
              </a:rPr>
              <a:t>김종민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</a:rPr>
              <a:t>한빛미디어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2015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08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01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100"/>
          </a:p>
        </p:txBody>
      </p:sp>
      <p:pic>
        <p:nvPicPr>
          <p:cNvPr id="1026" name="Picture 2" descr="컨설턴트가 알려주는 보고서 작성의 기술 with 파워포인트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79241" y="4205981"/>
            <a:ext cx="1819348" cy="2153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982160" y="49392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i="0">
                <a:solidFill>
                  <a:srgbClr val="333333"/>
                </a:solidFill>
                <a:effectLst/>
              </a:rPr>
              <a:t>컨설턴트가 알려주는 보고서 작성의 기술 </a:t>
            </a:r>
            <a:r>
              <a:rPr lang="en-US" altLang="ko-KR" b="1" i="0">
                <a:solidFill>
                  <a:srgbClr val="333333"/>
                </a:solidFill>
                <a:effectLst/>
              </a:rPr>
              <a:t>with </a:t>
            </a:r>
            <a:r>
              <a:rPr lang="ko-KR" altLang="en-US" b="1" i="0">
                <a:solidFill>
                  <a:srgbClr val="333333"/>
                </a:solidFill>
                <a:effectLst/>
              </a:rPr>
              <a:t>파워포인트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16262" y="5260816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0" i="0" u="none" strike="noStrike">
                <a:solidFill>
                  <a:srgbClr val="333333"/>
                </a:solidFill>
                <a:effectLst/>
                <a:hlinkClick r:id="rId8"/>
              </a:rPr>
              <a:t>홍장표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200" b="0" i="0" u="none" strike="noStrike">
                <a:solidFill>
                  <a:srgbClr val="333333"/>
                </a:solidFill>
                <a:effectLst/>
              </a:rPr>
              <a:t>한빛미디어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| 2015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07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20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016262" y="5537815"/>
            <a:ext cx="6094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http://www.yes24.com/Product/Goods/19297760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F2915D-2449-1D2A-CF13-03220720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1260" y="2727556"/>
            <a:ext cx="2569480" cy="1402888"/>
          </a:xfrm>
          <a:prstGeom prst="rect">
            <a:avLst/>
          </a:prstGeom>
        </p:spPr>
      </p:pic>
      <p:grpSp>
        <p:nvGrpSpPr>
          <p:cNvPr id="5" name="그룹 1002"/>
          <p:cNvGrpSpPr/>
          <p:nvPr/>
        </p:nvGrpSpPr>
        <p:grpSpPr>
          <a:xfrm>
            <a:off x="8488959" y="3290196"/>
            <a:ext cx="3250019" cy="2874036"/>
            <a:chOff x="11304181" y="4061341"/>
            <a:chExt cx="6171429" cy="4923935"/>
          </a:xfrm>
        </p:grpSpPr>
        <p:pic>
          <p:nvPicPr>
            <p:cNvPr id="6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304181" y="4061341"/>
              <a:ext cx="6171429" cy="4923935"/>
            </a:xfrm>
            <a:prstGeom prst="rect">
              <a:avLst/>
            </a:prstGeom>
          </p:spPr>
        </p:pic>
      </p:grpSp>
      <p:pic>
        <p:nvPicPr>
          <p:cNvPr id="7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022" y="5185967"/>
            <a:ext cx="3972296" cy="135478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31A272-F2A9-AFA5-47BF-28A2D9EA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0834" y="272921"/>
            <a:ext cx="5183806" cy="66498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/>
              <a:t>[</a:t>
            </a:r>
            <a:r>
              <a:rPr lang="ko-KR" altLang="en-US" sz="3200" b="1" dirty="0"/>
              <a:t>목차</a:t>
            </a:r>
            <a:r>
              <a:rPr lang="en-US" altLang="ko-KR" sz="3200" b="1" dirty="0"/>
              <a:t>]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latin typeface="+mj-ea"/>
                <a:ea typeface="+mj-ea"/>
              </a:rPr>
              <a:t>0. </a:t>
            </a:r>
            <a:r>
              <a:rPr lang="en-US" altLang="ko-KR" sz="2000" dirty="0">
                <a:latin typeface="+mj-ea"/>
                <a:ea typeface="+mj-ea"/>
              </a:rPr>
              <a:t>CNN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detection cam </a:t>
            </a:r>
            <a:r>
              <a:rPr lang="ko-KR" altLang="en-US" sz="2000" dirty="0">
                <a:latin typeface="+mj-ea"/>
                <a:ea typeface="+mj-ea"/>
              </a:rPr>
              <a:t>진행상황</a:t>
            </a:r>
            <a:endParaRPr lang="en-US" altLang="ko-KR" sz="2000" dirty="0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800" dirty="0"/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서론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조원소개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개발동기 및 목적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국내 연구 현황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문제점</a:t>
            </a:r>
            <a:r>
              <a:rPr lang="en-US" altLang="ko-KR" sz="2000" dirty="0"/>
              <a:t>,</a:t>
            </a:r>
            <a:r>
              <a:rPr lang="ko-KR" altLang="en-US" sz="2000" dirty="0"/>
              <a:t> 해결방안</a:t>
            </a:r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본론 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구현환경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전체 시스템 구성도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400" b="1" dirty="0">
                <a:highlight>
                  <a:srgbClr val="FFFF00"/>
                </a:highlight>
              </a:rPr>
              <a:t>CNN detection cam </a:t>
            </a:r>
            <a:r>
              <a:rPr lang="ko-KR" altLang="en-US" sz="2400" b="1" dirty="0">
                <a:highlight>
                  <a:srgbClr val="FFFF00"/>
                </a:highlight>
              </a:rPr>
              <a:t>구현내용</a:t>
            </a:r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결론 및 향후 연구계획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주간보고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향후연구계획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관련 기업 취업분야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참고서적</a:t>
            </a:r>
          </a:p>
          <a:p>
            <a:pPr marL="914400" lvl="2" indent="0">
              <a:buNone/>
              <a:defRPr/>
            </a:pPr>
            <a:r>
              <a:rPr lang="en-US" altLang="ko-KR" sz="2000" dirty="0"/>
              <a:t>-</a:t>
            </a:r>
            <a:r>
              <a:rPr lang="ko-KR" altLang="en-US" sz="2000" dirty="0"/>
              <a:t>관련 사이트</a:t>
            </a:r>
            <a:r>
              <a:rPr lang="en-US" altLang="ko-KR" sz="2000" dirty="0"/>
              <a:t>,</a:t>
            </a:r>
            <a:r>
              <a:rPr lang="ko-KR" altLang="en-US" sz="2000" dirty="0"/>
              <a:t> 책</a:t>
            </a:r>
          </a:p>
          <a:p>
            <a:pPr marL="914400" lvl="2" indent="0">
              <a:buNone/>
              <a:defRPr/>
            </a:pPr>
            <a:r>
              <a:rPr lang="en-US" altLang="ko-KR" sz="2000" dirty="0"/>
              <a:t>-</a:t>
            </a:r>
            <a:r>
              <a:rPr lang="ko-KR" altLang="en-US" sz="2000" dirty="0"/>
              <a:t>책 대여 목록</a:t>
            </a:r>
          </a:p>
          <a:p>
            <a:pPr marL="457200" lvl="1" indent="0">
              <a:buNone/>
              <a:defRPr/>
            </a:pPr>
            <a:r>
              <a:rPr lang="ko-KR" altLang="en-US" sz="2000" dirty="0"/>
              <a:t>	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ED61FF-EB56-2E8D-503E-18F4C872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5229" y="4343774"/>
            <a:ext cx="1154568" cy="1633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1" name="그림 30" descr="텍스트, 영수증, 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44029" y="4343774"/>
            <a:ext cx="1154568" cy="1633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9" name="그림 28" descr="테이블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2223" y="790787"/>
            <a:ext cx="1118897" cy="15831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7" name="그림 26" descr="텍스트, 영수증, 스크린샷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24791" y="792513"/>
            <a:ext cx="1118897" cy="15831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2" name="그림 21" descr="테이블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6592" y="4343773"/>
            <a:ext cx="1154568" cy="1633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36884" y="222789"/>
            <a:ext cx="434560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/>
              <a:t>0.CNN</a:t>
            </a:r>
            <a:r>
              <a:rPr lang="ko-KR" altLang="en-US" sz="2400" dirty="0"/>
              <a:t> </a:t>
            </a:r>
            <a:r>
              <a:rPr lang="en-US" altLang="ko-KR" sz="2400" dirty="0"/>
              <a:t>detection cam </a:t>
            </a:r>
            <a:r>
              <a:rPr lang="ko-KR" altLang="en-US" sz="2400" dirty="0"/>
              <a:t>진행상황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53829" y="3104147"/>
            <a:ext cx="11852209" cy="4616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114" y="3506550"/>
            <a:ext cx="24941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[2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3/14~3/20 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인 가구를 위한 이상행동 </a:t>
            </a:r>
          </a:p>
          <a:p>
            <a:pPr lvl="0">
              <a:defRPr/>
            </a:pPr>
            <a:r>
              <a:rPr lang="ko-KR" altLang="en-US" sz="1400" dirty="0">
                <a:latin typeface="+mn-ea"/>
              </a:rPr>
              <a:t>    감지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프로그램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88" y="2447448"/>
            <a:ext cx="25815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[3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3/21~3/27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전동킥보드</a:t>
            </a:r>
            <a:r>
              <a:rPr lang="ko-KR" altLang="en-US" sz="1400" dirty="0">
                <a:latin typeface="+mn-ea"/>
              </a:rPr>
              <a:t> 불법 주행 감지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ko-KR" altLang="en-US" sz="1400" dirty="0">
                <a:latin typeface="+mn-ea"/>
              </a:rPr>
              <a:t>프로그램으로 주제변경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4208" y="3473667"/>
            <a:ext cx="23762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[4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3/28~4/3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데이터셋 수집 방법 회의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 err="1">
                <a:latin typeface="+mn-ea"/>
              </a:rPr>
              <a:t>간트차트</a:t>
            </a:r>
            <a:r>
              <a:rPr lang="ko-KR" altLang="en-US" sz="1400" dirty="0">
                <a:latin typeface="+mn-ea"/>
              </a:rPr>
              <a:t> 작성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6592" y="3457257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45795" y="2440399"/>
            <a:ext cx="8309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4029" y="3452887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45413" y="2431344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1726" y="2442071"/>
            <a:ext cx="4211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[5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4/4~4/10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알고리즘 회의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데이터 수집 시작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웹크롤링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데이터셋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직접 촬영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4401" y="3438805"/>
            <a:ext cx="4647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[6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4/11~4/17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데이터 수집 방법 변경 후 데이터 수집 시작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데이터셋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인공지능 알고리즘 구현 시작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필요 물품 구매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448088" y="3440329"/>
            <a:ext cx="96313" cy="9147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830" y="6449758"/>
            <a:ext cx="4213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+mn-ea"/>
              </a:rPr>
              <a:t>깃허브 주소 </a:t>
            </a:r>
            <a:r>
              <a:rPr lang="en-US" altLang="ko-KR" sz="1100">
                <a:latin typeface="+mn-ea"/>
              </a:rPr>
              <a:t>: </a:t>
            </a:r>
            <a:r>
              <a:rPr lang="ko-KR" altLang="en-US" sz="1100">
                <a:latin typeface="+mn-ea"/>
                <a:hlinkClick r:id="rId8"/>
              </a:rPr>
              <a:t>https://github.com/JEONEUNMIN/capstone_04</a:t>
            </a:r>
            <a:r>
              <a:rPr lang="ko-KR" altLang="en-US" sz="1100">
                <a:latin typeface="+mn-ea"/>
              </a:rPr>
              <a:t> </a:t>
            </a:r>
          </a:p>
        </p:txBody>
      </p:sp>
      <p:pic>
        <p:nvPicPr>
          <p:cNvPr id="7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545413" y="793804"/>
            <a:ext cx="1118897" cy="15831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 descr="테이블이(가) 표시된 사진  자동 생성된 설명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672845" y="793804"/>
            <a:ext cx="1118897" cy="15831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그림 10" descr="테이블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448088" y="4513553"/>
            <a:ext cx="1154567" cy="163357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그림 12" descr="테이블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620215" y="4513553"/>
            <a:ext cx="1154567" cy="163357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그림 16" descr="테이블이(가) 표시된 사진  자동 생성된 설명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792342" y="4513552"/>
            <a:ext cx="1154567" cy="1633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1" name="TextBox 35"/>
          <p:cNvSpPr txBox="1"/>
          <p:nvPr/>
        </p:nvSpPr>
        <p:spPr>
          <a:xfrm>
            <a:off x="9036897" y="2256259"/>
            <a:ext cx="2737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[7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] 4/18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~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4/24</a:t>
            </a:r>
            <a:endParaRPr lang="en-US" altLang="ko-KR" sz="1400" dirty="0">
              <a:latin typeface="+mn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▶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인공지능 모델 정확도 수정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▶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라즈베리파이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OS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설치</a:t>
            </a:r>
            <a:endParaRPr lang="en-US" altLang="ko-KR" sz="1400" dirty="0">
              <a:solidFill>
                <a:srgbClr val="000000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   (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Jupyter</a:t>
            </a:r>
            <a:r>
              <a:rPr lang="en-US" altLang="ko-KR" sz="1400" b="0" i="0" u="none" strike="noStrike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Notebook </a:t>
            </a:r>
            <a:r>
              <a:rPr lang="ko-KR" altLang="en-US" sz="1400" b="0" i="0" u="none" strike="noStrike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연동</a:t>
            </a:r>
            <a:r>
              <a:rPr lang="en-US" altLang="ko-KR" sz="1400" b="0" i="0" u="none" strike="noStrike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)</a:t>
            </a:r>
            <a:endParaRPr lang="en-US" altLang="ko-KR" sz="1400" b="0" i="0" u="none" strike="noStrike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661538" y="500669"/>
            <a:ext cx="1263852" cy="15831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925390" y="502186"/>
            <a:ext cx="1221853" cy="15815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159998" y="500669"/>
            <a:ext cx="1221853" cy="159095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9B7EF-56BC-4A06-C362-BE2E6980B130}"/>
              </a:ext>
            </a:extLst>
          </p:cNvPr>
          <p:cNvSpPr/>
          <p:nvPr/>
        </p:nvSpPr>
        <p:spPr>
          <a:xfrm>
            <a:off x="8932049" y="2326185"/>
            <a:ext cx="96313" cy="8841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13B30-A89F-7787-BAD5-1C9DA50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>
                <a:latin typeface="+mn-ea"/>
              </a:rPr>
              <a:pPr lvl="0">
                <a:defRPr/>
              </a:pPr>
              <a:t>4</a:t>
            </a:fld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434560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/>
              <a:t>0.CNN</a:t>
            </a:r>
            <a:r>
              <a:rPr lang="ko-KR" altLang="en-US" sz="2400" dirty="0"/>
              <a:t> </a:t>
            </a:r>
            <a:r>
              <a:rPr lang="en-US" altLang="ko-KR" sz="2400" dirty="0"/>
              <a:t>detection cam </a:t>
            </a:r>
            <a:r>
              <a:rPr lang="ko-KR" altLang="en-US" sz="2400" dirty="0"/>
              <a:t>진행상황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53829" y="3104147"/>
            <a:ext cx="11852209" cy="4616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830" y="6449758"/>
            <a:ext cx="4213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깃허브 주소 </a:t>
            </a:r>
            <a:r>
              <a:rPr lang="en-US" altLang="ko-KR" sz="1100"/>
              <a:t>: </a:t>
            </a:r>
            <a:r>
              <a:rPr lang="ko-KR" altLang="en-US" sz="1100">
                <a:hlinkClick r:id="rId3"/>
              </a:rPr>
              <a:t>https://github.com/JEONEUNMIN/capstone_04</a:t>
            </a:r>
            <a:r>
              <a:rPr lang="ko-KR" altLang="en-US" sz="1100"/>
              <a:t> </a:t>
            </a:r>
          </a:p>
        </p:txBody>
      </p:sp>
      <p:sp>
        <p:nvSpPr>
          <p:cNvPr id="46" name="TextBox 35"/>
          <p:cNvSpPr txBox="1"/>
          <p:nvPr/>
        </p:nvSpPr>
        <p:spPr>
          <a:xfrm>
            <a:off x="373720" y="3519016"/>
            <a:ext cx="2029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[8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] 4/25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~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5/1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중간고사 준비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757930-92CF-1B32-C683-D378A4AF5700}"/>
              </a:ext>
            </a:extLst>
          </p:cNvPr>
          <p:cNvSpPr/>
          <p:nvPr/>
        </p:nvSpPr>
        <p:spPr>
          <a:xfrm>
            <a:off x="277407" y="3456016"/>
            <a:ext cx="96313" cy="586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6D7585-0B41-BD00-D402-1A2ED5F9FCCE}"/>
              </a:ext>
            </a:extLst>
          </p:cNvPr>
          <p:cNvSpPr/>
          <p:nvPr/>
        </p:nvSpPr>
        <p:spPr>
          <a:xfrm>
            <a:off x="1340206" y="2148851"/>
            <a:ext cx="96313" cy="1067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49" name="TextBox 35">
            <a:extLst>
              <a:ext uri="{FF2B5EF4-FFF2-40B4-BE49-F238E27FC236}">
                <a16:creationId xmlns:a16="http://schemas.microsoft.com/office/drawing/2014/main" id="{0C88C2A1-E3E7-0079-DF3F-8B130B500489}"/>
              </a:ext>
            </a:extLst>
          </p:cNvPr>
          <p:cNvSpPr txBox="1"/>
          <p:nvPr/>
        </p:nvSpPr>
        <p:spPr>
          <a:xfrm>
            <a:off x="1436519" y="2069830"/>
            <a:ext cx="38378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[9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]  5/2 ~ 5/8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개발환경 구축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카메라 모듈 부착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학습 데이터 셋 정제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14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</a:rPr>
              <a:t>과제비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정산서 제출</a:t>
            </a:r>
            <a:endParaRPr kumimoji="0" lang="ko-KR" altLang="en-US" sz="1400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맑은 고딕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D3FEE102-117B-8159-05E9-1D5AE2D20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06" y="747746"/>
            <a:ext cx="909700" cy="128660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F84886C0-59BA-1C91-D109-7902569BA9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06" y="747746"/>
            <a:ext cx="909700" cy="128660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E072D379-A0F9-84DA-3018-F4B7997BB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06" y="747742"/>
            <a:ext cx="909700" cy="12866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88F354-FDD1-B3DD-856E-783EABEA9363}"/>
              </a:ext>
            </a:extLst>
          </p:cNvPr>
          <p:cNvSpPr/>
          <p:nvPr/>
        </p:nvSpPr>
        <p:spPr>
          <a:xfrm>
            <a:off x="2869847" y="3461472"/>
            <a:ext cx="96313" cy="10691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45" name="TextBox 35">
            <a:extLst>
              <a:ext uri="{FF2B5EF4-FFF2-40B4-BE49-F238E27FC236}">
                <a16:creationId xmlns:a16="http://schemas.microsoft.com/office/drawing/2014/main" id="{190D1648-5FF3-C84A-AFBF-FA0974F6462D}"/>
              </a:ext>
            </a:extLst>
          </p:cNvPr>
          <p:cNvSpPr txBox="1"/>
          <p:nvPr/>
        </p:nvSpPr>
        <p:spPr>
          <a:xfrm>
            <a:off x="2966160" y="3519016"/>
            <a:ext cx="30789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[10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]  5/9 ~ 5/15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개발환경 재구축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CNN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모델 전체적 수정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카드 교체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13B30-A89F-7787-BAD5-1C9DA50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5</a:t>
            </a:fld>
            <a:endParaRPr lang="ko-KR" altLang="en-US" dirty="0"/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5B011261-35D4-230A-AD3E-1095A37D7A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47" y="4610467"/>
            <a:ext cx="1023635" cy="14477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0B6E27C5-75E6-027A-394D-82698BAC1A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82" y="4609689"/>
            <a:ext cx="1024049" cy="1448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8924316A-EA5E-54D8-24FB-AF03B8DE3B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17" y="4609689"/>
            <a:ext cx="1024050" cy="1448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2" name="TextBox 35">
            <a:extLst>
              <a:ext uri="{FF2B5EF4-FFF2-40B4-BE49-F238E27FC236}">
                <a16:creationId xmlns:a16="http://schemas.microsoft.com/office/drawing/2014/main" id="{A7EBE845-AAAD-AFAB-569B-5EA59ABBAF6F}"/>
              </a:ext>
            </a:extLst>
          </p:cNvPr>
          <p:cNvSpPr txBox="1"/>
          <p:nvPr/>
        </p:nvSpPr>
        <p:spPr>
          <a:xfrm>
            <a:off x="6917619" y="3500547"/>
            <a:ext cx="5294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Times New Roman"/>
              </a:rPr>
              <a:t>[12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맑은 고딕"/>
              </a:rPr>
              <a:t>주차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Times New Roman"/>
              </a:rPr>
              <a:t>]  5/23 ~ 5/29</a:t>
            </a:r>
          </a:p>
          <a:p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en-US" altLang="ko-KR" sz="1800" b="1" dirty="0">
                <a:latin typeface="+mn-ea"/>
              </a:rPr>
              <a:t>CNN </a:t>
            </a:r>
            <a:r>
              <a:rPr lang="ko-KR" altLang="en-US" sz="1800" b="1" dirty="0">
                <a:latin typeface="+mn-ea"/>
              </a:rPr>
              <a:t>학습 이미지 크기 조정 </a:t>
            </a:r>
            <a:endParaRPr lang="en-US" altLang="ko-KR" sz="1800" b="1" dirty="0">
              <a:latin typeface="+mn-ea"/>
            </a:endParaRPr>
          </a:p>
          <a:p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ko-KR" altLang="en-US" sz="1800" b="1" dirty="0">
                <a:latin typeface="+mn-ea"/>
              </a:rPr>
              <a:t>전체 시스템 구성도 변경</a:t>
            </a:r>
            <a:endParaRPr lang="en-US" altLang="ko-KR" sz="1800" b="1" dirty="0">
              <a:latin typeface="+mn-ea"/>
            </a:endParaRPr>
          </a:p>
          <a:p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ko-KR" altLang="en-US" sz="1800" b="1" dirty="0" err="1">
                <a:latin typeface="+mn-ea"/>
              </a:rPr>
              <a:t>라즈베리파이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err="1">
                <a:latin typeface="+mn-ea"/>
              </a:rPr>
              <a:t>부저음</a:t>
            </a:r>
            <a:r>
              <a:rPr lang="ko-KR" altLang="en-US" sz="1800" b="1" dirty="0">
                <a:latin typeface="+mn-ea"/>
              </a:rPr>
              <a:t> 설정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35870F-3760-FB8A-B164-837051DA625D}"/>
              </a:ext>
            </a:extLst>
          </p:cNvPr>
          <p:cNvSpPr/>
          <p:nvPr/>
        </p:nvSpPr>
        <p:spPr>
          <a:xfrm>
            <a:off x="6765908" y="3451134"/>
            <a:ext cx="139783" cy="1148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pic>
        <p:nvPicPr>
          <p:cNvPr id="26" name="그래픽 25" descr="배지 체크 표시1 단색으로 채워진">
            <a:extLst>
              <a:ext uri="{FF2B5EF4-FFF2-40B4-BE49-F238E27FC236}">
                <a16:creationId xmlns:a16="http://schemas.microsoft.com/office/drawing/2014/main" id="{7F475A7D-88EB-30F9-BA43-326F9D4F5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7952" y="3019606"/>
            <a:ext cx="675694" cy="675694"/>
          </a:xfrm>
          <a:prstGeom prst="rect">
            <a:avLst/>
          </a:prstGeom>
          <a:effectLst/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61C2F6-6A92-E145-8DD7-A41E8A7D0525}"/>
              </a:ext>
            </a:extLst>
          </p:cNvPr>
          <p:cNvSpPr/>
          <p:nvPr/>
        </p:nvSpPr>
        <p:spPr>
          <a:xfrm>
            <a:off x="4710233" y="2144968"/>
            <a:ext cx="96313" cy="1067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29" name="TextBox 35">
            <a:extLst>
              <a:ext uri="{FF2B5EF4-FFF2-40B4-BE49-F238E27FC236}">
                <a16:creationId xmlns:a16="http://schemas.microsoft.com/office/drawing/2014/main" id="{A30C5D1B-89B0-DC78-9AB8-1A0C9B9BC469}"/>
              </a:ext>
            </a:extLst>
          </p:cNvPr>
          <p:cNvSpPr txBox="1"/>
          <p:nvPr/>
        </p:nvSpPr>
        <p:spPr>
          <a:xfrm>
            <a:off x="4806546" y="2130658"/>
            <a:ext cx="4512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[1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]  5/16 ~ 5/22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SD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카드 교체 및 </a:t>
            </a:r>
            <a:r>
              <a:rPr kumimoji="0" lang="ko-KR" altLang="en-US" sz="14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환경 재설정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도로 이미지 데이터셋 변경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14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촬영 이미지로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이미지 구분 가능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420E8E0-40B0-8E14-C8F2-029D4BB0F5E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25" y="577937"/>
            <a:ext cx="1046799" cy="1481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63A0A3A-BC52-EA33-2E73-87AA9E23BE3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97" y="577937"/>
            <a:ext cx="1046799" cy="1481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B2B48CC-5C3D-966F-8B09-878E316D23C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07" y="575699"/>
            <a:ext cx="1048380" cy="14833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864C7E04-C70F-7BF4-3ED3-5D8CD6CF2E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85" y="575241"/>
            <a:ext cx="1049029" cy="14842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4BB9D91F-2E3D-81A6-3739-0449A83E3EE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65" y="575241"/>
            <a:ext cx="1049029" cy="14842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51B0800D-BA1B-9530-6B2F-96538DFA79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41" y="4734171"/>
            <a:ext cx="1262147" cy="17857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22E4A32A-4EAF-636E-DF59-A439C7A8320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1" y="4734171"/>
            <a:ext cx="1262147" cy="17857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1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id="{A3D8F594-0C3D-6A7A-BFD2-101B733657B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93" y="4734171"/>
            <a:ext cx="1262147" cy="17857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00643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1691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</a:t>
            </a:r>
            <a:r>
              <a:rPr lang="ko-KR" altLang="en-US" sz="2400"/>
              <a:t>조원소개</a:t>
            </a:r>
            <a:endParaRPr lang="en-US" altLang="ko-KR" sz="2400"/>
          </a:p>
        </p:txBody>
      </p:sp>
      <p:grpSp>
        <p:nvGrpSpPr>
          <p:cNvPr id="7" name="그룹 1004"/>
          <p:cNvGrpSpPr/>
          <p:nvPr/>
        </p:nvGrpSpPr>
        <p:grpSpPr>
          <a:xfrm>
            <a:off x="1163168" y="1474229"/>
            <a:ext cx="1620000" cy="1620000"/>
            <a:chOff x="5189923" y="3058555"/>
            <a:chExt cx="2110880" cy="2110880"/>
          </a:xfrm>
        </p:grpSpPr>
        <p:grpSp>
          <p:nvGrpSpPr>
            <p:cNvPr id="8" name="그룹 1005"/>
            <p:cNvGrpSpPr/>
            <p:nvPr/>
          </p:nvGrpSpPr>
          <p:grpSpPr>
            <a:xfrm>
              <a:off x="5189923" y="3058555"/>
              <a:ext cx="2110880" cy="2110880"/>
              <a:chOff x="5189923" y="3058555"/>
              <a:chExt cx="2110880" cy="2110880"/>
            </a:xfrm>
          </p:grpSpPr>
          <p:pic>
            <p:nvPicPr>
              <p:cNvPr id="11" name="Object 1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89923" y="3058555"/>
                <a:ext cx="2110880" cy="2110880"/>
              </a:xfrm>
              <a:prstGeom prst="rect">
                <a:avLst/>
              </a:prstGeom>
            </p:spPr>
          </p:pic>
        </p:grpSp>
        <p:grpSp>
          <p:nvGrpSpPr>
            <p:cNvPr id="9" name="그룹 1006"/>
            <p:cNvGrpSpPr/>
            <p:nvPr/>
          </p:nvGrpSpPr>
          <p:grpSpPr>
            <a:xfrm>
              <a:off x="5218974" y="3087606"/>
              <a:ext cx="2052779" cy="2052779"/>
              <a:chOff x="5218974" y="3087606"/>
              <a:chExt cx="2052779" cy="2052779"/>
            </a:xfrm>
          </p:grpSpPr>
          <p:pic>
            <p:nvPicPr>
              <p:cNvPr id="10" name="Object 1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218974" y="3087606"/>
                <a:ext cx="2052779" cy="2052779"/>
              </a:xfrm>
              <a:prstGeom prst="rect">
                <a:avLst/>
              </a:prstGeom>
            </p:spPr>
          </p:pic>
        </p:grpSp>
      </p:grpSp>
      <p:pic>
        <p:nvPicPr>
          <p:cNvPr id="12" name="Object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5576" y="3205152"/>
            <a:ext cx="2234327" cy="994721"/>
          </a:xfrm>
          <a:prstGeom prst="rect">
            <a:avLst/>
          </a:prstGeom>
        </p:spPr>
      </p:pic>
      <p:pic>
        <p:nvPicPr>
          <p:cNvPr id="13" name="Object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59375" y="3818151"/>
            <a:ext cx="2058175" cy="439837"/>
          </a:xfrm>
          <a:prstGeom prst="rect">
            <a:avLst/>
          </a:prstGeom>
        </p:spPr>
      </p:pic>
      <p:pic>
        <p:nvPicPr>
          <p:cNvPr id="14" name="Object 20"/>
          <p:cNvPicPr>
            <a:picLocks noChangeAspect="1"/>
          </p:cNvPicPr>
          <p:nvPr/>
        </p:nvPicPr>
        <p:blipFill rotWithShape="1">
          <a:blip r:embed="rId6"/>
          <a:srcRect r="3010" b="59580"/>
          <a:stretch>
            <a:fillRect/>
          </a:stretch>
        </p:blipFill>
        <p:spPr>
          <a:xfrm>
            <a:off x="747169" y="4489266"/>
            <a:ext cx="2455036" cy="689120"/>
          </a:xfrm>
          <a:prstGeom prst="rect">
            <a:avLst/>
          </a:prstGeom>
        </p:spPr>
      </p:pic>
      <p:grpSp>
        <p:nvGrpSpPr>
          <p:cNvPr id="15" name="그룹 1008"/>
          <p:cNvGrpSpPr/>
          <p:nvPr/>
        </p:nvGrpSpPr>
        <p:grpSpPr>
          <a:xfrm>
            <a:off x="3801628" y="1474229"/>
            <a:ext cx="1620000" cy="1620000"/>
            <a:chOff x="8494529" y="3058555"/>
            <a:chExt cx="2245977" cy="2245977"/>
          </a:xfrm>
        </p:grpSpPr>
        <p:grpSp>
          <p:nvGrpSpPr>
            <p:cNvPr id="16" name="그룹 1009"/>
            <p:cNvGrpSpPr/>
            <p:nvPr/>
          </p:nvGrpSpPr>
          <p:grpSpPr>
            <a:xfrm>
              <a:off x="8494529" y="3058555"/>
              <a:ext cx="2245977" cy="2245977"/>
              <a:chOff x="8494529" y="3058555"/>
              <a:chExt cx="2245977" cy="2245977"/>
            </a:xfrm>
          </p:grpSpPr>
          <p:pic>
            <p:nvPicPr>
              <p:cNvPr id="19" name="Object 2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494529" y="3058555"/>
                <a:ext cx="2245977" cy="2245977"/>
              </a:xfrm>
              <a:prstGeom prst="rect">
                <a:avLst/>
              </a:prstGeom>
            </p:spPr>
          </p:pic>
        </p:grpSp>
        <p:grpSp>
          <p:nvGrpSpPr>
            <p:cNvPr id="17" name="그룹 1010"/>
            <p:cNvGrpSpPr/>
            <p:nvPr/>
          </p:nvGrpSpPr>
          <p:grpSpPr>
            <a:xfrm>
              <a:off x="8525439" y="3089465"/>
              <a:ext cx="2184156" cy="2184156"/>
              <a:chOff x="8525439" y="3089465"/>
              <a:chExt cx="2184156" cy="2184156"/>
            </a:xfrm>
          </p:grpSpPr>
          <p:pic>
            <p:nvPicPr>
              <p:cNvPr id="18" name="Object 29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525439" y="3089465"/>
                <a:ext cx="2184156" cy="2184156"/>
              </a:xfrm>
              <a:prstGeom prst="rect">
                <a:avLst/>
              </a:prstGeom>
            </p:spPr>
          </p:pic>
        </p:grpSp>
      </p:grpSp>
      <p:pic>
        <p:nvPicPr>
          <p:cNvPr id="20" name="Object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449093" y="3211749"/>
            <a:ext cx="2325070" cy="1036291"/>
          </a:xfrm>
          <a:prstGeom prst="rect">
            <a:avLst/>
          </a:prstGeom>
        </p:spPr>
      </p:pic>
      <p:pic>
        <p:nvPicPr>
          <p:cNvPr id="21" name="Object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78430" y="3799116"/>
            <a:ext cx="2058175" cy="439837"/>
          </a:xfrm>
          <a:prstGeom prst="rect">
            <a:avLst/>
          </a:prstGeom>
        </p:spPr>
      </p:pic>
      <p:pic>
        <p:nvPicPr>
          <p:cNvPr id="22" name="Object 34"/>
          <p:cNvPicPr>
            <a:picLocks noChangeAspect="1"/>
          </p:cNvPicPr>
          <p:nvPr/>
        </p:nvPicPr>
        <p:blipFill rotWithShape="1">
          <a:blip r:embed="rId10"/>
          <a:srcRect r="310" b="50510"/>
          <a:stretch>
            <a:fillRect/>
          </a:stretch>
        </p:blipFill>
        <p:spPr>
          <a:xfrm>
            <a:off x="3308298" y="4517150"/>
            <a:ext cx="2776961" cy="608232"/>
          </a:xfrm>
          <a:prstGeom prst="rect">
            <a:avLst/>
          </a:prstGeom>
        </p:spPr>
      </p:pic>
      <p:grpSp>
        <p:nvGrpSpPr>
          <p:cNvPr id="23" name="그룹 1012"/>
          <p:cNvGrpSpPr/>
          <p:nvPr/>
        </p:nvGrpSpPr>
        <p:grpSpPr>
          <a:xfrm>
            <a:off x="6715256" y="1474228"/>
            <a:ext cx="1620000" cy="1620000"/>
            <a:chOff x="11968637" y="3066212"/>
            <a:chExt cx="2253415" cy="2253415"/>
          </a:xfrm>
        </p:grpSpPr>
        <p:grpSp>
          <p:nvGrpSpPr>
            <p:cNvPr id="24" name="그룹 1013"/>
            <p:cNvGrpSpPr/>
            <p:nvPr/>
          </p:nvGrpSpPr>
          <p:grpSpPr>
            <a:xfrm>
              <a:off x="11968637" y="3066212"/>
              <a:ext cx="2253415" cy="2253415"/>
              <a:chOff x="11968637" y="3066212"/>
              <a:chExt cx="2253415" cy="2253415"/>
            </a:xfrm>
          </p:grpSpPr>
          <p:pic>
            <p:nvPicPr>
              <p:cNvPr id="27" name="Object 40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11968637" y="3066212"/>
                <a:ext cx="2253415" cy="2253415"/>
              </a:xfrm>
              <a:prstGeom prst="rect">
                <a:avLst/>
              </a:prstGeom>
            </p:spPr>
          </p:pic>
        </p:grpSp>
        <p:grpSp>
          <p:nvGrpSpPr>
            <p:cNvPr id="25" name="그룹 1014"/>
            <p:cNvGrpSpPr/>
            <p:nvPr/>
          </p:nvGrpSpPr>
          <p:grpSpPr>
            <a:xfrm>
              <a:off x="11999650" y="3097225"/>
              <a:ext cx="2191390" cy="2191390"/>
              <a:chOff x="11999650" y="3097225"/>
              <a:chExt cx="2191390" cy="2191390"/>
            </a:xfrm>
          </p:grpSpPr>
          <p:pic>
            <p:nvPicPr>
              <p:cNvPr id="26" name="Object 43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11999650" y="3097225"/>
                <a:ext cx="2191390" cy="2191390"/>
              </a:xfrm>
              <a:prstGeom prst="rect">
                <a:avLst/>
              </a:prstGeom>
            </p:spPr>
          </p:pic>
        </p:grpSp>
      </p:grpSp>
      <p:pic>
        <p:nvPicPr>
          <p:cNvPr id="28" name="Object 4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183515" y="3212398"/>
            <a:ext cx="2364377" cy="1057261"/>
          </a:xfrm>
          <a:prstGeom prst="rect">
            <a:avLst/>
          </a:prstGeom>
        </p:spPr>
      </p:pic>
      <p:pic>
        <p:nvPicPr>
          <p:cNvPr id="29" name="Object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3442" y="3799116"/>
            <a:ext cx="2058175" cy="439837"/>
          </a:xfrm>
          <a:prstGeom prst="rect">
            <a:avLst/>
          </a:prstGeom>
        </p:spPr>
      </p:pic>
      <p:pic>
        <p:nvPicPr>
          <p:cNvPr id="30" name="Object 48"/>
          <p:cNvPicPr>
            <a:picLocks noChangeAspect="1"/>
          </p:cNvPicPr>
          <p:nvPr/>
        </p:nvPicPr>
        <p:blipFill rotWithShape="1">
          <a:blip r:embed="rId14"/>
          <a:srcRect r="-530" b="35490"/>
          <a:stretch>
            <a:fillRect/>
          </a:stretch>
        </p:blipFill>
        <p:spPr>
          <a:xfrm>
            <a:off x="6236148" y="4512262"/>
            <a:ext cx="2689661" cy="819568"/>
          </a:xfrm>
          <a:prstGeom prst="rect">
            <a:avLst/>
          </a:prstGeom>
        </p:spPr>
      </p:pic>
      <p:pic>
        <p:nvPicPr>
          <p:cNvPr id="31" name="Object 5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20880000">
            <a:off x="2518798" y="704625"/>
            <a:ext cx="702219" cy="691537"/>
          </a:xfrm>
          <a:prstGeom prst="rect">
            <a:avLst/>
          </a:prstGeom>
        </p:spPr>
      </p:pic>
      <p:grpSp>
        <p:nvGrpSpPr>
          <p:cNvPr id="32" name="그룹 1016"/>
          <p:cNvGrpSpPr/>
          <p:nvPr/>
        </p:nvGrpSpPr>
        <p:grpSpPr>
          <a:xfrm>
            <a:off x="2518677" y="1368857"/>
            <a:ext cx="462619" cy="250462"/>
            <a:chOff x="7206561" y="3600853"/>
            <a:chExt cx="657007" cy="340622"/>
          </a:xfrm>
        </p:grpSpPr>
        <p:pic>
          <p:nvPicPr>
            <p:cNvPr id="33" name="Object 56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 rot="16200000">
              <a:off x="7206561" y="3600853"/>
              <a:ext cx="657007" cy="340622"/>
            </a:xfrm>
            <a:prstGeom prst="rect">
              <a:avLst/>
            </a:prstGeom>
          </p:spPr>
        </p:pic>
      </p:grpSp>
      <p:pic>
        <p:nvPicPr>
          <p:cNvPr id="34" name="Object 5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540358" y="2284228"/>
            <a:ext cx="720675" cy="669030"/>
          </a:xfrm>
          <a:prstGeom prst="rect">
            <a:avLst/>
          </a:prstGeom>
        </p:spPr>
      </p:pic>
      <p:grpSp>
        <p:nvGrpSpPr>
          <p:cNvPr id="35" name="그룹 1017"/>
          <p:cNvGrpSpPr/>
          <p:nvPr/>
        </p:nvGrpSpPr>
        <p:grpSpPr>
          <a:xfrm>
            <a:off x="5427652" y="2004504"/>
            <a:ext cx="462619" cy="250462"/>
            <a:chOff x="10737200" y="4380167"/>
            <a:chExt cx="657007" cy="340622"/>
          </a:xfrm>
        </p:grpSpPr>
        <p:pic>
          <p:nvPicPr>
            <p:cNvPr id="36" name="Object 60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 rot="14820000">
              <a:off x="10737200" y="4380167"/>
              <a:ext cx="657007" cy="340622"/>
            </a:xfrm>
            <a:prstGeom prst="rect">
              <a:avLst/>
            </a:prstGeom>
          </p:spPr>
        </p:pic>
      </p:grpSp>
      <p:pic>
        <p:nvPicPr>
          <p:cNvPr id="37" name="Object 62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123224" y="716971"/>
            <a:ext cx="796786" cy="669030"/>
          </a:xfrm>
          <a:prstGeom prst="rect">
            <a:avLst/>
          </a:prstGeom>
        </p:spPr>
      </p:pic>
      <p:grpSp>
        <p:nvGrpSpPr>
          <p:cNvPr id="38" name="그룹 1018"/>
          <p:cNvGrpSpPr/>
          <p:nvPr/>
        </p:nvGrpSpPr>
        <p:grpSpPr>
          <a:xfrm>
            <a:off x="7707044" y="1154878"/>
            <a:ext cx="442455" cy="239546"/>
            <a:chOff x="13746290" y="3105997"/>
            <a:chExt cx="628372" cy="325776"/>
          </a:xfrm>
        </p:grpSpPr>
        <p:pic>
          <p:nvPicPr>
            <p:cNvPr id="39" name="Object 64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8340000">
              <a:off x="13746290" y="3105997"/>
              <a:ext cx="628372" cy="325776"/>
            </a:xfrm>
            <a:prstGeom prst="rect">
              <a:avLst/>
            </a:prstGeom>
          </p:spPr>
        </p:pic>
      </p:grpSp>
      <p:grpSp>
        <p:nvGrpSpPr>
          <p:cNvPr id="40" name="그룹 1021"/>
          <p:cNvGrpSpPr/>
          <p:nvPr/>
        </p:nvGrpSpPr>
        <p:grpSpPr>
          <a:xfrm>
            <a:off x="9478279" y="1451933"/>
            <a:ext cx="1620000" cy="1620000"/>
            <a:chOff x="15399040" y="2980498"/>
            <a:chExt cx="2245942" cy="2245942"/>
          </a:xfrm>
        </p:grpSpPr>
        <p:grpSp>
          <p:nvGrpSpPr>
            <p:cNvPr id="41" name="그룹 1022"/>
            <p:cNvGrpSpPr/>
            <p:nvPr/>
          </p:nvGrpSpPr>
          <p:grpSpPr>
            <a:xfrm>
              <a:off x="15399040" y="2980498"/>
              <a:ext cx="2245942" cy="2245942"/>
              <a:chOff x="15399040" y="2980498"/>
              <a:chExt cx="2245942" cy="2245942"/>
            </a:xfrm>
          </p:grpSpPr>
          <p:pic>
            <p:nvPicPr>
              <p:cNvPr id="44" name="Object 74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15399040" y="2980498"/>
                <a:ext cx="2245942" cy="2245942"/>
              </a:xfrm>
              <a:prstGeom prst="rect">
                <a:avLst/>
              </a:prstGeom>
            </p:spPr>
          </p:pic>
        </p:grpSp>
        <p:grpSp>
          <p:nvGrpSpPr>
            <p:cNvPr id="42" name="그룹 1023"/>
            <p:cNvGrpSpPr/>
            <p:nvPr/>
          </p:nvGrpSpPr>
          <p:grpSpPr>
            <a:xfrm>
              <a:off x="15429950" y="3011408"/>
              <a:ext cx="2184123" cy="2184123"/>
              <a:chOff x="15429950" y="3011408"/>
              <a:chExt cx="2184123" cy="2184123"/>
            </a:xfrm>
          </p:grpSpPr>
          <p:pic>
            <p:nvPicPr>
              <p:cNvPr id="43" name="Object 77"/>
              <p:cNvPicPr>
                <a:picLocks noChangeAspect="1"/>
              </p:cNvPicPr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15429950" y="3011408"/>
                <a:ext cx="2184123" cy="2184123"/>
              </a:xfrm>
              <a:prstGeom prst="rect">
                <a:avLst/>
              </a:prstGeom>
            </p:spPr>
          </p:pic>
        </p:grpSp>
      </p:grpSp>
      <p:pic>
        <p:nvPicPr>
          <p:cNvPr id="45" name="Object 80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099133" y="3220145"/>
            <a:ext cx="2297291" cy="1013421"/>
          </a:xfrm>
          <a:prstGeom prst="rect">
            <a:avLst/>
          </a:prstGeom>
        </p:spPr>
      </p:pic>
      <p:pic>
        <p:nvPicPr>
          <p:cNvPr id="46" name="Object 8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1521" y="3814807"/>
            <a:ext cx="2058175" cy="439837"/>
          </a:xfrm>
          <a:prstGeom prst="rect">
            <a:avLst/>
          </a:prstGeom>
        </p:spPr>
      </p:pic>
      <p:pic>
        <p:nvPicPr>
          <p:cNvPr id="47" name="Object 82"/>
          <p:cNvPicPr>
            <a:picLocks noChangeAspect="1"/>
          </p:cNvPicPr>
          <p:nvPr/>
        </p:nvPicPr>
        <p:blipFill rotWithShape="1">
          <a:blip r:embed="rId24"/>
          <a:srcRect r="2040" b="56750"/>
          <a:stretch>
            <a:fillRect/>
          </a:stretch>
        </p:blipFill>
        <p:spPr>
          <a:xfrm>
            <a:off x="9076698" y="4475110"/>
            <a:ext cx="2423163" cy="702232"/>
          </a:xfrm>
          <a:prstGeom prst="rect">
            <a:avLst/>
          </a:prstGeom>
        </p:spPr>
      </p:pic>
      <p:pic>
        <p:nvPicPr>
          <p:cNvPr id="48" name="Object 83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8745768" y="2877234"/>
            <a:ext cx="780416" cy="669029"/>
          </a:xfrm>
          <a:prstGeom prst="rect">
            <a:avLst/>
          </a:prstGeom>
        </p:spPr>
      </p:pic>
      <p:grpSp>
        <p:nvGrpSpPr>
          <p:cNvPr id="49" name="그룹 1024"/>
          <p:cNvGrpSpPr/>
          <p:nvPr/>
        </p:nvGrpSpPr>
        <p:grpSpPr>
          <a:xfrm>
            <a:off x="9266976" y="2842926"/>
            <a:ext cx="442455" cy="239546"/>
            <a:chOff x="15190665" y="4797660"/>
            <a:chExt cx="628372" cy="325776"/>
          </a:xfrm>
        </p:grpSpPr>
        <p:pic>
          <p:nvPicPr>
            <p:cNvPr id="50" name="Object 85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8660000">
              <a:off x="15190665" y="4797660"/>
              <a:ext cx="628372" cy="325776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6619232" y="5433141"/>
            <a:ext cx="181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역할</a:t>
            </a:r>
            <a:r>
              <a:rPr lang="en-US" altLang="ko-KR" sz="1600"/>
              <a:t>: </a:t>
            </a:r>
            <a:r>
              <a:rPr lang="ko-KR" altLang="en-US" sz="1600"/>
              <a:t>딥러닝 학습모델 공동개발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31430" y="5412338"/>
            <a:ext cx="2653829" cy="823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수집, 정제</a:t>
            </a:r>
          </a:p>
          <a:p>
            <a:pPr algn="ctr">
              <a:defRPr/>
            </a:pPr>
            <a:r>
              <a:rPr lang="ko-KR" altLang="en-US" sz="1600" dirty="0"/>
              <a:t>개발환경 구축(</a:t>
            </a:r>
            <a:r>
              <a:rPr lang="ko-KR" altLang="en-US" sz="1600" dirty="0" err="1"/>
              <a:t>라즈베리파이</a:t>
            </a:r>
            <a:r>
              <a:rPr lang="ko-KR" altLang="en-US" sz="1600" dirty="0"/>
              <a:t> 환경 초기 설정)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5544" y="5409664"/>
            <a:ext cx="2693580" cy="81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프로젝트 총괄</a:t>
            </a:r>
          </a:p>
          <a:p>
            <a:pPr algn="ctr">
              <a:defRPr/>
            </a:pPr>
            <a:r>
              <a:rPr lang="ko-KR" altLang="en-US" sz="1600" dirty="0"/>
              <a:t>개발환경 구축(</a:t>
            </a:r>
            <a:r>
              <a:rPr lang="ko-KR" altLang="en-US" sz="1600" dirty="0" err="1"/>
              <a:t>라즈베리파이</a:t>
            </a:r>
            <a:r>
              <a:rPr lang="ko-KR" altLang="en-US" sz="1600" dirty="0"/>
              <a:t> 환경 초기 설정)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8177" y="5433142"/>
            <a:ext cx="2423162" cy="57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역할</a:t>
            </a:r>
            <a:r>
              <a:rPr lang="en-US" altLang="ko-KR" sz="1600"/>
              <a:t>: </a:t>
            </a:r>
            <a:r>
              <a:rPr lang="ko-KR" altLang="en-US" sz="1600"/>
              <a:t>딥러닝 학습모델</a:t>
            </a:r>
          </a:p>
          <a:p>
            <a:pPr algn="ctr">
              <a:defRPr/>
            </a:pPr>
            <a:r>
              <a:rPr lang="ko-KR" altLang="en-US" sz="1600"/>
              <a:t>공동개발</a:t>
            </a:r>
            <a:endParaRPr lang="en-US" altLang="ko-KR" sz="16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7E5622-66ED-A22F-8171-9FF34AC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535525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CNN Detection Cam </a:t>
            </a:r>
            <a:r>
              <a:rPr lang="ko-KR" altLang="en-US" sz="2400"/>
              <a:t>개발동기</a:t>
            </a:r>
          </a:p>
        </p:txBody>
      </p:sp>
      <p:grpSp>
        <p:nvGrpSpPr>
          <p:cNvPr id="4" name="그룹 1004"/>
          <p:cNvGrpSpPr/>
          <p:nvPr/>
        </p:nvGrpSpPr>
        <p:grpSpPr>
          <a:xfrm>
            <a:off x="768690" y="1466196"/>
            <a:ext cx="3911563" cy="1701613"/>
            <a:chOff x="4238296" y="2018927"/>
            <a:chExt cx="7285957" cy="2916953"/>
          </a:xfrm>
        </p:grpSpPr>
        <p:pic>
          <p:nvPicPr>
            <p:cNvPr id="6" name="Object 2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38296" y="2018927"/>
              <a:ext cx="7285957" cy="2916953"/>
            </a:xfrm>
            <a:prstGeom prst="rect">
              <a:avLst/>
            </a:prstGeom>
          </p:spPr>
        </p:pic>
      </p:grpSp>
      <p:grpSp>
        <p:nvGrpSpPr>
          <p:cNvPr id="7" name="그룹 1003"/>
          <p:cNvGrpSpPr/>
          <p:nvPr/>
        </p:nvGrpSpPr>
        <p:grpSpPr>
          <a:xfrm>
            <a:off x="707950" y="3547105"/>
            <a:ext cx="5310771" cy="1578039"/>
            <a:chOff x="1360404" y="6071340"/>
            <a:chExt cx="7782453" cy="2573074"/>
          </a:xfrm>
        </p:grpSpPr>
        <p:pic>
          <p:nvPicPr>
            <p:cNvPr id="8" name="Object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60404" y="6071340"/>
              <a:ext cx="7782453" cy="2573074"/>
            </a:xfrm>
            <a:prstGeom prst="rect">
              <a:avLst/>
            </a:prstGeom>
          </p:spPr>
        </p:pic>
      </p:grpSp>
      <p:pic>
        <p:nvPicPr>
          <p:cNvPr id="9" name="Object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5405" y="5155558"/>
            <a:ext cx="5193316" cy="347553"/>
          </a:xfrm>
          <a:prstGeom prst="rect">
            <a:avLst/>
          </a:prstGeom>
        </p:spPr>
      </p:pic>
      <p:pic>
        <p:nvPicPr>
          <p:cNvPr id="10" name="Object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162" y="1654728"/>
            <a:ext cx="436969" cy="400113"/>
          </a:xfrm>
          <a:prstGeom prst="rect">
            <a:avLst/>
          </a:prstGeom>
        </p:spPr>
      </p:pic>
      <p:pic>
        <p:nvPicPr>
          <p:cNvPr id="11" name="Object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99162" y="2669085"/>
            <a:ext cx="464191" cy="400113"/>
          </a:xfrm>
          <a:prstGeom prst="rect">
            <a:avLst/>
          </a:prstGeom>
        </p:spPr>
      </p:pic>
      <p:pic>
        <p:nvPicPr>
          <p:cNvPr id="12" name="Object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699162" y="3829429"/>
            <a:ext cx="463956" cy="400113"/>
          </a:xfrm>
          <a:prstGeom prst="rect">
            <a:avLst/>
          </a:prstGeom>
        </p:spPr>
      </p:pic>
      <p:pic>
        <p:nvPicPr>
          <p:cNvPr id="13" name="Object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62387" y="1487814"/>
            <a:ext cx="4237298" cy="694562"/>
          </a:xfrm>
          <a:prstGeom prst="rect">
            <a:avLst/>
          </a:prstGeom>
        </p:spPr>
      </p:pic>
      <p:pic>
        <p:nvPicPr>
          <p:cNvPr id="14" name="Object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262387" y="2570366"/>
            <a:ext cx="3911563" cy="683206"/>
          </a:xfrm>
          <a:prstGeom prst="rect">
            <a:avLst/>
          </a:prstGeom>
        </p:spPr>
      </p:pic>
      <p:pic>
        <p:nvPicPr>
          <p:cNvPr id="15" name="Object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282092" y="3641562"/>
            <a:ext cx="4088414" cy="694563"/>
          </a:xfrm>
          <a:prstGeom prst="rect">
            <a:avLst/>
          </a:prstGeom>
        </p:spPr>
      </p:pic>
      <p:pic>
        <p:nvPicPr>
          <p:cNvPr id="16" name="Object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21120000">
            <a:off x="5026834" y="946045"/>
            <a:ext cx="1811776" cy="430317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4585115" y="1603904"/>
            <a:ext cx="316532" cy="168272"/>
            <a:chOff x="11452775" y="2954451"/>
            <a:chExt cx="688404" cy="310153"/>
          </a:xfrm>
        </p:grpSpPr>
        <p:pic>
          <p:nvPicPr>
            <p:cNvPr id="18" name="Object 1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6720000">
              <a:off x="11452775" y="2954451"/>
              <a:ext cx="688404" cy="310153"/>
            </a:xfrm>
            <a:prstGeom prst="rect">
              <a:avLst/>
            </a:prstGeom>
          </p:spPr>
        </p:pic>
      </p:grpSp>
      <p:pic>
        <p:nvPicPr>
          <p:cNvPr id="19" name="Object 2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162" y="4901905"/>
            <a:ext cx="463957" cy="391113"/>
          </a:xfrm>
          <a:prstGeom prst="rect">
            <a:avLst/>
          </a:prstGeom>
        </p:spPr>
      </p:pic>
      <p:pic>
        <p:nvPicPr>
          <p:cNvPr id="20" name="Object 2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262387" y="4757002"/>
            <a:ext cx="3791196" cy="6787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C13738-A8FF-2131-D3E3-40F87E7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535525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</a:t>
            </a:r>
            <a:r>
              <a:rPr lang="en-US" altLang="ko-KR" sz="2400">
                <a:latin typeface="+mn-lt"/>
                <a:ea typeface="+mn-ea"/>
                <a:cs typeface="+mn-cs"/>
              </a:rPr>
              <a:t>CNN Detection Cam </a:t>
            </a:r>
            <a:r>
              <a:rPr lang="ko-KR" altLang="en-US" sz="2400"/>
              <a:t>개발목적</a:t>
            </a:r>
          </a:p>
        </p:txBody>
      </p:sp>
      <p:pic>
        <p:nvPicPr>
          <p:cNvPr id="21" name="Object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4182" y="1338943"/>
            <a:ext cx="7267209" cy="5678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3464" y="2561283"/>
            <a:ext cx="101250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▶ 안정성</a:t>
            </a:r>
            <a:r>
              <a:rPr lang="en-US" altLang="ko-KR" sz="2400" b="1"/>
              <a:t>, </a:t>
            </a:r>
            <a:r>
              <a:rPr lang="ko-KR" altLang="en-US" sz="2400" b="1"/>
              <a:t>편리성</a:t>
            </a:r>
          </a:p>
          <a:p>
            <a:pPr lvl="0">
              <a:defRPr/>
            </a:pPr>
            <a:r>
              <a:rPr lang="en-US" altLang="ko-KR" sz="2400"/>
              <a:t> - </a:t>
            </a:r>
            <a:r>
              <a:rPr lang="ko-KR" altLang="en-US" sz="2400"/>
              <a:t>주행가능 도로 감지를 통해 안전성을 확보</a:t>
            </a:r>
          </a:p>
          <a:p>
            <a:pPr lvl="0">
              <a:defRPr/>
            </a:pPr>
            <a:r>
              <a:rPr lang="ko-KR" altLang="en-US" sz="2400"/>
              <a:t> </a:t>
            </a:r>
            <a:r>
              <a:rPr lang="en-US" altLang="ko-KR" sz="2400"/>
              <a:t>- </a:t>
            </a:r>
            <a:r>
              <a:rPr lang="ko-KR" altLang="en-US" sz="2400"/>
              <a:t>탑승자에게 자전거 도로로 목적지까지 안내해 이동수단의 편리성을 제공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 b="1"/>
              <a:t>▶ 불법 주행 감소</a:t>
            </a:r>
          </a:p>
          <a:p>
            <a:pPr lvl="0">
              <a:defRPr/>
            </a:pPr>
            <a:r>
              <a:rPr lang="en-US" altLang="ko-KR" sz="2400"/>
              <a:t> - </a:t>
            </a:r>
            <a:r>
              <a:rPr lang="ko-KR" altLang="en-US" sz="2400"/>
              <a:t>탑승자가 이용 중에 불법주행을 인식해 불법주행 법률에 대한 인식률과 실제</a:t>
            </a:r>
          </a:p>
          <a:p>
            <a:pPr lvl="0">
              <a:defRPr/>
            </a:pPr>
            <a:r>
              <a:rPr lang="ko-KR" altLang="en-US" sz="2400"/>
              <a:t>  준수율의 차이를 줄여 불법주행 감소 및 사고 예방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1E36D-2905-8697-D287-E6710809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3" y="222789"/>
            <a:ext cx="42146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서론</a:t>
            </a:r>
            <a:r>
              <a:rPr lang="en-US" altLang="ko-KR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국내 </a:t>
            </a:r>
            <a:r>
              <a:rPr lang="en-US" altLang="ko-KR" sz="2400" dirty="0"/>
              <a:t>AI</a:t>
            </a:r>
            <a:r>
              <a:rPr lang="ko-KR" altLang="en-US" sz="2400" dirty="0"/>
              <a:t> 관련 연구 현황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5158739" y="2407678"/>
            <a:ext cx="6705601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000" b="1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의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AI </a:t>
            </a:r>
            <a:r>
              <a:rPr lang="ko-KR" altLang="en-US" sz="2000" b="1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헬멧 인증 서비스란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,</a:t>
            </a:r>
          </a:p>
          <a:p>
            <a:pPr algn="l">
              <a:defRPr/>
            </a:pP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이용자가 공유 전동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킥보드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대여 시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헬멧 착용 유무를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알파카앱을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통해 사진을 찍어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인증하고 헬멧 착용에 따라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알파카에서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사용할 수 있는</a:t>
            </a: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현금성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포인트 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100 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보너스 지급하는 기능</a:t>
            </a: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endParaRPr lang="ko-KR" altLang="en-US" sz="20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출처</a:t>
            </a:r>
            <a:r>
              <a:rPr lang="en-US" altLang="ko-KR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_</a:t>
            </a: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전기신문</a:t>
            </a:r>
            <a:r>
              <a:rPr lang="en-US" altLang="ko-KR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:</a:t>
            </a: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  <a:hlinkClick r:id="rId3"/>
              </a:rPr>
              <a:t>https://www.electimes.com/news/articleView.html?idxno=219170</a:t>
            </a:r>
            <a:endParaRPr lang="en-US" altLang="en-US" sz="14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endParaRPr lang="en-US" altLang="en-US" sz="14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67648" y="1681679"/>
            <a:ext cx="3211927" cy="4380886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50420" y="946041"/>
            <a:ext cx="2646382" cy="7458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FF4DFC-BAA7-699C-2D5C-A9BD49C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9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2252</Words>
  <Application>Microsoft Office PowerPoint</Application>
  <PresentationFormat>와이드스크린</PresentationFormat>
  <Paragraphs>357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Apple SD Gothic Neo</vt:lpstr>
      <vt:lpstr>-apple-system</vt:lpstr>
      <vt:lpstr>나눔고딕ET</vt:lpstr>
      <vt:lpstr>맑은 고딕</vt:lpstr>
      <vt:lpstr>맑은 고딕</vt:lpstr>
      <vt:lpstr>Arial</vt:lpstr>
      <vt:lpstr>Calibri</vt:lpstr>
      <vt:lpstr>Consolas</vt:lpstr>
      <vt:lpstr>Segoe UI</vt:lpstr>
      <vt:lpstr>Symbol</vt:lpstr>
      <vt:lpstr>한컴오피스</vt:lpstr>
      <vt:lpstr>CNN 알고리즘을 이용한  조선대학교 내 전동 킥보드  불법 주행 인식 인공지능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조선대학교 내 전동 킥보드  불법 주행 인식 인공지능 </dc:title>
  <dc:creator>이 수정</dc:creator>
  <cp:lastModifiedBy>이 수정</cp:lastModifiedBy>
  <cp:revision>533</cp:revision>
  <dcterms:created xsi:type="dcterms:W3CDTF">2022-04-11T11:08:59Z</dcterms:created>
  <dcterms:modified xsi:type="dcterms:W3CDTF">2022-05-29T08:45:32Z</dcterms:modified>
  <cp:version>1000.0000.01</cp:version>
</cp:coreProperties>
</file>