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78" r:id="rId3"/>
    <p:sldId id="280" r:id="rId4"/>
    <p:sldId id="296" r:id="rId5"/>
    <p:sldId id="297" r:id="rId6"/>
    <p:sldId id="298" r:id="rId7"/>
    <p:sldId id="299" r:id="rId8"/>
    <p:sldId id="300" r:id="rId9"/>
    <p:sldId id="302" r:id="rId10"/>
    <p:sldId id="29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694"/>
    <a:srgbClr val="515151"/>
    <a:srgbClr val="8DA9FA"/>
    <a:srgbClr val="7481F5"/>
    <a:srgbClr val="C07BD4"/>
    <a:srgbClr val="FDAE76"/>
    <a:srgbClr val="C5C5C5"/>
    <a:srgbClr val="F9EA91"/>
    <a:srgbClr val="E098C5"/>
    <a:srgbClr val="9A82B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1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51D9-9B70-4630-9D04-3B537DC727B1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96DA-43AD-4432-A411-76DE7A7E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A28F-7368-486A-9024-BBB224E6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F71B9-1E33-4694-8956-ACBAF5A1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7AA5F-AF5A-4338-80A0-C54B7B1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AF388-5FBD-448C-AE42-90F002B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A7F18-81DD-4A83-BF43-3CE52D3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F7EB6-CDB1-47D1-92E5-ECD4557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65D33-3E04-4E35-A2C3-E70CDD2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897-686D-4423-914C-3746302F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F3DB0-57E3-4663-9503-7091A3FB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BBAC-B15B-4BE8-B2F7-ED52A7D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2EA2E-B560-4C0F-9E49-2CE8959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8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C025-BC6C-4EDE-BA1F-B01CBADE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22506-CF0E-41A6-8F03-F49064B8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E66E6-96A1-41DE-8F23-BE3E709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D5C8-2527-46FF-9BED-73425D0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1646A-C6C5-4680-A702-2F99070C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55B0B-622F-49BE-B5F4-11931D08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FF6F4-2C02-419E-A884-C90ABD82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EE-69DD-4A08-A500-99932340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C1984-57C4-45A3-860E-5B806BF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816B-7CA5-48B3-BE0B-C1881C5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55FDB-E9B3-4437-972F-A8996F4F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48275-7472-412B-8B17-F2763498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8398F-D877-4163-A86C-2B6FDF68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FEF3-D919-4332-BFE2-8B557D3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3E71-5DED-4191-8AF3-830405F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4DCE-303E-4E3E-9BCF-ECD69622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1418-EFF4-4ABB-A8A2-13C4C404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06B2-F28F-4D1F-B421-51AFB17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4C5F4-FF49-44E0-BCE8-DC83AC91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ACD7-F58F-47F4-B3BB-99883C8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A43D-793D-4FC3-8DC0-926E8AE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C2C2D-EFFC-4073-BAFF-B2C62071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11E39-D016-478E-8672-C693DD5F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23C66-7ACB-40A8-B954-E90CF9F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1B585-6927-45CA-99CB-745825E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8B25-D9CC-4DF6-8E85-4C9C625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DA13-978F-48D9-9E3A-AD62FCA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C2F43-3A00-4ED4-ADC9-7B7B98A3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338E-43A8-4F7C-B209-3D51B4BF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B99EF-506B-49A6-B15B-4D99F197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76911-C48E-4563-B30A-8464DF51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84652-652A-481F-BC58-3ED65E58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7E301-FEC8-42F5-80A4-0955364E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1CAD9-CA43-415A-85A3-3F49493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3DA3-9FDB-44D4-BE99-A34ADBE6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47F6C-074B-48B1-B891-A22981F5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E4E09-0FB9-4FE6-93F0-94EF820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1B715-5DE7-4918-A66B-A78F6250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F577-EB67-433C-BE14-B0C6DFA32EDB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CD8FA-22D6-496F-B5B5-D4B00BA5F665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A8DD2-3563-495B-A34C-2BBA4EEE39DD}"/>
              </a:ext>
            </a:extLst>
          </p:cNvPr>
          <p:cNvSpPr/>
          <p:nvPr userDrawn="1"/>
        </p:nvSpPr>
        <p:spPr>
          <a:xfrm>
            <a:off x="320842" y="317500"/>
            <a:ext cx="11540958" cy="624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0B1CAC-775B-4254-A124-D71C1672D2F8}"/>
              </a:ext>
            </a:extLst>
          </p:cNvPr>
          <p:cNvCxnSpPr>
            <a:cxnSpLocks/>
          </p:cNvCxnSpPr>
          <p:nvPr userDrawn="1"/>
        </p:nvCxnSpPr>
        <p:spPr>
          <a:xfrm>
            <a:off x="584200" y="1333500"/>
            <a:ext cx="10998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6F1B-DAEC-4388-9925-B7404D09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A122-F5F2-41FD-A371-481D4B07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ED3FE-CF6A-45F9-AD13-383982D5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673ED-46F7-4876-857D-565B1C08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B0D0-36DF-471C-9EAC-3B3692B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0E94-CFEC-4B41-A0AE-51C9EDAB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9A52A-3938-4516-9549-17A136E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E4A0B-60A4-428D-9D74-774E1405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2F21-BC8C-4B99-AE11-8015A538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A5C-28E2-4BF8-B7D5-2C3219CCB6E7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146D-D496-4313-BC7B-A4C61568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31EB4-0E1F-45ED-81F3-FD8B13A6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A749-011D-44E4-B820-4EC9DCB989F9}"/>
              </a:ext>
            </a:extLst>
          </p:cNvPr>
          <p:cNvSpPr/>
          <p:nvPr/>
        </p:nvSpPr>
        <p:spPr>
          <a:xfrm>
            <a:off x="4740170" y="1576432"/>
            <a:ext cx="2711659" cy="2711659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4092889" y="4573682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클라우드 컴퓨팅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74BC56-22D7-6BCD-4D11-78FC8CD4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170" y="1659357"/>
            <a:ext cx="2711659" cy="26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5081FD-DFF7-46E0-974F-6F1CB0DB7E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8D4EE-2237-404A-8416-6401571934BB}"/>
              </a:ext>
            </a:extLst>
          </p:cNvPr>
          <p:cNvSpPr txBox="1"/>
          <p:nvPr/>
        </p:nvSpPr>
        <p:spPr>
          <a:xfrm>
            <a:off x="4673174" y="3013501"/>
            <a:ext cx="2845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691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7E8D00-271F-4ED2-BF11-AADDE983DF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82A0BA-724F-49F2-ABB8-A2D1913C942D}"/>
              </a:ext>
            </a:extLst>
          </p:cNvPr>
          <p:cNvSpPr/>
          <p:nvPr/>
        </p:nvSpPr>
        <p:spPr>
          <a:xfrm>
            <a:off x="6100156" y="0"/>
            <a:ext cx="6095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8D8CF-90A6-4357-BCA6-335E67EA3FCB}"/>
              </a:ext>
            </a:extLst>
          </p:cNvPr>
          <p:cNvCxnSpPr/>
          <p:nvPr/>
        </p:nvCxnSpPr>
        <p:spPr>
          <a:xfrm>
            <a:off x="529389" y="1078451"/>
            <a:ext cx="55666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FD6A31-E3B7-4D56-8E03-6EE1E16411B7}"/>
              </a:ext>
            </a:extLst>
          </p:cNvPr>
          <p:cNvSpPr txBox="1"/>
          <p:nvPr/>
        </p:nvSpPr>
        <p:spPr>
          <a:xfrm>
            <a:off x="529389" y="39742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23C0E-D0B1-4381-9382-A64952C42C96}"/>
              </a:ext>
            </a:extLst>
          </p:cNvPr>
          <p:cNvSpPr txBox="1"/>
          <p:nvPr/>
        </p:nvSpPr>
        <p:spPr>
          <a:xfrm>
            <a:off x="1438624" y="56931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a table of contents</a:t>
            </a: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5B2E4D-58B2-4A57-994A-59BBE2CE1444}"/>
              </a:ext>
            </a:extLst>
          </p:cNvPr>
          <p:cNvGrpSpPr/>
          <p:nvPr/>
        </p:nvGrpSpPr>
        <p:grpSpPr>
          <a:xfrm>
            <a:off x="1479488" y="1821037"/>
            <a:ext cx="3377200" cy="646331"/>
            <a:chOff x="1339788" y="1956429"/>
            <a:chExt cx="3377200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10C4C4-5BFE-43A2-A7E6-2E7FCD25DB55}"/>
                </a:ext>
              </a:extLst>
            </p:cNvPr>
            <p:cNvSpPr txBox="1"/>
            <p:nvPr/>
          </p:nvSpPr>
          <p:spPr>
            <a:xfrm>
              <a:off x="1339788" y="1956429"/>
              <a:ext cx="3834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1</a:t>
              </a:r>
              <a:endParaRPr lang="ko-KR" altLang="en-US" sz="3600" b="1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22D280-4930-459F-9048-1C0C5F077574}"/>
                </a:ext>
              </a:extLst>
            </p:cNvPr>
            <p:cNvSpPr txBox="1"/>
            <p:nvPr/>
          </p:nvSpPr>
          <p:spPr>
            <a:xfrm>
              <a:off x="2166290" y="2048762"/>
              <a:ext cx="2550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클라우드 컴퓨팅 개념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5E2C8A-01ED-4B64-9BC3-1F0AB344F7E1}"/>
              </a:ext>
            </a:extLst>
          </p:cNvPr>
          <p:cNvGrpSpPr/>
          <p:nvPr/>
        </p:nvGrpSpPr>
        <p:grpSpPr>
          <a:xfrm>
            <a:off x="1479488" y="3022179"/>
            <a:ext cx="3939855" cy="646331"/>
            <a:chOff x="1339788" y="1956429"/>
            <a:chExt cx="3939855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766084-3C8D-4992-AD4A-C007B799FBE9}"/>
                </a:ext>
              </a:extLst>
            </p:cNvPr>
            <p:cNvSpPr txBox="1"/>
            <p:nvPr/>
          </p:nvSpPr>
          <p:spPr>
            <a:xfrm>
              <a:off x="1339788" y="1956429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2</a:t>
              </a:r>
              <a:endParaRPr lang="ko-KR" altLang="en-US" sz="3600" b="1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6D9529-B328-4710-A514-CDE74C047AA0}"/>
                </a:ext>
              </a:extLst>
            </p:cNvPr>
            <p:cNvSpPr txBox="1"/>
            <p:nvPr/>
          </p:nvSpPr>
          <p:spPr>
            <a:xfrm>
              <a:off x="2166290" y="2048762"/>
              <a:ext cx="3113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클라우드 서비스 이용 사례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3D71FDC-6E24-4011-8B9C-BBA2006C1F27}"/>
              </a:ext>
            </a:extLst>
          </p:cNvPr>
          <p:cNvGrpSpPr/>
          <p:nvPr/>
        </p:nvGrpSpPr>
        <p:grpSpPr>
          <a:xfrm>
            <a:off x="1479488" y="4223321"/>
            <a:ext cx="3433306" cy="646331"/>
            <a:chOff x="1339788" y="1956429"/>
            <a:chExt cx="3433306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3011F7-A783-4B54-B94B-7F45C0302103}"/>
                </a:ext>
              </a:extLst>
            </p:cNvPr>
            <p:cNvSpPr txBox="1"/>
            <p:nvPr/>
          </p:nvSpPr>
          <p:spPr>
            <a:xfrm>
              <a:off x="1339788" y="1956429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3</a:t>
              </a:r>
              <a:endParaRPr lang="ko-KR" altLang="en-US" sz="3600" b="1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35B9FC-26FF-414E-9D1B-7ED7D10097D0}"/>
                </a:ext>
              </a:extLst>
            </p:cNvPr>
            <p:cNvSpPr txBox="1"/>
            <p:nvPr/>
          </p:nvSpPr>
          <p:spPr>
            <a:xfrm>
              <a:off x="2166290" y="2048762"/>
              <a:ext cx="26068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클라우드 컴퓨팅 종류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DD7A2D6-C496-4E83-91BF-953E47D689B9}"/>
              </a:ext>
            </a:extLst>
          </p:cNvPr>
          <p:cNvGrpSpPr/>
          <p:nvPr/>
        </p:nvGrpSpPr>
        <p:grpSpPr>
          <a:xfrm>
            <a:off x="1479488" y="5424463"/>
            <a:ext cx="3436512" cy="646331"/>
            <a:chOff x="1339788" y="1956429"/>
            <a:chExt cx="3436512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793285-8821-4613-8797-45B99AE14F96}"/>
                </a:ext>
              </a:extLst>
            </p:cNvPr>
            <p:cNvSpPr txBox="1"/>
            <p:nvPr/>
          </p:nvSpPr>
          <p:spPr>
            <a:xfrm>
              <a:off x="1339788" y="1956429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4</a:t>
              </a:r>
              <a:endParaRPr lang="ko-KR" altLang="en-US" sz="3600" b="1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F53056-92F7-4CF6-A9A3-DB8A9C9B980F}"/>
                </a:ext>
              </a:extLst>
            </p:cNvPr>
            <p:cNvSpPr txBox="1"/>
            <p:nvPr/>
          </p:nvSpPr>
          <p:spPr>
            <a:xfrm>
              <a:off x="2166290" y="2048762"/>
              <a:ext cx="2610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클라우드 컴퓨팅 이점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2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583497" y="492694"/>
            <a:ext cx="470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lang="ko-KR" altLang="en-US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  클라우드 컴퓨팅 개념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73D42F-A19A-1D62-02D4-8EB9A37C8DA9}"/>
              </a:ext>
            </a:extLst>
          </p:cNvPr>
          <p:cNvSpPr txBox="1"/>
          <p:nvPr/>
        </p:nvSpPr>
        <p:spPr>
          <a:xfrm>
            <a:off x="1113183" y="1739348"/>
            <a:ext cx="83488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IT 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리소스를 인터넷을 통해 제공하고 사용한 만큼 비용을 지불하는 것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물리적 데이터 센터와 서버를 구입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소유 및 유지 관리하는 대신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Amazone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Web Services</a:t>
            </a:r>
          </a:p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(AWS)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와 같은 클라우드 공급자로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부터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필요에 따라 컴퓨팅 파워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스토리지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데이터베이스와 같은 기술 서비스에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엑세스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할 수 있다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E6742-39CC-6D48-ECBA-655F3B41D9DB}"/>
              </a:ext>
            </a:extLst>
          </p:cNvPr>
          <p:cNvSpPr txBox="1"/>
          <p:nvPr/>
        </p:nvSpPr>
        <p:spPr>
          <a:xfrm>
            <a:off x="1113183" y="3846444"/>
            <a:ext cx="7822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모든 유형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규모 및 산업의 조직이 데이터 백업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재해 복구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이메일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가상 데스크톱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소프트웨어 개발 및 테스트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빅 데이터 분석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고객 대상 웹 애플리케이션 등 다양한 사용 사례에 클라우드를 사용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583497" y="492694"/>
            <a:ext cx="510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lang="ko-KR" altLang="en-US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  클라우드 컴퓨팅 이용사례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4942D-F5C6-F750-987A-1463AB372875}"/>
              </a:ext>
            </a:extLst>
          </p:cNvPr>
          <p:cNvSpPr txBox="1"/>
          <p:nvPr/>
        </p:nvSpPr>
        <p:spPr>
          <a:xfrm>
            <a:off x="1113183" y="1739348"/>
            <a:ext cx="782209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소셜 네트워크의 클라우드 컴퓨팅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 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Twitter, Instagram 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등 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소셜사이트는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무거운 멀티미디어 콘텐츠를 업로드 함에 따라 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    업데이트와 관리하기 편하다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클라우드 서버의 소유자는 빅데이터 분석에 유용한 정형 및 비정형 데이터를 방대한 양으로 얻는다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챗봇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–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다양한 조직에서 비즈니스 목적으로 사용하는 인공 지능 기반 소프트웨어로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챗봇의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위치는 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   소프트웨어를 학습하는 클라우드 스토리지이다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kumimoji="1" lang="en-US" altLang="ko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siri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google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어시스턴트는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클라우드 컴퓨팅 봇의 몇 가지 지능적인 예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클라우드 컴퓨팅 예제를 통해 사용자는 전 세계 어디에서나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엑세스하고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통신가능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4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583497" y="492694"/>
            <a:ext cx="510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3.</a:t>
            </a:r>
            <a:r>
              <a:rPr lang="ko-KR" altLang="en-US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  클라우드 컴퓨팅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4942D-F5C6-F750-987A-1463AB372875}"/>
              </a:ext>
            </a:extLst>
          </p:cNvPr>
          <p:cNvSpPr txBox="1"/>
          <p:nvPr/>
        </p:nvSpPr>
        <p:spPr>
          <a:xfrm>
            <a:off x="834887" y="1669774"/>
            <a:ext cx="78220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 </a:t>
            </a:r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Infrastructure as a Service(IaaS)</a:t>
            </a:r>
          </a:p>
          <a:p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서버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스토리지 같은 시스템 자원을 클라우드로 제공하는 서비스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인프라에 대한 컴퓨팅 영역만 제공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컴퓨팅 자원에 운영체제나 애플리케이션 등의 소프트웨어 탑재 및 실행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스토리지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애플리케이션에 대해서는 제어권을 가짐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장점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물리적 자원을 서비스 형태로 사용하기 때문에 고정비가 들지 않는다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3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583497" y="492694"/>
            <a:ext cx="510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3.</a:t>
            </a:r>
            <a:r>
              <a:rPr lang="ko-KR" altLang="en-US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  클라우드 컴퓨팅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4942D-F5C6-F750-987A-1463AB372875}"/>
              </a:ext>
            </a:extLst>
          </p:cNvPr>
          <p:cNvSpPr txBox="1"/>
          <p:nvPr/>
        </p:nvSpPr>
        <p:spPr>
          <a:xfrm>
            <a:off x="685801" y="1639957"/>
            <a:ext cx="782209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 </a:t>
            </a:r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Platform as a Service(PaaS)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인프라를 생성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관리하는 복잡함 없이 애플리케이션을 개발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실행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관리할 수 있게 하는 플랫폼을 제공하는 서비스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개발을 위한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플래폼을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구축할 필요 없이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필요한 개발 요소를 웹에서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빌려쓸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수 있게 하는 모델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OS,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애플리케이션과 애플리케이션 호스팅 환경 구성의 제어권을 가짐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장점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소프트웨어 유지 관리가 쉬워진다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가상화 기술을 기반으로 구축되어 비즈니스가 변함에 따라 리소스를 쉽게 확장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또는 축소할 수 있다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수많은 사용자가 동일한 개발 응용 프로그램에 액세스 할 수 있다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단점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	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특정 플랫폼 서비스에 종속 될 수 있다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5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583497" y="492694"/>
            <a:ext cx="510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3.</a:t>
            </a:r>
            <a:r>
              <a:rPr lang="ko-KR" altLang="en-US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  클라우드 컴퓨팅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4942D-F5C6-F750-987A-1463AB372875}"/>
              </a:ext>
            </a:extLst>
          </p:cNvPr>
          <p:cNvSpPr txBox="1"/>
          <p:nvPr/>
        </p:nvSpPr>
        <p:spPr>
          <a:xfrm>
            <a:off x="685801" y="1639957"/>
            <a:ext cx="78220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3.</a:t>
            </a: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 </a:t>
            </a:r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Software</a:t>
            </a: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as. </a:t>
            </a: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Service(SaaS)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소프트웨어를 서비스 형태로 이용하는 서비스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소프트웨어 및 관련 데이터는 중앙에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호스팅되고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사용자는 웹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브라우드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등의 클라이언트를  통해 접속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주문형 소프트웨어라고도 함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장점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소프트웨어를 소비 형태로 사용하기 때문에 비용 부담을 덜 수 있다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소프트웨어를 설치한 물리적 자원이 필요하지 않다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언제 어디서든 접근 가능하다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단점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고객의 기호에 따라 제품을 만들어주는 커스터마이징이 어렵다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583497" y="492694"/>
            <a:ext cx="510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4.</a:t>
            </a:r>
            <a:r>
              <a:rPr lang="ko-KR" altLang="en-US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  클라우드 컴퓨팅 이점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4942D-F5C6-F750-987A-1463AB372875}"/>
              </a:ext>
            </a:extLst>
          </p:cNvPr>
          <p:cNvSpPr txBox="1"/>
          <p:nvPr/>
        </p:nvSpPr>
        <p:spPr>
          <a:xfrm>
            <a:off x="685801" y="1639957"/>
            <a:ext cx="78220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민첩성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’</a:t>
            </a:r>
          </a:p>
          <a:p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클라우드를 통해 광범위한 기술을 쉽게 액세스 할 수 있으므로 더 빠르게 혁신하고 상상할 수 있는 거의 모든 것을 구축할 수 있다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컴퓨팅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스토리지 및 데이터베이스와 같은 인프라 서비스로부터 사물 인터넷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기계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하가습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데이터 레이크 및 분석 등에 이르기까지 필요에 따라 리소스를 빠르게 구동할 수 있다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44C2A-63C1-3995-C8BE-D4F9284E83D7}"/>
              </a:ext>
            </a:extLst>
          </p:cNvPr>
          <p:cNvSpPr txBox="1"/>
          <p:nvPr/>
        </p:nvSpPr>
        <p:spPr>
          <a:xfrm>
            <a:off x="685800" y="3453779"/>
            <a:ext cx="78220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탄력성</a:t>
            </a:r>
            <a:endParaRPr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클라우드 컴퓨팅을 사용하면 향후 최고 수준의 비즈니스 활동을 처리하기 위해 리소스를 사전에 오버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프로비저닝할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필요가 없다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비즈니스 요구가 변화함에 따라 이러한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리소르르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확장하거나 축소하여 용량을 즉시 늘리거나 줄일 수 있다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*SSD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오버프로비저닝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성능을 개선하고 종종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SSD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내구성을 향상시켜 유효 수명동안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SSD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컨트롤러가 사용할 수 있는 스토리지를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갖춤으로싸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드라이브가 보다 오래 지속될 수 있도록 돕는다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72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583497" y="492694"/>
            <a:ext cx="510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4.</a:t>
            </a:r>
            <a:r>
              <a:rPr lang="ko-KR" altLang="en-US" sz="4000" spc="-300" dirty="0">
                <a:latin typeface="BM JUA OTF" panose="02020603020101020101" pitchFamily="18" charset="-127"/>
                <a:ea typeface="BM JUA OTF" panose="02020603020101020101" pitchFamily="18" charset="-127"/>
              </a:rPr>
              <a:t>  클라우드 컴퓨팅 이점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4942D-F5C6-F750-987A-1463AB372875}"/>
              </a:ext>
            </a:extLst>
          </p:cNvPr>
          <p:cNvSpPr txBox="1"/>
          <p:nvPr/>
        </p:nvSpPr>
        <p:spPr>
          <a:xfrm>
            <a:off x="685801" y="1639957"/>
            <a:ext cx="78220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3.</a:t>
            </a: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비용절감</a:t>
            </a:r>
            <a:endParaRPr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클라우드를 통해 고정 비용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데이터 센터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물리적 서버 등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을 가변 비용으로 전환하고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사용한 만큼만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IT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비요을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지불할 수 있다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또한 규모의 경제 덕분에 직접 운영할 때 보다 가변 비용이 훨씬 더 저렴하다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3C0A1-5AC0-3CAE-163D-40A82F95DAFF}"/>
              </a:ext>
            </a:extLst>
          </p:cNvPr>
          <p:cNvSpPr txBox="1"/>
          <p:nvPr/>
        </p:nvSpPr>
        <p:spPr>
          <a:xfrm>
            <a:off x="583497" y="3259785"/>
            <a:ext cx="7822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4.</a:t>
            </a: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배포 속도</a:t>
            </a:r>
            <a:endParaRPr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클라우드를 사용하면 몇 분 만에 새로 확장하고 전 세계에 배포할 수 있다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AWS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는 전 세계에 인프라가 있으므로 사용자는 클릭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몇번으로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여러 물리적 위치에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애플리케이션을 배포할 수 있다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8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Very Pe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173C9"/>
      </a:accent1>
      <a:accent2>
        <a:srgbClr val="70558E"/>
      </a:accent2>
      <a:accent3>
        <a:srgbClr val="DF94C2"/>
      </a:accent3>
      <a:accent4>
        <a:srgbClr val="8398D1"/>
      </a:accent4>
      <a:accent5>
        <a:srgbClr val="FFBDC1"/>
      </a:accent5>
      <a:accent6>
        <a:srgbClr val="141060"/>
      </a:accent6>
      <a:hlink>
        <a:srgbClr val="262626"/>
      </a:hlink>
      <a:folHlink>
        <a:srgbClr val="262626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637</Words>
  <Application>Microsoft Macintosh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BM DoHyeon OTF</vt:lpstr>
      <vt:lpstr>BM JUA OTF</vt:lpstr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고정범</cp:lastModifiedBy>
  <cp:revision>40</cp:revision>
  <dcterms:created xsi:type="dcterms:W3CDTF">2021-12-10T03:55:27Z</dcterms:created>
  <dcterms:modified xsi:type="dcterms:W3CDTF">2022-05-25T00:55:00Z</dcterms:modified>
</cp:coreProperties>
</file>