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1"/>
    <p:sldMasterId id="2147483656" r:id="rId2"/>
    <p:sldMasterId id="2147483660" r:id="rId3"/>
  </p:sldMasterIdLst>
  <p:notesMasterIdLst>
    <p:notesMasterId r:id="rId17"/>
  </p:notesMasterIdLst>
  <p:sldIdLst>
    <p:sldId id="257" r:id="rId4"/>
    <p:sldId id="260" r:id="rId5"/>
    <p:sldId id="261" r:id="rId6"/>
    <p:sldId id="262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7" r:id="rId16"/>
  </p:sldIdLst>
  <p:sldSz cx="12192000" cy="6858000"/>
  <p:notesSz cx="6858000" cy="9144000"/>
  <p:embeddedFontLst>
    <p:embeddedFont>
      <p:font typeface="맑은 고딕" panose="020B0503020000020004" pitchFamily="34" charset="-127"/>
      <p:regular r:id="rId18"/>
      <p:bold r:id="rId19"/>
    </p:embeddedFont>
    <p:embeddedFont>
      <p:font typeface="나눔스퀘어" panose="020B0600000101010101" pitchFamily="34" charset="-127"/>
      <p:regular r:id="rId20"/>
    </p:embeddedFont>
    <p:embeddedFont>
      <p:font typeface="나눔스퀘어 Bold" panose="020F0502020204030204" pitchFamily="34" charset="0"/>
      <p:regular r:id="rId21"/>
      <p:bold r:id="rId22"/>
      <p:italic r:id="rId23"/>
      <p:boldItalic r:id="rId24"/>
    </p:embeddedFont>
    <p:embeddedFont>
      <p:font typeface="나눔스퀘어 ExtraBold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7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3535-CF18-473F-8142-07227A8BCF11}" type="datetimeFigureOut">
              <a:rPr lang="ko-KR" altLang="en-US" smtClean="0"/>
              <a:t>2022. 12. 28.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CA260-A431-4C7C-BE37-9568EA670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3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56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3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5409642" y="2909855"/>
            <a:ext cx="1193530" cy="535216"/>
            <a:chOff x="5409642" y="2909855"/>
            <a:chExt cx="1193530" cy="535216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5898" y="2909855"/>
              <a:ext cx="367274" cy="529445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7219" y="2969632"/>
              <a:ext cx="435605" cy="469669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8300" y="2917079"/>
              <a:ext cx="330065" cy="527992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5664856" y="3393886"/>
              <a:ext cx="210693" cy="45414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409642" y="3393109"/>
              <a:ext cx="108000" cy="45719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09633" y="4539157"/>
            <a:ext cx="5772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리눅스 기초와 이론</a:t>
            </a:r>
            <a:endParaRPr lang="en-US" altLang="ko-KR" sz="4800" spc="300" dirty="0">
              <a:solidFill>
                <a:srgbClr val="30302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990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107601"/>
            <a:ext cx="2202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sz="3200" b="1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</a:t>
            </a:r>
            <a:r>
              <a:rPr lang="en-US" altLang="ko-KR" sz="2400" b="1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b="1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리눅스 사용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51733AC-E58C-F665-DDEA-D0CC91356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591" y="1437148"/>
            <a:ext cx="7772400" cy="398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7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107601"/>
            <a:ext cx="217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sz="3200" b="1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</a:t>
            </a:r>
            <a:r>
              <a:rPr lang="en-US" altLang="ko-KR" sz="2400" b="1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b="1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리눅스 사용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51733AC-E58C-F665-DDEA-D0CC91356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591" y="1437148"/>
            <a:ext cx="7772400" cy="398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107601"/>
            <a:ext cx="2202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sz="3200" b="1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</a:t>
            </a:r>
            <a:r>
              <a:rPr lang="en-US" altLang="ko-KR" sz="2400" b="1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b="1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리눅스 사용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0A36EFC-9727-AE5C-F34C-B2116C319940}"/>
              </a:ext>
            </a:extLst>
          </p:cNvPr>
          <p:cNvSpPr txBox="1"/>
          <p:nvPr/>
        </p:nvSpPr>
        <p:spPr>
          <a:xfrm>
            <a:off x="1207313" y="1282147"/>
            <a:ext cx="41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effectLst/>
                <a:latin typeface="+mj-lt"/>
              </a:rPr>
              <a:t>주 강의 리눅스 </a:t>
            </a:r>
            <a:r>
              <a:rPr lang="ko-KR" altLang="en-US" sz="1800" dirty="0" err="1">
                <a:effectLst/>
                <a:latin typeface="+mj-lt"/>
              </a:rPr>
              <a:t>배포판</a:t>
            </a:r>
            <a:r>
              <a:rPr lang="ko-KR" altLang="en-US" sz="1800" dirty="0">
                <a:effectLst/>
                <a:latin typeface="+mj-lt"/>
              </a:rPr>
              <a:t> </a:t>
            </a:r>
            <a:r>
              <a:rPr lang="en-US" altLang="ko-KR" sz="1800" dirty="0">
                <a:effectLst/>
                <a:latin typeface="+mj-lt"/>
              </a:rPr>
              <a:t>: </a:t>
            </a:r>
            <a:r>
              <a:rPr lang="en-US" altLang="ko-Kore-KR" sz="1800" dirty="0">
                <a:effectLst/>
                <a:latin typeface="+mj-lt"/>
              </a:rPr>
              <a:t>Ubuntu 1</a:t>
            </a:r>
            <a:r>
              <a:rPr lang="en-US" altLang="ko-KR" sz="1800" dirty="0">
                <a:effectLst/>
                <a:latin typeface="+mj-lt"/>
              </a:rPr>
              <a:t>8</a:t>
            </a:r>
            <a:r>
              <a:rPr lang="en-US" altLang="ko-Kore-KR" sz="1800" dirty="0">
                <a:effectLst/>
                <a:latin typeface="+mj-lt"/>
              </a:rPr>
              <a:t>.04 </a:t>
            </a:r>
            <a:endParaRPr lang="en-US" altLang="ko-Kore-KR" dirty="0">
              <a:effectLst/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9F29CE-E6AF-7AE6-A691-60A180E75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13" y="1870228"/>
            <a:ext cx="5085522" cy="11567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341785-948B-5D4D-B31A-8F48CAAEA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13" y="3251299"/>
            <a:ext cx="4411042" cy="2700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0AE32B-2BD8-CFD2-95C5-615077C4E0CC}"/>
              </a:ext>
            </a:extLst>
          </p:cNvPr>
          <p:cNvSpPr txBox="1"/>
          <p:nvPr/>
        </p:nvSpPr>
        <p:spPr>
          <a:xfrm>
            <a:off x="6096000" y="3548269"/>
            <a:ext cx="2991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600" dirty="0">
                <a:effectLst/>
                <a:latin typeface="+mj-lt"/>
              </a:rPr>
              <a:t>AWS </a:t>
            </a:r>
            <a:r>
              <a:rPr lang="ko-KR" altLang="en-US" sz="1600" dirty="0">
                <a:effectLst/>
                <a:latin typeface="+mj-lt"/>
              </a:rPr>
              <a:t>계정</a:t>
            </a:r>
            <a:br>
              <a:rPr lang="ko-KR" altLang="en-US" sz="1600" dirty="0">
                <a:effectLst/>
                <a:latin typeface="+mj-lt"/>
              </a:rPr>
            </a:br>
            <a:r>
              <a:rPr lang="en-US" altLang="ko-Kore-KR" sz="1600" dirty="0">
                <a:effectLst/>
                <a:latin typeface="+mj-lt"/>
              </a:rPr>
              <a:t>EC2 (Elastic Compute Cloud)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7C7C4-3B26-267C-8768-494983B82DCC}"/>
              </a:ext>
            </a:extLst>
          </p:cNvPr>
          <p:cNvSpPr txBox="1"/>
          <p:nvPr/>
        </p:nvSpPr>
        <p:spPr>
          <a:xfrm>
            <a:off x="5999922" y="5062330"/>
            <a:ext cx="2991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600" dirty="0">
                <a:effectLst/>
                <a:latin typeface="+mj-lt"/>
              </a:rPr>
              <a:t>GCP </a:t>
            </a:r>
            <a:r>
              <a:rPr lang="ko-KR" altLang="en-US" sz="1600" dirty="0">
                <a:effectLst/>
                <a:latin typeface="+mj-lt"/>
              </a:rPr>
              <a:t>계정 </a:t>
            </a:r>
            <a:r>
              <a:rPr lang="en-US" altLang="ko-Kore-KR" sz="1600" dirty="0">
                <a:effectLst/>
                <a:latin typeface="+mj-lt"/>
              </a:rPr>
              <a:t>Compute Engine </a:t>
            </a:r>
          </a:p>
        </p:txBody>
      </p:sp>
    </p:spTree>
    <p:extLst>
      <p:ext uri="{BB962C8B-B14F-4D97-AF65-F5344CB8AC3E}">
        <p14:creationId xmlns:p14="http://schemas.microsoft.com/office/powerpoint/2010/main" val="4032958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302" y="2951947"/>
            <a:ext cx="4359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600" dirty="0">
                <a:ln w="104775" cmpd="tri">
                  <a:solidFill>
                    <a:srgbClr val="94C3BB"/>
                  </a:solidFill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800" spc="600" dirty="0">
              <a:ln w="104775" cmpd="tri">
                <a:solidFill>
                  <a:srgbClr val="94C3BB"/>
                </a:solidFill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2960" y="3782944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n w="22225">
                  <a:noFill/>
                </a:ln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Linux </a:t>
            </a:r>
            <a:r>
              <a:rPr lang="ko-KR" altLang="en-US" sz="1400" b="1" dirty="0">
                <a:ln w="22225">
                  <a:noFill/>
                </a:ln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운영파트</a:t>
            </a:r>
            <a:endParaRPr lang="en-US" altLang="ko-KR" sz="1400" b="1" dirty="0">
              <a:ln w="22225">
                <a:noFill/>
              </a:ln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30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18966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</a:t>
              </a:r>
              <a:endPara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A80C5AD-FCC9-F619-185D-567487329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444" y="1633570"/>
            <a:ext cx="7772400" cy="35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7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99258"/>
            <a:ext cx="1816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강의소개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3760AE7-1428-4F42-208F-CE8796418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34686"/>
            <a:ext cx="7772400" cy="398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96703"/>
            <a:ext cx="1816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강의소개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B0E37C0-54C3-C6E8-53D1-465FBD002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95" y="1075289"/>
            <a:ext cx="7772400" cy="470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4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76824"/>
            <a:ext cx="1816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강의소개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3F8642D-C745-912C-78C2-19940DA6CE6C}"/>
              </a:ext>
            </a:extLst>
          </p:cNvPr>
          <p:cNvSpPr txBox="1"/>
          <p:nvPr/>
        </p:nvSpPr>
        <p:spPr>
          <a:xfrm>
            <a:off x="1749287" y="1431235"/>
            <a:ext cx="73052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effectLst/>
                <a:latin typeface="+mj-lt"/>
              </a:rPr>
              <a:t>리눅스</a:t>
            </a:r>
            <a:r>
              <a:rPr lang="en-US" altLang="ko-KR" sz="1800" dirty="0">
                <a:effectLst/>
                <a:latin typeface="+mj-lt"/>
              </a:rPr>
              <a:t>(</a:t>
            </a:r>
            <a:r>
              <a:rPr lang="en-US" altLang="ko-Kore-KR" sz="1800" dirty="0">
                <a:effectLst/>
                <a:latin typeface="+mj-lt"/>
              </a:rPr>
              <a:t>Linux) </a:t>
            </a:r>
            <a:r>
              <a:rPr lang="ko-KR" altLang="en-US" sz="1800" dirty="0">
                <a:effectLst/>
                <a:latin typeface="+mj-lt"/>
              </a:rPr>
              <a:t>는 </a:t>
            </a:r>
            <a:r>
              <a:rPr lang="ko-KR" altLang="en-US" sz="1800" dirty="0" err="1">
                <a:effectLst/>
                <a:latin typeface="+mj-lt"/>
              </a:rPr>
              <a:t>리누스</a:t>
            </a:r>
            <a:r>
              <a:rPr lang="ko-KR" altLang="en-US" sz="1800" dirty="0">
                <a:effectLst/>
                <a:latin typeface="+mj-lt"/>
              </a:rPr>
              <a:t> </a:t>
            </a:r>
            <a:r>
              <a:rPr lang="ko-KR" altLang="en-US" sz="1800" dirty="0" err="1">
                <a:effectLst/>
                <a:latin typeface="+mj-lt"/>
              </a:rPr>
              <a:t>토발즈</a:t>
            </a:r>
            <a:r>
              <a:rPr lang="en-US" altLang="ko-KR" sz="1800" dirty="0">
                <a:effectLst/>
                <a:latin typeface="+mj-lt"/>
              </a:rPr>
              <a:t>(</a:t>
            </a:r>
            <a:r>
              <a:rPr lang="en-US" altLang="ko-Kore-KR" sz="1800" dirty="0">
                <a:effectLst/>
                <a:latin typeface="+mj-lt"/>
              </a:rPr>
              <a:t>Linus Torvalds) </a:t>
            </a:r>
            <a:r>
              <a:rPr lang="ko-KR" altLang="en-US" sz="1800" dirty="0">
                <a:effectLst/>
                <a:latin typeface="+mj-lt"/>
              </a:rPr>
              <a:t>에 의해 개발된 운영체제다</a:t>
            </a:r>
            <a:r>
              <a:rPr lang="en-US" altLang="ko-KR" sz="1800" dirty="0">
                <a:effectLst/>
                <a:latin typeface="+mj-lt"/>
              </a:rPr>
              <a:t>.</a:t>
            </a:r>
          </a:p>
          <a:p>
            <a:endParaRPr lang="en-US" altLang="ko-KR" sz="1800" dirty="0">
              <a:effectLst/>
              <a:latin typeface="+mj-lt"/>
            </a:endParaRPr>
          </a:p>
          <a:p>
            <a:r>
              <a:rPr lang="ko-KR" altLang="en-US" sz="1800" dirty="0">
                <a:effectLst/>
                <a:latin typeface="+mj-lt"/>
              </a:rPr>
              <a:t>운영체제는 시스템 하드웨어를 관리할 뿐 아니라 응용 소프트웨어를 실행하기 위하여 하드웨어 추상 </a:t>
            </a:r>
            <a:endParaRPr lang="ko-KR" altLang="en-US" dirty="0">
              <a:effectLst/>
              <a:latin typeface="+mj-lt"/>
            </a:endParaRPr>
          </a:p>
          <a:p>
            <a:r>
              <a:rPr lang="ko-KR" altLang="en-US" sz="1800" dirty="0">
                <a:effectLst/>
                <a:latin typeface="+mj-lt"/>
              </a:rPr>
              <a:t>화 플랫폼과 공통 시스템 서비스를 제공하는 시스템 소프트웨어이다</a:t>
            </a:r>
            <a:r>
              <a:rPr lang="en-US" altLang="ko-KR" sz="1800" dirty="0">
                <a:effectLst/>
                <a:latin typeface="+mj-lt"/>
              </a:rPr>
              <a:t>.</a:t>
            </a:r>
          </a:p>
          <a:p>
            <a:br>
              <a:rPr lang="en-US" altLang="ko-KR" sz="1800" dirty="0">
                <a:effectLst/>
                <a:latin typeface="+mj-lt"/>
              </a:rPr>
            </a:br>
            <a:r>
              <a:rPr lang="ko-KR" altLang="en-US" sz="1800" dirty="0">
                <a:effectLst/>
                <a:latin typeface="+mj-lt"/>
              </a:rPr>
              <a:t>시스템 소프트웨어는 응용 소프트웨어를 실행하기 위한 플랫폼을 제공하고</a:t>
            </a:r>
            <a:r>
              <a:rPr lang="en-US" altLang="ko-KR" sz="1800" dirty="0">
                <a:effectLst/>
                <a:latin typeface="+mj-lt"/>
              </a:rPr>
              <a:t>, </a:t>
            </a:r>
            <a:r>
              <a:rPr lang="ko-KR" altLang="en-US" sz="1800" dirty="0">
                <a:effectLst/>
                <a:latin typeface="+mj-lt"/>
              </a:rPr>
              <a:t>컴퓨터 하드웨어를 동작</a:t>
            </a:r>
            <a:r>
              <a:rPr lang="en-US" altLang="ko-KR" sz="1800" dirty="0">
                <a:effectLst/>
                <a:latin typeface="+mj-lt"/>
              </a:rPr>
              <a:t>, </a:t>
            </a:r>
            <a:r>
              <a:rPr lang="ko-KR" altLang="en-US" sz="1800" dirty="0">
                <a:effectLst/>
                <a:latin typeface="+mj-lt"/>
              </a:rPr>
              <a:t>접근할 수 있도록 설계된 컴퓨터 소프트웨어다</a:t>
            </a:r>
            <a:r>
              <a:rPr lang="en-US" altLang="ko-KR" sz="1800" dirty="0">
                <a:effectLst/>
                <a:latin typeface="+mj-lt"/>
              </a:rPr>
              <a:t>. </a:t>
            </a:r>
            <a:endParaRPr lang="ko-KR" altLang="en-US" dirty="0">
              <a:effectLst/>
              <a:latin typeface="+mj-lt"/>
            </a:endParaRPr>
          </a:p>
          <a:p>
            <a:endParaRPr lang="ko-KR" altLang="en-US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58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107601"/>
            <a:ext cx="1864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  </a:t>
            </a:r>
            <a:r>
              <a:rPr lang="ko-KR" altLang="en-US" sz="2400" spc="-1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리눅스란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3F8642D-C745-912C-78C2-19940DA6CE6C}"/>
              </a:ext>
            </a:extLst>
          </p:cNvPr>
          <p:cNvSpPr txBox="1"/>
          <p:nvPr/>
        </p:nvSpPr>
        <p:spPr>
          <a:xfrm>
            <a:off x="1749287" y="1431235"/>
            <a:ext cx="73052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effectLst/>
                <a:latin typeface="+mj-lt"/>
              </a:rPr>
              <a:t>마이크로소프트사는</a:t>
            </a:r>
            <a:r>
              <a:rPr lang="en-US" altLang="ko-KR" sz="1800" dirty="0">
                <a:effectLst/>
                <a:latin typeface="+mj-lt"/>
              </a:rPr>
              <a:t>... “</a:t>
            </a:r>
            <a:r>
              <a:rPr lang="ko-KR" altLang="en-US" sz="1800" dirty="0">
                <a:effectLst/>
                <a:latin typeface="+mj-lt"/>
              </a:rPr>
              <a:t>전세계운영체제시장의</a:t>
            </a:r>
            <a:r>
              <a:rPr lang="en-US" altLang="ko-KR" sz="1800" i="1" dirty="0">
                <a:effectLst/>
                <a:latin typeface="+mj-lt"/>
              </a:rPr>
              <a:t>82.56%</a:t>
            </a:r>
            <a:r>
              <a:rPr lang="ko-KR" altLang="en-US" sz="1800" dirty="0" err="1">
                <a:effectLst/>
                <a:latin typeface="+mj-lt"/>
              </a:rPr>
              <a:t>가윈도우운영체제다</a:t>
            </a:r>
            <a:r>
              <a:rPr lang="en-US" altLang="ko-KR" sz="1800" i="1" dirty="0">
                <a:effectLst/>
                <a:latin typeface="+mj-lt"/>
              </a:rPr>
              <a:t>.</a:t>
            </a:r>
            <a:r>
              <a:rPr lang="ko-KR" altLang="en-US" sz="1800" dirty="0">
                <a:effectLst/>
                <a:latin typeface="+mj-lt"/>
              </a:rPr>
              <a:t>” </a:t>
            </a:r>
            <a:r>
              <a:rPr lang="en-US" altLang="ko-KR" sz="1800" dirty="0">
                <a:effectLst/>
                <a:latin typeface="+mj-lt"/>
              </a:rPr>
              <a:t>2019</a:t>
            </a:r>
            <a:r>
              <a:rPr lang="ko-KR" altLang="en-US" sz="1800" dirty="0">
                <a:effectLst/>
                <a:latin typeface="+mj-lt"/>
              </a:rPr>
              <a:t>년 </a:t>
            </a:r>
            <a:r>
              <a:rPr lang="en-US" altLang="ko-KR" sz="1800" dirty="0">
                <a:effectLst/>
                <a:latin typeface="+mj-lt"/>
              </a:rPr>
              <a:t>4</a:t>
            </a:r>
            <a:r>
              <a:rPr lang="ko-KR" altLang="en-US" sz="1800" dirty="0">
                <a:effectLst/>
                <a:latin typeface="+mj-lt"/>
              </a:rPr>
              <a:t>월 기준</a:t>
            </a:r>
            <a:r>
              <a:rPr lang="en-US" altLang="ko-KR" sz="1800" dirty="0">
                <a:effectLst/>
                <a:latin typeface="+mj-lt"/>
              </a:rPr>
              <a:t>... “</a:t>
            </a:r>
            <a:r>
              <a:rPr lang="ko-KR" altLang="en-US" sz="1800" dirty="0">
                <a:effectLst/>
                <a:latin typeface="+mj-lt"/>
              </a:rPr>
              <a:t>리눅스의 마켓 </a:t>
            </a:r>
            <a:r>
              <a:rPr lang="ko-KR" altLang="en-US" sz="1800" dirty="0" err="1">
                <a:effectLst/>
                <a:latin typeface="+mj-lt"/>
              </a:rPr>
              <a:t>쉐어는</a:t>
            </a:r>
            <a:r>
              <a:rPr lang="ko-KR" altLang="en-US" sz="1800" dirty="0">
                <a:effectLst/>
                <a:latin typeface="+mj-lt"/>
              </a:rPr>
              <a:t> </a:t>
            </a:r>
            <a:r>
              <a:rPr lang="en-US" altLang="ko-KR" sz="1800" i="1" dirty="0">
                <a:effectLst/>
                <a:latin typeface="+mj-lt"/>
              </a:rPr>
              <a:t>1.99% </a:t>
            </a:r>
            <a:r>
              <a:rPr lang="ko-KR" altLang="en-US" sz="1800" dirty="0">
                <a:effectLst/>
                <a:latin typeface="+mj-lt"/>
              </a:rPr>
              <a:t>밖에 되지 않는다</a:t>
            </a:r>
            <a:r>
              <a:rPr lang="en-US" altLang="ko-KR" sz="1800" i="1" dirty="0">
                <a:effectLst/>
                <a:latin typeface="+mj-lt"/>
              </a:rPr>
              <a:t>.</a:t>
            </a:r>
            <a:r>
              <a:rPr lang="ko-KR" altLang="en-US" sz="1800" dirty="0">
                <a:effectLst/>
                <a:latin typeface="+mj-lt"/>
              </a:rPr>
              <a:t>” </a:t>
            </a:r>
            <a:endParaRPr lang="en-US" altLang="ko-KR" sz="1800" dirty="0">
              <a:effectLst/>
              <a:latin typeface="+mj-lt"/>
            </a:endParaRPr>
          </a:p>
          <a:p>
            <a:endParaRPr lang="ko-KR" altLang="en-US" dirty="0">
              <a:effectLst/>
              <a:latin typeface="+mj-lt"/>
            </a:endParaRPr>
          </a:p>
          <a:p>
            <a:r>
              <a:rPr lang="ko-KR" altLang="en-US" sz="1800" dirty="0">
                <a:effectLst/>
                <a:latin typeface="+mj-lt"/>
              </a:rPr>
              <a:t> 그러나</a:t>
            </a:r>
            <a:r>
              <a:rPr lang="en-US" altLang="ko-KR" sz="1800" dirty="0">
                <a:effectLst/>
                <a:latin typeface="+mj-lt"/>
              </a:rPr>
              <a:t>, </a:t>
            </a:r>
            <a:r>
              <a:rPr lang="en-US" altLang="ko-KR" sz="1800" i="1" dirty="0">
                <a:effectLst/>
                <a:latin typeface="+mj-lt"/>
              </a:rPr>
              <a:t>2019</a:t>
            </a:r>
            <a:r>
              <a:rPr lang="ko-KR" altLang="en-US" sz="1800" dirty="0">
                <a:effectLst/>
                <a:latin typeface="+mj-lt"/>
              </a:rPr>
              <a:t>년 기준 전 세계 슈퍼컴퓨터</a:t>
            </a:r>
            <a:r>
              <a:rPr lang="en-US" altLang="ko-KR" sz="1800" i="1" dirty="0">
                <a:effectLst/>
                <a:latin typeface="+mj-lt"/>
              </a:rPr>
              <a:t>(</a:t>
            </a:r>
            <a:r>
              <a:rPr lang="en-US" altLang="ko-Kore-KR" sz="1800" i="1" dirty="0">
                <a:effectLst/>
                <a:latin typeface="+mj-lt"/>
              </a:rPr>
              <a:t>supercomputers) </a:t>
            </a:r>
            <a:r>
              <a:rPr lang="ko-KR" altLang="en-US" sz="1800" dirty="0">
                <a:effectLst/>
                <a:latin typeface="+mj-lt"/>
              </a:rPr>
              <a:t>는 </a:t>
            </a:r>
            <a:r>
              <a:rPr lang="en-US" altLang="ko-KR" sz="1800" i="1" dirty="0">
                <a:effectLst/>
                <a:latin typeface="+mj-lt"/>
              </a:rPr>
              <a:t>100% </a:t>
            </a:r>
            <a:r>
              <a:rPr lang="ko-KR" altLang="en-US" sz="1800" dirty="0">
                <a:effectLst/>
                <a:latin typeface="+mj-lt"/>
              </a:rPr>
              <a:t>리눅스 운영체제를 사용한다</a:t>
            </a:r>
            <a:r>
              <a:rPr lang="en-US" altLang="ko-KR" sz="1800" i="1" dirty="0">
                <a:effectLst/>
                <a:latin typeface="+mj-lt"/>
              </a:rPr>
              <a:t>.</a:t>
            </a:r>
          </a:p>
          <a:p>
            <a:r>
              <a:rPr lang="en-US" altLang="ko-KR" i="1" dirty="0">
                <a:latin typeface="+mj-lt"/>
              </a:rPr>
              <a:t> </a:t>
            </a:r>
            <a:r>
              <a:rPr lang="ko-KR" altLang="en-US" sz="1800" dirty="0">
                <a:effectLst/>
                <a:latin typeface="+mj-lt"/>
              </a:rPr>
              <a:t>세계 </a:t>
            </a:r>
            <a:r>
              <a:rPr lang="en-US" altLang="ko-Kore-KR" sz="1800" i="1" dirty="0">
                <a:effectLst/>
                <a:latin typeface="+mj-lt"/>
              </a:rPr>
              <a:t>Top 25 </a:t>
            </a:r>
            <a:r>
              <a:rPr lang="ko-KR" altLang="en-US" sz="1800" dirty="0">
                <a:effectLst/>
                <a:latin typeface="+mj-lt"/>
              </a:rPr>
              <a:t>웹사이트 중 리눅스 운영체제를 사용하지 않는 곳은 단 두 곳 뿐이다</a:t>
            </a:r>
            <a:r>
              <a:rPr lang="en-US" altLang="ko-KR" sz="1800" i="1" dirty="0">
                <a:effectLst/>
                <a:latin typeface="+mj-lt"/>
              </a:rPr>
              <a:t>. </a:t>
            </a:r>
            <a:r>
              <a:rPr lang="ko-KR" altLang="en-US" sz="1800" dirty="0">
                <a:effectLst/>
                <a:latin typeface="+mj-lt"/>
              </a:rPr>
              <a:t>세계 </a:t>
            </a:r>
            <a:r>
              <a:rPr lang="en-US" altLang="ko-Kore-KR" sz="1800" i="1" dirty="0">
                <a:effectLst/>
                <a:latin typeface="+mj-lt"/>
              </a:rPr>
              <a:t>Top 1 million </a:t>
            </a:r>
            <a:r>
              <a:rPr lang="ko-KR" altLang="en-US" sz="1800" dirty="0">
                <a:effectLst/>
                <a:latin typeface="+mj-lt"/>
              </a:rPr>
              <a:t>서버 중 </a:t>
            </a:r>
            <a:r>
              <a:rPr lang="en-US" altLang="ko-KR" sz="1800" i="1" dirty="0">
                <a:effectLst/>
                <a:latin typeface="+mj-lt"/>
              </a:rPr>
              <a:t>96.3% </a:t>
            </a:r>
            <a:r>
              <a:rPr lang="ko-KR" altLang="en-US" sz="1800" dirty="0">
                <a:effectLst/>
                <a:latin typeface="+mj-lt"/>
              </a:rPr>
              <a:t>는 리눅스 운영체제를 사용한다</a:t>
            </a:r>
            <a:r>
              <a:rPr lang="en-US" altLang="ko-KR" sz="1800" i="1" dirty="0">
                <a:effectLst/>
                <a:latin typeface="+mj-lt"/>
              </a:rPr>
              <a:t>. </a:t>
            </a:r>
          </a:p>
          <a:p>
            <a:endParaRPr lang="en-US" altLang="ko-KR" sz="1800" i="1" dirty="0">
              <a:effectLst/>
              <a:latin typeface="+mj-lt"/>
            </a:endParaRPr>
          </a:p>
          <a:p>
            <a:r>
              <a:rPr lang="ko-KR" altLang="en-US" sz="1800" dirty="0">
                <a:effectLst/>
                <a:latin typeface="+mj-lt"/>
              </a:rPr>
              <a:t>클라우드 인프라의 </a:t>
            </a:r>
            <a:r>
              <a:rPr lang="en-US" altLang="ko-KR" sz="1800" i="1" dirty="0">
                <a:effectLst/>
                <a:latin typeface="+mj-lt"/>
              </a:rPr>
              <a:t>90% </a:t>
            </a:r>
            <a:r>
              <a:rPr lang="ko-KR" altLang="en-US" sz="1800" dirty="0">
                <a:effectLst/>
                <a:latin typeface="+mj-lt"/>
              </a:rPr>
              <a:t>이상이 리눅스 운영체제를 사용한다</a:t>
            </a:r>
            <a:r>
              <a:rPr lang="en-US" altLang="ko-KR" sz="1800" i="1" dirty="0">
                <a:effectLst/>
                <a:latin typeface="+mj-lt"/>
              </a:rPr>
              <a:t>. </a:t>
            </a:r>
            <a:endParaRPr lang="ko-KR" altLang="en-US" dirty="0">
              <a:effectLst/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42F1D6-0CFB-C776-00A8-52247FDDF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38" y="4490278"/>
            <a:ext cx="6604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6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86764"/>
            <a:ext cx="1239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통계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3F8642D-C745-912C-78C2-19940DA6CE6C}"/>
              </a:ext>
            </a:extLst>
          </p:cNvPr>
          <p:cNvSpPr txBox="1"/>
          <p:nvPr/>
        </p:nvSpPr>
        <p:spPr>
          <a:xfrm>
            <a:off x="1749287" y="1431235"/>
            <a:ext cx="73052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effectLst/>
                <a:latin typeface="+mj-lt"/>
              </a:rPr>
              <a:t>마이크로소프트사는</a:t>
            </a:r>
            <a:r>
              <a:rPr lang="en-US" altLang="ko-KR" sz="1800" dirty="0">
                <a:effectLst/>
                <a:latin typeface="+mj-lt"/>
              </a:rPr>
              <a:t>... “</a:t>
            </a:r>
            <a:r>
              <a:rPr lang="ko-KR" altLang="en-US" sz="1800" dirty="0">
                <a:effectLst/>
                <a:latin typeface="+mj-lt"/>
              </a:rPr>
              <a:t>전세계운영체제시장의</a:t>
            </a:r>
            <a:r>
              <a:rPr lang="en-US" altLang="ko-KR" sz="1800" i="1" dirty="0">
                <a:effectLst/>
                <a:latin typeface="+mj-lt"/>
              </a:rPr>
              <a:t>82.56%</a:t>
            </a:r>
            <a:r>
              <a:rPr lang="ko-KR" altLang="en-US" sz="1800" dirty="0" err="1">
                <a:effectLst/>
                <a:latin typeface="+mj-lt"/>
              </a:rPr>
              <a:t>가윈도우운영체제다</a:t>
            </a:r>
            <a:r>
              <a:rPr lang="en-US" altLang="ko-KR" sz="1800" i="1" dirty="0">
                <a:effectLst/>
                <a:latin typeface="+mj-lt"/>
              </a:rPr>
              <a:t>.</a:t>
            </a:r>
            <a:r>
              <a:rPr lang="ko-KR" altLang="en-US" sz="1800" dirty="0">
                <a:effectLst/>
                <a:latin typeface="+mj-lt"/>
              </a:rPr>
              <a:t>” </a:t>
            </a:r>
            <a:r>
              <a:rPr lang="en-US" altLang="ko-KR" sz="1800" dirty="0">
                <a:effectLst/>
                <a:latin typeface="+mj-lt"/>
              </a:rPr>
              <a:t>2019</a:t>
            </a:r>
            <a:r>
              <a:rPr lang="ko-KR" altLang="en-US" sz="1800" dirty="0">
                <a:effectLst/>
                <a:latin typeface="+mj-lt"/>
              </a:rPr>
              <a:t>년 </a:t>
            </a:r>
            <a:r>
              <a:rPr lang="en-US" altLang="ko-KR" sz="1800" dirty="0">
                <a:effectLst/>
                <a:latin typeface="+mj-lt"/>
              </a:rPr>
              <a:t>4</a:t>
            </a:r>
            <a:r>
              <a:rPr lang="ko-KR" altLang="en-US" sz="1800" dirty="0">
                <a:effectLst/>
                <a:latin typeface="+mj-lt"/>
              </a:rPr>
              <a:t>월 기준</a:t>
            </a:r>
            <a:r>
              <a:rPr lang="en-US" altLang="ko-KR" sz="1800" dirty="0">
                <a:effectLst/>
                <a:latin typeface="+mj-lt"/>
              </a:rPr>
              <a:t>... “</a:t>
            </a:r>
            <a:r>
              <a:rPr lang="ko-KR" altLang="en-US" sz="1800" dirty="0">
                <a:effectLst/>
                <a:latin typeface="+mj-lt"/>
              </a:rPr>
              <a:t>리눅스의 마켓 </a:t>
            </a:r>
            <a:r>
              <a:rPr lang="ko-KR" altLang="en-US" sz="1800" dirty="0" err="1">
                <a:effectLst/>
                <a:latin typeface="+mj-lt"/>
              </a:rPr>
              <a:t>쉐어는</a:t>
            </a:r>
            <a:r>
              <a:rPr lang="ko-KR" altLang="en-US" sz="1800" dirty="0">
                <a:effectLst/>
                <a:latin typeface="+mj-lt"/>
              </a:rPr>
              <a:t> </a:t>
            </a:r>
            <a:r>
              <a:rPr lang="en-US" altLang="ko-KR" sz="1800" i="1" dirty="0">
                <a:effectLst/>
                <a:latin typeface="+mj-lt"/>
              </a:rPr>
              <a:t>1.99% </a:t>
            </a:r>
            <a:r>
              <a:rPr lang="ko-KR" altLang="en-US" sz="1800" dirty="0">
                <a:effectLst/>
                <a:latin typeface="+mj-lt"/>
              </a:rPr>
              <a:t>밖에 되지 않는다</a:t>
            </a:r>
            <a:r>
              <a:rPr lang="en-US" altLang="ko-KR" sz="1800" i="1" dirty="0">
                <a:effectLst/>
                <a:latin typeface="+mj-lt"/>
              </a:rPr>
              <a:t>.</a:t>
            </a:r>
            <a:r>
              <a:rPr lang="ko-KR" altLang="en-US" sz="1800" dirty="0">
                <a:effectLst/>
                <a:latin typeface="+mj-lt"/>
              </a:rPr>
              <a:t>” </a:t>
            </a:r>
            <a:endParaRPr lang="en-US" altLang="ko-KR" sz="1800" dirty="0">
              <a:effectLst/>
              <a:latin typeface="+mj-lt"/>
            </a:endParaRPr>
          </a:p>
          <a:p>
            <a:endParaRPr lang="ko-KR" altLang="en-US" dirty="0">
              <a:effectLst/>
              <a:latin typeface="+mj-lt"/>
            </a:endParaRPr>
          </a:p>
          <a:p>
            <a:r>
              <a:rPr lang="ko-KR" altLang="en-US" sz="1800" dirty="0">
                <a:effectLst/>
                <a:latin typeface="+mj-lt"/>
              </a:rPr>
              <a:t> 그러나</a:t>
            </a:r>
            <a:r>
              <a:rPr lang="en-US" altLang="ko-KR" sz="1800" dirty="0">
                <a:effectLst/>
                <a:latin typeface="+mj-lt"/>
              </a:rPr>
              <a:t>, </a:t>
            </a:r>
            <a:r>
              <a:rPr lang="en-US" altLang="ko-KR" sz="1800" i="1" dirty="0">
                <a:effectLst/>
                <a:latin typeface="+mj-lt"/>
              </a:rPr>
              <a:t>2019</a:t>
            </a:r>
            <a:r>
              <a:rPr lang="ko-KR" altLang="en-US" sz="1800" dirty="0">
                <a:effectLst/>
                <a:latin typeface="+mj-lt"/>
              </a:rPr>
              <a:t>년 기준 전 세계 슈퍼컴퓨터</a:t>
            </a:r>
            <a:r>
              <a:rPr lang="en-US" altLang="ko-KR" sz="1800" i="1" dirty="0">
                <a:effectLst/>
                <a:latin typeface="+mj-lt"/>
              </a:rPr>
              <a:t>(</a:t>
            </a:r>
            <a:r>
              <a:rPr lang="en-US" altLang="ko-Kore-KR" sz="1800" i="1" dirty="0">
                <a:effectLst/>
                <a:latin typeface="+mj-lt"/>
              </a:rPr>
              <a:t>supercomputers) </a:t>
            </a:r>
            <a:r>
              <a:rPr lang="ko-KR" altLang="en-US" sz="1800" dirty="0">
                <a:effectLst/>
                <a:latin typeface="+mj-lt"/>
              </a:rPr>
              <a:t>는 </a:t>
            </a:r>
            <a:r>
              <a:rPr lang="en-US" altLang="ko-KR" sz="1800" i="1" dirty="0">
                <a:effectLst/>
                <a:latin typeface="+mj-lt"/>
              </a:rPr>
              <a:t>100% </a:t>
            </a:r>
            <a:r>
              <a:rPr lang="ko-KR" altLang="en-US" sz="1800" dirty="0">
                <a:effectLst/>
                <a:latin typeface="+mj-lt"/>
              </a:rPr>
              <a:t>리눅스 운영체제를 사용한다</a:t>
            </a:r>
            <a:r>
              <a:rPr lang="en-US" altLang="ko-KR" sz="1800" i="1" dirty="0">
                <a:effectLst/>
                <a:latin typeface="+mj-lt"/>
              </a:rPr>
              <a:t>.</a:t>
            </a:r>
          </a:p>
          <a:p>
            <a:r>
              <a:rPr lang="en-US" altLang="ko-KR" i="1" dirty="0">
                <a:latin typeface="+mj-lt"/>
              </a:rPr>
              <a:t> </a:t>
            </a:r>
            <a:r>
              <a:rPr lang="ko-KR" altLang="en-US" sz="1800" dirty="0">
                <a:effectLst/>
                <a:latin typeface="+mj-lt"/>
              </a:rPr>
              <a:t>세계 </a:t>
            </a:r>
            <a:r>
              <a:rPr lang="en-US" altLang="ko-Kore-KR" sz="1800" i="1" dirty="0">
                <a:effectLst/>
                <a:latin typeface="+mj-lt"/>
              </a:rPr>
              <a:t>Top 25 </a:t>
            </a:r>
            <a:r>
              <a:rPr lang="ko-KR" altLang="en-US" sz="1800" dirty="0">
                <a:effectLst/>
                <a:latin typeface="+mj-lt"/>
              </a:rPr>
              <a:t>웹사이트 중 리눅스 운영체제를 사용하지 않는 곳은 단 두 곳 뿐이다</a:t>
            </a:r>
            <a:r>
              <a:rPr lang="en-US" altLang="ko-KR" sz="1800" i="1" dirty="0">
                <a:effectLst/>
                <a:latin typeface="+mj-lt"/>
              </a:rPr>
              <a:t>. </a:t>
            </a:r>
            <a:r>
              <a:rPr lang="ko-KR" altLang="en-US" sz="1800" dirty="0">
                <a:effectLst/>
                <a:latin typeface="+mj-lt"/>
              </a:rPr>
              <a:t>세계 </a:t>
            </a:r>
            <a:r>
              <a:rPr lang="en-US" altLang="ko-Kore-KR" sz="1800" i="1" dirty="0">
                <a:effectLst/>
                <a:latin typeface="+mj-lt"/>
              </a:rPr>
              <a:t>Top 1 million </a:t>
            </a:r>
            <a:r>
              <a:rPr lang="ko-KR" altLang="en-US" sz="1800" dirty="0">
                <a:effectLst/>
                <a:latin typeface="+mj-lt"/>
              </a:rPr>
              <a:t>서버 중 </a:t>
            </a:r>
            <a:r>
              <a:rPr lang="en-US" altLang="ko-KR" sz="1800" i="1" dirty="0">
                <a:effectLst/>
                <a:latin typeface="+mj-lt"/>
              </a:rPr>
              <a:t>96.3% </a:t>
            </a:r>
            <a:r>
              <a:rPr lang="ko-KR" altLang="en-US" sz="1800" dirty="0">
                <a:effectLst/>
                <a:latin typeface="+mj-lt"/>
              </a:rPr>
              <a:t>는 리눅스 운영체제를 사용한다</a:t>
            </a:r>
            <a:r>
              <a:rPr lang="en-US" altLang="ko-KR" sz="1800" i="1" dirty="0">
                <a:effectLst/>
                <a:latin typeface="+mj-lt"/>
              </a:rPr>
              <a:t>. </a:t>
            </a:r>
          </a:p>
          <a:p>
            <a:endParaRPr lang="en-US" altLang="ko-KR" sz="1800" i="1" dirty="0">
              <a:effectLst/>
              <a:latin typeface="+mj-lt"/>
            </a:endParaRPr>
          </a:p>
          <a:p>
            <a:r>
              <a:rPr lang="ko-KR" altLang="en-US" sz="1800" dirty="0">
                <a:effectLst/>
                <a:latin typeface="+mj-lt"/>
              </a:rPr>
              <a:t>클라우드 인프라의 </a:t>
            </a:r>
            <a:r>
              <a:rPr lang="en-US" altLang="ko-KR" sz="1800" i="1" dirty="0">
                <a:effectLst/>
                <a:latin typeface="+mj-lt"/>
              </a:rPr>
              <a:t>90% </a:t>
            </a:r>
            <a:r>
              <a:rPr lang="ko-KR" altLang="en-US" sz="1800" dirty="0">
                <a:effectLst/>
                <a:latin typeface="+mj-lt"/>
              </a:rPr>
              <a:t>이상이 리눅스 운영체제를 사용한다</a:t>
            </a:r>
            <a:r>
              <a:rPr lang="en-US" altLang="ko-KR" sz="1800" i="1" dirty="0">
                <a:effectLst/>
                <a:latin typeface="+mj-lt"/>
              </a:rPr>
              <a:t>. </a:t>
            </a:r>
            <a:endParaRPr lang="ko-KR" altLang="en-US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362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97661"/>
            <a:ext cx="215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sz="3200" b="1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400" b="1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리눅스 사용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3F8642D-C745-912C-78C2-19940DA6CE6C}"/>
              </a:ext>
            </a:extLst>
          </p:cNvPr>
          <p:cNvSpPr txBox="1"/>
          <p:nvPr/>
        </p:nvSpPr>
        <p:spPr>
          <a:xfrm>
            <a:off x="1749287" y="821873"/>
            <a:ext cx="730526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effectLst/>
                <a:latin typeface="+mj-lt"/>
              </a:rPr>
              <a:t>리눅스 사용자</a:t>
            </a:r>
            <a:endParaRPr lang="en-US" altLang="ko-KR" sz="1600" dirty="0">
              <a:effectLst/>
              <a:latin typeface="+mj-lt"/>
            </a:endParaRPr>
          </a:p>
          <a:p>
            <a:endParaRPr lang="en-US" altLang="ko-KR" sz="1600" dirty="0"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기업 </a:t>
            </a:r>
            <a:r>
              <a:rPr lang="en-US" altLang="ko-KR" sz="1600" b="1" dirty="0">
                <a:effectLst/>
                <a:latin typeface="+mj-lt"/>
              </a:rPr>
              <a:t>(</a:t>
            </a:r>
            <a:r>
              <a:rPr lang="en-US" altLang="ko-Kore-KR" sz="1600" b="1" dirty="0">
                <a:effectLst/>
                <a:latin typeface="+mj-lt"/>
              </a:rPr>
              <a:t>Companies) </a:t>
            </a:r>
            <a:endParaRPr lang="en-US" altLang="ko-KR" sz="1600" dirty="0">
              <a:effectLst/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 </a:t>
            </a:r>
            <a:r>
              <a:rPr lang="en-US" altLang="ko-KR" sz="1600" dirty="0">
                <a:effectLst/>
                <a:latin typeface="+mj-lt"/>
              </a:rPr>
              <a:t>- </a:t>
            </a:r>
            <a:r>
              <a:rPr lang="ko-KR" altLang="en-US" sz="1600" dirty="0">
                <a:effectLst/>
                <a:latin typeface="+mj-lt"/>
              </a:rPr>
              <a:t>아마존 웹 서비스는 클라우드 인프라에서 대부분 리눅스 운영체제를 사용 </a:t>
            </a:r>
            <a:endParaRPr lang="en-US" altLang="ko-KR" sz="1600" dirty="0"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 </a:t>
            </a:r>
            <a:r>
              <a:rPr lang="en-US" altLang="ko-KR" sz="1600" dirty="0">
                <a:effectLst/>
                <a:latin typeface="+mj-lt"/>
              </a:rPr>
              <a:t>- </a:t>
            </a:r>
            <a:r>
              <a:rPr lang="ko-KR" altLang="en-US" sz="1600" dirty="0">
                <a:effectLst/>
                <a:latin typeface="+mj-lt"/>
              </a:rPr>
              <a:t>안드로이드 스마트폰은 모두 리눅스 커널 위에서 구동됨 </a:t>
            </a:r>
            <a:r>
              <a:rPr lang="en-US" altLang="ko-KR" sz="1600" dirty="0">
                <a:effectLst/>
                <a:latin typeface="+mj-lt"/>
              </a:rPr>
              <a:t>(2018</a:t>
            </a:r>
            <a:r>
              <a:rPr lang="ko-KR" altLang="en-US" sz="1600" dirty="0">
                <a:effectLst/>
                <a:latin typeface="+mj-lt"/>
              </a:rPr>
              <a:t>년 기준 세계 스마트폰 시장의 </a:t>
            </a:r>
            <a:r>
              <a:rPr lang="en-US" altLang="ko-KR" sz="1600" dirty="0">
                <a:effectLst/>
                <a:latin typeface="+mj-lt"/>
              </a:rPr>
              <a:t>75.16%</a:t>
            </a:r>
            <a:r>
              <a:rPr lang="ko-KR" altLang="en-US" sz="1600" dirty="0">
                <a:effectLst/>
                <a:latin typeface="+mj-lt"/>
              </a:rPr>
              <a:t>는 안드로이드 스마트폰</a:t>
            </a:r>
            <a:r>
              <a:rPr lang="en-US" altLang="ko-KR" sz="1600" dirty="0">
                <a:effectLst/>
                <a:latin typeface="+mj-lt"/>
              </a:rPr>
              <a:t>, 2019</a:t>
            </a:r>
            <a:r>
              <a:rPr lang="ko-KR" altLang="en-US" sz="1600" dirty="0">
                <a:effectLst/>
                <a:latin typeface="+mj-lt"/>
              </a:rPr>
              <a:t>년 기준 </a:t>
            </a:r>
            <a:r>
              <a:rPr lang="en-US" altLang="ko-KR" sz="1600" dirty="0">
                <a:effectLst/>
                <a:latin typeface="+mj-lt"/>
              </a:rPr>
              <a:t>85.9%) </a:t>
            </a:r>
            <a:endParaRPr lang="en-US" altLang="ko-KR" sz="1600" dirty="0"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 </a:t>
            </a:r>
            <a:r>
              <a:rPr lang="en-US" altLang="ko-KR" sz="1600" dirty="0">
                <a:effectLst/>
                <a:latin typeface="+mj-lt"/>
              </a:rPr>
              <a:t>- </a:t>
            </a:r>
            <a:r>
              <a:rPr lang="ko-KR" altLang="en-US" sz="1600" dirty="0">
                <a:effectLst/>
                <a:latin typeface="+mj-lt"/>
              </a:rPr>
              <a:t>소니 플레이스테이션은 </a:t>
            </a:r>
            <a:r>
              <a:rPr lang="en-US" altLang="ko-Kore-KR" sz="1600" dirty="0">
                <a:effectLst/>
                <a:latin typeface="+mj-lt"/>
              </a:rPr>
              <a:t>Orbis OS </a:t>
            </a:r>
            <a:r>
              <a:rPr lang="ko-KR" altLang="en-US" sz="1600" dirty="0" err="1">
                <a:effectLst/>
                <a:latin typeface="+mj-lt"/>
              </a:rPr>
              <a:t>를</a:t>
            </a:r>
            <a:r>
              <a:rPr lang="ko-KR" altLang="en-US" sz="1600" dirty="0">
                <a:effectLst/>
                <a:latin typeface="+mj-lt"/>
              </a:rPr>
              <a:t> 사용하고</a:t>
            </a:r>
            <a:r>
              <a:rPr lang="en-US" altLang="ko-KR" sz="1600" dirty="0">
                <a:effectLst/>
                <a:latin typeface="+mj-lt"/>
              </a:rPr>
              <a:t>, </a:t>
            </a:r>
            <a:r>
              <a:rPr lang="ko-KR" altLang="en-US" sz="1600" dirty="0">
                <a:effectLst/>
                <a:latin typeface="+mj-lt"/>
              </a:rPr>
              <a:t>리눅스 커널을 기반으로 개발되었음 </a:t>
            </a:r>
            <a:endParaRPr lang="en-US" altLang="ko-KR" sz="1600" dirty="0"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 </a:t>
            </a:r>
            <a:r>
              <a:rPr lang="en-US" altLang="ko-KR" sz="1600" dirty="0">
                <a:effectLst/>
                <a:latin typeface="+mj-lt"/>
              </a:rPr>
              <a:t>- </a:t>
            </a:r>
            <a:r>
              <a:rPr lang="en-US" altLang="ko-Kore-KR" sz="1600" dirty="0">
                <a:effectLst/>
                <a:latin typeface="+mj-lt"/>
              </a:rPr>
              <a:t>IBM</a:t>
            </a:r>
            <a:r>
              <a:rPr lang="ko-KR" altLang="en-US" sz="1600" dirty="0">
                <a:effectLst/>
                <a:latin typeface="+mj-lt"/>
              </a:rPr>
              <a:t>이 </a:t>
            </a:r>
            <a:r>
              <a:rPr lang="en-US" altLang="ko-Kore-KR" sz="1600" dirty="0">
                <a:effectLst/>
                <a:latin typeface="+mj-lt"/>
              </a:rPr>
              <a:t>Red Hat Enterprise Linux </a:t>
            </a:r>
            <a:r>
              <a:rPr lang="ko-KR" altLang="en-US" sz="1600" dirty="0" err="1">
                <a:effectLst/>
                <a:latin typeface="+mj-lt"/>
              </a:rPr>
              <a:t>를</a:t>
            </a:r>
            <a:r>
              <a:rPr lang="ko-KR" altLang="en-US" sz="1600" dirty="0">
                <a:effectLst/>
                <a:latin typeface="+mj-lt"/>
              </a:rPr>
              <a:t> </a:t>
            </a:r>
            <a:r>
              <a:rPr lang="en-US" altLang="ko-KR" sz="1600" dirty="0">
                <a:effectLst/>
                <a:latin typeface="+mj-lt"/>
              </a:rPr>
              <a:t>$34</a:t>
            </a:r>
            <a:r>
              <a:rPr lang="en-US" altLang="ko-Kore-KR" sz="1600" dirty="0">
                <a:effectLst/>
                <a:latin typeface="+mj-lt"/>
              </a:rPr>
              <a:t>Billion(340</a:t>
            </a:r>
            <a:r>
              <a:rPr lang="ko-KR" altLang="en-US" sz="1600" dirty="0">
                <a:effectLst/>
                <a:latin typeface="+mj-lt"/>
              </a:rPr>
              <a:t>억달러 </a:t>
            </a:r>
            <a:r>
              <a:rPr lang="en-US" altLang="ko-KR" sz="1600" dirty="0">
                <a:effectLst/>
                <a:latin typeface="+mj-lt"/>
              </a:rPr>
              <a:t>= 39</a:t>
            </a:r>
            <a:r>
              <a:rPr lang="ko-KR" altLang="en-US" sz="1600" dirty="0">
                <a:effectLst/>
                <a:latin typeface="+mj-lt"/>
              </a:rPr>
              <a:t>조원</a:t>
            </a:r>
            <a:r>
              <a:rPr lang="en-US" altLang="ko-KR" sz="1600" dirty="0">
                <a:effectLst/>
                <a:latin typeface="+mj-lt"/>
              </a:rPr>
              <a:t>) </a:t>
            </a:r>
            <a:r>
              <a:rPr lang="ko-KR" altLang="en-US" sz="1600" dirty="0">
                <a:effectLst/>
                <a:latin typeface="+mj-lt"/>
              </a:rPr>
              <a:t>에 인수하며 </a:t>
            </a:r>
            <a:r>
              <a:rPr lang="en-US" altLang="ko-Kore-KR" sz="1600" dirty="0">
                <a:effectLst/>
                <a:latin typeface="+mj-lt"/>
              </a:rPr>
              <a:t>IT</a:t>
            </a:r>
            <a:r>
              <a:rPr lang="ko-KR" altLang="en-US" sz="1600" dirty="0">
                <a:effectLst/>
                <a:latin typeface="+mj-lt"/>
              </a:rPr>
              <a:t>업계 인수합병 역사 </a:t>
            </a:r>
            <a:endParaRPr lang="en-US" altLang="ko-KR" sz="1600" dirty="0"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 </a:t>
            </a:r>
            <a:r>
              <a:rPr lang="en-US" altLang="ko-KR" sz="1600" dirty="0">
                <a:effectLst/>
                <a:latin typeface="+mj-lt"/>
              </a:rPr>
              <a:t>- </a:t>
            </a:r>
            <a:r>
              <a:rPr lang="ko-KR" altLang="en-US" sz="1600" dirty="0">
                <a:effectLst/>
                <a:latin typeface="+mj-lt"/>
              </a:rPr>
              <a:t>상 가장 큰 인수</a:t>
            </a:r>
            <a:r>
              <a:rPr lang="en-US" altLang="ko-KR" sz="1600" dirty="0">
                <a:effectLst/>
                <a:latin typeface="+mj-lt"/>
              </a:rPr>
              <a:t>(</a:t>
            </a:r>
            <a:r>
              <a:rPr lang="en-US" altLang="ko-Kore-KR" sz="1600" dirty="0">
                <a:effectLst/>
                <a:latin typeface="+mj-lt"/>
              </a:rPr>
              <a:t>Acquisition) </a:t>
            </a:r>
            <a:r>
              <a:rPr lang="ko-KR" altLang="en-US" sz="1600" dirty="0">
                <a:effectLst/>
                <a:latin typeface="+mj-lt"/>
              </a:rPr>
              <a:t>금액으로 기록되었음 </a:t>
            </a:r>
            <a:r>
              <a:rPr lang="en-US" altLang="ko-KR" sz="1600" dirty="0">
                <a:effectLst/>
                <a:latin typeface="+mj-lt"/>
              </a:rPr>
              <a:t>(2018.10) </a:t>
            </a:r>
            <a:endParaRPr lang="ko-KR" altLang="en-US" sz="1600" dirty="0">
              <a:effectLst/>
              <a:latin typeface="+mj-lt"/>
            </a:endParaRPr>
          </a:p>
          <a:p>
            <a:endParaRPr lang="en-US" altLang="ko-KR" sz="1600" dirty="0">
              <a:effectLst/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정부 </a:t>
            </a:r>
            <a:r>
              <a:rPr lang="en-US" altLang="ko-KR" sz="1600" b="1" dirty="0">
                <a:effectLst/>
                <a:latin typeface="+mj-lt"/>
              </a:rPr>
              <a:t>(</a:t>
            </a:r>
            <a:r>
              <a:rPr lang="en-US" altLang="ko-Kore-KR" sz="1600" b="1" dirty="0">
                <a:effectLst/>
                <a:latin typeface="+mj-lt"/>
              </a:rPr>
              <a:t>Governments) </a:t>
            </a:r>
            <a:endParaRPr lang="en-US" altLang="ko-Kore-KR" sz="1600" b="1" dirty="0">
              <a:latin typeface="+mj-lt"/>
            </a:endParaRPr>
          </a:p>
          <a:p>
            <a:r>
              <a:rPr lang="en-US" altLang="ko-KR" sz="1600" b="1" dirty="0">
                <a:effectLst/>
                <a:latin typeface="+mj-lt"/>
              </a:rPr>
              <a:t> - </a:t>
            </a:r>
            <a:r>
              <a:rPr lang="ko-KR" altLang="en-US" sz="1600" dirty="0">
                <a:effectLst/>
                <a:latin typeface="+mj-lt"/>
              </a:rPr>
              <a:t>중국 정부는 </a:t>
            </a:r>
            <a:r>
              <a:rPr lang="en-US" altLang="ko-Kore-KR" sz="1600" dirty="0">
                <a:effectLst/>
                <a:latin typeface="+mj-lt"/>
              </a:rPr>
              <a:t>Linux </a:t>
            </a:r>
            <a:r>
              <a:rPr lang="ko-KR" altLang="en-US" sz="1600" dirty="0">
                <a:effectLst/>
                <a:latin typeface="+mj-lt"/>
              </a:rPr>
              <a:t>기반의 </a:t>
            </a:r>
            <a:r>
              <a:rPr lang="en-US" altLang="ko-Kore-KR" sz="1600" dirty="0">
                <a:effectLst/>
                <a:latin typeface="+mj-lt"/>
              </a:rPr>
              <a:t>Ubuntu </a:t>
            </a:r>
            <a:r>
              <a:rPr lang="en-US" altLang="ko-Kore-KR" sz="1600" dirty="0" err="1">
                <a:effectLst/>
                <a:latin typeface="+mj-lt"/>
              </a:rPr>
              <a:t>Kylin</a:t>
            </a:r>
            <a:r>
              <a:rPr lang="en-US" altLang="ko-Kore-KR" sz="1600" dirty="0">
                <a:effectLst/>
                <a:latin typeface="+mj-lt"/>
              </a:rPr>
              <a:t> </a:t>
            </a:r>
            <a:r>
              <a:rPr lang="ko-KR" altLang="en-US" sz="1600" dirty="0">
                <a:effectLst/>
                <a:latin typeface="+mj-lt"/>
              </a:rPr>
              <a:t>이라는 운영체제를 개발 </a:t>
            </a:r>
            <a:endParaRPr lang="en-US" altLang="ko-KR" sz="1600" dirty="0"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 </a:t>
            </a:r>
            <a:r>
              <a:rPr lang="en-US" altLang="ko-KR" sz="1600" dirty="0">
                <a:effectLst/>
                <a:latin typeface="+mj-lt"/>
              </a:rPr>
              <a:t>- </a:t>
            </a:r>
            <a:r>
              <a:rPr lang="ko-KR" altLang="en-US" sz="1600" dirty="0">
                <a:effectLst/>
                <a:latin typeface="+mj-lt"/>
              </a:rPr>
              <a:t>터키 정부는 </a:t>
            </a:r>
            <a:r>
              <a:rPr lang="en-US" altLang="ko-Kore-KR" sz="1600" dirty="0">
                <a:effectLst/>
                <a:latin typeface="+mj-lt"/>
              </a:rPr>
              <a:t>Pardus </a:t>
            </a:r>
            <a:r>
              <a:rPr lang="ko-KR" altLang="en-US" sz="1600" dirty="0">
                <a:effectLst/>
                <a:latin typeface="+mj-lt"/>
              </a:rPr>
              <a:t>라는 리눅스 기반의 운영체제를 </a:t>
            </a:r>
            <a:r>
              <a:rPr lang="en-US" altLang="ko-KR" sz="1600" dirty="0">
                <a:effectLst/>
                <a:latin typeface="+mj-lt"/>
              </a:rPr>
              <a:t>2005</a:t>
            </a:r>
            <a:r>
              <a:rPr lang="ko-KR" altLang="en-US" sz="1600" dirty="0">
                <a:effectLst/>
                <a:latin typeface="+mj-lt"/>
              </a:rPr>
              <a:t>년부터 사용 </a:t>
            </a:r>
            <a:r>
              <a:rPr lang="ko-KR" altLang="en-US" sz="1600" dirty="0">
                <a:latin typeface="+mj-lt"/>
              </a:rPr>
              <a:t> </a:t>
            </a:r>
            <a:endParaRPr lang="en-US" altLang="ko-KR" sz="1600" dirty="0"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 </a:t>
            </a:r>
            <a:r>
              <a:rPr lang="en-US" altLang="ko-KR" sz="1600" dirty="0">
                <a:effectLst/>
                <a:latin typeface="+mj-lt"/>
              </a:rPr>
              <a:t>- </a:t>
            </a:r>
            <a:r>
              <a:rPr lang="ko-KR" altLang="en-US" sz="1600" dirty="0">
                <a:effectLst/>
                <a:latin typeface="+mj-lt"/>
              </a:rPr>
              <a:t>러시아 정부는 </a:t>
            </a:r>
            <a:r>
              <a:rPr lang="en-US" altLang="ko-Kore-KR" sz="1600" dirty="0">
                <a:effectLst/>
                <a:latin typeface="+mj-lt"/>
              </a:rPr>
              <a:t>Astra Linux </a:t>
            </a:r>
            <a:r>
              <a:rPr lang="ko-KR" altLang="en-US" sz="1600" dirty="0">
                <a:effectLst/>
                <a:latin typeface="+mj-lt"/>
              </a:rPr>
              <a:t>라는 운영체제를 사용 </a:t>
            </a:r>
            <a:endParaRPr lang="en-US" altLang="ko-KR" sz="1600" dirty="0"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 </a:t>
            </a:r>
            <a:r>
              <a:rPr lang="en-US" altLang="ko-KR" sz="1600" dirty="0">
                <a:effectLst/>
                <a:latin typeface="+mj-lt"/>
              </a:rPr>
              <a:t>- </a:t>
            </a:r>
            <a:r>
              <a:rPr lang="ko-KR" altLang="en-US" sz="1600" dirty="0">
                <a:effectLst/>
                <a:latin typeface="+mj-lt"/>
              </a:rPr>
              <a:t>미국 백악관은 </a:t>
            </a:r>
            <a:r>
              <a:rPr lang="en-US" altLang="ko-KR" sz="1600" dirty="0">
                <a:effectLst/>
                <a:latin typeface="+mj-lt"/>
              </a:rPr>
              <a:t>2001</a:t>
            </a:r>
            <a:r>
              <a:rPr lang="ko-KR" altLang="en-US" sz="1600" dirty="0">
                <a:effectLst/>
                <a:latin typeface="+mj-lt"/>
              </a:rPr>
              <a:t>년부터 </a:t>
            </a:r>
            <a:r>
              <a:rPr lang="en-US" altLang="ko-Kore-KR" sz="1600" dirty="0">
                <a:effectLst/>
                <a:latin typeface="+mj-lt"/>
              </a:rPr>
              <a:t>Red Hat </a:t>
            </a:r>
            <a:r>
              <a:rPr lang="ko-KR" altLang="en-US" sz="1600" dirty="0">
                <a:effectLst/>
                <a:latin typeface="+mj-lt"/>
              </a:rPr>
              <a:t>기반의 </a:t>
            </a:r>
            <a:r>
              <a:rPr lang="ko-KR" altLang="en-US" sz="1600" dirty="0" err="1">
                <a:effectLst/>
                <a:latin typeface="+mj-lt"/>
              </a:rPr>
              <a:t>운여체제를</a:t>
            </a:r>
            <a:r>
              <a:rPr lang="ko-KR" altLang="en-US" sz="1600" dirty="0">
                <a:effectLst/>
                <a:latin typeface="+mj-lt"/>
              </a:rPr>
              <a:t> 사용 </a:t>
            </a:r>
            <a:endParaRPr lang="en-US" altLang="ko-KR" sz="1600" dirty="0">
              <a:effectLst/>
              <a:latin typeface="+mj-lt"/>
            </a:endParaRP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- </a:t>
            </a:r>
            <a:r>
              <a:rPr lang="ko-KR" altLang="en-US" sz="1600" dirty="0">
                <a:effectLst/>
                <a:latin typeface="+mj-lt"/>
              </a:rPr>
              <a:t>그 외에도 오스트리아</a:t>
            </a:r>
            <a:r>
              <a:rPr lang="en-US" altLang="ko-KR" sz="1600" dirty="0">
                <a:effectLst/>
                <a:latin typeface="+mj-lt"/>
              </a:rPr>
              <a:t>, </a:t>
            </a:r>
            <a:r>
              <a:rPr lang="ko-KR" altLang="en-US" sz="1600" dirty="0">
                <a:effectLst/>
                <a:latin typeface="+mj-lt"/>
              </a:rPr>
              <a:t>베네수엘라</a:t>
            </a:r>
            <a:r>
              <a:rPr lang="en-US" altLang="ko-KR" sz="1600" dirty="0">
                <a:effectLst/>
                <a:latin typeface="+mj-lt"/>
              </a:rPr>
              <a:t>, </a:t>
            </a:r>
            <a:r>
              <a:rPr lang="ko-KR" altLang="en-US" sz="1600" dirty="0">
                <a:effectLst/>
                <a:latin typeface="+mj-lt"/>
              </a:rPr>
              <a:t>등 다양한 국가 정보에서 윈도우의 </a:t>
            </a:r>
            <a:r>
              <a:rPr lang="en-US" altLang="ko-Kore-KR" sz="1600" dirty="0">
                <a:effectLst/>
                <a:latin typeface="+mj-lt"/>
              </a:rPr>
              <a:t>unreliable </a:t>
            </a:r>
            <a:r>
              <a:rPr lang="ko-KR" altLang="en-US" sz="1600" dirty="0">
                <a:effectLst/>
                <a:latin typeface="+mj-lt"/>
              </a:rPr>
              <a:t>과 </a:t>
            </a:r>
            <a:r>
              <a:rPr lang="en-US" altLang="ko-Kore-KR" sz="1600" dirty="0">
                <a:effectLst/>
                <a:latin typeface="+mj-lt"/>
              </a:rPr>
              <a:t>spyware tool</a:t>
            </a:r>
            <a:r>
              <a:rPr lang="ko-KR" altLang="en-US" sz="1600" dirty="0">
                <a:effectLst/>
                <a:latin typeface="+mj-lt"/>
              </a:rPr>
              <a:t>로 인하 리눅스로 이전</a:t>
            </a:r>
            <a:r>
              <a:rPr lang="en-US" altLang="ko-KR" sz="1600" dirty="0">
                <a:effectLst/>
                <a:latin typeface="+mj-lt"/>
              </a:rPr>
              <a:t>(</a:t>
            </a:r>
            <a:r>
              <a:rPr lang="en-US" altLang="ko-Kore-KR" sz="1600" dirty="0">
                <a:effectLst/>
                <a:latin typeface="+mj-lt"/>
              </a:rPr>
              <a:t>migration) </a:t>
            </a:r>
            <a:r>
              <a:rPr lang="ko-KR" altLang="en-US" sz="1600" dirty="0">
                <a:effectLst/>
                <a:latin typeface="+mj-lt"/>
              </a:rPr>
              <a:t>함 </a:t>
            </a:r>
          </a:p>
        </p:txBody>
      </p:sp>
    </p:spTree>
    <p:extLst>
      <p:ext uri="{BB962C8B-B14F-4D97-AF65-F5344CB8AC3E}">
        <p14:creationId xmlns:p14="http://schemas.microsoft.com/office/powerpoint/2010/main" val="120095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107601"/>
            <a:ext cx="215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sz="3200" b="1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400" b="1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리눅스 사용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3F8642D-C745-912C-78C2-19940DA6CE6C}"/>
              </a:ext>
            </a:extLst>
          </p:cNvPr>
          <p:cNvSpPr txBox="1"/>
          <p:nvPr/>
        </p:nvSpPr>
        <p:spPr>
          <a:xfrm>
            <a:off x="1749287" y="821873"/>
            <a:ext cx="73052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effectLst/>
                <a:latin typeface="+mj-lt"/>
              </a:rPr>
              <a:t>리눅스 사용자</a:t>
            </a:r>
            <a:endParaRPr lang="en-US" altLang="ko-KR" sz="1600" dirty="0">
              <a:effectLst/>
              <a:latin typeface="+mj-lt"/>
            </a:endParaRPr>
          </a:p>
          <a:p>
            <a:endParaRPr lang="en-US" altLang="ko-KR" sz="1600" dirty="0"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군 </a:t>
            </a:r>
            <a:r>
              <a:rPr lang="en-US" altLang="ko-KR" sz="1600" b="1" dirty="0">
                <a:effectLst/>
                <a:latin typeface="+mj-lt"/>
              </a:rPr>
              <a:t>(</a:t>
            </a:r>
            <a:r>
              <a:rPr lang="en-US" altLang="ko-Kore-KR" sz="1600" b="1" dirty="0">
                <a:effectLst/>
                <a:latin typeface="+mj-lt"/>
              </a:rPr>
              <a:t>Military) </a:t>
            </a:r>
            <a:endParaRPr lang="en-US" altLang="ko-Kore-KR" sz="1600" b="1" dirty="0">
              <a:latin typeface="+mj-lt"/>
            </a:endParaRPr>
          </a:p>
          <a:p>
            <a:r>
              <a:rPr lang="en-US" altLang="ko-Kore-KR" sz="1600" dirty="0">
                <a:effectLst/>
                <a:latin typeface="+mj-lt"/>
              </a:rPr>
              <a:t> </a:t>
            </a:r>
            <a:r>
              <a:rPr lang="ko-KR" altLang="en-US" sz="1600" dirty="0">
                <a:effectLst/>
                <a:latin typeface="+mj-lt"/>
              </a:rPr>
              <a:t>미 국방성 </a:t>
            </a:r>
            <a:r>
              <a:rPr lang="en-US" altLang="ko-KR" sz="1600" dirty="0">
                <a:effectLst/>
                <a:latin typeface="+mj-lt"/>
              </a:rPr>
              <a:t>(</a:t>
            </a:r>
            <a:r>
              <a:rPr lang="en-US" altLang="ko-Kore-KR" sz="1600" dirty="0">
                <a:effectLst/>
                <a:latin typeface="+mj-lt"/>
              </a:rPr>
              <a:t>US Department of Defense) </a:t>
            </a:r>
            <a:r>
              <a:rPr lang="ko-KR" altLang="en-US" sz="1600" dirty="0">
                <a:effectLst/>
                <a:latin typeface="+mj-lt"/>
              </a:rPr>
              <a:t>는 </a:t>
            </a:r>
            <a:r>
              <a:rPr lang="en-US" altLang="ko-KR" sz="1600" dirty="0">
                <a:effectLst/>
                <a:latin typeface="+mj-lt"/>
              </a:rPr>
              <a:t>2007</a:t>
            </a:r>
            <a:r>
              <a:rPr lang="ko-KR" altLang="en-US" sz="1600" dirty="0">
                <a:effectLst/>
                <a:latin typeface="+mj-lt"/>
              </a:rPr>
              <a:t>년부터 리눅스 사용 </a:t>
            </a:r>
            <a:endParaRPr lang="en-US" altLang="ko-KR" sz="1600" dirty="0"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미 해군 군함 </a:t>
            </a:r>
            <a:r>
              <a:rPr lang="en-US" altLang="ko-KR" sz="1600" dirty="0">
                <a:effectLst/>
                <a:latin typeface="+mj-lt"/>
              </a:rPr>
              <a:t>(</a:t>
            </a:r>
            <a:r>
              <a:rPr lang="en-US" altLang="ko-Kore-KR" sz="1600" dirty="0">
                <a:effectLst/>
                <a:latin typeface="+mj-lt"/>
              </a:rPr>
              <a:t>US Navy’s warship) </a:t>
            </a:r>
            <a:r>
              <a:rPr lang="ko-KR" altLang="en-US" sz="1600" dirty="0">
                <a:effectLst/>
                <a:latin typeface="+mj-lt"/>
              </a:rPr>
              <a:t>에서는 </a:t>
            </a:r>
            <a:r>
              <a:rPr lang="en-US" altLang="ko-KR" sz="1600" dirty="0">
                <a:effectLst/>
                <a:latin typeface="+mj-lt"/>
              </a:rPr>
              <a:t>2013</a:t>
            </a:r>
            <a:r>
              <a:rPr lang="ko-KR" altLang="en-US" sz="1600" dirty="0">
                <a:effectLst/>
                <a:latin typeface="+mj-lt"/>
              </a:rPr>
              <a:t>년부터 </a:t>
            </a:r>
            <a:r>
              <a:rPr lang="en-US" altLang="ko-Kore-KR" sz="1600" dirty="0">
                <a:effectLst/>
                <a:latin typeface="+mj-lt"/>
              </a:rPr>
              <a:t>Red Hat </a:t>
            </a:r>
            <a:r>
              <a:rPr lang="ko-KR" altLang="en-US" sz="1600" dirty="0">
                <a:effectLst/>
                <a:latin typeface="+mj-lt"/>
              </a:rPr>
              <a:t>기반의 리눅스 사용 </a:t>
            </a:r>
            <a:endParaRPr lang="en-US" altLang="ko-KR" sz="1600" dirty="0"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프랑스 경찰은 </a:t>
            </a:r>
            <a:r>
              <a:rPr lang="en-US" altLang="ko-KR" sz="1600" dirty="0">
                <a:effectLst/>
                <a:latin typeface="+mj-lt"/>
              </a:rPr>
              <a:t>2013</a:t>
            </a:r>
            <a:r>
              <a:rPr lang="ko-KR" altLang="en-US" sz="1600" dirty="0">
                <a:effectLst/>
                <a:latin typeface="+mj-lt"/>
              </a:rPr>
              <a:t>년 </a:t>
            </a:r>
            <a:r>
              <a:rPr lang="en-US" altLang="ko-Kore-KR" sz="1600" dirty="0">
                <a:effectLst/>
                <a:latin typeface="+mj-lt"/>
              </a:rPr>
              <a:t>PC</a:t>
            </a:r>
            <a:r>
              <a:rPr lang="ko-KR" altLang="en-US" sz="1600" dirty="0">
                <a:effectLst/>
                <a:latin typeface="+mj-lt"/>
              </a:rPr>
              <a:t>의 절반을 리눅스로 교체하고 그 이후 </a:t>
            </a:r>
            <a:r>
              <a:rPr lang="en-US" altLang="ko-KR" sz="1600" dirty="0">
                <a:effectLst/>
                <a:latin typeface="+mj-lt"/>
              </a:rPr>
              <a:t>72,000</a:t>
            </a:r>
            <a:r>
              <a:rPr lang="ko-KR" altLang="en-US" sz="1600" dirty="0">
                <a:effectLst/>
                <a:latin typeface="+mj-lt"/>
              </a:rPr>
              <a:t>대 모두 리눅스로 교체계획 </a:t>
            </a:r>
            <a:endParaRPr lang="en-US" altLang="ko-KR" sz="1600" dirty="0"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독일 경찰은 </a:t>
            </a:r>
            <a:r>
              <a:rPr lang="en-US" altLang="ko-KR" sz="1600" dirty="0">
                <a:effectLst/>
                <a:latin typeface="+mj-lt"/>
              </a:rPr>
              <a:t>2003</a:t>
            </a:r>
            <a:r>
              <a:rPr lang="ko-KR" altLang="en-US" sz="1600" dirty="0">
                <a:effectLst/>
                <a:latin typeface="+mj-lt"/>
              </a:rPr>
              <a:t>년부터 리눅스 데스크탑을 이용하였고</a:t>
            </a:r>
            <a:r>
              <a:rPr lang="en-US" altLang="ko-KR" sz="1600" dirty="0">
                <a:effectLst/>
                <a:latin typeface="+mj-lt"/>
              </a:rPr>
              <a:t>, 2013</a:t>
            </a:r>
            <a:r>
              <a:rPr lang="ko-KR" altLang="en-US" sz="1600" dirty="0">
                <a:effectLst/>
                <a:latin typeface="+mj-lt"/>
              </a:rPr>
              <a:t>년에 우분투를 이용하였음 </a:t>
            </a:r>
          </a:p>
          <a:p>
            <a:endParaRPr lang="en-US" altLang="ko-KR" sz="1600" dirty="0">
              <a:effectLst/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은행 </a:t>
            </a:r>
            <a:r>
              <a:rPr lang="en-US" altLang="ko-KR" sz="1600" b="1" dirty="0">
                <a:effectLst/>
                <a:latin typeface="+mj-lt"/>
              </a:rPr>
              <a:t>(</a:t>
            </a:r>
            <a:r>
              <a:rPr lang="en-US" altLang="ko-Kore-KR" sz="1600" b="1" dirty="0">
                <a:effectLst/>
                <a:latin typeface="+mj-lt"/>
              </a:rPr>
              <a:t>Banks) </a:t>
            </a:r>
            <a:endParaRPr lang="en-US" altLang="ko-Kore-KR" sz="1600" b="1" dirty="0">
              <a:latin typeface="+mj-lt"/>
            </a:endParaRPr>
          </a:p>
          <a:p>
            <a:r>
              <a:rPr lang="en-US" altLang="ko-KR" sz="1600" b="1" dirty="0">
                <a:effectLst/>
                <a:latin typeface="+mj-lt"/>
              </a:rPr>
              <a:t>  </a:t>
            </a:r>
            <a:r>
              <a:rPr lang="ko-KR" altLang="en-US" sz="1600" dirty="0">
                <a:effectLst/>
                <a:latin typeface="+mj-lt"/>
              </a:rPr>
              <a:t>중국 은행 </a:t>
            </a:r>
            <a:r>
              <a:rPr lang="en-US" altLang="ko-KR" sz="1600" dirty="0">
                <a:effectLst/>
                <a:latin typeface="+mj-lt"/>
              </a:rPr>
              <a:t>(</a:t>
            </a:r>
            <a:r>
              <a:rPr lang="en-US" altLang="ko-Kore-KR" sz="1600" dirty="0">
                <a:effectLst/>
                <a:latin typeface="+mj-lt"/>
              </a:rPr>
              <a:t>Industrial and Commercial Bank of China) </a:t>
            </a:r>
            <a:r>
              <a:rPr lang="ko-KR" altLang="en-US" sz="1600" dirty="0">
                <a:effectLst/>
                <a:latin typeface="+mj-lt"/>
              </a:rPr>
              <a:t>는 </a:t>
            </a:r>
            <a:r>
              <a:rPr lang="en-US" altLang="ko-KR" sz="1600" dirty="0">
                <a:effectLst/>
                <a:latin typeface="+mj-lt"/>
              </a:rPr>
              <a:t>2005</a:t>
            </a:r>
            <a:r>
              <a:rPr lang="ko-KR" altLang="en-US" sz="1600" dirty="0">
                <a:effectLst/>
                <a:latin typeface="+mj-lt"/>
              </a:rPr>
              <a:t>년 운영체제의 불법복제 이슈로 리눅스로 전면교체 </a:t>
            </a:r>
            <a:endParaRPr lang="en-US" altLang="ko-KR" sz="1600" dirty="0"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  미국 은행 </a:t>
            </a:r>
            <a:r>
              <a:rPr lang="en-US" altLang="ko-KR" sz="1600" dirty="0">
                <a:effectLst/>
                <a:latin typeface="+mj-lt"/>
              </a:rPr>
              <a:t>(</a:t>
            </a:r>
            <a:r>
              <a:rPr lang="en-US" altLang="ko-Kore-KR" sz="1600" dirty="0">
                <a:effectLst/>
                <a:latin typeface="+mj-lt"/>
              </a:rPr>
              <a:t>Union Bank of California) </a:t>
            </a:r>
            <a:r>
              <a:rPr lang="ko-KR" altLang="en-US" sz="1600" dirty="0">
                <a:effectLst/>
                <a:latin typeface="+mj-lt"/>
              </a:rPr>
              <a:t>는 비용 절감을 위해 </a:t>
            </a:r>
            <a:r>
              <a:rPr lang="en-US" altLang="ko-KR" sz="1600" dirty="0">
                <a:effectLst/>
                <a:latin typeface="+mj-lt"/>
              </a:rPr>
              <a:t>2007</a:t>
            </a:r>
            <a:r>
              <a:rPr lang="ko-KR" altLang="en-US" sz="1600" dirty="0">
                <a:effectLst/>
                <a:latin typeface="+mj-lt"/>
              </a:rPr>
              <a:t>년부터 </a:t>
            </a:r>
            <a:r>
              <a:rPr lang="en-US" altLang="ko-Kore-KR" sz="1600" dirty="0">
                <a:effectLst/>
                <a:latin typeface="+mj-lt"/>
              </a:rPr>
              <a:t>Red Hat </a:t>
            </a:r>
            <a:r>
              <a:rPr lang="ko-KR" altLang="en-US" sz="1600" dirty="0">
                <a:effectLst/>
                <a:latin typeface="+mj-lt"/>
              </a:rPr>
              <a:t>기반의 운영체제로 교체 </a:t>
            </a:r>
            <a:endParaRPr lang="en-US" altLang="ko-KR" sz="1600" dirty="0"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  브라질 은행 </a:t>
            </a:r>
            <a:r>
              <a:rPr lang="en-US" altLang="ko-KR" sz="1600" dirty="0">
                <a:effectLst/>
                <a:latin typeface="+mj-lt"/>
              </a:rPr>
              <a:t>(</a:t>
            </a:r>
            <a:r>
              <a:rPr lang="en-US" altLang="ko-Kore-KR" sz="1600" dirty="0">
                <a:effectLst/>
                <a:latin typeface="+mj-lt"/>
              </a:rPr>
              <a:t>Bank of Brazil) </a:t>
            </a:r>
            <a:r>
              <a:rPr lang="ko-KR" altLang="en-US" sz="1600" dirty="0">
                <a:effectLst/>
                <a:latin typeface="+mj-lt"/>
              </a:rPr>
              <a:t>은 데스크탑 서버</a:t>
            </a:r>
            <a:r>
              <a:rPr lang="en-US" altLang="ko-KR" sz="1600" dirty="0">
                <a:effectLst/>
                <a:latin typeface="+mj-lt"/>
              </a:rPr>
              <a:t>, </a:t>
            </a:r>
            <a:r>
              <a:rPr lang="en-US" altLang="ko-Kore-KR" sz="1600" dirty="0">
                <a:effectLst/>
                <a:latin typeface="+mj-lt"/>
              </a:rPr>
              <a:t>ATM </a:t>
            </a:r>
            <a:r>
              <a:rPr lang="ko-KR" altLang="en-US" sz="1600" dirty="0">
                <a:effectLst/>
                <a:latin typeface="+mj-lt"/>
              </a:rPr>
              <a:t>기기 모두를 리눅스로 교체 </a:t>
            </a:r>
          </a:p>
          <a:p>
            <a:endParaRPr lang="en-US" altLang="ko-KR" sz="1600" dirty="0">
              <a:effectLst/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군</a:t>
            </a:r>
            <a:r>
              <a:rPr lang="en-US" altLang="ko-KR" sz="1600" dirty="0">
                <a:effectLst/>
                <a:latin typeface="+mj-lt"/>
              </a:rPr>
              <a:t>, </a:t>
            </a:r>
            <a:r>
              <a:rPr lang="ko-KR" altLang="en-US" sz="1600" dirty="0">
                <a:effectLst/>
                <a:latin typeface="+mj-lt"/>
              </a:rPr>
              <a:t>경</a:t>
            </a:r>
            <a:r>
              <a:rPr lang="en-US" altLang="ko-KR" sz="1600" dirty="0">
                <a:effectLst/>
                <a:latin typeface="+mj-lt"/>
              </a:rPr>
              <a:t>, </a:t>
            </a:r>
            <a:r>
              <a:rPr lang="ko-KR" altLang="en-US" sz="1600" dirty="0">
                <a:effectLst/>
                <a:latin typeface="+mj-lt"/>
              </a:rPr>
              <a:t>은행 등 많은 분야에서 리눅스의 안정성과 보안 등을 고려하여 활용도가 오래전부터 이미 꾸준히 증가하였음</a:t>
            </a:r>
            <a:r>
              <a:rPr lang="en-US" altLang="ko-KR" sz="1600" dirty="0">
                <a:effectLst/>
                <a:latin typeface="+mj-lt"/>
              </a:rPr>
              <a:t>. </a:t>
            </a:r>
            <a:endParaRPr lang="ko-KR" altLang="en-US" sz="16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3621225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587</Words>
  <Application>Microsoft Macintosh PowerPoint</Application>
  <PresentationFormat>와이드스크린</PresentationFormat>
  <Paragraphs>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나눔스퀘어</vt:lpstr>
      <vt:lpstr>맑은 고딕</vt:lpstr>
      <vt:lpstr>나눔스퀘어 Bold</vt:lpstr>
      <vt:lpstr>나눔스퀘어 ExtraBold</vt:lpstr>
      <vt:lpstr>Arial</vt:lpstr>
      <vt:lpstr>메인 레이아웃_1</vt:lpstr>
      <vt:lpstr>목차 레이아웃</vt:lpstr>
      <vt:lpstr>내용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고정범</cp:lastModifiedBy>
  <cp:revision>19</cp:revision>
  <dcterms:created xsi:type="dcterms:W3CDTF">2017-10-13T13:12:51Z</dcterms:created>
  <dcterms:modified xsi:type="dcterms:W3CDTF">2022-12-28T08:03:59Z</dcterms:modified>
</cp:coreProperties>
</file>