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7"/>
  </p:notesMasterIdLst>
  <p:sldIdLst>
    <p:sldId id="257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embeddedFontLst>
    <p:embeddedFont>
      <p:font typeface="나눔스퀘어 Bold" panose="020B0600000101010101" pitchFamily="34" charset="-127"/>
      <p:regular r:id="rId18"/>
      <p:bold r:id="rId19"/>
      <p:italic r:id="rId20"/>
      <p:boldItalic r:id="rId21"/>
    </p:embeddedFont>
    <p:embeddedFont>
      <p:font typeface="나눔스퀘어 ExtraBold" panose="020B0600000101010101" pitchFamily="34" charset="-127"/>
      <p:regular r:id="rId22"/>
      <p:bold r:id="rId23"/>
      <p:italic r:id="rId24"/>
      <p:boldItalic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나눔스퀘어" panose="020B0600000101010101" pitchFamily="34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2022. 12. 21.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09633" y="4539157"/>
            <a:ext cx="577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 기초와 이론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34" y="23990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1733AC-E58C-F665-DDEA-D0CC913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437148"/>
            <a:ext cx="7772400" cy="3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34" y="23990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1733AC-E58C-F665-DDEA-D0CC913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437148"/>
            <a:ext cx="7772400" cy="3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34" y="23990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A36EFC-9727-AE5C-F34C-B2116C319940}"/>
              </a:ext>
            </a:extLst>
          </p:cNvPr>
          <p:cNvSpPr txBox="1"/>
          <p:nvPr/>
        </p:nvSpPr>
        <p:spPr>
          <a:xfrm>
            <a:off x="1207313" y="1282147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주 강의 리눅스 </a:t>
            </a:r>
            <a:r>
              <a:rPr lang="ko-KR" altLang="en-US" sz="1800" dirty="0" err="1">
                <a:effectLst/>
                <a:latin typeface="+mj-lt"/>
              </a:rPr>
              <a:t>배포판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dirty="0">
                <a:effectLst/>
                <a:latin typeface="+mj-lt"/>
              </a:rPr>
              <a:t>: </a:t>
            </a:r>
            <a:r>
              <a:rPr lang="en-US" altLang="ko-Kore-KR" sz="1800" dirty="0">
                <a:effectLst/>
                <a:latin typeface="+mj-lt"/>
              </a:rPr>
              <a:t>Ubuntu 1</a:t>
            </a:r>
            <a:r>
              <a:rPr lang="en-US" altLang="ko-KR" sz="1800" dirty="0">
                <a:effectLst/>
                <a:latin typeface="+mj-lt"/>
              </a:rPr>
              <a:t>8</a:t>
            </a:r>
            <a:r>
              <a:rPr lang="en-US" altLang="ko-Kore-KR" sz="1800" dirty="0">
                <a:effectLst/>
                <a:latin typeface="+mj-lt"/>
              </a:rPr>
              <a:t>.04 </a:t>
            </a:r>
            <a:endParaRPr lang="en-US" altLang="ko-Kore-KR" dirty="0">
              <a:effectLst/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F29CE-E6AF-7AE6-A691-60A180E7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13" y="1870228"/>
            <a:ext cx="5085522" cy="1156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341785-948B-5D4D-B31A-8F48CAAE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13" y="3251299"/>
            <a:ext cx="4411042" cy="2700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AE32B-2BD8-CFD2-95C5-615077C4E0CC}"/>
              </a:ext>
            </a:extLst>
          </p:cNvPr>
          <p:cNvSpPr txBox="1"/>
          <p:nvPr/>
        </p:nvSpPr>
        <p:spPr>
          <a:xfrm>
            <a:off x="6096000" y="3548269"/>
            <a:ext cx="299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00" dirty="0">
                <a:effectLst/>
                <a:latin typeface="+mj-lt"/>
              </a:rPr>
              <a:t>AWS </a:t>
            </a:r>
            <a:r>
              <a:rPr lang="ko-KR" altLang="en-US" sz="1600" dirty="0">
                <a:effectLst/>
                <a:latin typeface="+mj-lt"/>
              </a:rPr>
              <a:t>계정</a:t>
            </a:r>
            <a:br>
              <a:rPr lang="ko-KR" altLang="en-US" sz="1600" dirty="0">
                <a:effectLst/>
                <a:latin typeface="+mj-lt"/>
              </a:rPr>
            </a:br>
            <a:r>
              <a:rPr lang="en-US" altLang="ko-Kore-KR" sz="1600" dirty="0">
                <a:effectLst/>
                <a:latin typeface="+mj-lt"/>
              </a:rPr>
              <a:t>EC2 (Elastic Compute Cloud)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7C7C4-3B26-267C-8768-494983B82DCC}"/>
              </a:ext>
            </a:extLst>
          </p:cNvPr>
          <p:cNvSpPr txBox="1"/>
          <p:nvPr/>
        </p:nvSpPr>
        <p:spPr>
          <a:xfrm>
            <a:off x="5999922" y="5062330"/>
            <a:ext cx="299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00" dirty="0">
                <a:effectLst/>
                <a:latin typeface="+mj-lt"/>
              </a:rPr>
              <a:t>GCP </a:t>
            </a:r>
            <a:r>
              <a:rPr lang="ko-KR" altLang="en-US" sz="1600" dirty="0">
                <a:effectLst/>
                <a:latin typeface="+mj-lt"/>
              </a:rPr>
              <a:t>계정 </a:t>
            </a:r>
            <a:r>
              <a:rPr lang="en-US" altLang="ko-Kore-KR" sz="1600" dirty="0">
                <a:effectLst/>
                <a:latin typeface="+mj-lt"/>
              </a:rPr>
              <a:t>Compute Engine </a:t>
            </a:r>
          </a:p>
        </p:txBody>
      </p:sp>
    </p:spTree>
    <p:extLst>
      <p:ext uri="{BB962C8B-B14F-4D97-AF65-F5344CB8AC3E}">
        <p14:creationId xmlns:p14="http://schemas.microsoft.com/office/powerpoint/2010/main" val="403295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80C5AD-FCC9-F619-185D-567487329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4" y="1633570"/>
            <a:ext cx="7772400" cy="35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376" y="23840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3760AE7-1428-4F42-208F-CE879641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4686"/>
            <a:ext cx="7772400" cy="3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313" y="22997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B0E37C0-54C3-C6E8-53D1-465FBD00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5" y="1075289"/>
            <a:ext cx="7772400" cy="47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313" y="22997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강의소개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리눅스</a:t>
            </a:r>
            <a:r>
              <a:rPr lang="en-US" altLang="ko-KR" sz="1800" dirty="0">
                <a:effectLst/>
                <a:latin typeface="+mj-lt"/>
              </a:rPr>
              <a:t>(</a:t>
            </a:r>
            <a:r>
              <a:rPr lang="en-US" altLang="ko-Kore-KR" sz="1800" dirty="0">
                <a:effectLst/>
                <a:latin typeface="+mj-lt"/>
              </a:rPr>
              <a:t>Linux)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ko-KR" altLang="en-US" sz="1800" dirty="0" err="1">
                <a:effectLst/>
                <a:latin typeface="+mj-lt"/>
              </a:rPr>
              <a:t>리누스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ko-KR" altLang="en-US" sz="1800" dirty="0" err="1">
                <a:effectLst/>
                <a:latin typeface="+mj-lt"/>
              </a:rPr>
              <a:t>토발즈</a:t>
            </a:r>
            <a:r>
              <a:rPr lang="en-US" altLang="ko-KR" sz="1800" dirty="0">
                <a:effectLst/>
                <a:latin typeface="+mj-lt"/>
              </a:rPr>
              <a:t>(</a:t>
            </a:r>
            <a:r>
              <a:rPr lang="en-US" altLang="ko-Kore-KR" sz="1800" dirty="0">
                <a:effectLst/>
                <a:latin typeface="+mj-lt"/>
              </a:rPr>
              <a:t>Linus Torvalds) </a:t>
            </a:r>
            <a:r>
              <a:rPr lang="ko-KR" altLang="en-US" sz="1800" dirty="0">
                <a:effectLst/>
                <a:latin typeface="+mj-lt"/>
              </a:rPr>
              <a:t>에 의해 개발된 운영체제다</a:t>
            </a:r>
            <a:r>
              <a:rPr lang="en-US" altLang="ko-KR" sz="1800" dirty="0">
                <a:effectLst/>
                <a:latin typeface="+mj-lt"/>
              </a:rPr>
              <a:t>.</a:t>
            </a:r>
          </a:p>
          <a:p>
            <a:endParaRPr lang="en-US" altLang="ko-KR" sz="1800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운영체제는 시스템 하드웨어를 관리할 뿐 아니라 응용 소프트웨어를 실행하기 위하여 하드웨어 추상 </a:t>
            </a:r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화 플랫폼과 공통 시스템 서비스를 제공하는 시스템 소프트웨어이다</a:t>
            </a:r>
            <a:r>
              <a:rPr lang="en-US" altLang="ko-KR" sz="1800" dirty="0">
                <a:effectLst/>
                <a:latin typeface="+mj-lt"/>
              </a:rPr>
              <a:t>.</a:t>
            </a:r>
          </a:p>
          <a:p>
            <a:br>
              <a:rPr lang="en-US" altLang="ko-KR" sz="1800" dirty="0">
                <a:effectLst/>
                <a:latin typeface="+mj-lt"/>
              </a:rPr>
            </a:br>
            <a:r>
              <a:rPr lang="ko-KR" altLang="en-US" sz="1800" dirty="0">
                <a:effectLst/>
                <a:latin typeface="+mj-lt"/>
              </a:rPr>
              <a:t>시스템 소프트웨어는 응용 소프트웨어를 실행하기 위한 플랫폼을 제공하고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ko-KR" altLang="en-US" sz="1800" dirty="0">
                <a:effectLst/>
                <a:latin typeface="+mj-lt"/>
              </a:rPr>
              <a:t>컴퓨터 하드웨어를 동작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ko-KR" altLang="en-US" sz="1800" dirty="0">
                <a:effectLst/>
                <a:latin typeface="+mj-lt"/>
              </a:rPr>
              <a:t>접근할 수 있도록 설계된 컴퓨터 소프트웨어다</a:t>
            </a:r>
            <a:r>
              <a:rPr lang="en-US" altLang="ko-KR" sz="1800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160" y="22997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리눅스란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마이크로소프트사는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전세계운영체제시장의</a:t>
            </a:r>
            <a:r>
              <a:rPr lang="en-US" altLang="ko-KR" sz="1800" i="1" dirty="0">
                <a:effectLst/>
                <a:latin typeface="+mj-lt"/>
              </a:rPr>
              <a:t>82.56%</a:t>
            </a:r>
            <a:r>
              <a:rPr lang="ko-KR" altLang="en-US" sz="1800" dirty="0" err="1">
                <a:effectLst/>
                <a:latin typeface="+mj-lt"/>
              </a:rPr>
              <a:t>가윈도우운영체제다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r>
              <a:rPr lang="en-US" altLang="ko-KR" sz="1800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</a:t>
            </a:r>
            <a:r>
              <a:rPr lang="en-US" altLang="ko-KR" sz="1800" dirty="0">
                <a:effectLst/>
                <a:latin typeface="+mj-lt"/>
              </a:rPr>
              <a:t>4</a:t>
            </a:r>
            <a:r>
              <a:rPr lang="ko-KR" altLang="en-US" sz="1800" dirty="0">
                <a:effectLst/>
                <a:latin typeface="+mj-lt"/>
              </a:rPr>
              <a:t>월 기준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리눅스의 마켓 </a:t>
            </a:r>
            <a:r>
              <a:rPr lang="ko-KR" altLang="en-US" sz="1800" dirty="0" err="1">
                <a:effectLst/>
                <a:latin typeface="+mj-lt"/>
              </a:rPr>
              <a:t>쉐어는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i="1" dirty="0">
                <a:effectLst/>
                <a:latin typeface="+mj-lt"/>
              </a:rPr>
              <a:t>1.99% </a:t>
            </a:r>
            <a:r>
              <a:rPr lang="ko-KR" altLang="en-US" sz="1800" dirty="0">
                <a:effectLst/>
                <a:latin typeface="+mj-lt"/>
              </a:rPr>
              <a:t>밖에 되지 않는다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endParaRPr lang="en-US" altLang="ko-KR" sz="1800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 그러나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en-US" altLang="ko-KR" sz="1800" i="1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기준 전 세계 슈퍼컴퓨터</a:t>
            </a:r>
            <a:r>
              <a:rPr lang="en-US" altLang="ko-KR" sz="1800" i="1" dirty="0">
                <a:effectLst/>
                <a:latin typeface="+mj-lt"/>
              </a:rPr>
              <a:t>(</a:t>
            </a:r>
            <a:r>
              <a:rPr lang="en-US" altLang="ko-Kore-KR" sz="1800" i="1" dirty="0">
                <a:effectLst/>
                <a:latin typeface="+mj-lt"/>
              </a:rPr>
              <a:t>supercomputers)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en-US" altLang="ko-KR" sz="1800" i="1" dirty="0">
                <a:effectLst/>
                <a:latin typeface="+mj-lt"/>
              </a:rPr>
              <a:t>100% </a:t>
            </a:r>
            <a:r>
              <a:rPr lang="ko-KR" altLang="en-US" sz="1800" dirty="0">
                <a:effectLst/>
                <a:latin typeface="+mj-lt"/>
              </a:rPr>
              <a:t>리눅스 운영체제를 사용한다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</a:p>
          <a:p>
            <a:r>
              <a:rPr lang="en-US" altLang="ko-KR" i="1" dirty="0">
                <a:latin typeface="+mj-lt"/>
              </a:rPr>
              <a:t>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25 </a:t>
            </a:r>
            <a:r>
              <a:rPr lang="ko-KR" altLang="en-US" sz="1800" dirty="0">
                <a:effectLst/>
                <a:latin typeface="+mj-lt"/>
              </a:rPr>
              <a:t>웹사이트 중 리눅스 운영체제를 사용하지 않는 곳은 단 두 곳 뿐이다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1 million </a:t>
            </a:r>
            <a:r>
              <a:rPr lang="ko-KR" altLang="en-US" sz="1800" dirty="0">
                <a:effectLst/>
                <a:latin typeface="+mj-lt"/>
              </a:rPr>
              <a:t>서버 중 </a:t>
            </a:r>
            <a:r>
              <a:rPr lang="en-US" altLang="ko-KR" sz="1800" i="1" dirty="0">
                <a:effectLst/>
                <a:latin typeface="+mj-lt"/>
              </a:rPr>
              <a:t>96.3% </a:t>
            </a:r>
            <a:r>
              <a:rPr lang="ko-KR" altLang="en-US" sz="1800" dirty="0">
                <a:effectLst/>
                <a:latin typeface="+mj-lt"/>
              </a:rPr>
              <a:t>는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</a:p>
          <a:p>
            <a:endParaRPr lang="en-US" altLang="ko-KR" sz="1800" i="1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클라우드 인프라의 </a:t>
            </a:r>
            <a:r>
              <a:rPr lang="en-US" altLang="ko-KR" sz="1800" i="1" dirty="0">
                <a:effectLst/>
                <a:latin typeface="+mj-lt"/>
              </a:rPr>
              <a:t>90% </a:t>
            </a:r>
            <a:r>
              <a:rPr lang="ko-KR" altLang="en-US" sz="1800" dirty="0">
                <a:effectLst/>
                <a:latin typeface="+mj-lt"/>
              </a:rPr>
              <a:t>이상이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2F1D6-0CFB-C776-00A8-52247FDD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38" y="4490278"/>
            <a:ext cx="660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6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336" y="239909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1431235"/>
            <a:ext cx="7305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+mj-lt"/>
              </a:rPr>
              <a:t>마이크로소프트사는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전세계운영체제시장의</a:t>
            </a:r>
            <a:r>
              <a:rPr lang="en-US" altLang="ko-KR" sz="1800" i="1" dirty="0">
                <a:effectLst/>
                <a:latin typeface="+mj-lt"/>
              </a:rPr>
              <a:t>82.56%</a:t>
            </a:r>
            <a:r>
              <a:rPr lang="ko-KR" altLang="en-US" sz="1800" dirty="0" err="1">
                <a:effectLst/>
                <a:latin typeface="+mj-lt"/>
              </a:rPr>
              <a:t>가윈도우운영체제다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r>
              <a:rPr lang="en-US" altLang="ko-KR" sz="1800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</a:t>
            </a:r>
            <a:r>
              <a:rPr lang="en-US" altLang="ko-KR" sz="1800" dirty="0">
                <a:effectLst/>
                <a:latin typeface="+mj-lt"/>
              </a:rPr>
              <a:t>4</a:t>
            </a:r>
            <a:r>
              <a:rPr lang="ko-KR" altLang="en-US" sz="1800" dirty="0">
                <a:effectLst/>
                <a:latin typeface="+mj-lt"/>
              </a:rPr>
              <a:t>월 기준</a:t>
            </a:r>
            <a:r>
              <a:rPr lang="en-US" altLang="ko-KR" sz="1800" dirty="0">
                <a:effectLst/>
                <a:latin typeface="+mj-lt"/>
              </a:rPr>
              <a:t>... “</a:t>
            </a:r>
            <a:r>
              <a:rPr lang="ko-KR" altLang="en-US" sz="1800" dirty="0">
                <a:effectLst/>
                <a:latin typeface="+mj-lt"/>
              </a:rPr>
              <a:t>리눅스의 마켓 </a:t>
            </a:r>
            <a:r>
              <a:rPr lang="ko-KR" altLang="en-US" sz="1800" dirty="0" err="1">
                <a:effectLst/>
                <a:latin typeface="+mj-lt"/>
              </a:rPr>
              <a:t>쉐어는</a:t>
            </a:r>
            <a:r>
              <a:rPr lang="ko-KR" altLang="en-US" sz="1800" dirty="0">
                <a:effectLst/>
                <a:latin typeface="+mj-lt"/>
              </a:rPr>
              <a:t> </a:t>
            </a:r>
            <a:r>
              <a:rPr lang="en-US" altLang="ko-KR" sz="1800" i="1" dirty="0">
                <a:effectLst/>
                <a:latin typeface="+mj-lt"/>
              </a:rPr>
              <a:t>1.99% </a:t>
            </a:r>
            <a:r>
              <a:rPr lang="ko-KR" altLang="en-US" sz="1800" dirty="0">
                <a:effectLst/>
                <a:latin typeface="+mj-lt"/>
              </a:rPr>
              <a:t>밖에 되지 않는다</a:t>
            </a:r>
            <a:r>
              <a:rPr lang="en-US" altLang="ko-KR" sz="1800" i="1" dirty="0">
                <a:effectLst/>
                <a:latin typeface="+mj-lt"/>
              </a:rPr>
              <a:t>.</a:t>
            </a:r>
            <a:r>
              <a:rPr lang="ko-KR" altLang="en-US" sz="1800" dirty="0">
                <a:effectLst/>
                <a:latin typeface="+mj-lt"/>
              </a:rPr>
              <a:t>” </a:t>
            </a:r>
            <a:endParaRPr lang="en-US" altLang="ko-KR" sz="1800" dirty="0">
              <a:effectLst/>
              <a:latin typeface="+mj-lt"/>
            </a:endParaRPr>
          </a:p>
          <a:p>
            <a:endParaRPr lang="ko-KR" altLang="en-US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 그러나</a:t>
            </a:r>
            <a:r>
              <a:rPr lang="en-US" altLang="ko-KR" sz="1800" dirty="0">
                <a:effectLst/>
                <a:latin typeface="+mj-lt"/>
              </a:rPr>
              <a:t>, </a:t>
            </a:r>
            <a:r>
              <a:rPr lang="en-US" altLang="ko-KR" sz="1800" i="1" dirty="0">
                <a:effectLst/>
                <a:latin typeface="+mj-lt"/>
              </a:rPr>
              <a:t>2019</a:t>
            </a:r>
            <a:r>
              <a:rPr lang="ko-KR" altLang="en-US" sz="1800" dirty="0">
                <a:effectLst/>
                <a:latin typeface="+mj-lt"/>
              </a:rPr>
              <a:t>년 기준 전 세계 슈퍼컴퓨터</a:t>
            </a:r>
            <a:r>
              <a:rPr lang="en-US" altLang="ko-KR" sz="1800" i="1" dirty="0">
                <a:effectLst/>
                <a:latin typeface="+mj-lt"/>
              </a:rPr>
              <a:t>(</a:t>
            </a:r>
            <a:r>
              <a:rPr lang="en-US" altLang="ko-Kore-KR" sz="1800" i="1" dirty="0">
                <a:effectLst/>
                <a:latin typeface="+mj-lt"/>
              </a:rPr>
              <a:t>supercomputers) </a:t>
            </a:r>
            <a:r>
              <a:rPr lang="ko-KR" altLang="en-US" sz="1800" dirty="0">
                <a:effectLst/>
                <a:latin typeface="+mj-lt"/>
              </a:rPr>
              <a:t>는 </a:t>
            </a:r>
            <a:r>
              <a:rPr lang="en-US" altLang="ko-KR" sz="1800" i="1" dirty="0">
                <a:effectLst/>
                <a:latin typeface="+mj-lt"/>
              </a:rPr>
              <a:t>100% </a:t>
            </a:r>
            <a:r>
              <a:rPr lang="ko-KR" altLang="en-US" sz="1800" dirty="0">
                <a:effectLst/>
                <a:latin typeface="+mj-lt"/>
              </a:rPr>
              <a:t>리눅스 운영체제를 사용한다</a:t>
            </a:r>
            <a:r>
              <a:rPr lang="en-US" altLang="ko-KR" sz="1800" i="1" dirty="0">
                <a:effectLst/>
                <a:latin typeface="+mj-lt"/>
              </a:rPr>
              <a:t>.</a:t>
            </a:r>
          </a:p>
          <a:p>
            <a:r>
              <a:rPr lang="en-US" altLang="ko-KR" i="1" dirty="0">
                <a:latin typeface="+mj-lt"/>
              </a:rPr>
              <a:t>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25 </a:t>
            </a:r>
            <a:r>
              <a:rPr lang="ko-KR" altLang="en-US" sz="1800" dirty="0">
                <a:effectLst/>
                <a:latin typeface="+mj-lt"/>
              </a:rPr>
              <a:t>웹사이트 중 리눅스 운영체제를 사용하지 않는 곳은 단 두 곳 뿐이다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r>
              <a:rPr lang="ko-KR" altLang="en-US" sz="1800" dirty="0">
                <a:effectLst/>
                <a:latin typeface="+mj-lt"/>
              </a:rPr>
              <a:t>세계 </a:t>
            </a:r>
            <a:r>
              <a:rPr lang="en-US" altLang="ko-Kore-KR" sz="1800" i="1" dirty="0">
                <a:effectLst/>
                <a:latin typeface="+mj-lt"/>
              </a:rPr>
              <a:t>Top 1 million </a:t>
            </a:r>
            <a:r>
              <a:rPr lang="ko-KR" altLang="en-US" sz="1800" dirty="0">
                <a:effectLst/>
                <a:latin typeface="+mj-lt"/>
              </a:rPr>
              <a:t>서버 중 </a:t>
            </a:r>
            <a:r>
              <a:rPr lang="en-US" altLang="ko-KR" sz="1800" i="1" dirty="0">
                <a:effectLst/>
                <a:latin typeface="+mj-lt"/>
              </a:rPr>
              <a:t>96.3% </a:t>
            </a:r>
            <a:r>
              <a:rPr lang="ko-KR" altLang="en-US" sz="1800" dirty="0">
                <a:effectLst/>
                <a:latin typeface="+mj-lt"/>
              </a:rPr>
              <a:t>는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</a:p>
          <a:p>
            <a:endParaRPr lang="en-US" altLang="ko-KR" sz="1800" i="1" dirty="0">
              <a:effectLst/>
              <a:latin typeface="+mj-lt"/>
            </a:endParaRPr>
          </a:p>
          <a:p>
            <a:r>
              <a:rPr lang="ko-KR" altLang="en-US" sz="1800" dirty="0">
                <a:effectLst/>
                <a:latin typeface="+mj-lt"/>
              </a:rPr>
              <a:t>클라우드 인프라의 </a:t>
            </a:r>
            <a:r>
              <a:rPr lang="en-US" altLang="ko-KR" sz="1800" i="1" dirty="0">
                <a:effectLst/>
                <a:latin typeface="+mj-lt"/>
              </a:rPr>
              <a:t>90% </a:t>
            </a:r>
            <a:r>
              <a:rPr lang="ko-KR" altLang="en-US" sz="1800" dirty="0">
                <a:effectLst/>
                <a:latin typeface="+mj-lt"/>
              </a:rPr>
              <a:t>이상이 리눅스 운영체제를 사용한다</a:t>
            </a:r>
            <a:r>
              <a:rPr lang="en-US" altLang="ko-KR" sz="1800" i="1" dirty="0">
                <a:effectLst/>
                <a:latin typeface="+mj-lt"/>
              </a:rPr>
              <a:t>. </a:t>
            </a:r>
            <a:endParaRPr lang="ko-KR" altLang="en-US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62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34" y="23990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821873"/>
            <a:ext cx="7305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/>
                <a:latin typeface="+mj-lt"/>
              </a:rPr>
              <a:t>리눅스 사용자</a:t>
            </a:r>
            <a:endParaRPr lang="en-US" altLang="ko-KR" sz="1600" dirty="0">
              <a:effectLst/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기업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Companies) </a:t>
            </a:r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아마존 웹 서비스는 클라우드 인프라에서 대부분 리눅스 운영체제를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안드로이드 스마트폰은 모두 리눅스 커널 위에서 구동됨 </a:t>
            </a:r>
            <a:r>
              <a:rPr lang="en-US" altLang="ko-KR" sz="1600" dirty="0">
                <a:effectLst/>
                <a:latin typeface="+mj-lt"/>
              </a:rPr>
              <a:t>(2018</a:t>
            </a:r>
            <a:r>
              <a:rPr lang="ko-KR" altLang="en-US" sz="1600" dirty="0">
                <a:effectLst/>
                <a:latin typeface="+mj-lt"/>
              </a:rPr>
              <a:t>년 기준 세계 스마트폰 시장의 </a:t>
            </a:r>
            <a:r>
              <a:rPr lang="en-US" altLang="ko-KR" sz="1600" dirty="0">
                <a:effectLst/>
                <a:latin typeface="+mj-lt"/>
              </a:rPr>
              <a:t>75.16%</a:t>
            </a:r>
            <a:r>
              <a:rPr lang="ko-KR" altLang="en-US" sz="1600" dirty="0">
                <a:effectLst/>
                <a:latin typeface="+mj-lt"/>
              </a:rPr>
              <a:t>는 안드로이드 스마트폰</a:t>
            </a:r>
            <a:r>
              <a:rPr lang="en-US" altLang="ko-KR" sz="1600" dirty="0">
                <a:effectLst/>
                <a:latin typeface="+mj-lt"/>
              </a:rPr>
              <a:t>, 2019</a:t>
            </a:r>
            <a:r>
              <a:rPr lang="ko-KR" altLang="en-US" sz="1600" dirty="0">
                <a:effectLst/>
                <a:latin typeface="+mj-lt"/>
              </a:rPr>
              <a:t>년 기준 </a:t>
            </a:r>
            <a:r>
              <a:rPr lang="en-US" altLang="ko-KR" sz="1600" dirty="0">
                <a:effectLst/>
                <a:latin typeface="+mj-lt"/>
              </a:rPr>
              <a:t>85.9%)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소니 플레이스테이션은 </a:t>
            </a:r>
            <a:r>
              <a:rPr lang="en-US" altLang="ko-Kore-KR" sz="1600" dirty="0">
                <a:effectLst/>
                <a:latin typeface="+mj-lt"/>
              </a:rPr>
              <a:t>Orbis OS </a:t>
            </a:r>
            <a:r>
              <a:rPr lang="ko-KR" altLang="en-US" sz="1600" dirty="0" err="1">
                <a:effectLst/>
                <a:latin typeface="+mj-lt"/>
              </a:rPr>
              <a:t>를</a:t>
            </a:r>
            <a:r>
              <a:rPr lang="ko-KR" altLang="en-US" sz="1600" dirty="0">
                <a:effectLst/>
                <a:latin typeface="+mj-lt"/>
              </a:rPr>
              <a:t> 사용하고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리눅스 커널을 기반으로 개발되었음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en-US" altLang="ko-Kore-KR" sz="1600" dirty="0">
                <a:effectLst/>
                <a:latin typeface="+mj-lt"/>
              </a:rPr>
              <a:t>IBM</a:t>
            </a:r>
            <a:r>
              <a:rPr lang="ko-KR" altLang="en-US" sz="1600" dirty="0">
                <a:effectLst/>
                <a:latin typeface="+mj-lt"/>
              </a:rPr>
              <a:t>이 </a:t>
            </a:r>
            <a:r>
              <a:rPr lang="en-US" altLang="ko-Kore-KR" sz="1600" dirty="0">
                <a:effectLst/>
                <a:latin typeface="+mj-lt"/>
              </a:rPr>
              <a:t>Red Hat Enterprise Linux </a:t>
            </a:r>
            <a:r>
              <a:rPr lang="ko-KR" altLang="en-US" sz="1600" dirty="0" err="1">
                <a:effectLst/>
                <a:latin typeface="+mj-lt"/>
              </a:rPr>
              <a:t>를</a:t>
            </a:r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$34</a:t>
            </a:r>
            <a:r>
              <a:rPr lang="en-US" altLang="ko-Kore-KR" sz="1600" dirty="0">
                <a:effectLst/>
                <a:latin typeface="+mj-lt"/>
              </a:rPr>
              <a:t>Billion(340</a:t>
            </a:r>
            <a:r>
              <a:rPr lang="ko-KR" altLang="en-US" sz="1600" dirty="0">
                <a:effectLst/>
                <a:latin typeface="+mj-lt"/>
              </a:rPr>
              <a:t>억달러 </a:t>
            </a:r>
            <a:r>
              <a:rPr lang="en-US" altLang="ko-KR" sz="1600" dirty="0">
                <a:effectLst/>
                <a:latin typeface="+mj-lt"/>
              </a:rPr>
              <a:t>= 39</a:t>
            </a:r>
            <a:r>
              <a:rPr lang="ko-KR" altLang="en-US" sz="1600" dirty="0">
                <a:effectLst/>
                <a:latin typeface="+mj-lt"/>
              </a:rPr>
              <a:t>조원</a:t>
            </a:r>
            <a:r>
              <a:rPr lang="en-US" altLang="ko-KR" sz="1600" dirty="0">
                <a:effectLst/>
                <a:latin typeface="+mj-lt"/>
              </a:rPr>
              <a:t>) </a:t>
            </a:r>
            <a:r>
              <a:rPr lang="ko-KR" altLang="en-US" sz="1600" dirty="0">
                <a:effectLst/>
                <a:latin typeface="+mj-lt"/>
              </a:rPr>
              <a:t>에 인수하며 </a:t>
            </a:r>
            <a:r>
              <a:rPr lang="en-US" altLang="ko-Kore-KR" sz="1600" dirty="0">
                <a:effectLst/>
                <a:latin typeface="+mj-lt"/>
              </a:rPr>
              <a:t>IT</a:t>
            </a:r>
            <a:r>
              <a:rPr lang="ko-KR" altLang="en-US" sz="1600" dirty="0">
                <a:effectLst/>
                <a:latin typeface="+mj-lt"/>
              </a:rPr>
              <a:t>업계 인수합병 역사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상 가장 큰 인수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Acquisition) </a:t>
            </a:r>
            <a:r>
              <a:rPr lang="ko-KR" altLang="en-US" sz="1600" dirty="0">
                <a:effectLst/>
                <a:latin typeface="+mj-lt"/>
              </a:rPr>
              <a:t>금액으로 기록되었음 </a:t>
            </a:r>
            <a:r>
              <a:rPr lang="en-US" altLang="ko-KR" sz="1600" dirty="0">
                <a:effectLst/>
                <a:latin typeface="+mj-lt"/>
              </a:rPr>
              <a:t>(2018.10) </a:t>
            </a:r>
            <a:endParaRPr lang="ko-KR" altLang="en-US" sz="1600" dirty="0">
              <a:effectLst/>
              <a:latin typeface="+mj-lt"/>
            </a:endParaRP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정부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Governments)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- </a:t>
            </a:r>
            <a:r>
              <a:rPr lang="ko-KR" altLang="en-US" sz="1600" dirty="0">
                <a:effectLst/>
                <a:latin typeface="+mj-lt"/>
              </a:rPr>
              <a:t>중국 정부는 </a:t>
            </a:r>
            <a:r>
              <a:rPr lang="en-US" altLang="ko-Kore-KR" sz="1600" dirty="0">
                <a:effectLst/>
                <a:latin typeface="+mj-lt"/>
              </a:rPr>
              <a:t>Linux </a:t>
            </a:r>
            <a:r>
              <a:rPr lang="ko-KR" altLang="en-US" sz="1600" dirty="0">
                <a:effectLst/>
                <a:latin typeface="+mj-lt"/>
              </a:rPr>
              <a:t>기반의 </a:t>
            </a:r>
            <a:r>
              <a:rPr lang="en-US" altLang="ko-Kore-KR" sz="1600" dirty="0">
                <a:effectLst/>
                <a:latin typeface="+mj-lt"/>
              </a:rPr>
              <a:t>Ubuntu </a:t>
            </a:r>
            <a:r>
              <a:rPr lang="en-US" altLang="ko-Kore-KR" sz="1600" dirty="0" err="1">
                <a:effectLst/>
                <a:latin typeface="+mj-lt"/>
              </a:rPr>
              <a:t>Kylin</a:t>
            </a:r>
            <a:r>
              <a:rPr lang="en-US" altLang="ko-Kore-KR" sz="1600" dirty="0">
                <a:effectLst/>
                <a:latin typeface="+mj-lt"/>
              </a:rPr>
              <a:t> </a:t>
            </a:r>
            <a:r>
              <a:rPr lang="ko-KR" altLang="en-US" sz="1600" dirty="0">
                <a:effectLst/>
                <a:latin typeface="+mj-lt"/>
              </a:rPr>
              <a:t>이라는 운영체제를 개발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터키 정부는 </a:t>
            </a:r>
            <a:r>
              <a:rPr lang="en-US" altLang="ko-Kore-KR" sz="1600" dirty="0">
                <a:effectLst/>
                <a:latin typeface="+mj-lt"/>
              </a:rPr>
              <a:t>Pardus </a:t>
            </a:r>
            <a:r>
              <a:rPr lang="ko-KR" altLang="en-US" sz="1600" dirty="0">
                <a:effectLst/>
                <a:latin typeface="+mj-lt"/>
              </a:rPr>
              <a:t>라는 리눅스 기반의 운영체제를 </a:t>
            </a:r>
            <a:r>
              <a:rPr lang="en-US" altLang="ko-KR" sz="1600" dirty="0">
                <a:effectLst/>
                <a:latin typeface="+mj-lt"/>
              </a:rPr>
              <a:t>2005</a:t>
            </a:r>
            <a:r>
              <a:rPr lang="ko-KR" altLang="en-US" sz="1600" dirty="0">
                <a:effectLst/>
                <a:latin typeface="+mj-lt"/>
              </a:rPr>
              <a:t>년부터 사용 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러시아 정부는 </a:t>
            </a:r>
            <a:r>
              <a:rPr lang="en-US" altLang="ko-Kore-KR" sz="1600" dirty="0">
                <a:effectLst/>
                <a:latin typeface="+mj-lt"/>
              </a:rPr>
              <a:t>Astra Linux </a:t>
            </a:r>
            <a:r>
              <a:rPr lang="ko-KR" altLang="en-US" sz="1600" dirty="0">
                <a:effectLst/>
                <a:latin typeface="+mj-lt"/>
              </a:rPr>
              <a:t>라는 운영체제를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</a:t>
            </a:r>
            <a:r>
              <a:rPr lang="en-US" altLang="ko-KR" sz="1600" dirty="0">
                <a:effectLst/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미국 백악관은 </a:t>
            </a:r>
            <a:r>
              <a:rPr lang="en-US" altLang="ko-KR" sz="1600" dirty="0">
                <a:effectLst/>
                <a:latin typeface="+mj-lt"/>
              </a:rPr>
              <a:t>2001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</a:t>
            </a:r>
            <a:r>
              <a:rPr lang="ko-KR" altLang="en-US" sz="1600" dirty="0" err="1">
                <a:effectLst/>
                <a:latin typeface="+mj-lt"/>
              </a:rPr>
              <a:t>운여체제를</a:t>
            </a:r>
            <a:r>
              <a:rPr lang="ko-KR" altLang="en-US" sz="1600" dirty="0">
                <a:effectLst/>
                <a:latin typeface="+mj-lt"/>
              </a:rPr>
              <a:t> 사용 </a:t>
            </a:r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 </a:t>
            </a:r>
            <a:r>
              <a:rPr lang="ko-KR" altLang="en-US" sz="1600" dirty="0">
                <a:effectLst/>
                <a:latin typeface="+mj-lt"/>
              </a:rPr>
              <a:t>그 외에도 오스트리아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베네수엘라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등 다양한 국가 정보에서 윈도우의 </a:t>
            </a:r>
            <a:r>
              <a:rPr lang="en-US" altLang="ko-Kore-KR" sz="1600" dirty="0">
                <a:effectLst/>
                <a:latin typeface="+mj-lt"/>
              </a:rPr>
              <a:t>unreliable </a:t>
            </a:r>
            <a:r>
              <a:rPr lang="ko-KR" altLang="en-US" sz="1600" dirty="0">
                <a:effectLst/>
                <a:latin typeface="+mj-lt"/>
              </a:rPr>
              <a:t>과 </a:t>
            </a:r>
            <a:r>
              <a:rPr lang="en-US" altLang="ko-Kore-KR" sz="1600" dirty="0">
                <a:effectLst/>
                <a:latin typeface="+mj-lt"/>
              </a:rPr>
              <a:t>spyware tool</a:t>
            </a:r>
            <a:r>
              <a:rPr lang="ko-KR" altLang="en-US" sz="1600" dirty="0">
                <a:effectLst/>
                <a:latin typeface="+mj-lt"/>
              </a:rPr>
              <a:t>로 인하 리눅스로 이전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migration) </a:t>
            </a:r>
            <a:r>
              <a:rPr lang="ko-KR" altLang="en-US" sz="1600" dirty="0">
                <a:effectLst/>
                <a:latin typeface="+mj-lt"/>
              </a:rPr>
              <a:t>함 </a:t>
            </a:r>
          </a:p>
        </p:txBody>
      </p:sp>
    </p:spTree>
    <p:extLst>
      <p:ext uri="{BB962C8B-B14F-4D97-AF65-F5344CB8AC3E}">
        <p14:creationId xmlns:p14="http://schemas.microsoft.com/office/powerpoint/2010/main" val="120095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34" y="23990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2400" b="1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사용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F8642D-C745-912C-78C2-19940DA6CE6C}"/>
              </a:ext>
            </a:extLst>
          </p:cNvPr>
          <p:cNvSpPr txBox="1"/>
          <p:nvPr/>
        </p:nvSpPr>
        <p:spPr>
          <a:xfrm>
            <a:off x="1749287" y="821873"/>
            <a:ext cx="7305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/>
                <a:latin typeface="+mj-lt"/>
              </a:rPr>
              <a:t>리눅스 사용자</a:t>
            </a:r>
            <a:endParaRPr lang="en-US" altLang="ko-KR" sz="1600" dirty="0">
              <a:effectLst/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군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Military)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ore-KR" sz="1600" dirty="0">
                <a:effectLst/>
                <a:latin typeface="+mj-lt"/>
              </a:rPr>
              <a:t> </a:t>
            </a:r>
            <a:r>
              <a:rPr lang="ko-KR" altLang="en-US" sz="1600" dirty="0">
                <a:effectLst/>
                <a:latin typeface="+mj-lt"/>
              </a:rPr>
              <a:t>미 국방성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US Department of Defense) </a:t>
            </a:r>
            <a:r>
              <a:rPr lang="ko-KR" altLang="en-US" sz="1600" dirty="0">
                <a:effectLst/>
                <a:latin typeface="+mj-lt"/>
              </a:rPr>
              <a:t>는 </a:t>
            </a:r>
            <a:r>
              <a:rPr lang="en-US" altLang="ko-KR" sz="1600" dirty="0">
                <a:effectLst/>
                <a:latin typeface="+mj-lt"/>
              </a:rPr>
              <a:t>2007</a:t>
            </a:r>
            <a:r>
              <a:rPr lang="ko-KR" altLang="en-US" sz="1600" dirty="0">
                <a:effectLst/>
                <a:latin typeface="+mj-lt"/>
              </a:rPr>
              <a:t>년부터 리눅스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미 해군 군함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US Navy’s warship) </a:t>
            </a:r>
            <a:r>
              <a:rPr lang="ko-KR" altLang="en-US" sz="1600" dirty="0">
                <a:effectLst/>
                <a:latin typeface="+mj-lt"/>
              </a:rPr>
              <a:t>에서는 </a:t>
            </a:r>
            <a:r>
              <a:rPr lang="en-US" altLang="ko-KR" sz="1600" dirty="0">
                <a:effectLst/>
                <a:latin typeface="+mj-lt"/>
              </a:rPr>
              <a:t>2013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리눅스 사용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프랑스 경찰은 </a:t>
            </a:r>
            <a:r>
              <a:rPr lang="en-US" altLang="ko-KR" sz="1600" dirty="0">
                <a:effectLst/>
                <a:latin typeface="+mj-lt"/>
              </a:rPr>
              <a:t>2013</a:t>
            </a:r>
            <a:r>
              <a:rPr lang="ko-KR" altLang="en-US" sz="1600" dirty="0">
                <a:effectLst/>
                <a:latin typeface="+mj-lt"/>
              </a:rPr>
              <a:t>년 </a:t>
            </a:r>
            <a:r>
              <a:rPr lang="en-US" altLang="ko-Kore-KR" sz="1600" dirty="0">
                <a:effectLst/>
                <a:latin typeface="+mj-lt"/>
              </a:rPr>
              <a:t>PC</a:t>
            </a:r>
            <a:r>
              <a:rPr lang="ko-KR" altLang="en-US" sz="1600" dirty="0">
                <a:effectLst/>
                <a:latin typeface="+mj-lt"/>
              </a:rPr>
              <a:t>의 절반을 리눅스로 교체하고 그 이후 </a:t>
            </a:r>
            <a:r>
              <a:rPr lang="en-US" altLang="ko-KR" sz="1600" dirty="0">
                <a:effectLst/>
                <a:latin typeface="+mj-lt"/>
              </a:rPr>
              <a:t>72,000</a:t>
            </a:r>
            <a:r>
              <a:rPr lang="ko-KR" altLang="en-US" sz="1600" dirty="0">
                <a:effectLst/>
                <a:latin typeface="+mj-lt"/>
              </a:rPr>
              <a:t>대 모두 리눅스로 교체계획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독일 경찰은 </a:t>
            </a:r>
            <a:r>
              <a:rPr lang="en-US" altLang="ko-KR" sz="1600" dirty="0">
                <a:effectLst/>
                <a:latin typeface="+mj-lt"/>
              </a:rPr>
              <a:t>2003</a:t>
            </a:r>
            <a:r>
              <a:rPr lang="ko-KR" altLang="en-US" sz="1600" dirty="0">
                <a:effectLst/>
                <a:latin typeface="+mj-lt"/>
              </a:rPr>
              <a:t>년부터 리눅스 데스크탑을 이용하였고</a:t>
            </a:r>
            <a:r>
              <a:rPr lang="en-US" altLang="ko-KR" sz="1600" dirty="0">
                <a:effectLst/>
                <a:latin typeface="+mj-lt"/>
              </a:rPr>
              <a:t>, 2013</a:t>
            </a:r>
            <a:r>
              <a:rPr lang="ko-KR" altLang="en-US" sz="1600" dirty="0">
                <a:effectLst/>
                <a:latin typeface="+mj-lt"/>
              </a:rPr>
              <a:t>년에 우분투를 이용하였음 </a:t>
            </a: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은행 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ore-KR" sz="1600" b="1" dirty="0">
                <a:effectLst/>
                <a:latin typeface="+mj-lt"/>
              </a:rPr>
              <a:t>Banks) </a:t>
            </a:r>
            <a:endParaRPr lang="en-US" altLang="ko-Kore-KR" sz="1600" b="1" dirty="0"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  </a:t>
            </a:r>
            <a:r>
              <a:rPr lang="ko-KR" altLang="en-US" sz="1600" dirty="0">
                <a:effectLst/>
                <a:latin typeface="+mj-lt"/>
              </a:rPr>
              <a:t>중국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Industrial and Commercial Bank of China) </a:t>
            </a:r>
            <a:r>
              <a:rPr lang="ko-KR" altLang="en-US" sz="1600" dirty="0">
                <a:effectLst/>
                <a:latin typeface="+mj-lt"/>
              </a:rPr>
              <a:t>는 </a:t>
            </a:r>
            <a:r>
              <a:rPr lang="en-US" altLang="ko-KR" sz="1600" dirty="0">
                <a:effectLst/>
                <a:latin typeface="+mj-lt"/>
              </a:rPr>
              <a:t>2005</a:t>
            </a:r>
            <a:r>
              <a:rPr lang="ko-KR" altLang="en-US" sz="1600" dirty="0">
                <a:effectLst/>
                <a:latin typeface="+mj-lt"/>
              </a:rPr>
              <a:t>년 운영체제의 불법복제 이슈로 리눅스로 전면교체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 미국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Union Bank of California) </a:t>
            </a:r>
            <a:r>
              <a:rPr lang="ko-KR" altLang="en-US" sz="1600" dirty="0">
                <a:effectLst/>
                <a:latin typeface="+mj-lt"/>
              </a:rPr>
              <a:t>는 비용 절감을 위해 </a:t>
            </a:r>
            <a:r>
              <a:rPr lang="en-US" altLang="ko-KR" sz="1600" dirty="0">
                <a:effectLst/>
                <a:latin typeface="+mj-lt"/>
              </a:rPr>
              <a:t>2007</a:t>
            </a:r>
            <a:r>
              <a:rPr lang="ko-KR" altLang="en-US" sz="1600" dirty="0">
                <a:effectLst/>
                <a:latin typeface="+mj-lt"/>
              </a:rPr>
              <a:t>년부터 </a:t>
            </a:r>
            <a:r>
              <a:rPr lang="en-US" altLang="ko-Kore-KR" sz="1600" dirty="0">
                <a:effectLst/>
                <a:latin typeface="+mj-lt"/>
              </a:rPr>
              <a:t>Red Hat </a:t>
            </a:r>
            <a:r>
              <a:rPr lang="ko-KR" altLang="en-US" sz="1600" dirty="0">
                <a:effectLst/>
                <a:latin typeface="+mj-lt"/>
              </a:rPr>
              <a:t>기반의 운영체제로 교체 </a:t>
            </a:r>
            <a:endParaRPr lang="en-US" altLang="ko-KR" sz="1600" dirty="0"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  브라질 은행 </a:t>
            </a:r>
            <a:r>
              <a:rPr lang="en-US" altLang="ko-KR" sz="1600" dirty="0">
                <a:effectLst/>
                <a:latin typeface="+mj-lt"/>
              </a:rPr>
              <a:t>(</a:t>
            </a:r>
            <a:r>
              <a:rPr lang="en-US" altLang="ko-Kore-KR" sz="1600" dirty="0">
                <a:effectLst/>
                <a:latin typeface="+mj-lt"/>
              </a:rPr>
              <a:t>Bank of Brazil) </a:t>
            </a:r>
            <a:r>
              <a:rPr lang="ko-KR" altLang="en-US" sz="1600" dirty="0">
                <a:effectLst/>
                <a:latin typeface="+mj-lt"/>
              </a:rPr>
              <a:t>은 데스크탑 서버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en-US" altLang="ko-Kore-KR" sz="1600" dirty="0">
                <a:effectLst/>
                <a:latin typeface="+mj-lt"/>
              </a:rPr>
              <a:t>ATM </a:t>
            </a:r>
            <a:r>
              <a:rPr lang="ko-KR" altLang="en-US" sz="1600" dirty="0">
                <a:effectLst/>
                <a:latin typeface="+mj-lt"/>
              </a:rPr>
              <a:t>기기 모두를 리눅스로 교체 </a:t>
            </a:r>
          </a:p>
          <a:p>
            <a:endParaRPr lang="en-US" altLang="ko-KR" sz="1600" dirty="0">
              <a:effectLst/>
              <a:latin typeface="+mj-lt"/>
            </a:endParaRPr>
          </a:p>
          <a:p>
            <a:r>
              <a:rPr lang="ko-KR" altLang="en-US" sz="1600" dirty="0">
                <a:effectLst/>
                <a:latin typeface="+mj-lt"/>
              </a:rPr>
              <a:t>군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경</a:t>
            </a:r>
            <a:r>
              <a:rPr lang="en-US" altLang="ko-KR" sz="1600" dirty="0">
                <a:effectLst/>
                <a:latin typeface="+mj-lt"/>
              </a:rPr>
              <a:t>, </a:t>
            </a:r>
            <a:r>
              <a:rPr lang="ko-KR" altLang="en-US" sz="1600" dirty="0">
                <a:effectLst/>
                <a:latin typeface="+mj-lt"/>
              </a:rPr>
              <a:t>은행 등 많은 분야에서 리눅스의 안정성과 보안 등을 고려하여 활용도가 오래전부터 이미 꾸준히 증가하였음</a:t>
            </a:r>
            <a:r>
              <a:rPr lang="en-US" altLang="ko-KR" sz="1600" dirty="0">
                <a:effectLst/>
                <a:latin typeface="+mj-lt"/>
              </a:rPr>
              <a:t>. </a:t>
            </a:r>
            <a:endParaRPr lang="ko-KR" altLang="en-US" sz="16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621225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643</Words>
  <Application>Microsoft Macintosh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 Bold</vt:lpstr>
      <vt:lpstr>맑은 고딕</vt:lpstr>
      <vt:lpstr>나눔스퀘어 ExtraBold</vt:lpstr>
      <vt:lpstr>나눔스퀘어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고정범</cp:lastModifiedBy>
  <cp:revision>14</cp:revision>
  <dcterms:created xsi:type="dcterms:W3CDTF">2017-10-13T13:12:51Z</dcterms:created>
  <dcterms:modified xsi:type="dcterms:W3CDTF">2022-12-21T11:55:45Z</dcterms:modified>
</cp:coreProperties>
</file>