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7" r:id="rId3"/>
    <p:sldId id="258" r:id="rId4"/>
    <p:sldId id="260" r:id="rId5"/>
    <p:sldId id="261" r:id="rId6"/>
    <p:sldId id="262" r:id="rId7"/>
    <p:sldId id="268" r:id="rId8"/>
    <p:sldId id="269" r:id="rId9"/>
    <p:sldId id="270" r:id="rId10"/>
    <p:sldId id="271" r:id="rId11"/>
    <p:sldId id="273" r:id="rId12"/>
    <p:sldId id="272" r:id="rId13"/>
    <p:sldId id="274" r:id="rId14"/>
    <p:sldId id="275" r:id="rId15"/>
    <p:sldId id="278" r:id="rId16"/>
    <p:sldId id="267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5B2E"/>
    <a:srgbClr val="240202"/>
    <a:srgbClr val="F7F4E3"/>
    <a:srgbClr val="73C0BA"/>
    <a:srgbClr val="462300"/>
    <a:srgbClr val="4204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05" autoAdjust="0"/>
    <p:restoredTop sz="99884" autoAdjust="0"/>
  </p:normalViewPr>
  <p:slideViewPr>
    <p:cSldViewPr snapToGrid="0">
      <p:cViewPr>
        <p:scale>
          <a:sx n="114" d="100"/>
          <a:sy n="114" d="100"/>
        </p:scale>
        <p:origin x="-612" y="-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9CE-1434-4ED3-BDFC-63708F70EA2A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DF53-25EE-4AE7-A3A5-138DCC1C6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001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9CE-1434-4ED3-BDFC-63708F70EA2A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DF53-25EE-4AE7-A3A5-138DCC1C6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814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9CE-1434-4ED3-BDFC-63708F70EA2A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DF53-25EE-4AE7-A3A5-138DCC1C6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34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9CE-1434-4ED3-BDFC-63708F70EA2A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DF53-25EE-4AE7-A3A5-138DCC1C6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298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9CE-1434-4ED3-BDFC-63708F70EA2A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DF53-25EE-4AE7-A3A5-138DCC1C6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600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9CE-1434-4ED3-BDFC-63708F70EA2A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DF53-25EE-4AE7-A3A5-138DCC1C6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602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9CE-1434-4ED3-BDFC-63708F70EA2A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DF53-25EE-4AE7-A3A5-138DCC1C6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876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9CE-1434-4ED3-BDFC-63708F70EA2A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DF53-25EE-4AE7-A3A5-138DCC1C6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71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9CE-1434-4ED3-BDFC-63708F70EA2A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DF53-25EE-4AE7-A3A5-138DCC1C6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35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9CE-1434-4ED3-BDFC-63708F70EA2A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DF53-25EE-4AE7-A3A5-138DCC1C6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81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9CE-1434-4ED3-BDFC-63708F70EA2A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DF53-25EE-4AE7-A3A5-138DCC1C6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223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159CE-1434-4ED3-BDFC-63708F70EA2A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6DF53-25EE-4AE7-A3A5-138DCC1C6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688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이등변 삼각형 27"/>
          <p:cNvSpPr/>
          <p:nvPr/>
        </p:nvSpPr>
        <p:spPr>
          <a:xfrm>
            <a:off x="26367" y="0"/>
            <a:ext cx="12192000" cy="6872332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grpSp>
        <p:nvGrpSpPr>
          <p:cNvPr id="30" name="그룹 29"/>
          <p:cNvGrpSpPr/>
          <p:nvPr/>
        </p:nvGrpSpPr>
        <p:grpSpPr>
          <a:xfrm>
            <a:off x="3766607" y="847361"/>
            <a:ext cx="4584138" cy="4471068"/>
            <a:chOff x="3852144" y="959330"/>
            <a:chExt cx="4584138" cy="4471068"/>
          </a:xfrm>
        </p:grpSpPr>
        <p:sp>
          <p:nvSpPr>
            <p:cNvPr id="31" name="타원 30"/>
            <p:cNvSpPr/>
            <p:nvPr/>
          </p:nvSpPr>
          <p:spPr>
            <a:xfrm>
              <a:off x="4040156" y="1102369"/>
              <a:ext cx="3972497" cy="3972497"/>
            </a:xfrm>
            <a:prstGeom prst="ellipse">
              <a:avLst/>
            </a:prstGeom>
            <a:solidFill>
              <a:srgbClr val="F7F4E3"/>
            </a:solidFill>
            <a:ln w="1111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4264261" y="1373126"/>
              <a:ext cx="3498810" cy="3498810"/>
            </a:xfrm>
            <a:prstGeom prst="ellipse">
              <a:avLst/>
            </a:prstGeom>
            <a:solidFill>
              <a:srgbClr val="F7F4E3"/>
            </a:solidFill>
            <a:ln w="127000">
              <a:solidFill>
                <a:srgbClr val="E05B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원호 32"/>
            <p:cNvSpPr/>
            <p:nvPr/>
          </p:nvSpPr>
          <p:spPr>
            <a:xfrm rot="7512704">
              <a:off x="3852144" y="959330"/>
              <a:ext cx="4337115" cy="4337115"/>
            </a:xfrm>
            <a:prstGeom prst="arc">
              <a:avLst>
                <a:gd name="adj1" fmla="val 16200000"/>
                <a:gd name="adj2" fmla="val 2197969"/>
              </a:avLst>
            </a:prstGeom>
            <a:ln w="82550">
              <a:solidFill>
                <a:srgbClr val="F7F4E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원호 33"/>
            <p:cNvSpPr/>
            <p:nvPr/>
          </p:nvSpPr>
          <p:spPr>
            <a:xfrm rot="21253438">
              <a:off x="3877654" y="1000196"/>
              <a:ext cx="4289797" cy="4289797"/>
            </a:xfrm>
            <a:prstGeom prst="arc">
              <a:avLst>
                <a:gd name="adj1" fmla="val 12693145"/>
                <a:gd name="adj2" fmla="val 2318383"/>
              </a:avLst>
            </a:prstGeom>
            <a:ln w="190500">
              <a:solidFill>
                <a:srgbClr val="2402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원호 34"/>
            <p:cNvSpPr/>
            <p:nvPr/>
          </p:nvSpPr>
          <p:spPr>
            <a:xfrm rot="21326379">
              <a:off x="3979526" y="1083866"/>
              <a:ext cx="4456756" cy="4346532"/>
            </a:xfrm>
            <a:prstGeom prst="arc">
              <a:avLst>
                <a:gd name="adj1" fmla="val 21422527"/>
                <a:gd name="adj2" fmla="val 2197969"/>
              </a:avLst>
            </a:prstGeom>
            <a:ln w="63500">
              <a:solidFill>
                <a:srgbClr val="E05B2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21299" y="6188295"/>
            <a:ext cx="9727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손쉽고 간편하게 각 분야의 전문가들과 빠르게 매칭</a:t>
            </a:r>
            <a:r>
              <a:rPr lang="ko-KR" altLang="en-US" sz="2000" b="1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시켜주는 시스템</a:t>
            </a:r>
            <a:endParaRPr lang="ko-KR" altLang="en-US" sz="20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18434" y="2420503"/>
            <a:ext cx="64448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 err="1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다매칭</a:t>
            </a:r>
            <a:endParaRPr lang="en-US" altLang="ko-KR" sz="6000" b="1" dirty="0" smtClean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86887" y="5835578"/>
            <a:ext cx="3709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b="1" dirty="0" smtClean="0"/>
              <a:t>소프트웨어 설계 </a:t>
            </a:r>
            <a:r>
              <a:rPr lang="en-US" altLang="ko-KR" sz="2000" b="1" dirty="0" smtClean="0"/>
              <a:t>6</a:t>
            </a:r>
            <a:r>
              <a:rPr lang="ko-KR" altLang="en-US" sz="2000" b="1" dirty="0" smtClean="0"/>
              <a:t>조</a:t>
            </a:r>
            <a:endParaRPr lang="en-US" altLang="ko-KR" sz="2000" b="1" dirty="0" smtClean="0"/>
          </a:p>
          <a:p>
            <a:pPr algn="r"/>
            <a:r>
              <a:rPr lang="ko-KR" altLang="en-US" sz="2000" b="1" dirty="0" smtClean="0"/>
              <a:t>정현석</a:t>
            </a:r>
            <a:r>
              <a:rPr lang="en-US" altLang="ko-KR" sz="2000" b="1" dirty="0"/>
              <a:t> </a:t>
            </a:r>
            <a:r>
              <a:rPr lang="ko-KR" altLang="en-US" sz="2000" b="1" dirty="0" smtClean="0"/>
              <a:t>허지영</a:t>
            </a:r>
            <a:r>
              <a:rPr lang="en-US" altLang="ko-KR" sz="2000" b="1" dirty="0"/>
              <a:t> </a:t>
            </a:r>
            <a:r>
              <a:rPr lang="ko-KR" altLang="en-US" sz="2000" b="1" dirty="0" smtClean="0"/>
              <a:t>박준민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오승택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0858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flipH="1">
            <a:off x="8397352" y="4879215"/>
            <a:ext cx="3794648" cy="1978785"/>
          </a:xfrm>
          <a:prstGeom prst="triangle">
            <a:avLst>
              <a:gd name="adj" fmla="val 0"/>
            </a:avLst>
          </a:prstGeom>
          <a:solidFill>
            <a:srgbClr val="E05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689916" y="420624"/>
            <a:ext cx="439176" cy="439176"/>
            <a:chOff x="830593" y="490962"/>
            <a:chExt cx="439176" cy="439176"/>
          </a:xfrm>
        </p:grpSpPr>
        <p:sp>
          <p:nvSpPr>
            <p:cNvPr id="15" name="타원 14"/>
            <p:cNvSpPr/>
            <p:nvPr/>
          </p:nvSpPr>
          <p:spPr>
            <a:xfrm>
              <a:off x="830593" y="490962"/>
              <a:ext cx="439176" cy="439176"/>
            </a:xfrm>
            <a:prstGeom prst="ellipse">
              <a:avLst/>
            </a:prstGeom>
            <a:solidFill>
              <a:srgbClr val="E05B2E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899103" y="559472"/>
              <a:ext cx="302156" cy="302156"/>
            </a:xfrm>
            <a:prstGeom prst="ellipse">
              <a:avLst/>
            </a:prstGeom>
            <a:solidFill>
              <a:srgbClr val="F7F4E3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290510" y="250923"/>
            <a:ext cx="57981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소프트웨어 상세 설계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8425" y="1216404"/>
            <a:ext cx="3570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</a:t>
            </a:r>
            <a:r>
              <a:rPr lang="ko-KR" altLang="en-US" dirty="0"/>
              <a:t>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설계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425" y="1719960"/>
            <a:ext cx="8511410" cy="4787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209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flipH="1">
            <a:off x="8397352" y="4879215"/>
            <a:ext cx="3794648" cy="1978785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689916" y="420624"/>
            <a:ext cx="439176" cy="439176"/>
            <a:chOff x="830593" y="490962"/>
            <a:chExt cx="439176" cy="439176"/>
          </a:xfrm>
        </p:grpSpPr>
        <p:sp>
          <p:nvSpPr>
            <p:cNvPr id="15" name="타원 14"/>
            <p:cNvSpPr/>
            <p:nvPr/>
          </p:nvSpPr>
          <p:spPr>
            <a:xfrm>
              <a:off x="830593" y="490962"/>
              <a:ext cx="439176" cy="439176"/>
            </a:xfrm>
            <a:prstGeom prst="ellipse">
              <a:avLst/>
            </a:prstGeom>
            <a:solidFill>
              <a:srgbClr val="E05B2E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899103" y="559472"/>
              <a:ext cx="302156" cy="302156"/>
            </a:xfrm>
            <a:prstGeom prst="ellipse">
              <a:avLst/>
            </a:prstGeom>
            <a:solidFill>
              <a:srgbClr val="F7F4E3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58425" y="1216404"/>
            <a:ext cx="3570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전문가 선택 기능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0510" y="250923"/>
            <a:ext cx="56220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소프트웨어 주요 기능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425" y="1703182"/>
            <a:ext cx="6573552" cy="4692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420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flipH="1">
            <a:off x="10043464" y="5737609"/>
            <a:ext cx="2148535" cy="1120391"/>
          </a:xfrm>
          <a:prstGeom prst="triangle">
            <a:avLst>
              <a:gd name="adj" fmla="val 0"/>
            </a:avLst>
          </a:prstGeom>
          <a:solidFill>
            <a:srgbClr val="E05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90510" y="250923"/>
            <a:ext cx="56220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소프트웨어 주요 기능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689916" y="420624"/>
            <a:ext cx="439176" cy="439176"/>
            <a:chOff x="830593" y="490962"/>
            <a:chExt cx="439176" cy="439176"/>
          </a:xfrm>
        </p:grpSpPr>
        <p:sp>
          <p:nvSpPr>
            <p:cNvPr id="15" name="타원 14"/>
            <p:cNvSpPr/>
            <p:nvPr/>
          </p:nvSpPr>
          <p:spPr>
            <a:xfrm>
              <a:off x="830593" y="490962"/>
              <a:ext cx="439176" cy="439176"/>
            </a:xfrm>
            <a:prstGeom prst="ellipse">
              <a:avLst/>
            </a:prstGeom>
            <a:solidFill>
              <a:srgbClr val="E05B2E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899103" y="559472"/>
              <a:ext cx="302156" cy="302156"/>
            </a:xfrm>
            <a:prstGeom prst="ellipse">
              <a:avLst/>
            </a:prstGeom>
            <a:solidFill>
              <a:srgbClr val="F7F4E3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58425" y="1216404"/>
            <a:ext cx="3570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매칭</a:t>
            </a:r>
            <a:r>
              <a:rPr lang="ko-KR" altLang="en-US" dirty="0" smtClean="0"/>
              <a:t> 기능</a:t>
            </a:r>
            <a:endParaRPr lang="ko-KR" altLang="en-US" dirty="0"/>
          </a:p>
        </p:txBody>
      </p:sp>
      <p:pic>
        <p:nvPicPr>
          <p:cNvPr id="7171" name="Picture 3" descr="C:\Users\hyeonseok\Desktop\소설\55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426" y="1736171"/>
            <a:ext cx="7999680" cy="480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06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flipH="1">
            <a:off x="8397352" y="4879215"/>
            <a:ext cx="3794648" cy="1978785"/>
          </a:xfrm>
          <a:prstGeom prst="triangle">
            <a:avLst>
              <a:gd name="adj" fmla="val 0"/>
            </a:avLst>
          </a:prstGeom>
          <a:solidFill>
            <a:srgbClr val="E05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90510" y="250923"/>
            <a:ext cx="56220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소프트웨어 주요 기능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689916" y="420624"/>
            <a:ext cx="439176" cy="439176"/>
            <a:chOff x="830593" y="490962"/>
            <a:chExt cx="439176" cy="439176"/>
          </a:xfrm>
        </p:grpSpPr>
        <p:sp>
          <p:nvSpPr>
            <p:cNvPr id="11" name="타원 10"/>
            <p:cNvSpPr/>
            <p:nvPr/>
          </p:nvSpPr>
          <p:spPr>
            <a:xfrm>
              <a:off x="830593" y="490962"/>
              <a:ext cx="439176" cy="439176"/>
            </a:xfrm>
            <a:prstGeom prst="ellipse">
              <a:avLst/>
            </a:prstGeom>
            <a:solidFill>
              <a:srgbClr val="E05B2E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899103" y="559472"/>
              <a:ext cx="302156" cy="302156"/>
            </a:xfrm>
            <a:prstGeom prst="ellipse">
              <a:avLst/>
            </a:prstGeom>
            <a:solidFill>
              <a:srgbClr val="F7F4E3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758425" y="1216404"/>
            <a:ext cx="3570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자격 검증 기능</a:t>
            </a:r>
            <a:endParaRPr lang="ko-KR" altLang="en-US" dirty="0"/>
          </a:p>
        </p:txBody>
      </p:sp>
      <p:pic>
        <p:nvPicPr>
          <p:cNvPr id="9218" name="Picture 2" descr="C:\Users\hyeonseok\Desktop\소설\KakaoTalk_20191107_20394519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55" y="1688618"/>
            <a:ext cx="6713159" cy="4961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340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flipH="1">
            <a:off x="10043464" y="5737609"/>
            <a:ext cx="2148535" cy="1120391"/>
          </a:xfrm>
          <a:prstGeom prst="triangle">
            <a:avLst>
              <a:gd name="adj" fmla="val 0"/>
            </a:avLst>
          </a:prstGeom>
          <a:solidFill>
            <a:srgbClr val="E05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90510" y="250923"/>
            <a:ext cx="93970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진행상황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689916" y="420624"/>
            <a:ext cx="439176" cy="439176"/>
            <a:chOff x="830593" y="490962"/>
            <a:chExt cx="439176" cy="439176"/>
          </a:xfrm>
        </p:grpSpPr>
        <p:sp>
          <p:nvSpPr>
            <p:cNvPr id="15" name="타원 14"/>
            <p:cNvSpPr/>
            <p:nvPr/>
          </p:nvSpPr>
          <p:spPr>
            <a:xfrm>
              <a:off x="830593" y="490962"/>
              <a:ext cx="439176" cy="439176"/>
            </a:xfrm>
            <a:prstGeom prst="ellipse">
              <a:avLst/>
            </a:prstGeom>
            <a:solidFill>
              <a:srgbClr val="E05B2E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899103" y="559472"/>
              <a:ext cx="302156" cy="302156"/>
            </a:xfrm>
            <a:prstGeom prst="ellipse">
              <a:avLst/>
            </a:prstGeom>
            <a:solidFill>
              <a:srgbClr val="F7F4E3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15008" y="2357306"/>
            <a:ext cx="801288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dirty="0" smtClean="0"/>
              <a:t>전체적인 </a:t>
            </a:r>
            <a:r>
              <a:rPr lang="en-US" altLang="ko-KR" sz="2400" dirty="0" smtClean="0"/>
              <a:t>GUI </a:t>
            </a:r>
            <a:r>
              <a:rPr lang="ko-KR" altLang="en-US" sz="2400" dirty="0" smtClean="0"/>
              <a:t>구현</a:t>
            </a:r>
            <a:endParaRPr lang="en-US" altLang="ko-KR" sz="2400" dirty="0" smtClean="0"/>
          </a:p>
          <a:p>
            <a:pPr marL="285750" indent="-285750">
              <a:buFontTx/>
              <a:buChar char="-"/>
            </a:pPr>
            <a:r>
              <a:rPr lang="ko-KR" altLang="en-US" sz="2000" dirty="0" smtClean="0"/>
              <a:t>로그인 화면</a:t>
            </a: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ko-KR" altLang="en-US" sz="2000" dirty="0" smtClean="0"/>
              <a:t>카테고리 화면</a:t>
            </a:r>
            <a:endParaRPr lang="en-US" altLang="ko-KR" sz="2000" dirty="0" smtClean="0"/>
          </a:p>
          <a:p>
            <a:pPr marL="285750" indent="-285750">
              <a:buFontTx/>
              <a:buChar char="-"/>
            </a:pPr>
            <a:r>
              <a:rPr lang="ko-KR" altLang="en-US" sz="2000" dirty="0" smtClean="0"/>
              <a:t>전문가 선택 화면</a:t>
            </a:r>
            <a:endParaRPr lang="en-US" altLang="ko-KR" sz="2000" dirty="0" smtClean="0"/>
          </a:p>
          <a:p>
            <a:pPr marL="285750" indent="-285750">
              <a:buFontTx/>
              <a:buChar char="-"/>
            </a:pPr>
            <a:r>
              <a:rPr lang="ko-KR" altLang="en-US" sz="2000" dirty="0" smtClean="0"/>
              <a:t>전문가 상세 정보 화면</a:t>
            </a:r>
            <a:endParaRPr lang="en-US" altLang="ko-KR" sz="2000" dirty="0" smtClean="0"/>
          </a:p>
          <a:p>
            <a:pPr marL="285750" indent="-285750">
              <a:buFontTx/>
              <a:buChar char="-"/>
            </a:pPr>
            <a:r>
              <a:rPr lang="ko-KR" altLang="en-US" sz="2000" dirty="0" smtClean="0"/>
              <a:t>예약 화면</a:t>
            </a:r>
            <a:endParaRPr lang="en-US" altLang="ko-KR" sz="2000" dirty="0" smtClean="0"/>
          </a:p>
          <a:p>
            <a:pPr marL="285750" indent="-285750">
              <a:buFontTx/>
              <a:buChar char="-"/>
            </a:pPr>
            <a:r>
              <a:rPr lang="ko-KR" altLang="en-US" sz="2000" dirty="0" smtClean="0"/>
              <a:t>예약 내역 화면</a:t>
            </a:r>
            <a:endParaRPr lang="en-US" altLang="ko-KR" sz="2000" dirty="0" smtClean="0"/>
          </a:p>
          <a:p>
            <a:pPr marL="285750" indent="-285750">
              <a:buFontTx/>
              <a:buChar char="-"/>
            </a:pPr>
            <a:r>
              <a:rPr lang="ko-KR" altLang="en-US" sz="2000" dirty="0" smtClean="0"/>
              <a:t>전문가 예약 관리 화면</a:t>
            </a:r>
            <a:endParaRPr lang="en-US" altLang="ko-KR" sz="2000" dirty="0" smtClean="0"/>
          </a:p>
          <a:p>
            <a:pPr marL="285750" indent="-285750">
              <a:buFontTx/>
              <a:buChar char="-"/>
            </a:pPr>
            <a:endParaRPr lang="en-US" altLang="ko-KR" sz="2000" dirty="0" smtClean="0"/>
          </a:p>
          <a:p>
            <a:r>
              <a:rPr lang="en-US" altLang="ko-KR" sz="2400" dirty="0" smtClean="0"/>
              <a:t>2. GUI</a:t>
            </a:r>
            <a:r>
              <a:rPr lang="ko-KR" altLang="en-US" sz="2400" dirty="0" smtClean="0"/>
              <a:t>간의 버튼 및 화면 전환 구현</a:t>
            </a:r>
            <a:endParaRPr lang="en-US" altLang="ko-KR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215008" y="1384292"/>
            <a:ext cx="3885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현재 상황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8309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flipH="1">
            <a:off x="8397352" y="4879215"/>
            <a:ext cx="3794648" cy="1978785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이등변 삼각형 10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90510" y="250923"/>
            <a:ext cx="93970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진행상황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689916" y="420624"/>
            <a:ext cx="439176" cy="439176"/>
            <a:chOff x="830593" y="490962"/>
            <a:chExt cx="439176" cy="439176"/>
          </a:xfrm>
        </p:grpSpPr>
        <p:sp>
          <p:nvSpPr>
            <p:cNvPr id="19" name="타원 18"/>
            <p:cNvSpPr/>
            <p:nvPr/>
          </p:nvSpPr>
          <p:spPr>
            <a:xfrm>
              <a:off x="830593" y="490962"/>
              <a:ext cx="439176" cy="439176"/>
            </a:xfrm>
            <a:prstGeom prst="ellipse">
              <a:avLst/>
            </a:prstGeom>
            <a:solidFill>
              <a:srgbClr val="E05B2E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899103" y="559472"/>
              <a:ext cx="302156" cy="302156"/>
            </a:xfrm>
            <a:prstGeom prst="ellipse">
              <a:avLst/>
            </a:prstGeom>
            <a:solidFill>
              <a:srgbClr val="F7F4E3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050181" y="1208231"/>
            <a:ext cx="3885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문</a:t>
            </a:r>
            <a:r>
              <a:rPr lang="ko-KR" altLang="en-US" sz="2800" dirty="0"/>
              <a:t>제</a:t>
            </a:r>
            <a:r>
              <a:rPr lang="ko-KR" altLang="en-US" sz="2800" dirty="0" smtClean="0"/>
              <a:t> 상황 및 해결 방안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129092" y="1938236"/>
            <a:ext cx="840919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데이터 베이스 숙지 및 적용 문제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전반적인 </a:t>
            </a:r>
            <a:r>
              <a:rPr lang="en-US" altLang="ko-KR" dirty="0" smtClean="0"/>
              <a:t>GUI</a:t>
            </a:r>
            <a:r>
              <a:rPr lang="ko-KR" altLang="en-US" dirty="0" smtClean="0"/>
              <a:t>의 구현은 마쳤으나 여기에 데이터 베이스를 적용시켜야 한다는 것이 앞으로의 개발에서 가장 큰 문제입니다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r>
              <a:rPr lang="en-US" altLang="ko-KR" dirty="0" smtClean="0"/>
              <a:t>-&gt; </a:t>
            </a:r>
            <a:r>
              <a:rPr lang="ko-KR" altLang="en-US" dirty="0" smtClean="0"/>
              <a:t>파이어 베이스의 동작 원리를 이해하고 팀원들의 적절한 역할 분담을 통해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/>
              <a:t> </a:t>
            </a:r>
            <a:r>
              <a:rPr lang="ko-KR" altLang="en-US" dirty="0" smtClean="0"/>
              <a:t>해결 할 수 있을 것 같습니다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marL="342900" indent="-342900">
              <a:buAutoNum type="arabicPeriod" startAt="2"/>
            </a:pPr>
            <a:r>
              <a:rPr lang="ko-KR" altLang="en-US" dirty="0" smtClean="0"/>
              <a:t>결제 기능 구현 문제</a:t>
            </a:r>
            <a:endParaRPr lang="en-US" altLang="ko-KR" dirty="0" smtClean="0"/>
          </a:p>
          <a:p>
            <a:pPr marL="342900" indent="-342900">
              <a:buAutoNum type="arabicPeriod" startAt="2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실제로 결제 기능을 구현하기 위해서는 카드사와 협의를 통해서 계약을 해야 되는 문제가 있습니다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 smtClean="0"/>
              <a:t>-&gt; </a:t>
            </a:r>
            <a:r>
              <a:rPr lang="ko-KR" altLang="en-US" dirty="0" smtClean="0"/>
              <a:t>우선은 대략적인 </a:t>
            </a:r>
            <a:r>
              <a:rPr lang="en-US" altLang="ko-KR" dirty="0" smtClean="0"/>
              <a:t>GUI</a:t>
            </a:r>
            <a:r>
              <a:rPr lang="ko-KR" altLang="en-US" dirty="0" smtClean="0"/>
              <a:t>로 구현을 통해 향후에 실제로 </a:t>
            </a:r>
            <a:r>
              <a:rPr lang="ko-KR" altLang="en-US" dirty="0" err="1" smtClean="0"/>
              <a:t>어플을</a:t>
            </a:r>
            <a:r>
              <a:rPr lang="ko-KR" altLang="en-US" dirty="0"/>
              <a:t> </a:t>
            </a:r>
            <a:r>
              <a:rPr lang="ko-KR" altLang="en-US" dirty="0" smtClean="0"/>
              <a:t>상용화 하기 위한           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준비까지만 해놓으려고 합니다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820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flipH="1">
            <a:off x="8397352" y="4879215"/>
            <a:ext cx="3794648" cy="1978785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pic>
        <p:nvPicPr>
          <p:cNvPr id="10242" name="Picture 2" descr="C:\Users\hyeonseok\Desktop\설프 최종\정현석-설프1-개인과제보고-다매칭\슬라이드1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366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그룹 47"/>
          <p:cNvGrpSpPr/>
          <p:nvPr/>
        </p:nvGrpSpPr>
        <p:grpSpPr>
          <a:xfrm>
            <a:off x="-1" y="0"/>
            <a:ext cx="15741322" cy="6906586"/>
            <a:chOff x="-1" y="0"/>
            <a:chExt cx="15741322" cy="6906586"/>
          </a:xfrm>
        </p:grpSpPr>
        <p:sp>
          <p:nvSpPr>
            <p:cNvPr id="50" name="이등변 삼각형 49"/>
            <p:cNvSpPr/>
            <p:nvPr userDrawn="1"/>
          </p:nvSpPr>
          <p:spPr>
            <a:xfrm flipH="1">
              <a:off x="-1" y="4927801"/>
              <a:ext cx="4762919" cy="1978785"/>
            </a:xfrm>
            <a:prstGeom prst="triangle">
              <a:avLst>
                <a:gd name="adj" fmla="val 100000"/>
              </a:avLst>
            </a:prstGeom>
            <a:solidFill>
              <a:srgbClr val="E05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dirty="0"/>
            </a:p>
          </p:txBody>
        </p:sp>
        <p:sp>
          <p:nvSpPr>
            <p:cNvPr id="51" name="이등변 삼각형 50"/>
            <p:cNvSpPr/>
            <p:nvPr userDrawn="1"/>
          </p:nvSpPr>
          <p:spPr>
            <a:xfrm rot="16200000" flipH="1">
              <a:off x="9929448" y="460551"/>
              <a:ext cx="2723103" cy="1802001"/>
            </a:xfrm>
            <a:prstGeom prst="triangle">
              <a:avLst>
                <a:gd name="adj" fmla="val 0"/>
              </a:avLst>
            </a:prstGeom>
            <a:solidFill>
              <a:srgbClr val="73C0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dirty="0"/>
            </a:p>
          </p:txBody>
        </p:sp>
        <p:sp>
          <p:nvSpPr>
            <p:cNvPr id="52" name="원호 51"/>
            <p:cNvSpPr/>
            <p:nvPr userDrawn="1"/>
          </p:nvSpPr>
          <p:spPr>
            <a:xfrm rot="15986501">
              <a:off x="10700040" y="1392597"/>
              <a:ext cx="5042734" cy="5039828"/>
            </a:xfrm>
            <a:prstGeom prst="arc">
              <a:avLst>
                <a:gd name="adj1" fmla="val 12278318"/>
                <a:gd name="adj2" fmla="val 20519069"/>
              </a:avLst>
            </a:prstGeom>
            <a:ln w="136525">
              <a:solidFill>
                <a:srgbClr val="2402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원호 52"/>
            <p:cNvSpPr/>
            <p:nvPr userDrawn="1"/>
          </p:nvSpPr>
          <p:spPr>
            <a:xfrm rot="15465642">
              <a:off x="10581468" y="1618663"/>
              <a:ext cx="5042734" cy="5039828"/>
            </a:xfrm>
            <a:prstGeom prst="arc">
              <a:avLst>
                <a:gd name="adj1" fmla="val 12745856"/>
                <a:gd name="adj2" fmla="val 14688863"/>
              </a:avLst>
            </a:prstGeom>
            <a:ln w="111125">
              <a:solidFill>
                <a:srgbClr val="E05B2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56409" y="119524"/>
            <a:ext cx="22586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318127" y="284657"/>
            <a:ext cx="439176" cy="439176"/>
            <a:chOff x="830593" y="490962"/>
            <a:chExt cx="439176" cy="439176"/>
          </a:xfrm>
        </p:grpSpPr>
        <p:sp>
          <p:nvSpPr>
            <p:cNvPr id="15" name="타원 14"/>
            <p:cNvSpPr/>
            <p:nvPr/>
          </p:nvSpPr>
          <p:spPr>
            <a:xfrm>
              <a:off x="830593" y="490962"/>
              <a:ext cx="439176" cy="439176"/>
            </a:xfrm>
            <a:prstGeom prst="ellipse">
              <a:avLst/>
            </a:prstGeom>
            <a:solidFill>
              <a:srgbClr val="E05B2E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899103" y="559472"/>
              <a:ext cx="302156" cy="302156"/>
            </a:xfrm>
            <a:prstGeom prst="ellipse">
              <a:avLst/>
            </a:prstGeom>
            <a:solidFill>
              <a:srgbClr val="F7F4E3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타원 5"/>
          <p:cNvSpPr/>
          <p:nvPr/>
        </p:nvSpPr>
        <p:spPr>
          <a:xfrm>
            <a:off x="2092597" y="1876643"/>
            <a:ext cx="773724" cy="773724"/>
          </a:xfrm>
          <a:prstGeom prst="ellipse">
            <a:avLst/>
          </a:prstGeom>
          <a:noFill/>
          <a:ln w="101600">
            <a:solidFill>
              <a:srgbClr val="73C0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4379105" y="1876643"/>
            <a:ext cx="773724" cy="773724"/>
          </a:xfrm>
          <a:prstGeom prst="ellipse">
            <a:avLst/>
          </a:prstGeom>
          <a:noFill/>
          <a:ln w="101600">
            <a:solidFill>
              <a:srgbClr val="E05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6447499" y="1876643"/>
            <a:ext cx="773724" cy="773724"/>
          </a:xfrm>
          <a:prstGeom prst="ellipse">
            <a:avLst/>
          </a:prstGeom>
          <a:noFill/>
          <a:ln w="101600">
            <a:solidFill>
              <a:srgbClr val="73C0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8457170" y="1876643"/>
            <a:ext cx="773724" cy="773724"/>
          </a:xfrm>
          <a:prstGeom prst="ellipse">
            <a:avLst/>
          </a:prstGeom>
          <a:noFill/>
          <a:ln w="101600">
            <a:solidFill>
              <a:srgbClr val="E05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원호 6"/>
          <p:cNvSpPr/>
          <p:nvPr/>
        </p:nvSpPr>
        <p:spPr>
          <a:xfrm rot="16200000">
            <a:off x="1982067" y="1776161"/>
            <a:ext cx="854110" cy="854110"/>
          </a:xfrm>
          <a:prstGeom prst="arc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4" name="원호 33"/>
          <p:cNvSpPr/>
          <p:nvPr/>
        </p:nvSpPr>
        <p:spPr>
          <a:xfrm rot="16200000">
            <a:off x="4278622" y="1786209"/>
            <a:ext cx="854110" cy="854110"/>
          </a:xfrm>
          <a:prstGeom prst="arc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5" name="원호 34"/>
          <p:cNvSpPr/>
          <p:nvPr/>
        </p:nvSpPr>
        <p:spPr>
          <a:xfrm rot="16200000">
            <a:off x="6336967" y="1786209"/>
            <a:ext cx="854110" cy="854110"/>
          </a:xfrm>
          <a:prstGeom prst="arc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6" name="원호 35"/>
          <p:cNvSpPr/>
          <p:nvPr/>
        </p:nvSpPr>
        <p:spPr>
          <a:xfrm rot="16200000">
            <a:off x="8356684" y="1786209"/>
            <a:ext cx="854110" cy="854110"/>
          </a:xfrm>
          <a:prstGeom prst="arc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092597" y="1876643"/>
            <a:ext cx="738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94579" y="1876643"/>
            <a:ext cx="738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477643" y="1876643"/>
            <a:ext cx="738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467218" y="1876643"/>
            <a:ext cx="738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68741" y="2921672"/>
            <a:ext cx="1803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개요</a:t>
            </a:r>
            <a:endParaRPr lang="ko-KR" altLang="en-US" sz="20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783454" y="2951447"/>
            <a:ext cx="1960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관리</a:t>
            </a:r>
            <a:endParaRPr lang="ko-KR" altLang="en-US" sz="20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996996" y="2846996"/>
            <a:ext cx="1657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 기능 및 동작</a:t>
            </a:r>
            <a:endParaRPr lang="ko-KR" altLang="en-US" sz="20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932367" y="2836304"/>
            <a:ext cx="18078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 </a:t>
            </a:r>
            <a:endParaRPr lang="en-US" altLang="ko-KR" sz="2000" dirty="0" smtClean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0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아키텍처</a:t>
            </a:r>
            <a:endParaRPr lang="ko-KR" altLang="en-US" sz="20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3278132" y="3769842"/>
            <a:ext cx="773724" cy="773724"/>
          </a:xfrm>
          <a:prstGeom prst="ellipse">
            <a:avLst/>
          </a:prstGeom>
          <a:noFill/>
          <a:ln w="101600">
            <a:solidFill>
              <a:srgbClr val="73C0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5631752" y="3769842"/>
            <a:ext cx="773724" cy="773724"/>
          </a:xfrm>
          <a:prstGeom prst="ellipse">
            <a:avLst/>
          </a:prstGeom>
          <a:noFill/>
          <a:ln w="101600">
            <a:solidFill>
              <a:srgbClr val="E05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7708535" y="3769842"/>
            <a:ext cx="773724" cy="773724"/>
          </a:xfrm>
          <a:prstGeom prst="ellipse">
            <a:avLst/>
          </a:prstGeom>
          <a:noFill/>
          <a:ln w="101600">
            <a:solidFill>
              <a:srgbClr val="73C0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원호 29"/>
          <p:cNvSpPr/>
          <p:nvPr/>
        </p:nvSpPr>
        <p:spPr>
          <a:xfrm rot="16200000">
            <a:off x="3167602" y="3669360"/>
            <a:ext cx="854110" cy="854110"/>
          </a:xfrm>
          <a:prstGeom prst="arc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1" name="원호 30"/>
          <p:cNvSpPr/>
          <p:nvPr/>
        </p:nvSpPr>
        <p:spPr>
          <a:xfrm rot="16200000">
            <a:off x="5598381" y="3679408"/>
            <a:ext cx="854110" cy="854110"/>
          </a:xfrm>
          <a:prstGeom prst="arc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2" name="원호 31"/>
          <p:cNvSpPr/>
          <p:nvPr/>
        </p:nvSpPr>
        <p:spPr>
          <a:xfrm rot="16200000">
            <a:off x="7598003" y="3679408"/>
            <a:ext cx="854110" cy="854110"/>
          </a:xfrm>
          <a:prstGeom prst="arc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278132" y="3769842"/>
            <a:ext cx="738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647226" y="3769842"/>
            <a:ext cx="738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738679" y="3769842"/>
            <a:ext cx="738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815019" y="4819069"/>
            <a:ext cx="15830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소프트웨어 상세 설계</a:t>
            </a:r>
            <a:endParaRPr lang="ko-KR" altLang="en-US" sz="20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157583" y="4802291"/>
            <a:ext cx="17435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소프트웨어 주요 기능</a:t>
            </a:r>
            <a:endParaRPr lang="ko-KR" altLang="en-US" sz="20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278780" y="4819069"/>
            <a:ext cx="1657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진행상황</a:t>
            </a:r>
            <a:endParaRPr lang="ko-KR" altLang="en-US" sz="20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335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flipH="1">
            <a:off x="8397352" y="4879215"/>
            <a:ext cx="3794648" cy="1978785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689916" y="420624"/>
            <a:ext cx="439176" cy="439176"/>
            <a:chOff x="830593" y="490962"/>
            <a:chExt cx="439176" cy="439176"/>
          </a:xfrm>
        </p:grpSpPr>
        <p:sp>
          <p:nvSpPr>
            <p:cNvPr id="15" name="타원 14"/>
            <p:cNvSpPr/>
            <p:nvPr/>
          </p:nvSpPr>
          <p:spPr>
            <a:xfrm>
              <a:off x="830593" y="490962"/>
              <a:ext cx="439176" cy="439176"/>
            </a:xfrm>
            <a:prstGeom prst="ellipse">
              <a:avLst/>
            </a:prstGeom>
            <a:solidFill>
              <a:srgbClr val="E05B2E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899103" y="559472"/>
              <a:ext cx="302156" cy="302156"/>
            </a:xfrm>
            <a:prstGeom prst="ellipse">
              <a:avLst/>
            </a:prstGeom>
            <a:solidFill>
              <a:srgbClr val="F7F4E3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312252" y="255491"/>
            <a:ext cx="47837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개요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185FC520-961E-4DDA-B84C-EDC0E1418FC7}"/>
              </a:ext>
            </a:extLst>
          </p:cNvPr>
          <p:cNvSpPr/>
          <p:nvPr/>
        </p:nvSpPr>
        <p:spPr>
          <a:xfrm>
            <a:off x="836844" y="1261353"/>
            <a:ext cx="1046797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/>
              <a:t>얼마 전부터 해서 ‘배달의 민족’ 말고도 ‘다방’ 이나 ‘여기 어때’ 와 같은 많은 </a:t>
            </a:r>
            <a:r>
              <a:rPr lang="ko-KR" altLang="en-US" dirty="0" smtClean="0"/>
              <a:t>중개 </a:t>
            </a:r>
            <a:r>
              <a:rPr lang="ko-KR" altLang="en-US" dirty="0"/>
              <a:t>어플리케이션이 유행하고 있습니다</a:t>
            </a:r>
            <a:r>
              <a:rPr lang="en-US" altLang="ko-KR" dirty="0"/>
              <a:t>. </a:t>
            </a:r>
            <a:r>
              <a:rPr lang="ko-KR" altLang="en-US" dirty="0"/>
              <a:t>그리고 또한 요즘 사회에 </a:t>
            </a:r>
            <a:r>
              <a:rPr lang="ko-KR" altLang="en-US" u="sng" dirty="0"/>
              <a:t>고민과 걱정거리가 있는 사람들이 많다</a:t>
            </a:r>
            <a:r>
              <a:rPr lang="ko-KR" altLang="en-US" dirty="0"/>
              <a:t>고 </a:t>
            </a:r>
            <a:endParaRPr lang="en-US" altLang="ko-KR" dirty="0"/>
          </a:p>
          <a:p>
            <a:pPr fontAlgn="base">
              <a:lnSpc>
                <a:spcPct val="150000"/>
              </a:lnSpc>
            </a:pPr>
            <a:r>
              <a:rPr lang="en-US" altLang="ko-KR" dirty="0"/>
              <a:t>    </a:t>
            </a:r>
            <a:r>
              <a:rPr lang="ko-KR" altLang="en-US" dirty="0"/>
              <a:t>생각되었습니다</a:t>
            </a:r>
            <a:r>
              <a:rPr lang="en-US" altLang="ko-KR" dirty="0"/>
              <a:t>. </a:t>
            </a:r>
            <a:r>
              <a:rPr lang="ko-KR" altLang="en-US" dirty="0"/>
              <a:t>그래서 고민을 상담해줄 수 있는 전문가를 </a:t>
            </a:r>
            <a:r>
              <a:rPr lang="ko-KR" altLang="en-US" dirty="0" smtClean="0"/>
              <a:t>중개해주는 </a:t>
            </a:r>
            <a:r>
              <a:rPr lang="ko-KR" altLang="en-US" dirty="0"/>
              <a:t>어플리케이션을 만들어</a:t>
            </a:r>
            <a:endParaRPr lang="en-US" altLang="ko-KR" dirty="0"/>
          </a:p>
          <a:p>
            <a:pPr fontAlgn="base">
              <a:lnSpc>
                <a:spcPct val="150000"/>
              </a:lnSpc>
            </a:pPr>
            <a:r>
              <a:rPr lang="ko-KR" altLang="en-US" dirty="0"/>
              <a:t>    보고자 생각하였습니다</a:t>
            </a:r>
            <a:r>
              <a:rPr lang="en-US" altLang="ko-KR" dirty="0"/>
              <a:t>.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ko-KR" altLang="en-US" dirty="0"/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/>
              <a:t>다양한 분야의 전문가들을 매칭해주는 어플리케이션입니다</a:t>
            </a:r>
            <a:r>
              <a:rPr lang="en-US" altLang="ko-KR" dirty="0"/>
              <a:t>. ‘</a:t>
            </a:r>
            <a:r>
              <a:rPr lang="ko-KR" altLang="en-US" dirty="0"/>
              <a:t>배달의 </a:t>
            </a:r>
            <a:r>
              <a:rPr lang="ko-KR" altLang="en-US" dirty="0" err="1"/>
              <a:t>민족’과</a:t>
            </a:r>
            <a:r>
              <a:rPr lang="ko-KR" altLang="en-US" dirty="0"/>
              <a:t> 같은 배달 어플리케이션을 참고하였는데 상담 분야들을 카테고리로 두어 자신이 원하는 전문가와 연결시켜 주는 것입니다</a:t>
            </a:r>
            <a:r>
              <a:rPr lang="en-US" altLang="ko-KR" dirty="0"/>
              <a:t>.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ko-KR" altLang="en-US" dirty="0"/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/>
              <a:t>사용자에게 보다 쉽게 원하는 분야의 전문가를 매칭 해줌으로써 나오는 </a:t>
            </a:r>
            <a:r>
              <a:rPr lang="ko-KR" altLang="en-US" u="sng" dirty="0" err="1" smtClean="0"/>
              <a:t>중개비</a:t>
            </a:r>
            <a:r>
              <a:rPr lang="ko-KR" altLang="en-US" dirty="0" err="1" smtClean="0"/>
              <a:t>와</a:t>
            </a:r>
            <a:r>
              <a:rPr lang="ko-KR" altLang="en-US" dirty="0" smtClean="0"/>
              <a:t> </a:t>
            </a:r>
            <a:r>
              <a:rPr lang="ko-KR" altLang="en-US" u="sng" dirty="0"/>
              <a:t>광고비</a:t>
            </a:r>
            <a:r>
              <a:rPr lang="ko-KR" altLang="en-US" dirty="0"/>
              <a:t>를 </a:t>
            </a:r>
            <a:endParaRPr lang="en-US" altLang="ko-KR" dirty="0"/>
          </a:p>
          <a:p>
            <a:pPr fontAlgn="base">
              <a:lnSpc>
                <a:spcPct val="150000"/>
              </a:lnSpc>
            </a:pPr>
            <a:r>
              <a:rPr lang="en-US" altLang="ko-KR" dirty="0"/>
              <a:t>   </a:t>
            </a:r>
            <a:r>
              <a:rPr lang="ko-KR" altLang="en-US" dirty="0"/>
              <a:t>통해 </a:t>
            </a:r>
            <a:r>
              <a:rPr lang="ko-KR" altLang="en-US" u="sng" dirty="0"/>
              <a:t>수익을 창출</a:t>
            </a:r>
            <a:r>
              <a:rPr lang="ko-KR" altLang="en-US" dirty="0"/>
              <a:t>하는데 목적이 있습니다</a:t>
            </a:r>
            <a:r>
              <a:rPr lang="en-US" altLang="ko-KR" dirty="0"/>
              <a:t>. </a:t>
            </a:r>
            <a:r>
              <a:rPr lang="ko-KR" altLang="en-US" dirty="0"/>
              <a:t>고민이 있지만 막상 직접 전문가를 찾아가서 </a:t>
            </a:r>
            <a:endParaRPr lang="en-US" altLang="ko-KR" dirty="0"/>
          </a:p>
          <a:p>
            <a:pPr fontAlgn="base">
              <a:lnSpc>
                <a:spcPct val="150000"/>
              </a:lnSpc>
            </a:pPr>
            <a:r>
              <a:rPr lang="en-US" altLang="ko-KR" dirty="0"/>
              <a:t>   </a:t>
            </a:r>
            <a:r>
              <a:rPr lang="ko-KR" altLang="en-US" dirty="0"/>
              <a:t>상담하기를 </a:t>
            </a:r>
            <a:r>
              <a:rPr lang="ko-KR" altLang="en-US" u="sng" dirty="0"/>
              <a:t>부담스러워 하는 사람들에게 필요</a:t>
            </a:r>
            <a:r>
              <a:rPr lang="ko-KR" altLang="en-US" dirty="0"/>
              <a:t>로 한 어플리케이션입니다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680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flipH="1">
            <a:off x="8397352" y="4879215"/>
            <a:ext cx="3794648" cy="1978785"/>
          </a:xfrm>
          <a:prstGeom prst="triangle">
            <a:avLst>
              <a:gd name="adj" fmla="val 0"/>
            </a:avLst>
          </a:prstGeom>
          <a:solidFill>
            <a:srgbClr val="E05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25682" y="250923"/>
            <a:ext cx="40419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44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관리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689916" y="420624"/>
            <a:ext cx="439176" cy="439176"/>
            <a:chOff x="830593" y="490962"/>
            <a:chExt cx="439176" cy="439176"/>
          </a:xfrm>
        </p:grpSpPr>
        <p:sp>
          <p:nvSpPr>
            <p:cNvPr id="15" name="타원 14"/>
            <p:cNvSpPr/>
            <p:nvPr/>
          </p:nvSpPr>
          <p:spPr>
            <a:xfrm>
              <a:off x="830593" y="490962"/>
              <a:ext cx="439176" cy="439176"/>
            </a:xfrm>
            <a:prstGeom prst="ellipse">
              <a:avLst/>
            </a:prstGeom>
            <a:solidFill>
              <a:srgbClr val="E05B2E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899103" y="559472"/>
              <a:ext cx="302156" cy="302156"/>
            </a:xfrm>
            <a:prstGeom prst="ellipse">
              <a:avLst/>
            </a:prstGeom>
            <a:solidFill>
              <a:srgbClr val="F7F4E3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8" name="_x441659160" descr="EMB00006310751e">
            <a:extLst>
              <a:ext uri="{FF2B5EF4-FFF2-40B4-BE49-F238E27FC236}">
                <a16:creationId xmlns:a16="http://schemas.microsoft.com/office/drawing/2014/main" xmlns="" id="{98A2D951-5A61-4C33-BD08-E54C33341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87" y="1120736"/>
            <a:ext cx="10650669" cy="5352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238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flipH="1">
            <a:off x="10043464" y="5737609"/>
            <a:ext cx="2148535" cy="1120391"/>
          </a:xfrm>
          <a:prstGeom prst="triangle">
            <a:avLst>
              <a:gd name="adj" fmla="val 0"/>
            </a:avLst>
          </a:prstGeom>
          <a:solidFill>
            <a:srgbClr val="E05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90510" y="250923"/>
            <a:ext cx="54710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 기능 및 동작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689916" y="420624"/>
            <a:ext cx="439176" cy="439176"/>
            <a:chOff x="830593" y="490962"/>
            <a:chExt cx="439176" cy="439176"/>
          </a:xfrm>
        </p:grpSpPr>
        <p:sp>
          <p:nvSpPr>
            <p:cNvPr id="15" name="타원 14"/>
            <p:cNvSpPr/>
            <p:nvPr/>
          </p:nvSpPr>
          <p:spPr>
            <a:xfrm>
              <a:off x="830593" y="490962"/>
              <a:ext cx="439176" cy="439176"/>
            </a:xfrm>
            <a:prstGeom prst="ellipse">
              <a:avLst/>
            </a:prstGeom>
            <a:solidFill>
              <a:srgbClr val="E05B2E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899103" y="559472"/>
              <a:ext cx="302156" cy="302156"/>
            </a:xfrm>
            <a:prstGeom prst="ellipse">
              <a:avLst/>
            </a:prstGeom>
            <a:solidFill>
              <a:srgbClr val="F7F4E3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89914" y="1140903"/>
            <a:ext cx="2674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Use case diagram</a:t>
            </a:r>
            <a:endParaRPr lang="ko-KR" altLang="en-US" dirty="0"/>
          </a:p>
        </p:txBody>
      </p:sp>
      <p:pic>
        <p:nvPicPr>
          <p:cNvPr id="1027" name="Picture 3" descr="C:\Users\hyeonseok\Desktop\소설\KakaoTalk_20191107_21045671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14" y="1618471"/>
            <a:ext cx="8185638" cy="503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472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flipH="1">
            <a:off x="8397352" y="4879215"/>
            <a:ext cx="3794648" cy="1978785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689916" y="420624"/>
            <a:ext cx="439176" cy="439176"/>
            <a:chOff x="830593" y="490962"/>
            <a:chExt cx="439176" cy="439176"/>
          </a:xfrm>
        </p:grpSpPr>
        <p:sp>
          <p:nvSpPr>
            <p:cNvPr id="15" name="타원 14"/>
            <p:cNvSpPr/>
            <p:nvPr/>
          </p:nvSpPr>
          <p:spPr>
            <a:xfrm>
              <a:off x="830593" y="490962"/>
              <a:ext cx="439176" cy="439176"/>
            </a:xfrm>
            <a:prstGeom prst="ellipse">
              <a:avLst/>
            </a:prstGeom>
            <a:solidFill>
              <a:srgbClr val="E05B2E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899103" y="559472"/>
              <a:ext cx="302156" cy="302156"/>
            </a:xfrm>
            <a:prstGeom prst="ellipse">
              <a:avLst/>
            </a:prstGeom>
            <a:solidFill>
              <a:srgbClr val="F7F4E3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068819" y="250922"/>
            <a:ext cx="56423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시스템 </a:t>
            </a:r>
            <a:r>
              <a:rPr lang="ko-KR" altLang="en-US" sz="4400" dirty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 및 동작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9916" y="1074806"/>
            <a:ext cx="2674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Activity diagram</a:t>
            </a:r>
            <a:endParaRPr lang="ko-KR" alt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211413024" descr="EMB00003ea830d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260" y="1407404"/>
            <a:ext cx="4121480" cy="536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451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flipH="1">
            <a:off x="8397352" y="4879214"/>
            <a:ext cx="3794648" cy="1978785"/>
          </a:xfrm>
          <a:prstGeom prst="triangle">
            <a:avLst>
              <a:gd name="adj" fmla="val 0"/>
            </a:avLst>
          </a:prstGeom>
          <a:solidFill>
            <a:srgbClr val="E05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25682" y="250923"/>
            <a:ext cx="45452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440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 아키텍처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689916" y="420624"/>
            <a:ext cx="439176" cy="439176"/>
            <a:chOff x="830593" y="490962"/>
            <a:chExt cx="439176" cy="439176"/>
          </a:xfrm>
        </p:grpSpPr>
        <p:sp>
          <p:nvSpPr>
            <p:cNvPr id="15" name="타원 14"/>
            <p:cNvSpPr/>
            <p:nvPr/>
          </p:nvSpPr>
          <p:spPr>
            <a:xfrm>
              <a:off x="830593" y="490962"/>
              <a:ext cx="439176" cy="439176"/>
            </a:xfrm>
            <a:prstGeom prst="ellipse">
              <a:avLst/>
            </a:prstGeom>
            <a:solidFill>
              <a:srgbClr val="E05B2E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899103" y="559472"/>
              <a:ext cx="302156" cy="302156"/>
            </a:xfrm>
            <a:prstGeom prst="ellipse">
              <a:avLst/>
            </a:prstGeom>
            <a:solidFill>
              <a:srgbClr val="F7F4E3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29175" y="1291905"/>
            <a:ext cx="80030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개발 툴</a:t>
            </a:r>
            <a:r>
              <a:rPr lang="en-US" altLang="ko-KR" sz="2000" dirty="0" smtClean="0"/>
              <a:t>: </a:t>
            </a:r>
            <a:r>
              <a:rPr lang="ko-KR" altLang="en-US" sz="2000" dirty="0" err="1" smtClean="0"/>
              <a:t>안드로이드</a:t>
            </a:r>
            <a:r>
              <a:rPr lang="ko-KR" altLang="en-US" sz="2000" dirty="0" smtClean="0"/>
              <a:t> 스튜디오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파이어베이스</a:t>
            </a:r>
            <a:endParaRPr lang="en-US" altLang="ko-KR" sz="2000" dirty="0" smtClean="0"/>
          </a:p>
          <a:p>
            <a:r>
              <a:rPr lang="ko-KR" altLang="en-US" sz="2000" dirty="0" smtClean="0"/>
              <a:t>운영체제</a:t>
            </a:r>
            <a:r>
              <a:rPr lang="en-US" altLang="ko-KR" sz="2000" dirty="0" smtClean="0"/>
              <a:t>: </a:t>
            </a:r>
            <a:r>
              <a:rPr lang="ko-KR" altLang="en-US" sz="2000" dirty="0" err="1" smtClean="0"/>
              <a:t>안드로이드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OS</a:t>
            </a:r>
          </a:p>
          <a:p>
            <a:r>
              <a:rPr lang="ko-KR" altLang="en-US" sz="2000" dirty="0" smtClean="0"/>
              <a:t>하드웨어</a:t>
            </a:r>
            <a:r>
              <a:rPr lang="en-US" altLang="ko-KR" sz="2000" dirty="0" smtClean="0"/>
              <a:t>: </a:t>
            </a:r>
            <a:r>
              <a:rPr lang="ko-KR" altLang="en-US" sz="2000" dirty="0" err="1" smtClean="0"/>
              <a:t>갤럭시</a:t>
            </a:r>
            <a:r>
              <a:rPr lang="ko-KR" altLang="en-US" sz="2000" dirty="0" smtClean="0"/>
              <a:t> 노트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10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8914" y="2651840"/>
            <a:ext cx="58534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Physical </a:t>
            </a:r>
            <a:r>
              <a:rPr lang="en-US" altLang="ko-KR" sz="2400" b="1" dirty="0" smtClean="0"/>
              <a:t>Architecture</a:t>
            </a:r>
          </a:p>
          <a:p>
            <a:r>
              <a:rPr lang="en-US" altLang="ko-KR" sz="2400" b="1" dirty="0" smtClean="0"/>
              <a:t>- Client-Server Architectures</a:t>
            </a:r>
            <a:endParaRPr lang="en-US" altLang="ko-KR" sz="2400" b="1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0378" y="3804505"/>
            <a:ext cx="4702807" cy="281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2866" y="4891881"/>
            <a:ext cx="3758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dirty="0"/>
              <a:t>Application Logic (Thick client) Presentation Logic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32274" y="4586070"/>
            <a:ext cx="2231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 Storage </a:t>
            </a:r>
            <a:endParaRPr lang="en-US" altLang="ko-KR" dirty="0" smtClean="0"/>
          </a:p>
          <a:p>
            <a:r>
              <a:rPr lang="en-US" altLang="ko-KR" dirty="0" smtClean="0"/>
              <a:t>Data </a:t>
            </a:r>
            <a:r>
              <a:rPr lang="en-US" altLang="ko-KR" dirty="0"/>
              <a:t>Access Logic Application Logic 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en-US" altLang="ko-KR" dirty="0"/>
              <a:t>Thin client)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825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flipH="1">
            <a:off x="10043464" y="5737609"/>
            <a:ext cx="2148535" cy="1120391"/>
          </a:xfrm>
          <a:prstGeom prst="triangle">
            <a:avLst>
              <a:gd name="adj" fmla="val 0"/>
            </a:avLst>
          </a:prstGeom>
          <a:solidFill>
            <a:srgbClr val="E05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90510" y="250923"/>
            <a:ext cx="57981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소프트웨어 상세 설계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689916" y="420624"/>
            <a:ext cx="439176" cy="439176"/>
            <a:chOff x="830593" y="490962"/>
            <a:chExt cx="439176" cy="439176"/>
          </a:xfrm>
        </p:grpSpPr>
        <p:sp>
          <p:nvSpPr>
            <p:cNvPr id="15" name="타원 14"/>
            <p:cNvSpPr/>
            <p:nvPr/>
          </p:nvSpPr>
          <p:spPr>
            <a:xfrm>
              <a:off x="830593" y="490962"/>
              <a:ext cx="439176" cy="439176"/>
            </a:xfrm>
            <a:prstGeom prst="ellipse">
              <a:avLst/>
            </a:prstGeom>
            <a:solidFill>
              <a:srgbClr val="E05B2E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899103" y="559472"/>
              <a:ext cx="302156" cy="302156"/>
            </a:xfrm>
            <a:prstGeom prst="ellipse">
              <a:avLst/>
            </a:prstGeom>
            <a:solidFill>
              <a:srgbClr val="F7F4E3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58425" y="1216404"/>
            <a:ext cx="3570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정적 모델 </a:t>
            </a:r>
            <a:r>
              <a:rPr lang="en-US" altLang="ko-KR" dirty="0" smtClean="0"/>
              <a:t>(</a:t>
            </a:r>
            <a:r>
              <a:rPr lang="ko-KR" altLang="en-US" dirty="0" smtClean="0"/>
              <a:t>클래스 다이어그램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211414064" descr="EMB00003ea830d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425" y="1757494"/>
            <a:ext cx="9148973" cy="4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266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flipH="1">
            <a:off x="8397352" y="4879215"/>
            <a:ext cx="3794648" cy="1978785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689916" y="420624"/>
            <a:ext cx="439176" cy="439176"/>
            <a:chOff x="830593" y="490962"/>
            <a:chExt cx="439176" cy="439176"/>
          </a:xfrm>
        </p:grpSpPr>
        <p:sp>
          <p:nvSpPr>
            <p:cNvPr id="15" name="타원 14"/>
            <p:cNvSpPr/>
            <p:nvPr/>
          </p:nvSpPr>
          <p:spPr>
            <a:xfrm>
              <a:off x="830593" y="490962"/>
              <a:ext cx="439176" cy="439176"/>
            </a:xfrm>
            <a:prstGeom prst="ellipse">
              <a:avLst/>
            </a:prstGeom>
            <a:solidFill>
              <a:srgbClr val="E05B2E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899103" y="559472"/>
              <a:ext cx="302156" cy="302156"/>
            </a:xfrm>
            <a:prstGeom prst="ellipse">
              <a:avLst/>
            </a:prstGeom>
            <a:solidFill>
              <a:srgbClr val="F7F4E3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290510" y="250923"/>
            <a:ext cx="57981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소프트웨어 상세 설계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8425" y="1216404"/>
            <a:ext cx="3570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GUI </a:t>
            </a:r>
            <a:r>
              <a:rPr lang="ko-KR" altLang="en-US" dirty="0" smtClean="0"/>
              <a:t>설계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253" y="1401070"/>
            <a:ext cx="2479543" cy="523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253" y="1401069"/>
            <a:ext cx="2479543" cy="523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253" y="1401070"/>
            <a:ext cx="2479543" cy="5231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253" y="1401070"/>
            <a:ext cx="2479543" cy="5231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253" y="1401068"/>
            <a:ext cx="2479543" cy="5231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252" y="1401063"/>
            <a:ext cx="2479543" cy="523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253" y="1401068"/>
            <a:ext cx="2479542" cy="523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6459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374</Words>
  <Application>Microsoft Office PowerPoint</Application>
  <PresentationFormat>사용자 지정</PresentationFormat>
  <Paragraphs>91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hyeonseok</cp:lastModifiedBy>
  <cp:revision>33</cp:revision>
  <dcterms:created xsi:type="dcterms:W3CDTF">2017-02-25T07:24:27Z</dcterms:created>
  <dcterms:modified xsi:type="dcterms:W3CDTF">2019-11-24T06:56:22Z</dcterms:modified>
</cp:coreProperties>
</file>