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BE"/>
    <a:srgbClr val="D4FB57"/>
    <a:srgbClr val="FFD2C8"/>
    <a:srgbClr val="FFD1C5"/>
    <a:srgbClr val="FF6F4A"/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559AA-C71D-457B-8623-62A2434428A2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4FBE-B9A9-4985-8B3A-2757AD74F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6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53A7A-75FF-6AF9-E0E3-C65153C4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MariaDB</a:t>
            </a:r>
            <a:r>
              <a:rPr lang="ko-KR" altLang="en-US"/>
              <a:t>로 따라 하며 배우는 </a:t>
            </a:r>
            <a:r>
              <a:rPr lang="en-US" altLang="ko-KR"/>
              <a:t>SQL </a:t>
            </a:r>
            <a:r>
              <a:rPr lang="ko-KR" altLang="en-US"/>
              <a:t>프로그래밍</a:t>
            </a:r>
          </a:p>
        </p:txBody>
      </p:sp>
      <p:sp>
        <p:nvSpPr>
          <p:cNvPr id="7" name="그래픽 33" descr="Tag=AccentColor&#10;Flavor=Light&#10;Target=Fill">
            <a:extLst>
              <a:ext uri="{FF2B5EF4-FFF2-40B4-BE49-F238E27FC236}">
                <a16:creationId xmlns:a16="http://schemas.microsoft.com/office/drawing/2014/main" id="{A484C5B9-B863-08FB-9B33-2D2E06226922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rgbClr val="FFD2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70ACFB8-DFE7-94E8-821A-007BEBC74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60320" y="2393576"/>
            <a:ext cx="7077456" cy="1018135"/>
          </a:xfrm>
          <a:noFill/>
        </p:spPr>
        <p:txBody>
          <a:bodyPr rtlCol="0">
            <a:normAutofit/>
          </a:bodyPr>
          <a:lstStyle>
            <a:lvl1pPr algn="ctr">
              <a:defRPr sz="6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andoll 고딕Neo3유니 TTF 07 Eb" panose="020B0600000101010101" pitchFamily="50" charset="-127"/>
                <a:ea typeface="Sandoll 고딕Neo3유니 TTF 07 Eb" panose="020B0600000101010101" pitchFamily="50" charset="-127"/>
              </a:defRPr>
            </a:lvl1pPr>
          </a:lstStyle>
          <a:p>
            <a:pPr algn="ctr"/>
            <a:r>
              <a: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SQL </a:t>
            </a:r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프로그래밍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BB1D78-6DE2-2A9A-1177-F8029E37C31D}"/>
              </a:ext>
            </a:extLst>
          </p:cNvPr>
          <p:cNvSpPr txBox="1">
            <a:spLocks/>
          </p:cNvSpPr>
          <p:nvPr userDrawn="1"/>
        </p:nvSpPr>
        <p:spPr>
          <a:xfrm>
            <a:off x="2560320" y="3770032"/>
            <a:ext cx="7077456" cy="547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dirty="0" err="1">
                <a:solidFill>
                  <a:schemeClr val="tx1"/>
                </a:solidFill>
              </a:rPr>
              <a:t>나익수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·</a:t>
            </a:r>
            <a:r>
              <a:rPr lang="ko-KR" altLang="en-US" sz="2500" dirty="0" err="1">
                <a:solidFill>
                  <a:schemeClr val="tx1"/>
                </a:solidFill>
              </a:rPr>
              <a:t>서연경</a:t>
            </a:r>
            <a:r>
              <a:rPr lang="ko-KR" altLang="en-US" sz="2500" dirty="0">
                <a:solidFill>
                  <a:schemeClr val="tx1"/>
                </a:solidFill>
              </a:rPr>
              <a:t> 지음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158CAC-DD4D-B04B-65D8-73955056B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15" t="71993" r="24529" b="1"/>
          <a:stretch/>
        </p:blipFill>
        <p:spPr>
          <a:xfrm>
            <a:off x="4083861" y="5094508"/>
            <a:ext cx="3801979" cy="84221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AED36F1-B57A-0C71-14EC-098DA12E9A96}"/>
              </a:ext>
            </a:extLst>
          </p:cNvPr>
          <p:cNvSpPr txBox="1">
            <a:spLocks/>
          </p:cNvSpPr>
          <p:nvPr userDrawn="1"/>
        </p:nvSpPr>
        <p:spPr>
          <a:xfrm>
            <a:off x="2593618" y="1700222"/>
            <a:ext cx="7077456" cy="72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tx1"/>
                </a:solidFill>
              </a:rPr>
              <a:t>MariaDB</a:t>
            </a:r>
            <a:r>
              <a:rPr lang="ko-KR" altLang="en-US" sz="4000" dirty="0">
                <a:solidFill>
                  <a:schemeClr val="tx1"/>
                </a:solidFill>
              </a:rPr>
              <a:t>로 따라 하며 배우는</a:t>
            </a:r>
            <a:endParaRPr lang="ko-KR" altLang="en-US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73FC76-136D-6FBC-BA18-E55F127DB30B}"/>
              </a:ext>
            </a:extLst>
          </p:cNvPr>
          <p:cNvCxnSpPr/>
          <p:nvPr userDrawn="1"/>
        </p:nvCxnSpPr>
        <p:spPr>
          <a:xfrm>
            <a:off x="2560320" y="4588933"/>
            <a:ext cx="707745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문용-121-1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6A68A-C343-30EB-08D9-6697175E47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D396A6-FC89-5784-FDB5-F469F3C829AB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15AABD3-2AD1-76F4-9E7C-ABF772A8C7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1497600"/>
            <a:ext cx="554784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용-글과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F2B30CAD-011A-3E61-7B67-C5814E937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15335E47-D642-5BF5-360E-ABEDD68E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7628A555-DCCC-1326-513C-2C66A6F3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AA80F0B-9B41-FB85-75AA-CC7A886CCB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515262"/>
            <a:ext cx="5257800" cy="4610630"/>
          </a:xfrm>
        </p:spPr>
        <p:txBody>
          <a:bodyPr/>
          <a:lstStyle>
            <a:lvl1pPr marL="0" indent="0">
              <a:buFontTx/>
              <a:buNone/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ko-KR" altLang="en-US" dirty="0"/>
              <a:t>그림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2D527309-DD58-FBED-F00D-1C4A4CF33D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401" y="1515262"/>
            <a:ext cx="5177366" cy="461063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EC463F-BED5-252E-EA31-41766BF2E0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1DBABC-F4E7-0EA5-B4E8-E1AF899B0B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0CD86B0-39B8-928C-DD05-E49B1DF18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787401" y="6434667"/>
            <a:ext cx="796410" cy="17642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9FF1A4-C686-E27F-C2DF-1CDAF177697E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용-빈공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15B28-8C8E-6D1C-4413-96AFA52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34440-7829-D82C-5582-28DD8279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2C7A01-C301-6430-F6BC-6F2538DEB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35D969-B453-DF87-35E6-5664E364B6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E80A12-2904-6D10-E57E-24C19CCD57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5327" y="6434667"/>
            <a:ext cx="796410" cy="17642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E78B64EF-86CF-C314-8403-2FD8956E8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4A162C-B139-20BA-6DCF-246A91170A62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5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페이지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2C7A01-C301-6430-F6BC-6F2538DEB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35D969-B453-DF87-35E6-5664E364B6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sp>
        <p:nvSpPr>
          <p:cNvPr id="2" name="자유형: 도형 1" descr="Tag=AccentColor&#10;Flavor=Light&#10;Target=Fill">
            <a:extLst>
              <a:ext uri="{FF2B5EF4-FFF2-40B4-BE49-F238E27FC236}">
                <a16:creationId xmlns:a16="http://schemas.microsoft.com/office/drawing/2014/main" id="{7DA010E1-7D69-0159-828A-7055F692BE47}"/>
              </a:ext>
            </a:extLst>
          </p:cNvPr>
          <p:cNvSpPr/>
          <p:nvPr userDrawn="1"/>
        </p:nvSpPr>
        <p:spPr>
          <a:xfrm>
            <a:off x="0" y="3471332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FFC8BE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자유형: 도형 3" descr="Tag=AccentColor&#10;Flavor=Light&#10;Target=Fill">
            <a:extLst>
              <a:ext uri="{FF2B5EF4-FFF2-40B4-BE49-F238E27FC236}">
                <a16:creationId xmlns:a16="http://schemas.microsoft.com/office/drawing/2014/main" id="{4AA26A5E-F967-B6A1-4183-744708F9D92F}"/>
              </a:ext>
            </a:extLst>
          </p:cNvPr>
          <p:cNvSpPr/>
          <p:nvPr userDrawn="1"/>
        </p:nvSpPr>
        <p:spPr>
          <a:xfrm rot="10800000">
            <a:off x="0" y="1123038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FFD2C8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7399D71-FD4A-1691-9325-728F5DA26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085" y="2877102"/>
            <a:ext cx="10515600" cy="1344168"/>
          </a:xfrm>
        </p:spPr>
        <p:txBody>
          <a:bodyPr rtlCol="0">
            <a:normAutofit/>
          </a:bodyPr>
          <a:lstStyle>
            <a:lvl1pPr algn="ctr">
              <a:defRPr sz="6000">
                <a:latin typeface="세방고딕" panose="00000500000000000000" pitchFamily="2" charset="-127"/>
                <a:ea typeface="세방고딕" panose="00000500000000000000" pitchFamily="2" charset="-127"/>
              </a:defRPr>
            </a:lvl1pPr>
          </a:lstStyle>
          <a:p>
            <a:pPr rtl="0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9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-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15B28-8C8E-6D1C-4413-96AFA52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34440-7829-D82C-5582-28DD8279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2C7A01-C301-6430-F6BC-6F2538DEB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35D969-B453-DF87-35E6-5664E364B6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E80A12-2904-6D10-E57E-24C19CCD57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5327" y="6434667"/>
            <a:ext cx="796410" cy="1764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583449-F82A-FEF0-2A9C-8AE00992A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accent5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주 제목</a:t>
            </a:r>
          </a:p>
        </p:txBody>
      </p:sp>
      <p:sp>
        <p:nvSpPr>
          <p:cNvPr id="3" name="자유형: 도형 2" descr="Tag=AccentColor&#10;Flavor=Light&#10;Target=Fill">
            <a:extLst>
              <a:ext uri="{FF2B5EF4-FFF2-40B4-BE49-F238E27FC236}">
                <a16:creationId xmlns:a16="http://schemas.microsoft.com/office/drawing/2014/main" id="{5C32DB25-9964-5E00-A1B0-838B18439B31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FFD2C8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9AFCFF9-B951-D1CC-8A6C-F5FB0E6CCE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제목 </a:t>
            </a:r>
            <a:r>
              <a:rPr lang="en-US" altLang="ko-KR" noProof="0" dirty="0"/>
              <a:t>1</a:t>
            </a:r>
          </a:p>
          <a:p>
            <a:pPr lvl="0" rtl="0"/>
            <a:r>
              <a:rPr lang="ko-KR" altLang="en-US" noProof="0" dirty="0"/>
              <a:t>제목 </a:t>
            </a:r>
            <a:r>
              <a:rPr lang="en-US" altLang="ko-KR" noProof="0" dirty="0"/>
              <a:t>2</a:t>
            </a:r>
          </a:p>
          <a:p>
            <a:pPr lvl="0" rtl="0"/>
            <a:r>
              <a:rPr lang="ko-KR" altLang="en-US" noProof="0" dirty="0"/>
              <a:t>제목 </a:t>
            </a:r>
            <a:r>
              <a:rPr lang="en-US" altLang="ko-KR" noProof="0" dirty="0"/>
              <a:t>3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516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6A68A-C343-30EB-08D9-6697175E47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66333"/>
            <a:ext cx="10515600" cy="4610630"/>
          </a:xfrm>
        </p:spPr>
        <p:txBody>
          <a:bodyPr/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u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ED2787-9910-2783-927A-B579CA784A43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BDD7DE-BE27-B293-9E99-6489D3FDF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문용-001-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CEF6492-E681-9066-C5A2-4509C9DC0F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4DC79D-BD14-2C84-C53D-7932A4C61449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224816F-2D64-470F-257C-7916720482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8" y="1497600"/>
            <a:ext cx="481626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문용-021-0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A02A52-DB11-7786-FDE1-A4068FD114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E2CB60-5C1D-CB14-E68A-BF4E58860BB7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C903A74-F927-68C1-FDBB-543C1AEC1EB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7" y="1498235"/>
            <a:ext cx="481626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문용-041-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7D1D25-A087-834F-7C92-1A3155F0B2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9BB446-2044-EEE1-4555-881DB024569E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26724F0-3D06-87A3-C3DE-84579ED2F3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1497600"/>
            <a:ext cx="481626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문용-061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E2958B-E6B7-7520-BC96-B65D194D4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3E5DC16-AED7-E553-18E5-8FE685350C26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365B45F-1B68-710F-4E15-13B5B216451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" y="1497600"/>
            <a:ext cx="481626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문용-081-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D850C1-09F2-E3A8-FDBB-4FE0242683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48BEF6-AA2F-8B98-0D61-7680DA73E8F5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8499234-8EC2-5091-A5E2-F3D9508AA5A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" y="1497600"/>
            <a:ext cx="554784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5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쿼리무용-101-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705A-8979-88E2-B821-612463E50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6349"/>
            <a:ext cx="10515600" cy="80750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6A68A-C343-30EB-08D9-6697175E47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61533" y="1566333"/>
            <a:ext cx="10092267" cy="46106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FontTx/>
              <a:buNone/>
              <a:defRPr sz="1500">
                <a:solidFill>
                  <a:srgbClr val="FF6F4A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1500"/>
            </a:lvl4pPr>
          </a:lstStyle>
          <a:p>
            <a:pPr lvl="0"/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96974-6DAE-AE09-7B5B-DE685CE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4667"/>
            <a:ext cx="4114800" cy="286808"/>
          </a:xfrm>
        </p:spPr>
        <p:txBody>
          <a:bodyPr/>
          <a:lstStyle/>
          <a:p>
            <a:r>
              <a:rPr lang="en-US" altLang="ko-KR" sz="1000" dirty="0"/>
              <a:t>MariaDB</a:t>
            </a:r>
            <a:r>
              <a:rPr lang="ko-KR" altLang="en-US" sz="1000" dirty="0"/>
              <a:t>로 따라 하며 배우는 </a:t>
            </a:r>
            <a:r>
              <a:rPr lang="en-US" altLang="ko-KR" b="1" dirty="0"/>
              <a:t>SQL </a:t>
            </a:r>
            <a:r>
              <a:rPr lang="ko-KR" altLang="en-US" b="1" dirty="0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A9238-3F55-93F8-810C-C5B08A01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4667"/>
            <a:ext cx="2743200" cy="286808"/>
          </a:xfrm>
        </p:spPr>
        <p:txBody>
          <a:bodyPr/>
          <a:lstStyle>
            <a:lvl1pPr>
              <a:defRPr sz="1000"/>
            </a:lvl1pPr>
          </a:lstStyle>
          <a:p>
            <a:fld id="{8A961624-0021-4D2D-9AE6-98BEC3F24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4823C4-5B03-D700-3530-7126683D6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89" y="94166"/>
            <a:ext cx="1173480" cy="316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F08349-9991-5D9E-1CC5-936AEA1EA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244" y="146621"/>
            <a:ext cx="277594" cy="19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A82564-0DE9-B33A-8A2A-05E25BCBC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5" t="71993" r="24529" b="1"/>
          <a:stretch/>
        </p:blipFill>
        <p:spPr>
          <a:xfrm>
            <a:off x="829541" y="6434667"/>
            <a:ext cx="796410" cy="17642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E51A6E-7C56-E0C1-3268-FDC46719507A}"/>
              </a:ext>
            </a:extLst>
          </p:cNvPr>
          <p:cNvCxnSpPr/>
          <p:nvPr userDrawn="1"/>
        </p:nvCxnSpPr>
        <p:spPr>
          <a:xfrm>
            <a:off x="838200" y="1401223"/>
            <a:ext cx="10515600" cy="0"/>
          </a:xfrm>
          <a:prstGeom prst="line">
            <a:avLst/>
          </a:prstGeom>
          <a:ln w="38100">
            <a:solidFill>
              <a:srgbClr val="FF6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661522D-0F96-FE08-9CB1-EE19CC29AC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0" y="1497600"/>
            <a:ext cx="554784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BFD12D-D735-2BAB-A5D0-691394C3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663E7-4D11-6D30-2638-40921BD3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47A6-886C-ED16-7267-FF3345BE2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C87A8-3FC2-B886-B1CB-2F27B9031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MariaDB</a:t>
            </a:r>
            <a:r>
              <a:rPr lang="ko-KR" altLang="en-US"/>
              <a:t>로 따라 하며 배우는 </a:t>
            </a:r>
            <a:r>
              <a:rPr lang="en-US" altLang="ko-KR"/>
              <a:t>SQL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62A2-0C30-F578-D405-2DBAF5631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61624-0021-4D2D-9AE6-98BEC3F24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7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52" r:id="rId11"/>
    <p:sldLayoutId id="2147483655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CE3B1FD-9B85-0891-631D-FA4DD676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3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BC81FAA-FD53-CE27-2D67-B04BFFB6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rgbClr val="0070C0"/>
                </a:solidFill>
              </a:rPr>
              <a:t>CHAPTER 1</a:t>
            </a:r>
            <a:br>
              <a:rPr lang="en-US" altLang="ko-KR" sz="3600" dirty="0">
                <a:solidFill>
                  <a:srgbClr val="0070C0"/>
                </a:solidFill>
              </a:rPr>
            </a:br>
            <a:r>
              <a:rPr lang="ko-KR" altLang="en-US" sz="3600" dirty="0">
                <a:solidFill>
                  <a:srgbClr val="0070C0"/>
                </a:solidFill>
              </a:rPr>
              <a:t>데이터베이스 기초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EB0D832-59FC-6BD4-74CE-E93F156C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지식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  <a:endParaRPr lang="en-US" altLang="ko-KR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MariaDB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DEB336-3D78-5103-7B02-C5BAF0E4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24-0021-4D2D-9AE6-98BEC3F2448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6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06B531-7C4D-D994-0AFC-C26AE4A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정보</a:t>
            </a:r>
            <a:r>
              <a:rPr lang="en-US" altLang="ko-KR" dirty="0"/>
              <a:t>,  </a:t>
            </a:r>
            <a:r>
              <a:rPr lang="ko-KR" altLang="en-US" dirty="0"/>
              <a:t>지식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366F6B5-0A05-9BFC-E811-D1E73D8B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(Data)</a:t>
            </a: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현실 세계에서 측정되거나 수집된 원시적인 값들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(raw data</a:t>
            </a:r>
            <a:r>
              <a:rPr lang="en-US" altLang="ko-KR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정보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(Information)</a:t>
            </a: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데이터에 분석과 가공을 통해 의미 있는 가치가 더해지면 정보가 </a:t>
            </a:r>
            <a:r>
              <a:rPr lang="ko-KR" altLang="en-US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됨</a:t>
            </a:r>
            <a:endParaRPr lang="en-US" altLang="ko-KR" dirty="0" smtClean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지식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(Knowledge)</a:t>
            </a: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정보만으로는 예측하기 충분하지 않으며 서로 연결된 정보들의 패턴을 바탕으로 경험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•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학습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•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이해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•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추론을 통해 처리된 결과물을 지식이라 함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 </a:t>
            </a:r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B22957-5AE0-7678-633A-5F79FF68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24-0021-4D2D-9AE6-98BEC3F2448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6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06B531-7C4D-D994-0AFC-C26AE4A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366F6B5-0A05-9BFC-E811-D1E73D8B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데이터베이스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컴퓨터의 저장장치에 저장되는 구조화된 데이터의 집합으로 관련 데이터와 정보의 조직화된 모음으로 생각할 수 있다</a:t>
            </a:r>
            <a:r>
              <a:rPr lang="en-US" altLang="ko-KR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DBMS(</a:t>
            </a:r>
            <a:r>
              <a:rPr lang="en-US" altLang="ko-KR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DataBase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Management System)</a:t>
            </a: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데이터베이스 관리 시스템은 데이터 또는 정보를 검색하거나 조작하기 쉽도록 데이터를 저장하는 방법을 제공하여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데이터의 일관성과 프로그램으로부터 데이터의 독립성을 유지할 수 있도록 관리 기법을 제공하는 소프트웨어 </a:t>
            </a:r>
            <a:r>
              <a:rPr lang="ko-KR" altLang="en-US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시스템</a:t>
            </a:r>
            <a:endParaRPr lang="en-US" altLang="ko-KR" dirty="0" smtClean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데이터베이스 트랜잭션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(Transaction)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의 특성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(ACID)</a:t>
            </a: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Atomicity(</a:t>
            </a:r>
            <a:r>
              <a:rPr lang="ko-KR" altLang="en-US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원자성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Consistency(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일관성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 </a:t>
            </a: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Isolation(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독립성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Durability(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지속성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5CE68-2141-8DE6-8A3A-E796AA82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24-0021-4D2D-9AE6-98BEC3F2448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92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06B531-7C4D-D994-0AFC-C26AE4A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MariaDB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366F6B5-0A05-9BFC-E811-D1E73D8B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오픈소스 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DBMS</a:t>
            </a: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MariaDB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는 오픈소스 데이터베이스 관리 </a:t>
            </a:r>
            <a:r>
              <a:rPr lang="ko-KR" altLang="en-US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시스템</a:t>
            </a:r>
            <a:endParaRPr lang="en-US" altLang="ko-KR" dirty="0" smtClean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관계형 </a:t>
            </a:r>
            <a:r>
              <a:rPr lang="en-US" altLang="ko-KR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DBMS 0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MariaDB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는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Relational </a:t>
            </a:r>
            <a:r>
              <a:rPr lang="en-US" altLang="ko-KR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DataBase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Management System</a:t>
            </a: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데이터를 테이블 형식으로 저장하여 행과 열 단위로 관리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테이블 간의 관계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(Relation)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를 정의하는 방법으로 테이블의 데이터를 연결하여 사용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SQL(Structured Query Language)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을 사용하여 데이터를 조작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5CE68-2141-8DE6-8A3A-E796AA82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24-0021-4D2D-9AE6-98BEC3F2448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5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06B531-7C4D-D994-0AFC-C26AE4A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구조와 엑셀 비교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5CE68-2141-8DE6-8A3A-E796AA82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24-0021-4D2D-9AE6-98BEC3F2448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BE2311-306A-306B-4B76-45856F232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75361"/>
            <a:ext cx="7110234" cy="41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6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06B531-7C4D-D994-0AFC-C26AE4A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SQL(Structured Query Language)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366F6B5-0A05-9BFC-E811-D1E73D8B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DDL(Data Definition Language)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 정의 언어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CREATE;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생성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ALTER;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변경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DROP;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삭제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TRUNCATE; </a:t>
            </a:r>
            <a:r>
              <a:rPr lang="ko-KR" altLang="en-US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제거</a:t>
            </a:r>
            <a:endParaRPr lang="en-US" altLang="ko-KR" dirty="0" smtClean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DML(Data Manipulation Language)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 조작 언어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SELECT;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조회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INSERT;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삽입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UPDATE;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수정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(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업데이트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),  DELETE; </a:t>
            </a:r>
            <a:r>
              <a:rPr lang="ko-KR" altLang="en-US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삭제</a:t>
            </a:r>
            <a:endParaRPr lang="en-US" altLang="ko-KR" dirty="0" smtClean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DCL(Data Control Language) </a:t>
            </a:r>
            <a:r>
              <a:rPr lang="ko-KR" altLang="en-US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데이터 권한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제어 언어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GRANT;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위임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REVOKE; </a:t>
            </a:r>
            <a:r>
              <a:rPr lang="ko-KR" altLang="en-US" dirty="0" smtClean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회수</a:t>
            </a:r>
            <a:endParaRPr lang="en-US" altLang="ko-KR" dirty="0" smtClean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TCL(Transaction Control Language)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트랜잭션 제어 언어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lvl="1"/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COMMIT; </a:t>
            </a:r>
            <a:r>
              <a:rPr lang="ko-KR" altLang="en-US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커밋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ROLLBACK;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롤백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D5CE68-2141-8DE6-8A3A-E796AA82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624-0021-4D2D-9AE6-98BEC3F2448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D488F08-652E-2E8F-0AC9-E3A6B2C9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5D5F-CFC5-14B4-7B51-3C95B3F540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34138"/>
            <a:ext cx="2743200" cy="287337"/>
          </a:xfrm>
        </p:spPr>
        <p:txBody>
          <a:bodyPr/>
          <a:lstStyle/>
          <a:p>
            <a:fld id="{8A961624-0021-4D2D-9AE6-98BEC3F2448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93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284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Sandoll 고딕Neo3유니 TTF 07 Eb</vt:lpstr>
      <vt:lpstr>맑은 고딕</vt:lpstr>
      <vt:lpstr>메이플스토리 OTF</vt:lpstr>
      <vt:lpstr>세방고딕</vt:lpstr>
      <vt:lpstr>휴먼명조</vt:lpstr>
      <vt:lpstr>Arial</vt:lpstr>
      <vt:lpstr>Wingdings</vt:lpstr>
      <vt:lpstr>Office 테마</vt:lpstr>
      <vt:lpstr>PowerPoint 프레젠테이션</vt:lpstr>
      <vt:lpstr>CHAPTER 1 데이터베이스 기초</vt:lpstr>
      <vt:lpstr>데이터, 정보,  지식</vt:lpstr>
      <vt:lpstr>데이터베이스(DataBase)</vt:lpstr>
      <vt:lpstr>MariaDB</vt:lpstr>
      <vt:lpstr>관계형 DB구조와 엑셀 비교</vt:lpstr>
      <vt:lpstr>SQL(Structured Query Language)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병렬</dc:creator>
  <cp:lastModifiedBy>class5-03</cp:lastModifiedBy>
  <cp:revision>15</cp:revision>
  <dcterms:created xsi:type="dcterms:W3CDTF">2023-01-07T10:10:25Z</dcterms:created>
  <dcterms:modified xsi:type="dcterms:W3CDTF">2024-03-08T02:03:59Z</dcterms:modified>
</cp:coreProperties>
</file>