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2"/>
  </p:notesMasterIdLst>
  <p:sldIdLst>
    <p:sldId id="577" r:id="rId2"/>
    <p:sldId id="585" r:id="rId3"/>
    <p:sldId id="591" r:id="rId4"/>
    <p:sldId id="592" r:id="rId5"/>
    <p:sldId id="593" r:id="rId6"/>
    <p:sldId id="594" r:id="rId7"/>
    <p:sldId id="595" r:id="rId8"/>
    <p:sldId id="596" r:id="rId9"/>
    <p:sldId id="597" r:id="rId10"/>
    <p:sldId id="598" r:id="rId11"/>
  </p:sldIdLst>
  <p:sldSz cx="9144000" cy="5143500" type="screen16x9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36F3071-BA4A-455B-BFC7-49A641B3E70B}">
          <p14:sldIdLst>
            <p14:sldId id="577"/>
            <p14:sldId id="585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3003" userDrawn="1">
          <p15:clr>
            <a:srgbClr val="A4A3A4"/>
          </p15:clr>
        </p15:guide>
        <p15:guide id="4" pos="295">
          <p15:clr>
            <a:srgbClr val="A4A3A4"/>
          </p15:clr>
        </p15:guide>
        <p15:guide id="5" pos="5476">
          <p15:clr>
            <a:srgbClr val="A4A3A4"/>
          </p15:clr>
        </p15:guide>
        <p15:guide id="6" pos="2744" userDrawn="1">
          <p15:clr>
            <a:srgbClr val="A4A3A4"/>
          </p15:clr>
        </p15:guide>
        <p15:guide id="7" pos="2880">
          <p15:clr>
            <a:srgbClr val="A4A3A4"/>
          </p15:clr>
        </p15:guide>
        <p15:guide id="8" pos="3016" userDrawn="1">
          <p15:clr>
            <a:srgbClr val="A4A3A4"/>
          </p15:clr>
        </p15:guide>
        <p15:guide id="9" orient="horz" pos="3793" userDrawn="1">
          <p15:clr>
            <a:srgbClr val="A4A3A4"/>
          </p15:clr>
        </p15:guide>
        <p15:guide id="10" orient="horz" pos="1711">
          <p15:clr>
            <a:srgbClr val="A4A3A4"/>
          </p15:clr>
        </p15:guide>
        <p15:guide id="11" orient="horz" pos="3026">
          <p15:clr>
            <a:srgbClr val="A4A3A4"/>
          </p15:clr>
        </p15:guide>
        <p15:guide id="12" orient="horz" pos="2845">
          <p15:clr>
            <a:srgbClr val="A4A3A4"/>
          </p15:clr>
        </p15:guide>
        <p15:guide id="13" pos="4059">
          <p15:clr>
            <a:srgbClr val="A4A3A4"/>
          </p15:clr>
        </p15:guide>
        <p15:guide id="14" pos="771">
          <p15:clr>
            <a:srgbClr val="A4A3A4"/>
          </p15:clr>
        </p15:guide>
        <p15:guide id="15" pos="15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C6DF"/>
    <a:srgbClr val="034EA2"/>
    <a:srgbClr val="29AECD"/>
    <a:srgbClr val="B9E6F1"/>
    <a:srgbClr val="38BAD8"/>
    <a:srgbClr val="FFCCCC"/>
    <a:srgbClr val="D9F1F7"/>
    <a:srgbClr val="00A8EB"/>
    <a:srgbClr val="FFFFFF"/>
    <a:srgbClr val="1F8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2051" autoAdjust="0"/>
  </p:normalViewPr>
  <p:slideViewPr>
    <p:cSldViewPr showGuides="1">
      <p:cViewPr varScale="1">
        <p:scale>
          <a:sx n="66" d="100"/>
          <a:sy n="66" d="100"/>
        </p:scale>
        <p:origin x="62" y="686"/>
      </p:cViewPr>
      <p:guideLst>
        <p:guide orient="horz" pos="2478"/>
        <p:guide orient="horz" pos="4020"/>
        <p:guide orient="horz" pos="3003"/>
        <p:guide pos="295"/>
        <p:guide pos="5476"/>
        <p:guide pos="2744"/>
        <p:guide pos="2880"/>
        <p:guide pos="3016"/>
        <p:guide orient="horz" pos="3793"/>
        <p:guide orient="horz" pos="1711"/>
        <p:guide orient="horz" pos="3026"/>
        <p:guide orient="horz" pos="2845"/>
        <p:guide pos="4059"/>
        <p:guide pos="771"/>
        <p:guide pos="15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858" y="-108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삼성긴고딕OTF Regular" panose="020B0600000101010101" pitchFamily="34" charset="-127"/>
                <a:ea typeface="삼성긴고딕OTF Regular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삼성긴고딕OTF Regular" panose="020B0600000101010101" pitchFamily="34" charset="-127"/>
                <a:ea typeface="삼성긴고딕OTF Regular" panose="020B0600000101010101" pitchFamily="34" charset="-127"/>
              </a:defRPr>
            </a:lvl1pPr>
          </a:lstStyle>
          <a:p>
            <a:fld id="{2DB33154-5829-47EA-9456-3E08F40060B0}" type="datetimeFigureOut">
              <a:rPr lang="ko-KR" altLang="en-US" smtClean="0"/>
              <a:pPr/>
              <a:t>2020-07-09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삼성긴고딕OTF Regular" panose="020B0600000101010101" pitchFamily="34" charset="-127"/>
                <a:ea typeface="삼성긴고딕OTF Regular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삼성긴고딕OTF Regular" panose="020B0600000101010101" pitchFamily="34" charset="-127"/>
                <a:ea typeface="삼성긴고딕OTF Regular" panose="020B0600000101010101" pitchFamily="34" charset="-127"/>
              </a:defRPr>
            </a:lvl1pPr>
          </a:lstStyle>
          <a:p>
            <a:fld id="{5426414A-14D3-438F-91F6-B1C5F8AFBA3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3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삼성긴고딕OTF Regular" panose="020B0600000101010101" pitchFamily="34" charset="-127"/>
        <a:ea typeface="삼성긴고딕OTF Regular" panose="020B0600000101010101" pitchFamily="34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삼성긴고딕OTF Regular" panose="020B0600000101010101" pitchFamily="34" charset="-127"/>
        <a:ea typeface="삼성긴고딕OTF Regular" panose="020B0600000101010101" pitchFamily="34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삼성긴고딕OTF Regular" panose="020B0600000101010101" pitchFamily="34" charset="-127"/>
        <a:ea typeface="삼성긴고딕OTF Regular" panose="020B0600000101010101" pitchFamily="34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삼성긴고딕OTF Regular" panose="020B0600000101010101" pitchFamily="34" charset="-127"/>
        <a:ea typeface="삼성긴고딕OTF Regular" panose="020B0600000101010101" pitchFamily="34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삼성긴고딕OTF Regular" panose="020B0600000101010101" pitchFamily="34" charset="-127"/>
        <a:ea typeface="삼성긴고딕OTF Regular" panose="020B0600000101010101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자기주도 학습</a:t>
            </a:r>
            <a:r>
              <a:rPr lang="ko-KR" altLang="en-US" baseline="0" dirty="0"/>
              <a:t> 트랙에서는</a:t>
            </a:r>
            <a:r>
              <a:rPr lang="ko-KR" altLang="en-US" dirty="0"/>
              <a:t> 교육생 스스로가 학습계획을 세우고</a:t>
            </a:r>
            <a:r>
              <a:rPr lang="en-US" altLang="ko-KR" dirty="0"/>
              <a:t>,</a:t>
            </a:r>
            <a:r>
              <a:rPr lang="ko-KR" altLang="en-US" dirty="0"/>
              <a:t> 그에 따라 필요분야를 스스로 학습하게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자기주도 학습에서는 </a:t>
            </a:r>
            <a:r>
              <a:rPr lang="en-US" altLang="ko-KR" dirty="0"/>
              <a:t>2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조로 팀을 구성하여 </a:t>
            </a:r>
            <a:r>
              <a:rPr lang="en-US" altLang="ko-KR" dirty="0"/>
              <a:t>2</a:t>
            </a:r>
            <a:r>
              <a:rPr lang="ko-KR" altLang="en-US" dirty="0"/>
              <a:t>학기 프로젝트를 대비하기 위한 기본지식을 학습하게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학습분야는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프로그래밍 언어</a:t>
            </a:r>
            <a:endParaRPr lang="en-US" altLang="ko-KR" sz="1200" kern="0" spc="-100" dirty="0">
              <a:ln>
                <a:solidFill>
                  <a:srgbClr val="9BBB59">
                    <a:alpha val="0"/>
                  </a:srgbClr>
                </a:solidFill>
              </a:ln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1200" kern="0" spc="-100" dirty="0" err="1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웹모바일</a:t>
            </a:r>
            <a:endParaRPr lang="en-US" altLang="ko-KR" sz="1200" kern="0" spc="-100" dirty="0">
              <a:ln>
                <a:solidFill>
                  <a:srgbClr val="9BBB59">
                    <a:alpha val="0"/>
                  </a:srgbClr>
                </a:solidFill>
              </a:ln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AI</a:t>
            </a:r>
          </a:p>
          <a:p>
            <a:pPr marL="228600" indent="-228600">
              <a:buAutoNum type="arabicPeriod"/>
            </a:pPr>
            <a:r>
              <a:rPr lang="en-US" altLang="ko-KR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Big Data</a:t>
            </a:r>
          </a:p>
          <a:p>
            <a:pPr marL="228600" indent="-228600">
              <a:buAutoNum type="arabicPeriod"/>
            </a:pPr>
            <a:r>
              <a:rPr lang="en-US" altLang="ko-KR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Block Chain </a:t>
            </a:r>
          </a:p>
          <a:p>
            <a:pPr marL="228600" indent="-228600">
              <a:buAutoNum type="arabicPeriod"/>
            </a:pPr>
            <a:endParaRPr lang="en-US" altLang="ko-KR" sz="1200" kern="0" spc="-100" dirty="0">
              <a:ln>
                <a:solidFill>
                  <a:srgbClr val="9BBB59">
                    <a:alpha val="0"/>
                  </a:srgbClr>
                </a:solidFill>
              </a:ln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등  </a:t>
            </a:r>
            <a:r>
              <a:rPr lang="en-US" altLang="ko-KR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2</a:t>
            </a:r>
            <a:r>
              <a:rPr lang="ko-KR" altLang="en-US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학기 프로젝트에 필요한 기술지식 대한 사전 </a:t>
            </a:r>
            <a:r>
              <a:rPr lang="ko-KR" altLang="en-US" sz="1200" kern="0" spc="-100" dirty="0" err="1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스터디이며</a:t>
            </a:r>
            <a:r>
              <a:rPr lang="en-US" altLang="ko-KR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ko-KR" altLang="en-US" sz="1200" kern="0" spc="-100" dirty="0" err="1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팀별로</a:t>
            </a:r>
            <a:r>
              <a:rPr lang="ko-KR" altLang="en-US" sz="1200" kern="0" spc="-100" baseline="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 일일 학습 계획서를 작성 후 계획에 따라 </a:t>
            </a:r>
            <a:r>
              <a:rPr lang="ko-KR" altLang="en-US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학습하는 방식입니다</a:t>
            </a:r>
            <a:r>
              <a:rPr lang="en-US" altLang="ko-KR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1200" kern="0" spc="-100" dirty="0">
              <a:ln>
                <a:solidFill>
                  <a:srgbClr val="9BBB59">
                    <a:alpha val="0"/>
                  </a:srgbClr>
                </a:solidFill>
              </a:ln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자율학습 중 필요한 </a:t>
            </a:r>
            <a:r>
              <a:rPr lang="ko-KR" altLang="en-US" sz="1200" kern="0" spc="-100" dirty="0" err="1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이러닝</a:t>
            </a:r>
            <a:r>
              <a:rPr lang="ko-KR" altLang="en-US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 </a:t>
            </a:r>
            <a:r>
              <a:rPr lang="ko-KR" altLang="en-US" sz="1200" kern="0" spc="-100" dirty="0" err="1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콘텐츠는</a:t>
            </a:r>
            <a:r>
              <a:rPr lang="ko-KR" altLang="en-US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 사전에 제공될 예정입니다</a:t>
            </a:r>
            <a:r>
              <a:rPr lang="en-US" altLang="ko-KR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ko-KR" altLang="en-US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마지막 날에는 학습결과 발표회를 통해</a:t>
            </a:r>
            <a:r>
              <a:rPr lang="en-US" altLang="ko-KR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, </a:t>
            </a:r>
            <a:r>
              <a:rPr lang="ko-KR" altLang="en-US" sz="1200" kern="0" spc="-100" dirty="0" err="1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팀별로</a:t>
            </a:r>
            <a:r>
              <a:rPr lang="ko-KR" altLang="en-US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 학습한 내용을 공유하고 </a:t>
            </a:r>
            <a:r>
              <a:rPr lang="ko-KR" altLang="en-US" sz="1200" kern="0" spc="-100" dirty="0" err="1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우수자를</a:t>
            </a:r>
            <a:r>
              <a:rPr lang="ko-KR" altLang="en-US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 시상하는 자리를 가질 예정입니다</a:t>
            </a:r>
            <a:r>
              <a:rPr lang="en-US" altLang="ko-KR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1200" kern="0" spc="-100" dirty="0">
              <a:ln>
                <a:solidFill>
                  <a:srgbClr val="9BBB59">
                    <a:alpha val="0"/>
                  </a:srgbClr>
                </a:solidFill>
              </a:ln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6414A-14D3-438F-91F6-B1C5F8AFBA35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0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kern="0" spc="-100" dirty="0">
              <a:ln>
                <a:solidFill>
                  <a:srgbClr val="9BBB59">
                    <a:alpha val="0"/>
                  </a:srgbClr>
                </a:solidFill>
              </a:ln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6414A-14D3-438F-91F6-B1C5F8AFBA35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3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자기주도 학습</a:t>
            </a:r>
            <a:r>
              <a:rPr lang="ko-KR" altLang="en-US" baseline="0" dirty="0"/>
              <a:t> 트랙에서는</a:t>
            </a:r>
            <a:r>
              <a:rPr lang="ko-KR" altLang="en-US" dirty="0"/>
              <a:t> 교육생 스스로가 학습계획을 세우고</a:t>
            </a:r>
            <a:r>
              <a:rPr lang="en-US" altLang="ko-KR" dirty="0"/>
              <a:t>,</a:t>
            </a:r>
            <a:r>
              <a:rPr lang="ko-KR" altLang="en-US" dirty="0"/>
              <a:t> 그에 따라 필요분야를 스스로 학습하게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자기주도 학습에서는 </a:t>
            </a:r>
            <a:r>
              <a:rPr lang="en-US" altLang="ko-KR" dirty="0"/>
              <a:t>2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조로 팀을 구성하여 </a:t>
            </a:r>
            <a:r>
              <a:rPr lang="en-US" altLang="ko-KR" dirty="0"/>
              <a:t>2</a:t>
            </a:r>
            <a:r>
              <a:rPr lang="ko-KR" altLang="en-US" dirty="0"/>
              <a:t>학기 프로젝트를 대비하기 위한 기본지식을 학습하게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학습분야는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프로그래밍 언어</a:t>
            </a:r>
            <a:endParaRPr lang="en-US" altLang="ko-KR" sz="1200" kern="0" spc="-100" dirty="0">
              <a:ln>
                <a:solidFill>
                  <a:srgbClr val="9BBB59">
                    <a:alpha val="0"/>
                  </a:srgbClr>
                </a:solidFill>
              </a:ln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1200" kern="0" spc="-100" dirty="0" err="1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웹모바일</a:t>
            </a:r>
            <a:endParaRPr lang="en-US" altLang="ko-KR" sz="1200" kern="0" spc="-100" dirty="0">
              <a:ln>
                <a:solidFill>
                  <a:srgbClr val="9BBB59">
                    <a:alpha val="0"/>
                  </a:srgbClr>
                </a:solidFill>
              </a:ln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AI</a:t>
            </a:r>
          </a:p>
          <a:p>
            <a:pPr marL="228600" indent="-228600">
              <a:buAutoNum type="arabicPeriod"/>
            </a:pPr>
            <a:r>
              <a:rPr lang="en-US" altLang="ko-KR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Big Data</a:t>
            </a:r>
          </a:p>
          <a:p>
            <a:pPr marL="228600" indent="-228600">
              <a:buAutoNum type="arabicPeriod"/>
            </a:pPr>
            <a:r>
              <a:rPr lang="en-US" altLang="ko-KR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Block Chain </a:t>
            </a:r>
          </a:p>
          <a:p>
            <a:pPr marL="228600" indent="-228600">
              <a:buAutoNum type="arabicPeriod"/>
            </a:pPr>
            <a:endParaRPr lang="en-US" altLang="ko-KR" sz="1200" kern="0" spc="-100" dirty="0">
              <a:ln>
                <a:solidFill>
                  <a:srgbClr val="9BBB59">
                    <a:alpha val="0"/>
                  </a:srgbClr>
                </a:solidFill>
              </a:ln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등  </a:t>
            </a:r>
            <a:r>
              <a:rPr lang="en-US" altLang="ko-KR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2</a:t>
            </a:r>
            <a:r>
              <a:rPr lang="ko-KR" altLang="en-US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학기 프로젝트에 필요한 기술지식 대한 사전 </a:t>
            </a:r>
            <a:r>
              <a:rPr lang="ko-KR" altLang="en-US" sz="1200" kern="0" spc="-100" dirty="0" err="1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스터디이며</a:t>
            </a:r>
            <a:r>
              <a:rPr lang="en-US" altLang="ko-KR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ko-KR" altLang="en-US" sz="1200" kern="0" spc="-100" dirty="0" err="1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팀별로</a:t>
            </a:r>
            <a:r>
              <a:rPr lang="ko-KR" altLang="en-US" sz="1200" kern="0" spc="-100" baseline="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 일일 학습 계획서를 작성 후 계획에 따라 </a:t>
            </a:r>
            <a:r>
              <a:rPr lang="ko-KR" altLang="en-US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학습하는 방식입니다</a:t>
            </a:r>
            <a:r>
              <a:rPr lang="en-US" altLang="ko-KR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1200" kern="0" spc="-100" dirty="0">
              <a:ln>
                <a:solidFill>
                  <a:srgbClr val="9BBB59">
                    <a:alpha val="0"/>
                  </a:srgbClr>
                </a:solidFill>
              </a:ln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자율학습 중 필요한 </a:t>
            </a:r>
            <a:r>
              <a:rPr lang="ko-KR" altLang="en-US" sz="1200" kern="0" spc="-100" dirty="0" err="1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이러닝</a:t>
            </a:r>
            <a:r>
              <a:rPr lang="ko-KR" altLang="en-US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 </a:t>
            </a:r>
            <a:r>
              <a:rPr lang="ko-KR" altLang="en-US" sz="1200" kern="0" spc="-100" dirty="0" err="1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콘텐츠는</a:t>
            </a:r>
            <a:r>
              <a:rPr lang="ko-KR" altLang="en-US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 사전에 제공될 예정입니다</a:t>
            </a:r>
            <a:r>
              <a:rPr lang="en-US" altLang="ko-KR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ko-KR" altLang="en-US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마지막 날에는 학습결과 발표회를 통해</a:t>
            </a:r>
            <a:r>
              <a:rPr lang="en-US" altLang="ko-KR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, </a:t>
            </a:r>
            <a:r>
              <a:rPr lang="ko-KR" altLang="en-US" sz="1200" kern="0" spc="-100" dirty="0" err="1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팀별로</a:t>
            </a:r>
            <a:r>
              <a:rPr lang="ko-KR" altLang="en-US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 학습한 내용을 공유하고 </a:t>
            </a:r>
            <a:r>
              <a:rPr lang="ko-KR" altLang="en-US" sz="1200" kern="0" spc="-100" dirty="0" err="1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우수자를</a:t>
            </a:r>
            <a:r>
              <a:rPr lang="ko-KR" altLang="en-US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 시상하는 자리를 가질 예정입니다</a:t>
            </a:r>
            <a:r>
              <a:rPr lang="en-US" altLang="ko-KR" sz="1200" kern="0" spc="-100" dirty="0">
                <a:ln>
                  <a:solidFill>
                    <a:srgbClr val="9BBB59">
                      <a:alpha val="0"/>
                    </a:srgbClr>
                  </a:solidFill>
                </a:ln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1200" kern="0" spc="-100" dirty="0">
              <a:ln>
                <a:solidFill>
                  <a:srgbClr val="9BBB59">
                    <a:alpha val="0"/>
                  </a:srgbClr>
                </a:solidFill>
              </a:ln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6414A-14D3-438F-91F6-B1C5F8AFBA3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69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kern="0" spc="-100" dirty="0">
              <a:ln>
                <a:solidFill>
                  <a:srgbClr val="9BBB59">
                    <a:alpha val="0"/>
                  </a:srgbClr>
                </a:solidFill>
              </a:ln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6414A-14D3-438F-91F6-B1C5F8AFBA3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793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kern="0" spc="-100" dirty="0">
              <a:ln>
                <a:solidFill>
                  <a:srgbClr val="9BBB59">
                    <a:alpha val="0"/>
                  </a:srgbClr>
                </a:solidFill>
              </a:ln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6414A-14D3-438F-91F6-B1C5F8AFBA3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0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kern="0" spc="-100" dirty="0">
              <a:ln>
                <a:solidFill>
                  <a:srgbClr val="9BBB59">
                    <a:alpha val="0"/>
                  </a:srgbClr>
                </a:solidFill>
              </a:ln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6414A-14D3-438F-91F6-B1C5F8AFBA35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130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kern="0" spc="-100" dirty="0">
              <a:ln>
                <a:solidFill>
                  <a:srgbClr val="9BBB59">
                    <a:alpha val="0"/>
                  </a:srgbClr>
                </a:solidFill>
              </a:ln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6414A-14D3-438F-91F6-B1C5F8AFBA3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93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kern="0" spc="-100" dirty="0">
              <a:ln>
                <a:solidFill>
                  <a:srgbClr val="9BBB59">
                    <a:alpha val="0"/>
                  </a:srgbClr>
                </a:solidFill>
              </a:ln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6414A-14D3-438F-91F6-B1C5F8AFBA35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kern="0" spc="-100" dirty="0">
              <a:ln>
                <a:solidFill>
                  <a:srgbClr val="9BBB59">
                    <a:alpha val="0"/>
                  </a:srgbClr>
                </a:solidFill>
              </a:ln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6414A-14D3-438F-91F6-B1C5F8AFBA35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447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kern="0" spc="-100" dirty="0">
              <a:ln>
                <a:solidFill>
                  <a:srgbClr val="9BBB59">
                    <a:alpha val="0"/>
                  </a:srgbClr>
                </a:solidFill>
              </a:ln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6414A-14D3-438F-91F6-B1C5F8AFBA35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1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#교재편집\★2019\안영주과장\SSAFY_행사PPT\디자인\1\채도완료_표지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3361" r="645" b="24749"/>
          <a:stretch/>
        </p:blipFill>
        <p:spPr bwMode="auto">
          <a:xfrm>
            <a:off x="0" y="-5553"/>
            <a:ext cx="9144000" cy="514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2955383" y="125501"/>
            <a:ext cx="3485262" cy="323165"/>
            <a:chOff x="2832187" y="206230"/>
            <a:chExt cx="3485262" cy="430886"/>
          </a:xfrm>
        </p:grpSpPr>
        <p:sp>
          <p:nvSpPr>
            <p:cNvPr id="10" name="TextBox 9"/>
            <p:cNvSpPr txBox="1"/>
            <p:nvPr/>
          </p:nvSpPr>
          <p:spPr>
            <a:xfrm>
              <a:off x="3646032" y="206230"/>
              <a:ext cx="1837362" cy="430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rgbClr val="5AC6DF"/>
                  </a:solidFill>
                  <a:latin typeface="삼성긴고딕OTF Regular" panose="020B0600000101010101" pitchFamily="34" charset="-127"/>
                  <a:ea typeface="삼성긴고딕OTF Regular" panose="020B0600000101010101" pitchFamily="34" charset="-127"/>
                </a:rPr>
                <a:t>삼성청년</a:t>
              </a:r>
              <a:r>
                <a:rPr lang="en-US" altLang="ko-KR" sz="1500" dirty="0">
                  <a:solidFill>
                    <a:srgbClr val="5AC6DF"/>
                  </a:solidFill>
                  <a:latin typeface="삼성긴고딕OTF Regular" panose="020B0600000101010101" pitchFamily="34" charset="-127"/>
                  <a:ea typeface="삼성긴고딕OTF Regular" panose="020B0600000101010101" pitchFamily="34" charset="-127"/>
                </a:rPr>
                <a:t>SW</a:t>
              </a:r>
              <a:r>
                <a:rPr lang="ko-KR" altLang="en-US" sz="1500" dirty="0">
                  <a:solidFill>
                    <a:srgbClr val="5AC6DF"/>
                  </a:solidFill>
                  <a:latin typeface="삼성긴고딕OTF Regular" panose="020B0600000101010101" pitchFamily="34" charset="-127"/>
                  <a:ea typeface="삼성긴고딕OTF Regular" panose="020B0600000101010101" pitchFamily="34" charset="-127"/>
                </a:rPr>
                <a:t>아카데미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622834" y="373740"/>
              <a:ext cx="694615" cy="45719"/>
              <a:chOff x="6141132" y="368660"/>
              <a:chExt cx="752500" cy="45719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6173552" y="391519"/>
                <a:ext cx="720080" cy="0"/>
              </a:xfrm>
              <a:prstGeom prst="line">
                <a:avLst/>
              </a:prstGeom>
              <a:ln>
                <a:solidFill>
                  <a:srgbClr val="5AC6D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/>
              <p:cNvSpPr/>
              <p:nvPr/>
            </p:nvSpPr>
            <p:spPr>
              <a:xfrm>
                <a:off x="6141132" y="368660"/>
                <a:ext cx="45719" cy="45719"/>
              </a:xfrm>
              <a:prstGeom prst="ellipse">
                <a:avLst/>
              </a:prstGeom>
              <a:solidFill>
                <a:srgbClr val="5AC6DF"/>
              </a:solidFill>
              <a:ln>
                <a:solidFill>
                  <a:srgbClr val="5AC6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삼성긴고딕OTF Regular" panose="020B0600000101010101" pitchFamily="34" charset="-127"/>
                  <a:ea typeface="삼성긴고딕OTF Regular" panose="020B0600000101010101" pitchFamily="34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832187" y="373740"/>
              <a:ext cx="674407" cy="45719"/>
              <a:chOff x="3117932" y="378819"/>
              <a:chExt cx="730608" cy="45719"/>
            </a:xfrm>
          </p:grpSpPr>
          <p:cxnSp>
            <p:nvCxnSpPr>
              <p:cNvPr id="13" name="직선 연결선 12"/>
              <p:cNvCxnSpPr/>
              <p:nvPr/>
            </p:nvCxnSpPr>
            <p:spPr>
              <a:xfrm>
                <a:off x="3117932" y="399448"/>
                <a:ext cx="720080" cy="0"/>
              </a:xfrm>
              <a:prstGeom prst="line">
                <a:avLst/>
              </a:prstGeom>
              <a:ln>
                <a:solidFill>
                  <a:srgbClr val="5AC6D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/>
              <p:cNvSpPr/>
              <p:nvPr/>
            </p:nvSpPr>
            <p:spPr>
              <a:xfrm>
                <a:off x="3802821" y="378819"/>
                <a:ext cx="45719" cy="45719"/>
              </a:xfrm>
              <a:prstGeom prst="ellipse">
                <a:avLst/>
              </a:prstGeom>
              <a:solidFill>
                <a:srgbClr val="5AC6DF"/>
              </a:solidFill>
              <a:ln>
                <a:solidFill>
                  <a:srgbClr val="5AC6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삼성긴고딕OTF Regular" panose="020B0600000101010101" pitchFamily="34" charset="-127"/>
                  <a:ea typeface="삼성긴고딕OTF Regular" panose="020B0600000101010101" pitchFamily="34" charset="-127"/>
                </a:endParaRPr>
              </a:p>
            </p:txBody>
          </p:sp>
        </p:grpSp>
      </p:grpSp>
      <p:sp>
        <p:nvSpPr>
          <p:cNvPr id="7" name="직사각형 6"/>
          <p:cNvSpPr/>
          <p:nvPr userDrawn="1"/>
        </p:nvSpPr>
        <p:spPr>
          <a:xfrm>
            <a:off x="2519772" y="557205"/>
            <a:ext cx="4356484" cy="2171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93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-21514" y="-10269"/>
            <a:ext cx="9187029" cy="5164038"/>
            <a:chOff x="4596" y="-27384"/>
            <a:chExt cx="9187029" cy="6885384"/>
          </a:xfrm>
        </p:grpSpPr>
        <p:sp>
          <p:nvSpPr>
            <p:cNvPr id="7" name="직사각형 6"/>
            <p:cNvSpPr/>
            <p:nvPr/>
          </p:nvSpPr>
          <p:spPr>
            <a:xfrm>
              <a:off x="4596" y="-9284"/>
              <a:ext cx="9144000" cy="6867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2527" y="278649"/>
              <a:ext cx="8674196" cy="2760397"/>
            </a:xfrm>
            <a:prstGeom prst="rect">
              <a:avLst/>
            </a:prstGeom>
            <a:solidFill>
              <a:srgbClr val="5AC6DF"/>
            </a:solidFill>
            <a:ln>
              <a:solidFill>
                <a:srgbClr val="5AC6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10754" y="3050902"/>
              <a:ext cx="8674194" cy="8357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39499" y="278650"/>
              <a:ext cx="8674194" cy="63007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7625" y="-27384"/>
              <a:ext cx="9144000" cy="6858000"/>
              <a:chOff x="0" y="0"/>
              <a:chExt cx="9906000" cy="6858000"/>
            </a:xfrm>
            <a:noFill/>
          </p:grpSpPr>
          <p:sp>
            <p:nvSpPr>
              <p:cNvPr id="17" name="직사각형 16"/>
              <p:cNvSpPr/>
              <p:nvPr/>
            </p:nvSpPr>
            <p:spPr>
              <a:xfrm>
                <a:off x="0" y="0"/>
                <a:ext cx="9906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삼성긴고딕OTF Regular" panose="020B0600000101010101" pitchFamily="34" charset="-127"/>
                  <a:ea typeface="삼성긴고딕OTF Regular" panose="020B0600000101010101" pitchFamily="34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54478" y="278650"/>
                <a:ext cx="9397044" cy="6300700"/>
              </a:xfrm>
              <a:prstGeom prst="rect">
                <a:avLst/>
              </a:prstGeom>
              <a:grpFill/>
              <a:ln w="76200">
                <a:solidFill>
                  <a:srgbClr val="5AC6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삼성긴고딕OTF Regular" panose="020B0600000101010101" pitchFamily="34" charset="-127"/>
                  <a:ea typeface="삼성긴고딕OTF Regular" panose="020B0600000101010101" pitchFamily="34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233164" y="176883"/>
              <a:ext cx="8772923" cy="6453100"/>
            </a:xfrm>
            <a:prstGeom prst="rect">
              <a:avLst/>
            </a:prstGeom>
            <a:noFill/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endParaRPr>
            </a:p>
          </p:txBody>
        </p:sp>
        <p:sp>
          <p:nvSpPr>
            <p:cNvPr id="14" name="순서도: 수동 입력 13"/>
            <p:cNvSpPr/>
            <p:nvPr/>
          </p:nvSpPr>
          <p:spPr>
            <a:xfrm rot="5400000">
              <a:off x="1003556" y="-514852"/>
              <a:ext cx="2829400" cy="4290826"/>
            </a:xfrm>
            <a:prstGeom prst="flowChartManualInput">
              <a:avLst/>
            </a:prstGeom>
            <a:solidFill>
              <a:srgbClr val="29AE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endParaRPr>
            </a:p>
          </p:txBody>
        </p:sp>
        <p:pic>
          <p:nvPicPr>
            <p:cNvPr id="16" name="Picture 3" descr="D:\#교재편집\★2019\안영주과장\SSAFY_행사PPT\디자인\1\피켓청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9945" y="1239962"/>
              <a:ext cx="1089292" cy="1799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835834"/>
            <a:ext cx="7886700" cy="994172"/>
          </a:xfrm>
        </p:spPr>
        <p:txBody>
          <a:bodyPr>
            <a:normAutofit/>
          </a:bodyPr>
          <a:lstStyle>
            <a:lvl1pPr algn="ctr">
              <a:defRPr lang="ko-KR" altLang="en-US" sz="4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F9E-4DE1-47D4-9300-9FCA22E90C46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9FDA-FA14-4641-976D-F438D28D3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6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" r="3260" b="24815"/>
          <a:stretch/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1275607"/>
            <a:ext cx="7886700" cy="994172"/>
          </a:xfrm>
        </p:spPr>
        <p:txBody>
          <a:bodyPr>
            <a:normAutofit/>
          </a:bodyPr>
          <a:lstStyle>
            <a:lvl1pPr algn="ctr">
              <a:defRPr lang="ko-KR" altLang="en-US" sz="4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387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85540" y="151838"/>
            <a:ext cx="8772923" cy="4839825"/>
          </a:xfrm>
          <a:prstGeom prst="rect">
            <a:avLst/>
          </a:prstGeom>
          <a:solidFill>
            <a:srgbClr val="5AC6DF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10378" y="250104"/>
            <a:ext cx="8523247" cy="464329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72032" y="1061154"/>
            <a:ext cx="7784219" cy="3672408"/>
          </a:xfrm>
          <a:prstGeom prst="rect">
            <a:avLst/>
          </a:prstGeom>
          <a:solidFill>
            <a:schemeClr val="bg1"/>
          </a:solidFill>
          <a:ln>
            <a:solidFill>
              <a:srgbClr val="5AC6D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33" t="26376"/>
          <a:stretch/>
        </p:blipFill>
        <p:spPr>
          <a:xfrm>
            <a:off x="6300193" y="321569"/>
            <a:ext cx="424445" cy="736013"/>
          </a:xfrm>
          <a:prstGeom prst="rect">
            <a:avLst/>
          </a:prstGeom>
        </p:spPr>
      </p:pic>
      <p:pic>
        <p:nvPicPr>
          <p:cNvPr id="14" name="Picture 3" descr="D:\#교재편집\★2019\안영주과장\SSAFY_행사PPT\디자인\1\파티청년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77" y="529572"/>
            <a:ext cx="728663" cy="8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47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85540" y="151838"/>
            <a:ext cx="8772923" cy="4839825"/>
          </a:xfrm>
          <a:prstGeom prst="rect">
            <a:avLst/>
          </a:prstGeom>
          <a:solidFill>
            <a:srgbClr val="5AC6DF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10378" y="250104"/>
            <a:ext cx="8523247" cy="464329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72032" y="1061154"/>
            <a:ext cx="7784219" cy="3672408"/>
          </a:xfrm>
          <a:prstGeom prst="rect">
            <a:avLst/>
          </a:prstGeom>
          <a:solidFill>
            <a:schemeClr val="bg1"/>
          </a:solidFill>
          <a:ln>
            <a:solidFill>
              <a:srgbClr val="5AC6D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4" name="Picture 3" descr="D:\#교재편집\★2019\안영주과장\SSAFY_행사PPT\디자인\1\파티청년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77" y="529572"/>
            <a:ext cx="728663" cy="8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52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85540" y="151838"/>
            <a:ext cx="8772923" cy="4839825"/>
          </a:xfrm>
          <a:prstGeom prst="rect">
            <a:avLst/>
          </a:prstGeom>
          <a:solidFill>
            <a:srgbClr val="5AC6DF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10378" y="250104"/>
            <a:ext cx="8523247" cy="464329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8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-20538"/>
            <a:ext cx="9144000" cy="5164038"/>
            <a:chOff x="0" y="-27384"/>
            <a:chExt cx="9144000" cy="6885384"/>
          </a:xfrm>
        </p:grpSpPr>
        <p:grpSp>
          <p:nvGrpSpPr>
            <p:cNvPr id="7" name="그룹 6"/>
            <p:cNvGrpSpPr/>
            <p:nvPr/>
          </p:nvGrpSpPr>
          <p:grpSpPr>
            <a:xfrm>
              <a:off x="0" y="0"/>
              <a:ext cx="9144000" cy="6858000"/>
              <a:chOff x="0" y="0"/>
              <a:chExt cx="9906000" cy="685800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0" y="0"/>
                <a:ext cx="9906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삼성긴고딕OTF Regular" panose="020B0600000101010101" pitchFamily="34" charset="-127"/>
                  <a:ea typeface="삼성긴고딕OTF Regular" panose="020B0600000101010101" pitchFamily="34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54478" y="278650"/>
                <a:ext cx="9397044" cy="63007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삼성긴고딕OTF Regular" panose="020B0600000101010101" pitchFamily="34" charset="-127"/>
                  <a:ea typeface="삼성긴고딕OTF Regular" panose="020B0600000101010101" pitchFamily="34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0" y="-8198"/>
              <a:ext cx="9144000" cy="6858000"/>
              <a:chOff x="0" y="0"/>
              <a:chExt cx="9906000" cy="6858000"/>
            </a:xfrm>
            <a:noFill/>
          </p:grpSpPr>
          <p:sp>
            <p:nvSpPr>
              <p:cNvPr id="19" name="직사각형 18"/>
              <p:cNvSpPr/>
              <p:nvPr/>
            </p:nvSpPr>
            <p:spPr>
              <a:xfrm>
                <a:off x="0" y="0"/>
                <a:ext cx="9906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삼성긴고딕OTF Regular" panose="020B0600000101010101" pitchFamily="34" charset="-127"/>
                  <a:ea typeface="삼성긴고딕OTF Regular" panose="020B0600000101010101" pitchFamily="34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54478" y="278650"/>
                <a:ext cx="9397044" cy="6300700"/>
              </a:xfrm>
              <a:prstGeom prst="rect">
                <a:avLst/>
              </a:prstGeom>
              <a:grpFill/>
              <a:ln w="76200">
                <a:solidFill>
                  <a:srgbClr val="5AC6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삼성긴고딕OTF Regular" panose="020B0600000101010101" pitchFamily="34" charset="-127"/>
                  <a:ea typeface="삼성긴고딕OTF Regular" panose="020B0600000101010101" pitchFamily="34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178194" y="196069"/>
              <a:ext cx="8772923" cy="6453100"/>
            </a:xfrm>
            <a:prstGeom prst="rect">
              <a:avLst/>
            </a:prstGeom>
            <a:noFill/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0" y="-27384"/>
              <a:ext cx="9144000" cy="6858000"/>
              <a:chOff x="0" y="1575556"/>
              <a:chExt cx="9906000" cy="6858000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0" y="1575556"/>
                <a:ext cx="9906000" cy="6858000"/>
                <a:chOff x="0" y="0"/>
                <a:chExt cx="9906000" cy="6858000"/>
              </a:xfrm>
              <a:noFill/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0" y="0"/>
                  <a:ext cx="9906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삼성긴고딕OTF Regular" panose="020B0600000101010101" pitchFamily="34" charset="-127"/>
                    <a:ea typeface="삼성긴고딕OTF Regular" panose="020B0600000101010101" pitchFamily="34" charset="-127"/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254478" y="278650"/>
                  <a:ext cx="9397044" cy="6300700"/>
                </a:xfrm>
                <a:prstGeom prst="rect">
                  <a:avLst/>
                </a:prstGeom>
                <a:grpFill/>
                <a:ln w="76200">
                  <a:solidFill>
                    <a:srgbClr val="5AC6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삼성긴고딕OTF Regular" panose="020B0600000101010101" pitchFamily="34" charset="-127"/>
                    <a:ea typeface="삼성긴고딕OTF Regular" panose="020B0600000101010101" pitchFamily="34" charset="-127"/>
                  </a:endParaRPr>
                </a:p>
              </p:txBody>
            </p:sp>
          </p:grpSp>
          <p:sp>
            <p:nvSpPr>
              <p:cNvPr id="16" name="직사각형 15"/>
              <p:cNvSpPr/>
              <p:nvPr/>
            </p:nvSpPr>
            <p:spPr>
              <a:xfrm>
                <a:off x="193043" y="1779823"/>
                <a:ext cx="9504000" cy="6453100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삼성긴고딕OTF Regular" panose="020B0600000101010101" pitchFamily="34" charset="-127"/>
                  <a:ea typeface="삼성긴고딕OTF Regular" panose="020B0600000101010101" pitchFamily="34" charset="-127"/>
                </a:endParaRPr>
              </a:p>
            </p:txBody>
          </p:sp>
        </p:grp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33" t="26376"/>
            <a:stretch/>
          </p:blipFill>
          <p:spPr>
            <a:xfrm>
              <a:off x="7920372" y="5353875"/>
              <a:ext cx="424445" cy="981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59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F9E-4DE1-47D4-9300-9FCA22E90C46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9FDA-FA14-4641-976D-F438D28D3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05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defRPr>
            </a:lvl1pPr>
          </a:lstStyle>
          <a:p>
            <a:fld id="{ED30FF9E-4DE1-47D4-9300-9FCA22E90C46}" type="datetimeFigureOut">
              <a:rPr lang="ko-KR" altLang="en-US" smtClean="0"/>
              <a:pPr/>
              <a:t>2020-07-09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defRPr>
            </a:lvl1pPr>
          </a:lstStyle>
          <a:p>
            <a:fld id="{E1E09FDA-FA14-4641-976D-F438D28D3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26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6" r:id="rId2"/>
    <p:sldLayoutId id="2147483709" r:id="rId3"/>
    <p:sldLayoutId id="2147483710" r:id="rId4"/>
    <p:sldLayoutId id="2147483713" r:id="rId5"/>
    <p:sldLayoutId id="2147483711" r:id="rId6"/>
    <p:sldLayoutId id="2147483712" r:id="rId7"/>
    <p:sldLayoutId id="2147483707" r:id="rId8"/>
    <p:sldLayoutId id="2147483684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삼성긴고딕OTF Regular" panose="020B0600000101010101" pitchFamily="34" charset="-127"/>
          <a:ea typeface="삼성긴고딕OTF Regular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삼성긴고딕OTF Regular" panose="020B0600000101010101" pitchFamily="34" charset="-127"/>
          <a:ea typeface="삼성긴고딕OTF Regular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삼성긴고딕OTF Regular" panose="020B0600000101010101" pitchFamily="34" charset="-127"/>
          <a:ea typeface="삼성긴고딕OTF Regular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삼성긴고딕OTF Regular" panose="020B0600000101010101" pitchFamily="34" charset="-127"/>
          <a:ea typeface="삼성긴고딕OTF Regular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삼성긴고딕OTF Regular" panose="020B0600000101010101" pitchFamily="34" charset="-127"/>
          <a:ea typeface="삼성긴고딕OTF Regular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삼성긴고딕OTF Regular" panose="020B0600000101010101" pitchFamily="34" charset="-127"/>
          <a:ea typeface="삼성긴고딕OTF Regular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64123" y="267494"/>
            <a:ext cx="5795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오픈소스</a:t>
            </a:r>
            <a:r>
              <a:rPr lang="ko-KR" alt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교육 및 과제 수행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223629" y="3406817"/>
            <a:ext cx="1210709" cy="527008"/>
          </a:xfrm>
          <a:prstGeom prst="roundRect">
            <a:avLst/>
          </a:prstGeom>
          <a:solidFill>
            <a:srgbClr val="38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sz="1600" dirty="0">
                <a:solidFill>
                  <a:prstClr val="white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Report</a:t>
            </a:r>
            <a:r>
              <a:rPr lang="ko-KR" altLang="en-US" sz="1600" dirty="0">
                <a:solidFill>
                  <a:prstClr val="white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endParaRPr lang="en-US" altLang="ko-KR" sz="1600" dirty="0">
              <a:solidFill>
                <a:prstClr val="white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algn="ctr"/>
            <a:r>
              <a:rPr lang="ko-KR" altLang="en-US" sz="1600" dirty="0">
                <a:solidFill>
                  <a:prstClr val="white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주제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555776" y="3338027"/>
            <a:ext cx="4994602" cy="3151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20000"/>
              </a:lnSpc>
              <a:buSzPct val="90000"/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오픈소스</a:t>
            </a:r>
            <a:r>
              <a:rPr lang="ko-KR" altLang="en-US" sz="1600" dirty="0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라이브방송을 듣고 </a:t>
            </a:r>
            <a:r>
              <a:rPr lang="ko-KR" altLang="en-US" sz="1600" dirty="0" err="1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오픈소스</a:t>
            </a:r>
            <a:r>
              <a:rPr lang="ko-KR" altLang="en-US" sz="1600" dirty="0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내용 요약 </a:t>
            </a:r>
            <a:endParaRPr lang="en-US" altLang="ko-KR" sz="1600" dirty="0">
              <a:solidFill>
                <a:prstClr val="black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marL="285750" indent="-285750">
              <a:lnSpc>
                <a:spcPct val="120000"/>
              </a:lnSpc>
              <a:buSzPct val="90000"/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2</a:t>
            </a:r>
            <a:r>
              <a:rPr lang="ko-KR" altLang="en-US" sz="1600" dirty="0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학기 프로젝트에 사용해보고 싶은 </a:t>
            </a:r>
            <a:r>
              <a:rPr lang="ko-KR" altLang="en-US" sz="1600" dirty="0" err="1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오픈소스</a:t>
            </a:r>
            <a:r>
              <a:rPr lang="ko-KR" altLang="en-US" sz="1600" dirty="0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학습하기</a:t>
            </a:r>
            <a:endParaRPr lang="en-US" altLang="ko-KR" sz="1600" dirty="0">
              <a:solidFill>
                <a:prstClr val="black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marL="285750" indent="-285750">
              <a:lnSpc>
                <a:spcPct val="120000"/>
              </a:lnSpc>
              <a:buSzPct val="90000"/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나의 프로젝트에 어떻게 활용할 것인지 구상하기 </a:t>
            </a:r>
            <a:endParaRPr lang="en-US" altLang="ko-KR" sz="1600" dirty="0">
              <a:solidFill>
                <a:prstClr val="black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9592" y="1239602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9AECD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2</a:t>
            </a:r>
            <a:r>
              <a:rPr lang="ko-KR" altLang="en-US" sz="2400" dirty="0">
                <a:solidFill>
                  <a:srgbClr val="29AECD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학기 프로젝트 수행을 위한 </a:t>
            </a:r>
            <a:r>
              <a:rPr lang="ko-KR" altLang="en-US" sz="2400" dirty="0" err="1">
                <a:solidFill>
                  <a:srgbClr val="29AECD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오픈소스</a:t>
            </a:r>
            <a:r>
              <a:rPr lang="ko-KR" altLang="en-US" sz="2400" dirty="0">
                <a:solidFill>
                  <a:srgbClr val="29AECD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기술지식 학습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33108" y="2549286"/>
            <a:ext cx="1210709" cy="315166"/>
          </a:xfrm>
          <a:prstGeom prst="roundRect">
            <a:avLst/>
          </a:prstGeom>
          <a:solidFill>
            <a:srgbClr val="38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학습운영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69626" y="2876477"/>
            <a:ext cx="5436604" cy="3151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SzPct val="90000"/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오픈소스</a:t>
            </a:r>
            <a:r>
              <a:rPr lang="ko-KR" altLang="en-US" sz="1600" dirty="0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Report</a:t>
            </a:r>
            <a:r>
              <a:rPr lang="ko-KR" altLang="en-US" sz="1600" dirty="0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과제</a:t>
            </a:r>
            <a:r>
              <a:rPr lang="en-US" altLang="ko-KR" sz="1600" dirty="0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md</a:t>
            </a:r>
            <a:r>
              <a:rPr lang="ko-KR" altLang="en-US" sz="1600" dirty="0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파일</a:t>
            </a:r>
            <a:r>
              <a:rPr lang="en-US" altLang="ko-KR" sz="1600" dirty="0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작성 → </a:t>
            </a:r>
            <a:r>
              <a:rPr lang="en-US" altLang="ko-KR" sz="1600" dirty="0" err="1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GitLab</a:t>
            </a:r>
            <a:r>
              <a:rPr lang="en-US" altLang="ko-KR" sz="1600" dirty="0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등록</a:t>
            </a:r>
            <a:r>
              <a:rPr lang="en-US" altLang="ko-KR" sz="1600" dirty="0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	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23629" y="1968422"/>
            <a:ext cx="1210709" cy="315166"/>
          </a:xfrm>
          <a:prstGeom prst="roundRect">
            <a:avLst/>
          </a:prstGeom>
          <a:solidFill>
            <a:srgbClr val="38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일정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55776" y="1968422"/>
            <a:ext cx="5171146" cy="315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90000"/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7/8(</a:t>
            </a:r>
            <a:r>
              <a:rPr lang="ko-KR" altLang="en-US" sz="1600" dirty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수</a:t>
            </a:r>
            <a:r>
              <a:rPr lang="en-US" altLang="ko-KR" sz="160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)~</a:t>
            </a:r>
            <a:r>
              <a:rPr lang="en-US" altLang="ko-KR" sz="1600" dirty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7/10(</a:t>
            </a:r>
            <a:r>
              <a:rPr lang="ko-KR" altLang="en-US" sz="1600" dirty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금</a:t>
            </a:r>
            <a:r>
              <a:rPr lang="en-US" altLang="ko-KR" sz="1600" dirty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65255" y="2558630"/>
            <a:ext cx="5436604" cy="3151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SzPct val="90000"/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오픈소스</a:t>
            </a:r>
            <a:r>
              <a:rPr lang="ko-KR" altLang="en-US" sz="1600" dirty="0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라이브 방송 학습 및 실습 진행</a:t>
            </a:r>
            <a:r>
              <a:rPr lang="en-US" altLang="ko-KR" sz="1600" dirty="0">
                <a:solidFill>
                  <a:prstClr val="black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90898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21441" y="267494"/>
            <a:ext cx="26805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GitLab</a:t>
            </a:r>
            <a:r>
              <a:rPr lang="en-US" altLang="ko-KR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ko-KR" alt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등록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9452" y="1821740"/>
            <a:ext cx="2797561" cy="2160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학습 기간이 종료되면</a:t>
            </a:r>
            <a:endParaRPr lang="en-US" altLang="ko-KR" sz="16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 err="1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GirLab</a:t>
            </a:r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에 누적 저장된 </a:t>
            </a:r>
            <a:endParaRPr lang="en-US" altLang="ko-KR" sz="16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학습 </a:t>
            </a:r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Report</a:t>
            </a:r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를</a:t>
            </a:r>
            <a:endParaRPr lang="en-US" altLang="ko-KR" sz="16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2</a:t>
            </a:r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학기 프로젝트 기간 동안</a:t>
            </a:r>
            <a:endParaRPr lang="en-US" altLang="ko-KR" sz="16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다시 확인할 수 있고</a:t>
            </a:r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꾸준히 업데이트하여</a:t>
            </a:r>
            <a:endParaRPr lang="en-US" altLang="ko-KR" sz="16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프로젝트에 활용할 수 있습니다</a:t>
            </a:r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203598"/>
            <a:ext cx="4524273" cy="33968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641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51349" y="267494"/>
            <a:ext cx="38207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일일</a:t>
            </a:r>
            <a:r>
              <a:rPr lang="en-US" altLang="ko-KR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ko-KR" alt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학습 </a:t>
            </a:r>
            <a:r>
              <a:rPr lang="en-US" altLang="ko-KR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Report</a:t>
            </a:r>
            <a:endParaRPr lang="ko-KR" altLang="en-US" sz="4000" dirty="0">
              <a:solidFill>
                <a:prstClr val="black">
                  <a:lumMod val="85000"/>
                  <a:lumOff val="15000"/>
                </a:prstClr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74109"/>
              </p:ext>
            </p:extLst>
          </p:nvPr>
        </p:nvGraphicFramePr>
        <p:xfrm>
          <a:off x="1295636" y="1311610"/>
          <a:ext cx="6732415" cy="3397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지역</a:t>
                      </a:r>
                    </a:p>
                  </a:txBody>
                  <a:tcPr anchor="ctr">
                    <a:solidFill>
                      <a:srgbClr val="5AC6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서울</a:t>
                      </a:r>
                    </a:p>
                  </a:txBody>
                  <a:tcPr anchor="ctr">
                    <a:solidFill>
                      <a:srgbClr val="5AC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반</a:t>
                      </a:r>
                    </a:p>
                  </a:txBody>
                  <a:tcPr anchor="ctr">
                    <a:solidFill>
                      <a:srgbClr val="B9E6F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5</a:t>
                      </a:r>
                      <a:r>
                        <a:rPr lang="ko-KR" altLang="en-US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반</a:t>
                      </a:r>
                    </a:p>
                  </a:txBody>
                  <a:tcPr anchor="ctr">
                    <a:solidFill>
                      <a:srgbClr val="B9E6F1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rgbClr val="5AC6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전소윤</a:t>
                      </a:r>
                      <a:endParaRPr lang="ko-KR" altLang="en-US" sz="1200" dirty="0">
                        <a:latin typeface="삼성긴고딕 Regular" panose="020B0600000101010101" pitchFamily="50" charset="-127"/>
                        <a:ea typeface="삼성긴고딕 Regular" panose="020B0600000101010101" pitchFamily="50" charset="-127"/>
                      </a:endParaRPr>
                    </a:p>
                  </a:txBody>
                  <a:tcPr anchor="ctr">
                    <a:solidFill>
                      <a:srgbClr val="5AC6D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강의 </a:t>
                      </a:r>
                      <a:r>
                        <a:rPr lang="ko-KR" altLang="en-US" sz="1200" baseline="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내용 요약</a:t>
                      </a:r>
                      <a:endParaRPr lang="ko-KR" altLang="en-US" sz="1200" dirty="0">
                        <a:latin typeface="삼성긴고딕 Regular" panose="020B0600000101010101" pitchFamily="50" charset="-127"/>
                        <a:ea typeface="삼성긴고딕 Regular" panose="020B0600000101010101" pitchFamily="50" charset="-127"/>
                      </a:endParaRPr>
                    </a:p>
                  </a:txBody>
                  <a:tcPr anchor="ctr">
                    <a:solidFill>
                      <a:srgbClr val="B9E6F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오픈 소스의 활용도가 높고</a:t>
                      </a:r>
                      <a:r>
                        <a:rPr lang="en-US" altLang="ko-KR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최근의 트랜드에 맞추어 쓰기 좋다</a:t>
                      </a:r>
                      <a:r>
                        <a:rPr lang="en-US" altLang="ko-KR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. </a:t>
                      </a:r>
                      <a:endParaRPr lang="ko-KR" altLang="en-US" sz="1200" dirty="0">
                        <a:latin typeface="삼성긴고딕 Regular" panose="020B0600000101010101" pitchFamily="50" charset="-127"/>
                        <a:ea typeface="삼성긴고딕 Regular" panose="020B0600000101010101" pitchFamily="50" charset="-127"/>
                      </a:endParaRPr>
                    </a:p>
                  </a:txBody>
                  <a:tcPr anchor="ctr">
                    <a:solidFill>
                      <a:srgbClr val="B9E6F1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330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  <a:cs typeface="+mn-cs"/>
                        </a:rPr>
                        <a:t>오픈소스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  <a:cs typeface="+mn-cs"/>
                        </a:rPr>
                        <a:t> 내용 요약 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삼성긴고딕 Regular" panose="020B0600000101010101" pitchFamily="50" charset="-127"/>
                        <a:ea typeface="삼성긴고딕 Regular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  <a:cs typeface="+mn-cs"/>
                        </a:rPr>
                        <a:t>(2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  <a:cs typeface="+mn-cs"/>
                        </a:rPr>
                        <a:t>학기 프로젝트에 적용할만한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삼성긴고딕 Regular" panose="020B0600000101010101" pitchFamily="50" charset="-127"/>
                        <a:ea typeface="삼성긴고딕 Regular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  <a:cs typeface="+mn-cs"/>
                        </a:rPr>
                        <a:t>오픈소스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  <a:cs typeface="+mn-cs"/>
                        </a:rPr>
                        <a:t> 찾아보기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rgbClr val="5AC6D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  <a:cs typeface="+mn-cs"/>
                        </a:rPr>
                        <a:t>머신 러닝이나 딥러닝 관련 오픈 소스 이용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삼성긴고딕 Regular" panose="020B0600000101010101" pitchFamily="50" charset="-127"/>
                        <a:ea typeface="삼성긴고딕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  <a:cs typeface="+mn-cs"/>
                        </a:rPr>
                        <a:t>(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  <a:cs typeface="+mn-cs"/>
                        </a:rPr>
                        <a:t>Keras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사용하기 쉬운 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가지고 있어 딥러닝 모델의 프로토타입을 빠르게 만들 수 있습니다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  <a:cs typeface="+mn-cs"/>
                        </a:rPr>
                        <a:t> ) 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삼성긴고딕 Regular" panose="020B0600000101010101" pitchFamily="50" charset="-127"/>
                        <a:ea typeface="삼성긴고딕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5AC6D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3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프로젝트 기획 아이디어 </a:t>
                      </a:r>
                      <a:endParaRPr lang="en-US" altLang="ko-KR" sz="1200" dirty="0">
                        <a:latin typeface="삼성긴고딕 Regular" panose="020B0600000101010101" pitchFamily="50" charset="-127"/>
                        <a:ea typeface="삼성긴고딕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위의 </a:t>
                      </a:r>
                      <a:r>
                        <a:rPr lang="ko-KR" altLang="en-US" sz="1200" dirty="0" err="1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오픈소스를</a:t>
                      </a:r>
                      <a:r>
                        <a:rPr lang="ko-KR" altLang="en-US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 </a:t>
                      </a:r>
                      <a:endParaRPr lang="en-US" altLang="ko-KR" sz="1200" dirty="0">
                        <a:latin typeface="삼성긴고딕 Regular" panose="020B0600000101010101" pitchFamily="50" charset="-127"/>
                        <a:ea typeface="삼성긴고딕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본인 프로젝트에 어떻게</a:t>
                      </a:r>
                      <a:endParaRPr lang="en-US" altLang="ko-KR" sz="1200" dirty="0">
                        <a:latin typeface="삼성긴고딕 Regular" panose="020B0600000101010101" pitchFamily="50" charset="-127"/>
                        <a:ea typeface="삼성긴고딕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활용할 것인지</a:t>
                      </a:r>
                      <a:r>
                        <a:rPr lang="ko-KR" altLang="en-US" sz="1200" baseline="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 아이디어 내보기</a:t>
                      </a:r>
                      <a:r>
                        <a:rPr lang="en-US" altLang="ko-KR" sz="1200" baseline="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) </a:t>
                      </a:r>
                      <a:endParaRPr lang="ko-KR" altLang="en-US" sz="1200" dirty="0">
                        <a:latin typeface="삼성긴고딕 Regular" panose="020B0600000101010101" pitchFamily="50" charset="-127"/>
                        <a:ea typeface="삼성긴고딕 Regular" panose="020B0600000101010101" pitchFamily="50" charset="-127"/>
                      </a:endParaRPr>
                    </a:p>
                  </a:txBody>
                  <a:tcPr anchor="ctr">
                    <a:solidFill>
                      <a:srgbClr val="B9E6F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사용자의 니즈에 맞추어 사람들에게 </a:t>
                      </a:r>
                      <a:r>
                        <a:rPr lang="ko-KR" altLang="en-US" sz="1200" dirty="0" err="1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머신러닝이나</a:t>
                      </a:r>
                      <a:r>
                        <a:rPr lang="ko-KR" altLang="en-US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딥러닝을</a:t>
                      </a:r>
                      <a:r>
                        <a:rPr lang="ko-KR" altLang="en-US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 이용해서 맞는 서비스를 추천한다</a:t>
                      </a:r>
                      <a:r>
                        <a:rPr lang="en-US" altLang="ko-KR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서버 단에서 결과 도출한 후 뿌리면 가능할 거 같다</a:t>
                      </a:r>
                      <a:r>
                        <a:rPr lang="en-US" altLang="ko-KR" sz="1200" dirty="0">
                          <a:latin typeface="삼성긴고딕 Regular" panose="020B0600000101010101" pitchFamily="50" charset="-127"/>
                          <a:ea typeface="삼성긴고딕 Regular" panose="020B0600000101010101" pitchFamily="50" charset="-127"/>
                        </a:rPr>
                        <a:t>. </a:t>
                      </a:r>
                      <a:endParaRPr lang="ko-KR" altLang="en-US" sz="1200" dirty="0">
                        <a:latin typeface="삼성긴고딕 Regular" panose="020B0600000101010101" pitchFamily="50" charset="-127"/>
                        <a:ea typeface="삼성긴고딕 Regular" panose="020B0600000101010101" pitchFamily="50" charset="-127"/>
                      </a:endParaRPr>
                    </a:p>
                  </a:txBody>
                  <a:tcPr anchor="ctr">
                    <a:solidFill>
                      <a:srgbClr val="B9E6F1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79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21441" y="267494"/>
            <a:ext cx="26805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GitLab</a:t>
            </a:r>
            <a:r>
              <a:rPr lang="en-US" altLang="ko-KR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ko-KR" alt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등록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68" y="1593457"/>
            <a:ext cx="4693199" cy="27064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91580" y="3219822"/>
            <a:ext cx="39423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New Project</a:t>
            </a:r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로 새로운 프로젝트를 생성</a:t>
            </a:r>
            <a:endParaRPr lang="en-US" altLang="ko-KR" sz="16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Project Name: </a:t>
            </a:r>
            <a:r>
              <a:rPr lang="en-US" altLang="ko-KR" sz="1600" b="1" dirty="0" err="1">
                <a:solidFill>
                  <a:srgbClr val="0070C0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opensource</a:t>
            </a:r>
            <a:r>
              <a:rPr lang="en-US" altLang="ko-KR" sz="1600" b="1" dirty="0">
                <a:solidFill>
                  <a:srgbClr val="0070C0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-report</a:t>
            </a:r>
          </a:p>
          <a:p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Visibility Level: </a:t>
            </a:r>
            <a:r>
              <a:rPr lang="en-US" altLang="ko-KR" sz="1600" b="1" dirty="0">
                <a:solidFill>
                  <a:srgbClr val="0070C0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Private</a:t>
            </a:r>
          </a:p>
          <a:p>
            <a:r>
              <a:rPr lang="en-US" altLang="ko-KR" sz="1600" b="1" dirty="0">
                <a:solidFill>
                  <a:srgbClr val="0070C0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Initialize repository with a README</a:t>
            </a:r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체크</a:t>
            </a:r>
          </a:p>
        </p:txBody>
      </p:sp>
    </p:spTree>
    <p:extLst>
      <p:ext uri="{BB962C8B-B14F-4D97-AF65-F5344CB8AC3E}">
        <p14:creationId xmlns:p14="http://schemas.microsoft.com/office/powerpoint/2010/main" val="427552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21441" y="267494"/>
            <a:ext cx="26805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GitLab</a:t>
            </a:r>
            <a:r>
              <a:rPr lang="en-US" altLang="ko-KR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ko-KR" alt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등록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779" y="3504949"/>
            <a:ext cx="2536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일일학습</a:t>
            </a:r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Report</a:t>
            </a:r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를 </a:t>
            </a:r>
            <a:r>
              <a:rPr lang="ko-KR" altLang="en-US" sz="1600" dirty="0" err="1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업로드할</a:t>
            </a:r>
            <a:endParaRPr lang="en-US" altLang="ko-KR" sz="16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r>
              <a:rPr lang="en-US" altLang="ko-KR" sz="1600" dirty="0" err="1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GitLab</a:t>
            </a:r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저장소 생성 완료</a:t>
            </a:r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!</a:t>
            </a:r>
            <a:endParaRPr lang="ko-KR" altLang="en-US" sz="16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876" y="1491630"/>
            <a:ext cx="4693199" cy="27064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233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21441" y="267494"/>
            <a:ext cx="26805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GitLab</a:t>
            </a:r>
            <a:r>
              <a:rPr lang="en-US" altLang="ko-KR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ko-KR" alt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등록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1660" y="3579862"/>
            <a:ext cx="1603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[+] </a:t>
            </a:r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버튼을 눌러</a:t>
            </a:r>
            <a:endParaRPr lang="en-US" altLang="ko-KR" sz="16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Upload File </a:t>
            </a:r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선택</a:t>
            </a:r>
            <a:endParaRPr lang="en-US" altLang="ko-KR" sz="16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527634"/>
            <a:ext cx="4693199" cy="27064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154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21441" y="267494"/>
            <a:ext cx="26805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GitLab</a:t>
            </a:r>
            <a:r>
              <a:rPr lang="en-US" altLang="ko-KR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ko-KR" alt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등록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3588" y="4274971"/>
            <a:ext cx="3734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Report </a:t>
            </a:r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파일을 업로드 창으로 </a:t>
            </a:r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Drag &amp; Drop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095585"/>
            <a:ext cx="4682183" cy="27175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116" y="2871143"/>
            <a:ext cx="2721174" cy="1883889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4800600" y="2034540"/>
            <a:ext cx="1440180" cy="1245870"/>
          </a:xfrm>
          <a:custGeom>
            <a:avLst/>
            <a:gdLst>
              <a:gd name="connsiteX0" fmla="*/ 1440180 w 1440180"/>
              <a:gd name="connsiteY0" fmla="*/ 1245870 h 1245870"/>
              <a:gd name="connsiteX1" fmla="*/ 1074420 w 1440180"/>
              <a:gd name="connsiteY1" fmla="*/ 320040 h 1245870"/>
              <a:gd name="connsiteX2" fmla="*/ 0 w 1440180"/>
              <a:gd name="connsiteY2" fmla="*/ 0 h 124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180" h="1245870">
                <a:moveTo>
                  <a:pt x="1440180" y="1245870"/>
                </a:moveTo>
                <a:cubicBezTo>
                  <a:pt x="1377315" y="886777"/>
                  <a:pt x="1314450" y="527685"/>
                  <a:pt x="1074420" y="320040"/>
                </a:cubicBezTo>
                <a:cubicBezTo>
                  <a:pt x="834390" y="112395"/>
                  <a:pt x="417195" y="56197"/>
                  <a:pt x="0" y="0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17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21441" y="267494"/>
            <a:ext cx="26805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GitLab</a:t>
            </a:r>
            <a:r>
              <a:rPr lang="en-US" altLang="ko-KR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ko-KR" alt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등록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7698" y="4181597"/>
            <a:ext cx="3129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Upload </a:t>
            </a:r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버튼 클릭하여 업로드 진행</a:t>
            </a:r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382" y="1355626"/>
            <a:ext cx="4693199" cy="27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5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21441" y="267494"/>
            <a:ext cx="26805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GitLab</a:t>
            </a:r>
            <a:r>
              <a:rPr lang="en-US" altLang="ko-KR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ko-KR" alt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등록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4979" y="3003798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업로드 완료된 것을 확인하고 </a:t>
            </a:r>
            <a:endParaRPr lang="en-US" altLang="ko-KR" sz="16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해당 파일의 </a:t>
            </a:r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URL</a:t>
            </a:r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을 제출</a:t>
            </a:r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!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198484"/>
            <a:ext cx="4333314" cy="27508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63988" y="1347614"/>
            <a:ext cx="1908212" cy="180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31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21441" y="267494"/>
            <a:ext cx="26805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GitLab</a:t>
            </a:r>
            <a:r>
              <a:rPr lang="en-US" altLang="ko-KR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ko-KR" alt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등록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3953" y="3392597"/>
            <a:ext cx="34259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웹을 활용하지 않고</a:t>
            </a:r>
            <a:endParaRPr lang="en-US" altLang="ko-KR" sz="16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로컬 </a:t>
            </a:r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PC</a:t>
            </a:r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에 </a:t>
            </a:r>
            <a:r>
              <a:rPr lang="en-US" altLang="ko-KR" sz="1600" dirty="0" err="1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git</a:t>
            </a:r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clone</a:t>
            </a:r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으로 동기화한 후</a:t>
            </a:r>
            <a:endParaRPr lang="en-US" altLang="ko-KR" sz="16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파일 작성 후 업로드</a:t>
            </a:r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(push)</a:t>
            </a:r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하는 방법도 </a:t>
            </a:r>
            <a:endParaRPr lang="en-US" altLang="ko-KR" sz="16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r>
              <a:rPr lang="ko-KR" altLang="en-US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가능</a:t>
            </a:r>
            <a:r>
              <a:rPr lang="en-US" altLang="ko-KR" sz="1600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!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060332"/>
            <a:ext cx="3436195" cy="35130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203598"/>
            <a:ext cx="3190469" cy="18535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4911851" y="2139702"/>
            <a:ext cx="164205" cy="25202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187011"/>
      </p:ext>
    </p:extLst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8172</TotalTime>
  <Words>466</Words>
  <Application>Microsoft Office PowerPoint</Application>
  <PresentationFormat>화면 슬라이드 쇼(16:9)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삼성긴고딕 Regular</vt:lpstr>
      <vt:lpstr>삼성긴고딕OTF Regular</vt:lpstr>
      <vt:lpstr>Arial</vt:lpstr>
      <vt:lpstr>Wingdings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교니미니</dc:creator>
  <cp:lastModifiedBy>JEON SOYUN</cp:lastModifiedBy>
  <cp:revision>724</cp:revision>
  <cp:lastPrinted>2019-01-03T20:37:00Z</cp:lastPrinted>
  <dcterms:created xsi:type="dcterms:W3CDTF">2018-11-13T12:53:18Z</dcterms:created>
  <dcterms:modified xsi:type="dcterms:W3CDTF">2020-07-09T05:31:40Z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19440FC2A81FAFF03602E507685DF60901D5CF4485D16EACD1711797E34BFE15</vt:lpwstr>
  </property>
  <property fmtid="{D5CDD505-2E9C-101B-9397-08002B2CF9AE}" pid="2" name="NSCPROP">
    <vt:lpwstr>NSCCustomProperty</vt:lpwstr>
  </property>
  <property fmtid="{D5CDD505-2E9C-101B-9397-08002B2CF9AE}" pid="3" name="NSCPROP_SA">
    <vt:lpwstr>\\26.2.119.60\ssafy\8. 행사\5.'19년 1학기 SSAFY MEETUP\03. ★진행PPT\★SSAFY MeetUp 진행PPT_서울18층.pptx</vt:lpwstr>
  </property>
</Properties>
</file>