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6" r:id="rId6"/>
    <p:sldId id="261" r:id="rId7"/>
    <p:sldId id="262" r:id="rId8"/>
    <p:sldId id="258"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2ADB5-F31E-4A09-8E69-0DFCEF4655DD}" type="datetimeFigureOut">
              <a:rPr lang="en-IN" smtClean="0"/>
              <a:t>07-10-2017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FCE78-F6FB-4866-8348-C3A64FF19B3D}" type="slidenum">
              <a:rPr lang="en-IN" smtClean="0"/>
              <a:t>‹#›</a:t>
            </a:fld>
            <a:endParaRPr lang="en-IN"/>
          </a:p>
        </p:txBody>
      </p:sp>
    </p:spTree>
    <p:extLst>
      <p:ext uri="{BB962C8B-B14F-4D97-AF65-F5344CB8AC3E}">
        <p14:creationId xmlns:p14="http://schemas.microsoft.com/office/powerpoint/2010/main" val="279703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02EE-2831-4A60-B49B-969791AB5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C502F5-E339-4FF3-9035-097B8DF99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452A6C-7B4D-4FB4-B8F5-FD8798E812E8}"/>
              </a:ext>
            </a:extLst>
          </p:cNvPr>
          <p:cNvSpPr>
            <a:spLocks noGrp="1"/>
          </p:cNvSpPr>
          <p:nvPr>
            <p:ph type="dt" sz="half" idx="10"/>
          </p:nvPr>
        </p:nvSpPr>
        <p:spPr/>
        <p:txBody>
          <a:bodyPr/>
          <a:lstStyle/>
          <a:p>
            <a:fld id="{D3BF5DB5-E4A0-48E5-9126-24BD196EE05E}" type="datetime1">
              <a:rPr lang="en-IN" smtClean="0"/>
              <a:t>07-10-2017</a:t>
            </a:fld>
            <a:endParaRPr lang="en-IN"/>
          </a:p>
        </p:txBody>
      </p:sp>
      <p:sp>
        <p:nvSpPr>
          <p:cNvPr id="5" name="Footer Placeholder 4">
            <a:extLst>
              <a:ext uri="{FF2B5EF4-FFF2-40B4-BE49-F238E27FC236}">
                <a16:creationId xmlns:a16="http://schemas.microsoft.com/office/drawing/2014/main" id="{036C4C73-7D99-4101-8AA6-9047669DF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AEFF9-9A10-4C8F-93C4-251B50872765}"/>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275326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6896-74FE-441A-9FE4-3DA1BE800B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F7848-F7FA-4282-94C9-3CABB5D763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F35E9-3F2A-4E57-8093-415970221E6D}"/>
              </a:ext>
            </a:extLst>
          </p:cNvPr>
          <p:cNvSpPr>
            <a:spLocks noGrp="1"/>
          </p:cNvSpPr>
          <p:nvPr>
            <p:ph type="dt" sz="half" idx="10"/>
          </p:nvPr>
        </p:nvSpPr>
        <p:spPr/>
        <p:txBody>
          <a:bodyPr/>
          <a:lstStyle/>
          <a:p>
            <a:fld id="{81AAC376-7200-4101-8FCA-96A012EC69FD}" type="datetime1">
              <a:rPr lang="en-IN" smtClean="0"/>
              <a:t>07-10-2017</a:t>
            </a:fld>
            <a:endParaRPr lang="en-IN"/>
          </a:p>
        </p:txBody>
      </p:sp>
      <p:sp>
        <p:nvSpPr>
          <p:cNvPr id="5" name="Footer Placeholder 4">
            <a:extLst>
              <a:ext uri="{FF2B5EF4-FFF2-40B4-BE49-F238E27FC236}">
                <a16:creationId xmlns:a16="http://schemas.microsoft.com/office/drawing/2014/main" id="{DB58B0FB-8959-4F32-93AE-03E3C5DF0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5071F-B1C4-4579-9FE5-D0F0AC59EE65}"/>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112725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D6577-A73B-4E04-A381-6B9364485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43BB8B-E588-42A8-BB51-54AE368837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D9540-196D-40B2-B151-AF8EE81F24B4}"/>
              </a:ext>
            </a:extLst>
          </p:cNvPr>
          <p:cNvSpPr>
            <a:spLocks noGrp="1"/>
          </p:cNvSpPr>
          <p:nvPr>
            <p:ph type="dt" sz="half" idx="10"/>
          </p:nvPr>
        </p:nvSpPr>
        <p:spPr/>
        <p:txBody>
          <a:bodyPr/>
          <a:lstStyle/>
          <a:p>
            <a:fld id="{A7A5F0E9-18A6-4135-BEA0-1E5B01863C09}" type="datetime1">
              <a:rPr lang="en-IN" smtClean="0"/>
              <a:t>07-10-2017</a:t>
            </a:fld>
            <a:endParaRPr lang="en-IN"/>
          </a:p>
        </p:txBody>
      </p:sp>
      <p:sp>
        <p:nvSpPr>
          <p:cNvPr id="5" name="Footer Placeholder 4">
            <a:extLst>
              <a:ext uri="{FF2B5EF4-FFF2-40B4-BE49-F238E27FC236}">
                <a16:creationId xmlns:a16="http://schemas.microsoft.com/office/drawing/2014/main" id="{B9230241-D54F-4AA3-B876-78F32DF0A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900A4-5BED-40DB-BD07-C16586170340}"/>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16526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F2BA-E9BC-4E40-B311-077E45339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CFAE8-2866-4F34-8D0C-5FC7FE707D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73E15-47F1-47BC-B2B8-F9A831C3CDAF}"/>
              </a:ext>
            </a:extLst>
          </p:cNvPr>
          <p:cNvSpPr>
            <a:spLocks noGrp="1"/>
          </p:cNvSpPr>
          <p:nvPr>
            <p:ph type="dt" sz="half" idx="10"/>
          </p:nvPr>
        </p:nvSpPr>
        <p:spPr/>
        <p:txBody>
          <a:bodyPr/>
          <a:lstStyle/>
          <a:p>
            <a:fld id="{11061D97-5532-49F6-BC6B-63B246FBCDCE}" type="datetime1">
              <a:rPr lang="en-IN" smtClean="0"/>
              <a:t>07-10-2017</a:t>
            </a:fld>
            <a:endParaRPr lang="en-IN"/>
          </a:p>
        </p:txBody>
      </p:sp>
      <p:sp>
        <p:nvSpPr>
          <p:cNvPr id="5" name="Footer Placeholder 4">
            <a:extLst>
              <a:ext uri="{FF2B5EF4-FFF2-40B4-BE49-F238E27FC236}">
                <a16:creationId xmlns:a16="http://schemas.microsoft.com/office/drawing/2014/main" id="{4246EAD7-E376-4223-8949-DA077B49D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2C735-98FC-4298-ADD6-6954F6F0A4AB}"/>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251842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8FBA-5009-4885-992B-9A071DAD2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EDA50B-E28C-45F4-954D-D3A3353AD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D10497-854E-4A93-A8AD-40F2628B503C}"/>
              </a:ext>
            </a:extLst>
          </p:cNvPr>
          <p:cNvSpPr>
            <a:spLocks noGrp="1"/>
          </p:cNvSpPr>
          <p:nvPr>
            <p:ph type="dt" sz="half" idx="10"/>
          </p:nvPr>
        </p:nvSpPr>
        <p:spPr/>
        <p:txBody>
          <a:bodyPr/>
          <a:lstStyle/>
          <a:p>
            <a:fld id="{5FA692B2-6464-4496-91E6-FD3B850A9A5A}" type="datetime1">
              <a:rPr lang="en-IN" smtClean="0"/>
              <a:t>07-10-2017</a:t>
            </a:fld>
            <a:endParaRPr lang="en-IN"/>
          </a:p>
        </p:txBody>
      </p:sp>
      <p:sp>
        <p:nvSpPr>
          <p:cNvPr id="5" name="Footer Placeholder 4">
            <a:extLst>
              <a:ext uri="{FF2B5EF4-FFF2-40B4-BE49-F238E27FC236}">
                <a16:creationId xmlns:a16="http://schemas.microsoft.com/office/drawing/2014/main" id="{6C8ACB86-4D66-42C2-8A3C-CF0B42540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EFB19-AE97-4FBE-8F01-EEFC650FA1FB}"/>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259286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703F-DA19-44EC-8AE1-3B55884A3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71E6F3-22FA-4C7A-A39D-2AAB507B7E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8F55C-8F7C-41E0-97ED-1B006CBB5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7B2B33-EAD8-4DDE-B69F-646CF380482D}"/>
              </a:ext>
            </a:extLst>
          </p:cNvPr>
          <p:cNvSpPr>
            <a:spLocks noGrp="1"/>
          </p:cNvSpPr>
          <p:nvPr>
            <p:ph type="dt" sz="half" idx="10"/>
          </p:nvPr>
        </p:nvSpPr>
        <p:spPr/>
        <p:txBody>
          <a:bodyPr/>
          <a:lstStyle/>
          <a:p>
            <a:fld id="{FEC1746E-4F33-4A3B-BF31-E5924476E5F9}" type="datetime1">
              <a:rPr lang="en-IN" smtClean="0"/>
              <a:t>07-10-2017</a:t>
            </a:fld>
            <a:endParaRPr lang="en-IN"/>
          </a:p>
        </p:txBody>
      </p:sp>
      <p:sp>
        <p:nvSpPr>
          <p:cNvPr id="6" name="Footer Placeholder 5">
            <a:extLst>
              <a:ext uri="{FF2B5EF4-FFF2-40B4-BE49-F238E27FC236}">
                <a16:creationId xmlns:a16="http://schemas.microsoft.com/office/drawing/2014/main" id="{601C8C88-E8DD-4F49-B5C9-2A1FE7089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13781-A729-4E40-9E61-52393A16E3F9}"/>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42445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4230-8C96-418C-80B9-B0371FCC2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99174-DBD3-4AEC-88C0-A2ED77545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2681B6-41F4-48AE-9D55-A604C1198B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74351F-0CB1-486A-8FD8-09C01BC75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B82942-C35A-41E9-A16F-F3561608CB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89D468-BA1E-4D7E-83E9-8C6CBD4623F2}"/>
              </a:ext>
            </a:extLst>
          </p:cNvPr>
          <p:cNvSpPr>
            <a:spLocks noGrp="1"/>
          </p:cNvSpPr>
          <p:nvPr>
            <p:ph type="dt" sz="half" idx="10"/>
          </p:nvPr>
        </p:nvSpPr>
        <p:spPr/>
        <p:txBody>
          <a:bodyPr/>
          <a:lstStyle/>
          <a:p>
            <a:fld id="{506E00A9-C0F0-4382-A593-6451C1C3805C}" type="datetime1">
              <a:rPr lang="en-IN" smtClean="0"/>
              <a:t>07-10-2017</a:t>
            </a:fld>
            <a:endParaRPr lang="en-IN"/>
          </a:p>
        </p:txBody>
      </p:sp>
      <p:sp>
        <p:nvSpPr>
          <p:cNvPr id="8" name="Footer Placeholder 7">
            <a:extLst>
              <a:ext uri="{FF2B5EF4-FFF2-40B4-BE49-F238E27FC236}">
                <a16:creationId xmlns:a16="http://schemas.microsoft.com/office/drawing/2014/main" id="{4A2DDD94-87E1-4CAC-9968-0617FD1D19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0D0906-55CB-4019-8EB0-A007C5FC4CA4}"/>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380233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CD17-8DC5-4FC8-9602-C3B44A864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CB3143-EA93-4E39-9007-D1D6F46A9875}"/>
              </a:ext>
            </a:extLst>
          </p:cNvPr>
          <p:cNvSpPr>
            <a:spLocks noGrp="1"/>
          </p:cNvSpPr>
          <p:nvPr>
            <p:ph type="dt" sz="half" idx="10"/>
          </p:nvPr>
        </p:nvSpPr>
        <p:spPr/>
        <p:txBody>
          <a:bodyPr/>
          <a:lstStyle/>
          <a:p>
            <a:fld id="{17CB76A9-4533-482E-8C29-B33BA0BC35D7}" type="datetime1">
              <a:rPr lang="en-IN" smtClean="0"/>
              <a:t>07-10-2017</a:t>
            </a:fld>
            <a:endParaRPr lang="en-IN"/>
          </a:p>
        </p:txBody>
      </p:sp>
      <p:sp>
        <p:nvSpPr>
          <p:cNvPr id="4" name="Footer Placeholder 3">
            <a:extLst>
              <a:ext uri="{FF2B5EF4-FFF2-40B4-BE49-F238E27FC236}">
                <a16:creationId xmlns:a16="http://schemas.microsoft.com/office/drawing/2014/main" id="{BCD636CA-19D4-4EA5-B0FE-F9848C8AA2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62230E-AFEE-4852-8FEA-7C7C342F5942}"/>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249785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19092-8D21-4C21-9C29-364E658E473B}"/>
              </a:ext>
            </a:extLst>
          </p:cNvPr>
          <p:cNvSpPr>
            <a:spLocks noGrp="1"/>
          </p:cNvSpPr>
          <p:nvPr>
            <p:ph type="dt" sz="half" idx="10"/>
          </p:nvPr>
        </p:nvSpPr>
        <p:spPr/>
        <p:txBody>
          <a:bodyPr/>
          <a:lstStyle/>
          <a:p>
            <a:fld id="{81E860FA-A066-46C4-ADC4-DC9970AD9F6D}" type="datetime1">
              <a:rPr lang="en-IN" smtClean="0"/>
              <a:t>07-10-2017</a:t>
            </a:fld>
            <a:endParaRPr lang="en-IN"/>
          </a:p>
        </p:txBody>
      </p:sp>
      <p:sp>
        <p:nvSpPr>
          <p:cNvPr id="3" name="Footer Placeholder 2">
            <a:extLst>
              <a:ext uri="{FF2B5EF4-FFF2-40B4-BE49-F238E27FC236}">
                <a16:creationId xmlns:a16="http://schemas.microsoft.com/office/drawing/2014/main" id="{F723051F-CB2A-440B-9FDF-19DCAA42C5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8CD521-B35F-452C-8497-2420509F3F34}"/>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64276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4357-FD71-428E-BAEF-52D02CCC4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109FFC-8070-40CF-9787-B50AAB074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27C2F-F9BB-4FD4-ADF6-4F6BDE23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2BDBA-BC24-4BB7-8D6A-6E5F68ACDDF2}"/>
              </a:ext>
            </a:extLst>
          </p:cNvPr>
          <p:cNvSpPr>
            <a:spLocks noGrp="1"/>
          </p:cNvSpPr>
          <p:nvPr>
            <p:ph type="dt" sz="half" idx="10"/>
          </p:nvPr>
        </p:nvSpPr>
        <p:spPr/>
        <p:txBody>
          <a:bodyPr/>
          <a:lstStyle/>
          <a:p>
            <a:fld id="{9035CA88-9413-4685-8844-022C39566398}" type="datetime1">
              <a:rPr lang="en-IN" smtClean="0"/>
              <a:t>07-10-2017</a:t>
            </a:fld>
            <a:endParaRPr lang="en-IN"/>
          </a:p>
        </p:txBody>
      </p:sp>
      <p:sp>
        <p:nvSpPr>
          <p:cNvPr id="6" name="Footer Placeholder 5">
            <a:extLst>
              <a:ext uri="{FF2B5EF4-FFF2-40B4-BE49-F238E27FC236}">
                <a16:creationId xmlns:a16="http://schemas.microsoft.com/office/drawing/2014/main" id="{9B45D721-AEC8-4457-916D-94591D2DB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9F31C-BCFE-4216-9224-265B5BD6DA6A}"/>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34748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8834-2B60-4F3C-ABED-B42E069D1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2B66C1-D226-4E64-98D2-B36115CB2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8B7A25-C42D-4AF1-8591-067F8B44D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2804A6-7C65-406A-8496-DD6A62029F93}"/>
              </a:ext>
            </a:extLst>
          </p:cNvPr>
          <p:cNvSpPr>
            <a:spLocks noGrp="1"/>
          </p:cNvSpPr>
          <p:nvPr>
            <p:ph type="dt" sz="half" idx="10"/>
          </p:nvPr>
        </p:nvSpPr>
        <p:spPr/>
        <p:txBody>
          <a:bodyPr/>
          <a:lstStyle/>
          <a:p>
            <a:fld id="{65E04BD7-FE5D-4BAD-8E0D-882BF57AC83C}" type="datetime1">
              <a:rPr lang="en-IN" smtClean="0"/>
              <a:t>07-10-2017</a:t>
            </a:fld>
            <a:endParaRPr lang="en-IN"/>
          </a:p>
        </p:txBody>
      </p:sp>
      <p:sp>
        <p:nvSpPr>
          <p:cNvPr id="6" name="Footer Placeholder 5">
            <a:extLst>
              <a:ext uri="{FF2B5EF4-FFF2-40B4-BE49-F238E27FC236}">
                <a16:creationId xmlns:a16="http://schemas.microsoft.com/office/drawing/2014/main" id="{C2A6F573-DC95-4BFC-9007-62EADF54F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DC557-5822-4E54-A892-CACC7C3909DA}"/>
              </a:ext>
            </a:extLst>
          </p:cNvPr>
          <p:cNvSpPr>
            <a:spLocks noGrp="1"/>
          </p:cNvSpPr>
          <p:nvPr>
            <p:ph type="sldNum" sz="quarter" idx="12"/>
          </p:nvPr>
        </p:nvSpPr>
        <p:spPr/>
        <p:txBody>
          <a:bodyPr/>
          <a:lstStyle/>
          <a:p>
            <a:fld id="{E374F64C-9092-4B16-B782-C3D876746656}" type="slidenum">
              <a:rPr lang="en-IN" smtClean="0"/>
              <a:t>‹#›</a:t>
            </a:fld>
            <a:endParaRPr lang="en-IN"/>
          </a:p>
        </p:txBody>
      </p:sp>
    </p:spTree>
    <p:extLst>
      <p:ext uri="{BB962C8B-B14F-4D97-AF65-F5344CB8AC3E}">
        <p14:creationId xmlns:p14="http://schemas.microsoft.com/office/powerpoint/2010/main" val="103100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ABA37-737E-4A3E-8B76-F500F55BD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0B2ED-9F2E-4243-B297-7F7977E21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CC59A-7BE6-4684-9EDB-CBF57D446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0B956-3D60-42F8-8138-80538C02F4E9}" type="datetime1">
              <a:rPr lang="en-IN" smtClean="0"/>
              <a:t>07-10-2017</a:t>
            </a:fld>
            <a:endParaRPr lang="en-IN"/>
          </a:p>
        </p:txBody>
      </p:sp>
      <p:sp>
        <p:nvSpPr>
          <p:cNvPr id="5" name="Footer Placeholder 4">
            <a:extLst>
              <a:ext uri="{FF2B5EF4-FFF2-40B4-BE49-F238E27FC236}">
                <a16:creationId xmlns:a16="http://schemas.microsoft.com/office/drawing/2014/main" id="{EC9E21C1-687F-40DB-A7C9-908CFC667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6CDC90-D3F1-416C-A6F5-9465AA291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4F64C-9092-4B16-B782-C3D876746656}" type="slidenum">
              <a:rPr lang="en-IN" smtClean="0"/>
              <a:t>‹#›</a:t>
            </a:fld>
            <a:endParaRPr lang="en-IN"/>
          </a:p>
        </p:txBody>
      </p:sp>
    </p:spTree>
    <p:extLst>
      <p:ext uri="{BB962C8B-B14F-4D97-AF65-F5344CB8AC3E}">
        <p14:creationId xmlns:p14="http://schemas.microsoft.com/office/powerpoint/2010/main" val="59970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5609-1B44-4CA7-8079-1DE3B45968F5}"/>
              </a:ext>
            </a:extLst>
          </p:cNvPr>
          <p:cNvSpPr>
            <a:spLocks noGrp="1"/>
          </p:cNvSpPr>
          <p:nvPr>
            <p:ph type="ctrTitle"/>
          </p:nvPr>
        </p:nvSpPr>
        <p:spPr/>
        <p:txBody>
          <a:bodyPr/>
          <a:lstStyle/>
          <a:p>
            <a:r>
              <a:rPr lang="en-IN" dirty="0"/>
              <a:t>Mod 4</a:t>
            </a:r>
          </a:p>
        </p:txBody>
      </p:sp>
      <p:sp>
        <p:nvSpPr>
          <p:cNvPr id="3" name="Subtitle 2">
            <a:extLst>
              <a:ext uri="{FF2B5EF4-FFF2-40B4-BE49-F238E27FC236}">
                <a16:creationId xmlns:a16="http://schemas.microsoft.com/office/drawing/2014/main" id="{BAFA0B61-F3DF-4F5A-873F-73DBC7300DBC}"/>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419D348E-0D74-46D9-882A-B6BEDD7DAD46}"/>
              </a:ext>
            </a:extLst>
          </p:cNvPr>
          <p:cNvSpPr>
            <a:spLocks noGrp="1"/>
          </p:cNvSpPr>
          <p:nvPr>
            <p:ph type="sldNum" sz="quarter" idx="12"/>
          </p:nvPr>
        </p:nvSpPr>
        <p:spPr/>
        <p:txBody>
          <a:bodyPr/>
          <a:lstStyle/>
          <a:p>
            <a:fld id="{E374F64C-9092-4B16-B782-C3D876746656}" type="slidenum">
              <a:rPr lang="en-IN" smtClean="0"/>
              <a:t>1</a:t>
            </a:fld>
            <a:endParaRPr lang="en-IN"/>
          </a:p>
        </p:txBody>
      </p:sp>
    </p:spTree>
    <p:extLst>
      <p:ext uri="{BB962C8B-B14F-4D97-AF65-F5344CB8AC3E}">
        <p14:creationId xmlns:p14="http://schemas.microsoft.com/office/powerpoint/2010/main" val="39806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22B-1A6B-4BE4-9721-B80DEE37A6D7}"/>
              </a:ext>
            </a:extLst>
          </p:cNvPr>
          <p:cNvSpPr>
            <a:spLocks noGrp="1"/>
          </p:cNvSpPr>
          <p:nvPr>
            <p:ph type="title"/>
          </p:nvPr>
        </p:nvSpPr>
        <p:spPr/>
        <p:txBody>
          <a:bodyPr/>
          <a:lstStyle/>
          <a:p>
            <a:r>
              <a:rPr lang="en-IN" dirty="0"/>
              <a:t>Theorem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CF9194-2C12-4011-AA60-B6709674F153}"/>
                  </a:ext>
                </a:extLst>
              </p:cNvPr>
              <p:cNvSpPr>
                <a:spLocks noGrp="1"/>
              </p:cNvSpPr>
              <p:nvPr>
                <p:ph idx="1"/>
              </p:nvPr>
            </p:nvSpPr>
            <p:spPr/>
            <p:txBody>
              <a:bodyPr/>
              <a:lstStyle/>
              <a:p>
                <a:pPr marL="0" indent="0" algn="ctr">
                  <a:buNone/>
                </a:pPr>
                <a:r>
                  <a:rPr lang="en-IN" b="1" i="1" dirty="0"/>
                  <a:t>The ring sum of any two cut sets in a graph is either a third cut set or an edge disjoint union of cut sets </a:t>
                </a:r>
              </a:p>
              <a:p>
                <a:pPr marL="0" indent="0">
                  <a:buNone/>
                </a:pPr>
                <a:r>
                  <a:rPr lang="en-IN" b="1" i="1" dirty="0"/>
                  <a:t>Proof: </a:t>
                </a:r>
                <a:r>
                  <a:rPr lang="en-IN" dirty="0"/>
                  <a:t> Let S1 &amp; S2 be two cut sets in a connected graph G. V1 &amp; V2 are vertex set partitioned by S1 . V3 &amp; V4 are vertex set partitioned by S2 . </a:t>
                </a:r>
              </a:p>
              <a:p>
                <a:pPr marL="0" indent="0" algn="ctr">
                  <a:buNone/>
                </a:pPr>
                <a:r>
                  <a:rPr lang="en-IN" dirty="0"/>
                  <a:t>V1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V2 = V  and V1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oMath>
                </a14:m>
                <a:r>
                  <a:rPr lang="en-IN" dirty="0"/>
                  <a:t>V2 = Ǿ </a:t>
                </a:r>
              </a:p>
              <a:p>
                <a:pPr marL="0" indent="0" algn="ctr">
                  <a:buNone/>
                </a:pPr>
                <a:r>
                  <a:rPr lang="en-IN" dirty="0"/>
                  <a:t>V3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V4 = V  and V3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V4 = Ǿ </a:t>
                </a:r>
              </a:p>
              <a:p>
                <a:pPr marL="0" indent="0">
                  <a:buNone/>
                </a:pPr>
                <a:r>
                  <a:rPr lang="en-IN" dirty="0"/>
                  <a:t>(V1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V4)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(V2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V3) = V5 </a:t>
                </a:r>
              </a:p>
              <a:p>
                <a:pPr marL="0" indent="0">
                  <a:buNone/>
                </a:pPr>
                <a:r>
                  <a:rPr lang="en-IN" dirty="0"/>
                  <a:t>(V1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V3)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(V2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V4) = V6 </a:t>
                </a:r>
              </a:p>
              <a:p>
                <a:pPr marL="0" indent="0" algn="r">
                  <a:buNone/>
                </a:pPr>
                <a:r>
                  <a:rPr lang="en-IN" dirty="0" err="1"/>
                  <a:t>Contin</a:t>
                </a:r>
                <a:r>
                  <a:rPr lang="en-IN" dirty="0"/>
                  <a:t>……..</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DCF9194-2C12-4011-AA60-B6709674F153}"/>
                  </a:ext>
                </a:extLst>
              </p:cNvPr>
              <p:cNvSpPr>
                <a:spLocks noGrp="1" noRot="1" noChangeAspect="1" noMove="1" noResize="1" noEditPoints="1" noAdjustHandles="1" noChangeArrowheads="1" noChangeShapeType="1" noTextEdit="1"/>
              </p:cNvSpPr>
              <p:nvPr>
                <p:ph idx="1"/>
              </p:nvPr>
            </p:nvSpPr>
            <p:spPr>
              <a:blipFill>
                <a:blip r:embed="rId2"/>
                <a:stretch>
                  <a:fillRect l="-1217" t="-2241" r="-1159" b="-308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E28DDD6-AC12-4B8C-BC3B-09C6DD4BB8E4}"/>
              </a:ext>
            </a:extLst>
          </p:cNvPr>
          <p:cNvSpPr>
            <a:spLocks noGrp="1"/>
          </p:cNvSpPr>
          <p:nvPr>
            <p:ph type="sldNum" sz="quarter" idx="12"/>
          </p:nvPr>
        </p:nvSpPr>
        <p:spPr/>
        <p:txBody>
          <a:bodyPr/>
          <a:lstStyle/>
          <a:p>
            <a:fld id="{E374F64C-9092-4B16-B782-C3D876746656}" type="slidenum">
              <a:rPr lang="en-IN" smtClean="0"/>
              <a:t>10</a:t>
            </a:fld>
            <a:endParaRPr lang="en-IN"/>
          </a:p>
        </p:txBody>
      </p:sp>
    </p:spTree>
    <p:extLst>
      <p:ext uri="{BB962C8B-B14F-4D97-AF65-F5344CB8AC3E}">
        <p14:creationId xmlns:p14="http://schemas.microsoft.com/office/powerpoint/2010/main" val="54533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061E-797B-48EB-8EDE-0BB29572ACCE}"/>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2C6A8-5E70-401D-BC2C-4DA0B233E31D}"/>
                  </a:ext>
                </a:extLst>
              </p:cNvPr>
              <p:cNvSpPr>
                <a:spLocks noGrp="1"/>
              </p:cNvSpPr>
              <p:nvPr>
                <p:ph idx="1"/>
              </p:nvPr>
            </p:nvSpPr>
            <p:spPr/>
            <p:txBody>
              <a:bodyPr/>
              <a:lstStyle/>
              <a:p>
                <a:r>
                  <a:rPr lang="en-IN" dirty="0"/>
                  <a:t>S1       S2  consists only edges that join vertices in V5 to V6.</a:t>
                </a:r>
              </a:p>
              <a:p>
                <a:r>
                  <a:rPr lang="en-IN" dirty="0"/>
                  <a:t>Thus S1      S2 produces partitioning of V into V5 &amp; V6 such that</a:t>
                </a:r>
              </a:p>
              <a:p>
                <a:pPr marL="0" indent="0">
                  <a:buNone/>
                </a:pPr>
                <a:r>
                  <a:rPr lang="en-IN" dirty="0"/>
                  <a:t>	 V5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V6 = V  and V5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V6 = Ǿ </a:t>
                </a:r>
              </a:p>
              <a:p>
                <a:pPr marL="0" indent="0">
                  <a:buNone/>
                </a:pPr>
                <a:r>
                  <a:rPr lang="en-IN" dirty="0"/>
                  <a:t>Since S1          S2 is a cut set if the subgraphs containing V5 and V6 each remain connected after S1      S2 is removed from G.</a:t>
                </a:r>
              </a:p>
              <a:p>
                <a:pPr marL="0" indent="0">
                  <a:buNone/>
                </a:pPr>
                <a:r>
                  <a:rPr lang="en-IN" dirty="0"/>
                  <a:t>Otherwise S1       S2 is an edge disjoint union of cut sets.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0372C6A8-5E70-401D-BC2C-4DA0B233E31D}"/>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0601DE3-6CE9-4216-AD8D-AD54661ABFBA}"/>
              </a:ext>
            </a:extLst>
          </p:cNvPr>
          <p:cNvSpPr>
            <a:spLocks noGrp="1"/>
          </p:cNvSpPr>
          <p:nvPr>
            <p:ph type="sldNum" sz="quarter" idx="12"/>
          </p:nvPr>
        </p:nvSpPr>
        <p:spPr/>
        <p:txBody>
          <a:bodyPr/>
          <a:lstStyle/>
          <a:p>
            <a:fld id="{E374F64C-9092-4B16-B782-C3D876746656}" type="slidenum">
              <a:rPr lang="en-IN" smtClean="0"/>
              <a:t>11</a:t>
            </a:fld>
            <a:endParaRPr lang="en-IN"/>
          </a:p>
        </p:txBody>
      </p:sp>
      <p:pic>
        <p:nvPicPr>
          <p:cNvPr id="5" name="Picture 4">
            <a:extLst>
              <a:ext uri="{FF2B5EF4-FFF2-40B4-BE49-F238E27FC236}">
                <a16:creationId xmlns:a16="http://schemas.microsoft.com/office/drawing/2014/main" id="{3A8DE23E-A07B-4AB2-9C01-414FCE018611}"/>
              </a:ext>
            </a:extLst>
          </p:cNvPr>
          <p:cNvPicPr>
            <a:picLocks noChangeAspect="1"/>
          </p:cNvPicPr>
          <p:nvPr/>
        </p:nvPicPr>
        <p:blipFill>
          <a:blip r:embed="rId3"/>
          <a:stretch>
            <a:fillRect/>
          </a:stretch>
        </p:blipFill>
        <p:spPr>
          <a:xfrm>
            <a:off x="1579493" y="1825625"/>
            <a:ext cx="419100" cy="371475"/>
          </a:xfrm>
          <a:prstGeom prst="rect">
            <a:avLst/>
          </a:prstGeom>
        </p:spPr>
      </p:pic>
      <p:pic>
        <p:nvPicPr>
          <p:cNvPr id="6" name="Picture 5">
            <a:extLst>
              <a:ext uri="{FF2B5EF4-FFF2-40B4-BE49-F238E27FC236}">
                <a16:creationId xmlns:a16="http://schemas.microsoft.com/office/drawing/2014/main" id="{4090ADD1-D34C-4D02-837C-4E9843279351}"/>
              </a:ext>
            </a:extLst>
          </p:cNvPr>
          <p:cNvPicPr>
            <a:picLocks noChangeAspect="1"/>
          </p:cNvPicPr>
          <p:nvPr/>
        </p:nvPicPr>
        <p:blipFill>
          <a:blip r:embed="rId3"/>
          <a:stretch>
            <a:fillRect/>
          </a:stretch>
        </p:blipFill>
        <p:spPr>
          <a:xfrm>
            <a:off x="2308364" y="2342113"/>
            <a:ext cx="419100" cy="371475"/>
          </a:xfrm>
          <a:prstGeom prst="rect">
            <a:avLst/>
          </a:prstGeom>
        </p:spPr>
      </p:pic>
      <p:pic>
        <p:nvPicPr>
          <p:cNvPr id="7" name="Picture 6">
            <a:extLst>
              <a:ext uri="{FF2B5EF4-FFF2-40B4-BE49-F238E27FC236}">
                <a16:creationId xmlns:a16="http://schemas.microsoft.com/office/drawing/2014/main" id="{AE80C5D7-1255-4C3E-BD0C-D52B06146014}"/>
              </a:ext>
            </a:extLst>
          </p:cNvPr>
          <p:cNvPicPr>
            <a:picLocks noChangeAspect="1"/>
          </p:cNvPicPr>
          <p:nvPr/>
        </p:nvPicPr>
        <p:blipFill>
          <a:blip r:embed="rId3"/>
          <a:stretch>
            <a:fillRect/>
          </a:stretch>
        </p:blipFill>
        <p:spPr>
          <a:xfrm>
            <a:off x="2208143" y="3435417"/>
            <a:ext cx="519321" cy="371475"/>
          </a:xfrm>
          <a:prstGeom prst="rect">
            <a:avLst/>
          </a:prstGeom>
        </p:spPr>
      </p:pic>
      <p:pic>
        <p:nvPicPr>
          <p:cNvPr id="8" name="Picture 7">
            <a:extLst>
              <a:ext uri="{FF2B5EF4-FFF2-40B4-BE49-F238E27FC236}">
                <a16:creationId xmlns:a16="http://schemas.microsoft.com/office/drawing/2014/main" id="{4264F3DE-1A07-490C-9CEB-8D9AB7962CFF}"/>
              </a:ext>
            </a:extLst>
          </p:cNvPr>
          <p:cNvPicPr>
            <a:picLocks noChangeAspect="1"/>
          </p:cNvPicPr>
          <p:nvPr/>
        </p:nvPicPr>
        <p:blipFill>
          <a:blip r:embed="rId3"/>
          <a:stretch>
            <a:fillRect/>
          </a:stretch>
        </p:blipFill>
        <p:spPr>
          <a:xfrm>
            <a:off x="4740138" y="3806892"/>
            <a:ext cx="419100" cy="371475"/>
          </a:xfrm>
          <a:prstGeom prst="rect">
            <a:avLst/>
          </a:prstGeom>
        </p:spPr>
      </p:pic>
      <p:pic>
        <p:nvPicPr>
          <p:cNvPr id="9" name="Picture 8">
            <a:extLst>
              <a:ext uri="{FF2B5EF4-FFF2-40B4-BE49-F238E27FC236}">
                <a16:creationId xmlns:a16="http://schemas.microsoft.com/office/drawing/2014/main" id="{C838EA3D-2DB1-4CB6-BFDB-1D1DD005946C}"/>
              </a:ext>
            </a:extLst>
          </p:cNvPr>
          <p:cNvPicPr>
            <a:picLocks noChangeAspect="1"/>
          </p:cNvPicPr>
          <p:nvPr/>
        </p:nvPicPr>
        <p:blipFill>
          <a:blip r:embed="rId3"/>
          <a:stretch>
            <a:fillRect/>
          </a:stretch>
        </p:blipFill>
        <p:spPr>
          <a:xfrm>
            <a:off x="2951094" y="4296808"/>
            <a:ext cx="419100" cy="371475"/>
          </a:xfrm>
          <a:prstGeom prst="rect">
            <a:avLst/>
          </a:prstGeom>
        </p:spPr>
      </p:pic>
    </p:spTree>
    <p:extLst>
      <p:ext uri="{BB962C8B-B14F-4D97-AF65-F5344CB8AC3E}">
        <p14:creationId xmlns:p14="http://schemas.microsoft.com/office/powerpoint/2010/main" val="289566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B7D7-423A-46DF-A33F-B739D319478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9D962EF-7139-419C-85C7-9CCE8FA7EB3F}"/>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BD97225-DC11-43FF-94A5-743CCFF0A82E}"/>
              </a:ext>
            </a:extLst>
          </p:cNvPr>
          <p:cNvSpPr>
            <a:spLocks noGrp="1"/>
          </p:cNvSpPr>
          <p:nvPr>
            <p:ph type="sldNum" sz="quarter" idx="12"/>
          </p:nvPr>
        </p:nvSpPr>
        <p:spPr/>
        <p:txBody>
          <a:bodyPr/>
          <a:lstStyle/>
          <a:p>
            <a:fld id="{E374F64C-9092-4B16-B782-C3D876746656}" type="slidenum">
              <a:rPr lang="en-IN" smtClean="0"/>
              <a:t>12</a:t>
            </a:fld>
            <a:endParaRPr lang="en-IN"/>
          </a:p>
        </p:txBody>
      </p:sp>
      <p:pic>
        <p:nvPicPr>
          <p:cNvPr id="5" name="Picture 4">
            <a:extLst>
              <a:ext uri="{FF2B5EF4-FFF2-40B4-BE49-F238E27FC236}">
                <a16:creationId xmlns:a16="http://schemas.microsoft.com/office/drawing/2014/main" id="{4A4EF6EF-4ED5-43AA-8FE2-104A2EE6963B}"/>
              </a:ext>
            </a:extLst>
          </p:cNvPr>
          <p:cNvPicPr>
            <a:picLocks noChangeAspect="1"/>
          </p:cNvPicPr>
          <p:nvPr/>
        </p:nvPicPr>
        <p:blipFill>
          <a:blip r:embed="rId2"/>
          <a:stretch>
            <a:fillRect/>
          </a:stretch>
        </p:blipFill>
        <p:spPr>
          <a:xfrm>
            <a:off x="3358804" y="3454301"/>
            <a:ext cx="8058150" cy="3267174"/>
          </a:xfrm>
          <a:prstGeom prst="rect">
            <a:avLst/>
          </a:prstGeom>
        </p:spPr>
      </p:pic>
      <p:pic>
        <p:nvPicPr>
          <p:cNvPr id="6" name="Content Placeholder 4">
            <a:extLst>
              <a:ext uri="{FF2B5EF4-FFF2-40B4-BE49-F238E27FC236}">
                <a16:creationId xmlns:a16="http://schemas.microsoft.com/office/drawing/2014/main" id="{B942DA56-6C20-4263-9086-F8CBFB2DB4A2}"/>
              </a:ext>
            </a:extLst>
          </p:cNvPr>
          <p:cNvPicPr>
            <a:picLocks noChangeAspect="1"/>
          </p:cNvPicPr>
          <p:nvPr/>
        </p:nvPicPr>
        <p:blipFill>
          <a:blip r:embed="rId3"/>
          <a:stretch>
            <a:fillRect/>
          </a:stretch>
        </p:blipFill>
        <p:spPr>
          <a:xfrm>
            <a:off x="3533230" y="22255"/>
            <a:ext cx="9493658" cy="3257353"/>
          </a:xfrm>
          <a:prstGeom prst="rect">
            <a:avLst/>
          </a:prstGeom>
        </p:spPr>
      </p:pic>
    </p:spTree>
    <p:extLst>
      <p:ext uri="{BB962C8B-B14F-4D97-AF65-F5344CB8AC3E}">
        <p14:creationId xmlns:p14="http://schemas.microsoft.com/office/powerpoint/2010/main" val="287855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B124-CEF6-43A5-9599-98D8D202E49A}"/>
              </a:ext>
            </a:extLst>
          </p:cNvPr>
          <p:cNvSpPr>
            <a:spLocks noGrp="1"/>
          </p:cNvSpPr>
          <p:nvPr>
            <p:ph type="title"/>
          </p:nvPr>
        </p:nvSpPr>
        <p:spPr/>
        <p:txBody>
          <a:bodyPr/>
          <a:lstStyle/>
          <a:p>
            <a:r>
              <a:rPr lang="en-IN" dirty="0"/>
              <a:t>Fundamental circuits and cut sets</a:t>
            </a:r>
          </a:p>
        </p:txBody>
      </p:sp>
      <p:sp>
        <p:nvSpPr>
          <p:cNvPr id="3" name="Content Placeholder 2">
            <a:extLst>
              <a:ext uri="{FF2B5EF4-FFF2-40B4-BE49-F238E27FC236}">
                <a16:creationId xmlns:a16="http://schemas.microsoft.com/office/drawing/2014/main" id="{7A8C2D58-8638-479D-BD92-EF6EE8E67E6B}"/>
              </a:ext>
            </a:extLst>
          </p:cNvPr>
          <p:cNvSpPr>
            <a:spLocks noGrp="1"/>
          </p:cNvSpPr>
          <p:nvPr>
            <p:ph idx="1"/>
          </p:nvPr>
        </p:nvSpPr>
        <p:spPr/>
        <p:txBody>
          <a:bodyPr/>
          <a:lstStyle/>
          <a:p>
            <a:pPr marL="0" indent="0">
              <a:buNone/>
            </a:pPr>
            <a:r>
              <a:rPr lang="en-IN" b="1" dirty="0"/>
              <a:t>Theorem:</a:t>
            </a:r>
          </a:p>
          <a:p>
            <a:pPr marL="0" indent="0" algn="ctr">
              <a:buNone/>
            </a:pPr>
            <a:r>
              <a:rPr lang="en-IN" b="1" i="1" dirty="0"/>
              <a:t>With respect to a given spanning tree T, chord c</a:t>
            </a:r>
            <a:r>
              <a:rPr lang="en-IN" b="1" i="1" baseline="-25000" dirty="0"/>
              <a:t>i  </a:t>
            </a:r>
            <a:r>
              <a:rPr lang="en-IN" b="1" i="1" dirty="0"/>
              <a:t> that determines a fundamental circuit Ƭ occurs in every fundamental cut set associated with the branches in Ƭ and in no other.</a:t>
            </a:r>
          </a:p>
          <a:p>
            <a:pPr marL="0" indent="0">
              <a:buNone/>
            </a:pPr>
            <a:r>
              <a:rPr lang="en-IN" b="1" dirty="0"/>
              <a:t>Proof:</a:t>
            </a:r>
          </a:p>
        </p:txBody>
      </p:sp>
      <p:sp>
        <p:nvSpPr>
          <p:cNvPr id="4" name="Slide Number Placeholder 3">
            <a:extLst>
              <a:ext uri="{FF2B5EF4-FFF2-40B4-BE49-F238E27FC236}">
                <a16:creationId xmlns:a16="http://schemas.microsoft.com/office/drawing/2014/main" id="{69D2264B-65B8-4C62-964C-BD696816AD57}"/>
              </a:ext>
            </a:extLst>
          </p:cNvPr>
          <p:cNvSpPr>
            <a:spLocks noGrp="1"/>
          </p:cNvSpPr>
          <p:nvPr>
            <p:ph type="sldNum" sz="quarter" idx="12"/>
          </p:nvPr>
        </p:nvSpPr>
        <p:spPr/>
        <p:txBody>
          <a:bodyPr/>
          <a:lstStyle/>
          <a:p>
            <a:fld id="{E374F64C-9092-4B16-B782-C3D876746656}" type="slidenum">
              <a:rPr lang="en-IN" smtClean="0"/>
              <a:t>13</a:t>
            </a:fld>
            <a:endParaRPr lang="en-IN"/>
          </a:p>
        </p:txBody>
      </p:sp>
      <p:pic>
        <p:nvPicPr>
          <p:cNvPr id="5" name="Picture 4">
            <a:extLst>
              <a:ext uri="{FF2B5EF4-FFF2-40B4-BE49-F238E27FC236}">
                <a16:creationId xmlns:a16="http://schemas.microsoft.com/office/drawing/2014/main" id="{F64A89A9-9CAC-4BE5-ADB5-9A4FE4BC2F05}"/>
              </a:ext>
            </a:extLst>
          </p:cNvPr>
          <p:cNvPicPr>
            <a:picLocks noChangeAspect="1"/>
          </p:cNvPicPr>
          <p:nvPr/>
        </p:nvPicPr>
        <p:blipFill>
          <a:blip r:embed="rId2"/>
          <a:stretch>
            <a:fillRect/>
          </a:stretch>
        </p:blipFill>
        <p:spPr>
          <a:xfrm>
            <a:off x="3170375" y="3879850"/>
            <a:ext cx="4791075" cy="2476500"/>
          </a:xfrm>
          <a:prstGeom prst="rect">
            <a:avLst/>
          </a:prstGeom>
        </p:spPr>
      </p:pic>
    </p:spTree>
    <p:extLst>
      <p:ext uri="{BB962C8B-B14F-4D97-AF65-F5344CB8AC3E}">
        <p14:creationId xmlns:p14="http://schemas.microsoft.com/office/powerpoint/2010/main" val="190775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DCFF-9FAE-4BEF-B9A9-F8CF991BB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C69CD9-3F7B-4B50-BC0A-0E49C6CD0C9C}"/>
              </a:ext>
            </a:extLst>
          </p:cNvPr>
          <p:cNvSpPr>
            <a:spLocks noGrp="1"/>
          </p:cNvSpPr>
          <p:nvPr>
            <p:ph idx="1"/>
          </p:nvPr>
        </p:nvSpPr>
        <p:spPr/>
        <p:txBody>
          <a:bodyPr/>
          <a:lstStyle/>
          <a:p>
            <a:r>
              <a:rPr lang="en-IN" dirty="0"/>
              <a:t>Spanning tree T:</a:t>
            </a:r>
          </a:p>
          <a:p>
            <a:endParaRPr lang="en-IN" dirty="0"/>
          </a:p>
          <a:p>
            <a:endParaRPr lang="en-IN" dirty="0"/>
          </a:p>
          <a:p>
            <a:endParaRPr lang="en-IN" dirty="0"/>
          </a:p>
          <a:p>
            <a:r>
              <a:rPr lang="en-IN" dirty="0"/>
              <a:t>Fundamental Circuit </a:t>
            </a:r>
            <a:r>
              <a:rPr lang="en-IN" b="1" i="1" dirty="0"/>
              <a:t>Ƭ  </a:t>
            </a:r>
            <a:r>
              <a:rPr lang="en-IN" i="1" dirty="0"/>
              <a:t>formed by adding chord {1}</a:t>
            </a:r>
          </a:p>
          <a:p>
            <a:r>
              <a:rPr lang="en-IN" b="1" i="1" dirty="0"/>
              <a:t>Ƭ</a:t>
            </a:r>
            <a:r>
              <a:rPr lang="en-IN" i="1" dirty="0"/>
              <a:t>={branches}+{chord}</a:t>
            </a:r>
          </a:p>
          <a:p>
            <a:pPr marL="0" indent="0">
              <a:buNone/>
            </a:pPr>
            <a:r>
              <a:rPr lang="en-IN" i="1" dirty="0"/>
              <a:t>     ={2,3,4}+{1}={1,2,3,4}</a:t>
            </a:r>
          </a:p>
          <a:p>
            <a:endParaRPr lang="en-IN" dirty="0"/>
          </a:p>
        </p:txBody>
      </p:sp>
      <p:sp>
        <p:nvSpPr>
          <p:cNvPr id="4" name="Slide Number Placeholder 3">
            <a:extLst>
              <a:ext uri="{FF2B5EF4-FFF2-40B4-BE49-F238E27FC236}">
                <a16:creationId xmlns:a16="http://schemas.microsoft.com/office/drawing/2014/main" id="{372A1684-87DA-41BD-9562-714619A40EFE}"/>
              </a:ext>
            </a:extLst>
          </p:cNvPr>
          <p:cNvSpPr>
            <a:spLocks noGrp="1"/>
          </p:cNvSpPr>
          <p:nvPr>
            <p:ph type="sldNum" sz="quarter" idx="12"/>
          </p:nvPr>
        </p:nvSpPr>
        <p:spPr/>
        <p:txBody>
          <a:bodyPr/>
          <a:lstStyle/>
          <a:p>
            <a:fld id="{E374F64C-9092-4B16-B782-C3D876746656}" type="slidenum">
              <a:rPr lang="en-IN" smtClean="0"/>
              <a:t>14</a:t>
            </a:fld>
            <a:endParaRPr lang="en-IN"/>
          </a:p>
        </p:txBody>
      </p:sp>
      <p:pic>
        <p:nvPicPr>
          <p:cNvPr id="5" name="Picture 4">
            <a:extLst>
              <a:ext uri="{FF2B5EF4-FFF2-40B4-BE49-F238E27FC236}">
                <a16:creationId xmlns:a16="http://schemas.microsoft.com/office/drawing/2014/main" id="{6A93E795-6AA9-4B22-9017-062AB9973520}"/>
              </a:ext>
            </a:extLst>
          </p:cNvPr>
          <p:cNvPicPr>
            <a:picLocks noChangeAspect="1"/>
          </p:cNvPicPr>
          <p:nvPr/>
        </p:nvPicPr>
        <p:blipFill>
          <a:blip r:embed="rId2"/>
          <a:stretch>
            <a:fillRect/>
          </a:stretch>
        </p:blipFill>
        <p:spPr>
          <a:xfrm>
            <a:off x="3919537" y="1825625"/>
            <a:ext cx="4352925" cy="2019300"/>
          </a:xfrm>
          <a:prstGeom prst="rect">
            <a:avLst/>
          </a:prstGeom>
        </p:spPr>
      </p:pic>
      <p:pic>
        <p:nvPicPr>
          <p:cNvPr id="6" name="Picture 5">
            <a:extLst>
              <a:ext uri="{FF2B5EF4-FFF2-40B4-BE49-F238E27FC236}">
                <a16:creationId xmlns:a16="http://schemas.microsoft.com/office/drawing/2014/main" id="{DC1E6B6B-C7A4-42AB-ADF4-DAD3D2DBF20C}"/>
              </a:ext>
            </a:extLst>
          </p:cNvPr>
          <p:cNvPicPr>
            <a:picLocks noChangeAspect="1"/>
          </p:cNvPicPr>
          <p:nvPr/>
        </p:nvPicPr>
        <p:blipFill>
          <a:blip r:embed="rId3"/>
          <a:stretch>
            <a:fillRect/>
          </a:stretch>
        </p:blipFill>
        <p:spPr>
          <a:xfrm>
            <a:off x="7019097" y="4214019"/>
            <a:ext cx="4514850" cy="2085975"/>
          </a:xfrm>
          <a:prstGeom prst="rect">
            <a:avLst/>
          </a:prstGeom>
        </p:spPr>
      </p:pic>
    </p:spTree>
    <p:extLst>
      <p:ext uri="{BB962C8B-B14F-4D97-AF65-F5344CB8AC3E}">
        <p14:creationId xmlns:p14="http://schemas.microsoft.com/office/powerpoint/2010/main" val="207380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E524-C498-4BAF-8C2E-3E93875F5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410505-EAF5-4810-909D-27DC37B96C0D}"/>
              </a:ext>
            </a:extLst>
          </p:cNvPr>
          <p:cNvSpPr>
            <a:spLocks noGrp="1"/>
          </p:cNvSpPr>
          <p:nvPr>
            <p:ph idx="1"/>
          </p:nvPr>
        </p:nvSpPr>
        <p:spPr/>
        <p:txBody>
          <a:bodyPr/>
          <a:lstStyle/>
          <a:p>
            <a:r>
              <a:rPr lang="en-IN" dirty="0"/>
              <a:t>Fundamental cut set w.r.t branch {2}</a:t>
            </a:r>
            <a:r>
              <a:rPr lang="en-IN" dirty="0">
                <a:sym typeface="Wingdings" panose="05000000000000000000" pitchFamily="2" charset="2"/>
              </a:rPr>
              <a:t>{1,2,5}</a:t>
            </a:r>
          </a:p>
          <a:p>
            <a:r>
              <a:rPr lang="en-IN" dirty="0"/>
              <a:t>Fundamental cut set w.r.t branch {3}</a:t>
            </a:r>
            <a:r>
              <a:rPr lang="en-IN" dirty="0">
                <a:sym typeface="Wingdings" panose="05000000000000000000" pitchFamily="2" charset="2"/>
              </a:rPr>
              <a:t>{1,3,5,6}</a:t>
            </a:r>
          </a:p>
          <a:p>
            <a:r>
              <a:rPr lang="en-IN" dirty="0"/>
              <a:t>Fundamental cut set w.r.t branch {4}</a:t>
            </a:r>
            <a:r>
              <a:rPr lang="en-IN" dirty="0">
                <a:sym typeface="Wingdings" panose="05000000000000000000" pitchFamily="2" charset="2"/>
              </a:rPr>
              <a:t>{1,6,4}</a:t>
            </a:r>
          </a:p>
          <a:p>
            <a:r>
              <a:rPr lang="en-IN" dirty="0">
                <a:sym typeface="Wingdings" panose="05000000000000000000" pitchFamily="2" charset="2"/>
              </a:rPr>
              <a:t>The chord {1} is present in all f</a:t>
            </a:r>
            <a:r>
              <a:rPr lang="en-IN" dirty="0"/>
              <a:t>undamental cut set of every branches.</a:t>
            </a:r>
          </a:p>
          <a:p>
            <a:r>
              <a:rPr lang="en-IN" dirty="0"/>
              <a:t>Hence proved.</a:t>
            </a:r>
          </a:p>
          <a:p>
            <a:endParaRPr lang="en-IN" dirty="0"/>
          </a:p>
          <a:p>
            <a:endParaRPr lang="en-IN" dirty="0"/>
          </a:p>
        </p:txBody>
      </p:sp>
      <p:sp>
        <p:nvSpPr>
          <p:cNvPr id="4" name="Slide Number Placeholder 3">
            <a:extLst>
              <a:ext uri="{FF2B5EF4-FFF2-40B4-BE49-F238E27FC236}">
                <a16:creationId xmlns:a16="http://schemas.microsoft.com/office/drawing/2014/main" id="{9184BE6D-8731-42FA-8B3D-8491476F599B}"/>
              </a:ext>
            </a:extLst>
          </p:cNvPr>
          <p:cNvSpPr>
            <a:spLocks noGrp="1"/>
          </p:cNvSpPr>
          <p:nvPr>
            <p:ph type="sldNum" sz="quarter" idx="12"/>
          </p:nvPr>
        </p:nvSpPr>
        <p:spPr/>
        <p:txBody>
          <a:bodyPr/>
          <a:lstStyle/>
          <a:p>
            <a:fld id="{E374F64C-9092-4B16-B782-C3D876746656}" type="slidenum">
              <a:rPr lang="en-IN" smtClean="0"/>
              <a:t>15</a:t>
            </a:fld>
            <a:endParaRPr lang="en-IN"/>
          </a:p>
        </p:txBody>
      </p:sp>
    </p:spTree>
    <p:extLst>
      <p:ext uri="{BB962C8B-B14F-4D97-AF65-F5344CB8AC3E}">
        <p14:creationId xmlns:p14="http://schemas.microsoft.com/office/powerpoint/2010/main" val="337339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AAFF-830E-4837-A525-3DC938929922}"/>
              </a:ext>
            </a:extLst>
          </p:cNvPr>
          <p:cNvSpPr>
            <a:spLocks noGrp="1"/>
          </p:cNvSpPr>
          <p:nvPr>
            <p:ph type="title"/>
          </p:nvPr>
        </p:nvSpPr>
        <p:spPr/>
        <p:txBody>
          <a:bodyPr/>
          <a:lstStyle/>
          <a:p>
            <a:r>
              <a:rPr lang="en-IN" dirty="0"/>
              <a:t>Theorem </a:t>
            </a:r>
          </a:p>
        </p:txBody>
      </p:sp>
      <p:sp>
        <p:nvSpPr>
          <p:cNvPr id="3" name="Content Placeholder 2">
            <a:extLst>
              <a:ext uri="{FF2B5EF4-FFF2-40B4-BE49-F238E27FC236}">
                <a16:creationId xmlns:a16="http://schemas.microsoft.com/office/drawing/2014/main" id="{DD67B07A-AEFA-4813-95A6-87C896D56A5E}"/>
              </a:ext>
            </a:extLst>
          </p:cNvPr>
          <p:cNvSpPr>
            <a:spLocks noGrp="1"/>
          </p:cNvSpPr>
          <p:nvPr>
            <p:ph idx="1"/>
          </p:nvPr>
        </p:nvSpPr>
        <p:spPr/>
        <p:txBody>
          <a:bodyPr/>
          <a:lstStyle/>
          <a:p>
            <a:pPr marL="0" indent="0" algn="ctr">
              <a:buNone/>
            </a:pPr>
            <a:r>
              <a:rPr lang="en-IN" b="1" i="1" dirty="0"/>
              <a:t>With respect to a given spanning tree T, a branch b</a:t>
            </a:r>
            <a:r>
              <a:rPr lang="en-IN" b="1" i="1" baseline="-25000" dirty="0"/>
              <a:t>i  </a:t>
            </a:r>
            <a:r>
              <a:rPr lang="en-IN" b="1" i="1" dirty="0"/>
              <a:t> that determines a fundamental cut set S is contained in every fundamental circuit associated with the chords in S and in no others.</a:t>
            </a:r>
          </a:p>
          <a:p>
            <a:pPr marL="0" indent="0">
              <a:buNone/>
            </a:pPr>
            <a:r>
              <a:rPr lang="en-IN" b="1" i="1" dirty="0"/>
              <a:t>Proof: </a:t>
            </a:r>
            <a:r>
              <a:rPr lang="en-IN" i="1" dirty="0"/>
              <a:t>Fundamental cut set S = {b</a:t>
            </a:r>
            <a:r>
              <a:rPr lang="en-IN" i="1" baseline="-25000" dirty="0"/>
              <a:t>i</a:t>
            </a:r>
            <a:r>
              <a:rPr lang="en-IN" i="1" dirty="0"/>
              <a:t> ,c</a:t>
            </a:r>
            <a:r>
              <a:rPr lang="en-IN" i="1" baseline="-25000" dirty="0"/>
              <a:t>1</a:t>
            </a:r>
            <a:r>
              <a:rPr lang="en-IN" i="1" dirty="0"/>
              <a:t>, c</a:t>
            </a:r>
            <a:r>
              <a:rPr lang="en-IN" i="1" baseline="-25000" dirty="0"/>
              <a:t>2</a:t>
            </a:r>
            <a:r>
              <a:rPr lang="en-IN" i="1" dirty="0"/>
              <a:t>,……..</a:t>
            </a:r>
            <a:r>
              <a:rPr lang="en-IN" i="1" dirty="0" err="1"/>
              <a:t>c</a:t>
            </a:r>
            <a:r>
              <a:rPr lang="en-IN" i="1" baseline="-25000" dirty="0" err="1"/>
              <a:t>p</a:t>
            </a:r>
            <a:r>
              <a:rPr lang="en-IN" i="1" baseline="-25000" dirty="0"/>
              <a:t> </a:t>
            </a:r>
            <a:r>
              <a:rPr lang="en-IN" i="1" dirty="0"/>
              <a:t>}</a:t>
            </a:r>
          </a:p>
          <a:p>
            <a:pPr marL="0" indent="0">
              <a:buNone/>
            </a:pPr>
            <a:r>
              <a:rPr lang="en-IN" i="1" dirty="0"/>
              <a:t>Fundamental circuit </a:t>
            </a:r>
            <a:r>
              <a:rPr lang="en-IN" b="1" i="1" dirty="0"/>
              <a:t>Ƭ </a:t>
            </a:r>
            <a:r>
              <a:rPr lang="en-IN" i="1" dirty="0"/>
              <a:t>formed by chord c</a:t>
            </a:r>
            <a:r>
              <a:rPr lang="en-IN" i="1" baseline="-25000" dirty="0"/>
              <a:t>i  </a:t>
            </a:r>
          </a:p>
          <a:p>
            <a:pPr marL="0" indent="0">
              <a:buNone/>
            </a:pPr>
            <a:r>
              <a:rPr lang="en-IN" b="1" i="1" dirty="0"/>
              <a:t>Ƭ = </a:t>
            </a:r>
            <a:r>
              <a:rPr lang="en-IN" i="1" dirty="0"/>
              <a:t>{c</a:t>
            </a:r>
            <a:r>
              <a:rPr lang="en-IN" i="1" baseline="-25000" dirty="0"/>
              <a:t>1</a:t>
            </a:r>
            <a:r>
              <a:rPr lang="en-IN" i="1" dirty="0"/>
              <a:t>,b</a:t>
            </a:r>
            <a:r>
              <a:rPr lang="en-IN" i="1" baseline="-25000" dirty="0"/>
              <a:t>1</a:t>
            </a:r>
            <a:r>
              <a:rPr lang="en-IN" i="1" dirty="0"/>
              <a:t>,b</a:t>
            </a:r>
            <a:r>
              <a:rPr lang="en-IN" i="1" baseline="-25000" dirty="0"/>
              <a:t>2</a:t>
            </a:r>
            <a:r>
              <a:rPr lang="en-IN" i="1" dirty="0"/>
              <a:t>,…</a:t>
            </a:r>
            <a:r>
              <a:rPr lang="en-IN" i="1" dirty="0" err="1"/>
              <a:t>b</a:t>
            </a:r>
            <a:r>
              <a:rPr lang="en-IN" i="1" baseline="-25000" dirty="0" err="1"/>
              <a:t>q</a:t>
            </a:r>
            <a:r>
              <a:rPr lang="en-IN" i="1" dirty="0"/>
              <a:t>}</a:t>
            </a:r>
          </a:p>
          <a:p>
            <a:pPr marL="0" indent="0">
              <a:buNone/>
            </a:pPr>
            <a:endParaRPr lang="en-IN" i="1" dirty="0"/>
          </a:p>
          <a:p>
            <a:pPr marL="0" indent="0">
              <a:buNone/>
            </a:pPr>
            <a:endParaRPr lang="en-IN" i="1" dirty="0"/>
          </a:p>
        </p:txBody>
      </p:sp>
      <p:sp>
        <p:nvSpPr>
          <p:cNvPr id="4" name="Slide Number Placeholder 3">
            <a:extLst>
              <a:ext uri="{FF2B5EF4-FFF2-40B4-BE49-F238E27FC236}">
                <a16:creationId xmlns:a16="http://schemas.microsoft.com/office/drawing/2014/main" id="{CCF608F6-5296-4DC7-A099-DF83871769B2}"/>
              </a:ext>
            </a:extLst>
          </p:cNvPr>
          <p:cNvSpPr>
            <a:spLocks noGrp="1"/>
          </p:cNvSpPr>
          <p:nvPr>
            <p:ph type="sldNum" sz="quarter" idx="12"/>
          </p:nvPr>
        </p:nvSpPr>
        <p:spPr/>
        <p:txBody>
          <a:bodyPr/>
          <a:lstStyle/>
          <a:p>
            <a:fld id="{E374F64C-9092-4B16-B782-C3D876746656}" type="slidenum">
              <a:rPr lang="en-IN" smtClean="0"/>
              <a:t>16</a:t>
            </a:fld>
            <a:endParaRPr lang="en-IN"/>
          </a:p>
        </p:txBody>
      </p:sp>
      <p:pic>
        <p:nvPicPr>
          <p:cNvPr id="5" name="Picture 4">
            <a:extLst>
              <a:ext uri="{FF2B5EF4-FFF2-40B4-BE49-F238E27FC236}">
                <a16:creationId xmlns:a16="http://schemas.microsoft.com/office/drawing/2014/main" id="{5C0F1BF3-08FC-4EA0-83ED-E34FF4255867}"/>
              </a:ext>
            </a:extLst>
          </p:cNvPr>
          <p:cNvPicPr>
            <a:picLocks noChangeAspect="1"/>
          </p:cNvPicPr>
          <p:nvPr/>
        </p:nvPicPr>
        <p:blipFill>
          <a:blip r:embed="rId2"/>
          <a:stretch>
            <a:fillRect/>
          </a:stretch>
        </p:blipFill>
        <p:spPr>
          <a:xfrm>
            <a:off x="3700462" y="4244975"/>
            <a:ext cx="4791075" cy="2476500"/>
          </a:xfrm>
          <a:prstGeom prst="rect">
            <a:avLst/>
          </a:prstGeom>
        </p:spPr>
      </p:pic>
      <p:pic>
        <p:nvPicPr>
          <p:cNvPr id="6" name="Picture 5">
            <a:extLst>
              <a:ext uri="{FF2B5EF4-FFF2-40B4-BE49-F238E27FC236}">
                <a16:creationId xmlns:a16="http://schemas.microsoft.com/office/drawing/2014/main" id="{10B06634-38D2-44D1-890C-46F5F6377642}"/>
              </a:ext>
            </a:extLst>
          </p:cNvPr>
          <p:cNvPicPr>
            <a:picLocks noChangeAspect="1"/>
          </p:cNvPicPr>
          <p:nvPr/>
        </p:nvPicPr>
        <p:blipFill>
          <a:blip r:embed="rId3"/>
          <a:stretch>
            <a:fillRect/>
          </a:stretch>
        </p:blipFill>
        <p:spPr>
          <a:xfrm>
            <a:off x="8279502" y="4337050"/>
            <a:ext cx="4352925" cy="2019300"/>
          </a:xfrm>
          <a:prstGeom prst="rect">
            <a:avLst/>
          </a:prstGeom>
        </p:spPr>
      </p:pic>
    </p:spTree>
    <p:extLst>
      <p:ext uri="{BB962C8B-B14F-4D97-AF65-F5344CB8AC3E}">
        <p14:creationId xmlns:p14="http://schemas.microsoft.com/office/powerpoint/2010/main" val="351216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2C96-26E2-488E-A251-3502CB6E1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6C9BC-9E55-46B0-BD4E-FECC2B91EBC9}"/>
              </a:ext>
            </a:extLst>
          </p:cNvPr>
          <p:cNvSpPr>
            <a:spLocks noGrp="1"/>
          </p:cNvSpPr>
          <p:nvPr>
            <p:ph idx="1"/>
          </p:nvPr>
        </p:nvSpPr>
        <p:spPr/>
        <p:txBody>
          <a:bodyPr>
            <a:normAutofit lnSpcReduction="10000"/>
          </a:bodyPr>
          <a:lstStyle/>
          <a:p>
            <a:r>
              <a:rPr lang="en-IN" dirty="0"/>
              <a:t>Let fundamental circuit S w.r.t b</a:t>
            </a:r>
            <a:r>
              <a:rPr lang="en-IN" dirty="0">
                <a:sym typeface="Wingdings" panose="05000000000000000000" pitchFamily="2" charset="2"/>
              </a:rPr>
              <a:t>{1,6,2}</a:t>
            </a:r>
          </a:p>
          <a:p>
            <a:pPr marL="0" indent="0">
              <a:buNone/>
            </a:pPr>
            <a:r>
              <a:rPr lang="en-IN" dirty="0">
                <a:sym typeface="Wingdings" panose="05000000000000000000" pitchFamily="2" charset="2"/>
              </a:rPr>
              <a:t>	where {2 } is branch &amp; {1,6} are chords w.r.t T </a:t>
            </a:r>
          </a:p>
          <a:p>
            <a:pPr marL="0" indent="0">
              <a:buNone/>
            </a:pPr>
            <a:r>
              <a:rPr lang="en-IN" b="1" dirty="0">
                <a:sym typeface="Wingdings" panose="05000000000000000000" pitchFamily="2" charset="2"/>
              </a:rPr>
              <a:t>The b</a:t>
            </a:r>
            <a:r>
              <a:rPr lang="en-IN" b="1" baseline="-25000" dirty="0">
                <a:sym typeface="Wingdings" panose="05000000000000000000" pitchFamily="2" charset="2"/>
              </a:rPr>
              <a:t>i</a:t>
            </a:r>
            <a:r>
              <a:rPr lang="en-IN" b="1" dirty="0">
                <a:sym typeface="Wingdings" panose="05000000000000000000" pitchFamily="2" charset="2"/>
              </a:rPr>
              <a:t> in S will be present in all fundamental circuits formed by chords in S w.r.t given T.</a:t>
            </a:r>
          </a:p>
          <a:p>
            <a:pPr marL="0" indent="0">
              <a:buNone/>
            </a:pPr>
            <a:r>
              <a:rPr lang="en-IN" dirty="0">
                <a:sym typeface="Wingdings" panose="05000000000000000000" pitchFamily="2" charset="2"/>
              </a:rPr>
              <a:t>Here {2} is branch &amp; {1,6} are chords w.r.t  T .</a:t>
            </a:r>
          </a:p>
          <a:p>
            <a:pPr marL="0" indent="0">
              <a:buNone/>
            </a:pPr>
            <a:r>
              <a:rPr lang="en-IN" dirty="0">
                <a:sym typeface="Wingdings" panose="05000000000000000000" pitchFamily="2" charset="2"/>
              </a:rPr>
              <a:t>Fundamental circuits that can be formed using edges {1,6} are {5,4,3,2} &amp; {1,2,3,4}</a:t>
            </a:r>
          </a:p>
          <a:p>
            <a:pPr marL="0" indent="0">
              <a:buNone/>
            </a:pPr>
            <a:r>
              <a:rPr lang="en-IN" dirty="0">
                <a:sym typeface="Wingdings" panose="05000000000000000000" pitchFamily="2" charset="2"/>
              </a:rPr>
              <a:t>As per theorem {5,4,3,2} &amp; {1,2,3,4} fundamental circuits contains {2} which is a branch in S.</a:t>
            </a:r>
          </a:p>
          <a:p>
            <a:pPr marL="0" indent="0">
              <a:buNone/>
            </a:pPr>
            <a:r>
              <a:rPr lang="en-IN" dirty="0">
                <a:sym typeface="Wingdings" panose="05000000000000000000" pitchFamily="2" charset="2"/>
              </a:rPr>
              <a:t>Hence proved.</a:t>
            </a:r>
          </a:p>
          <a:p>
            <a:pPr marL="0" indent="0">
              <a:buNone/>
            </a:pPr>
            <a:endParaRPr lang="en-IN" dirty="0"/>
          </a:p>
        </p:txBody>
      </p:sp>
      <p:sp>
        <p:nvSpPr>
          <p:cNvPr id="4" name="Slide Number Placeholder 3">
            <a:extLst>
              <a:ext uri="{FF2B5EF4-FFF2-40B4-BE49-F238E27FC236}">
                <a16:creationId xmlns:a16="http://schemas.microsoft.com/office/drawing/2014/main" id="{83A333F9-E47C-4DE3-A13B-91683918DAE2}"/>
              </a:ext>
            </a:extLst>
          </p:cNvPr>
          <p:cNvSpPr>
            <a:spLocks noGrp="1"/>
          </p:cNvSpPr>
          <p:nvPr>
            <p:ph type="sldNum" sz="quarter" idx="12"/>
          </p:nvPr>
        </p:nvSpPr>
        <p:spPr/>
        <p:txBody>
          <a:bodyPr/>
          <a:lstStyle/>
          <a:p>
            <a:fld id="{E374F64C-9092-4B16-B782-C3D876746656}" type="slidenum">
              <a:rPr lang="en-IN" smtClean="0"/>
              <a:t>17</a:t>
            </a:fld>
            <a:endParaRPr lang="en-IN"/>
          </a:p>
        </p:txBody>
      </p:sp>
    </p:spTree>
    <p:extLst>
      <p:ext uri="{BB962C8B-B14F-4D97-AF65-F5344CB8AC3E}">
        <p14:creationId xmlns:p14="http://schemas.microsoft.com/office/powerpoint/2010/main" val="368009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601E-79D8-4D45-9C94-F2868D115882}"/>
              </a:ext>
            </a:extLst>
          </p:cNvPr>
          <p:cNvSpPr>
            <a:spLocks noGrp="1"/>
          </p:cNvSpPr>
          <p:nvPr>
            <p:ph type="title"/>
          </p:nvPr>
        </p:nvSpPr>
        <p:spPr/>
        <p:txBody>
          <a:bodyPr/>
          <a:lstStyle/>
          <a:p>
            <a:r>
              <a:rPr lang="en-IN" dirty="0"/>
              <a:t>Edge connectivity	</a:t>
            </a:r>
          </a:p>
        </p:txBody>
      </p:sp>
      <p:sp>
        <p:nvSpPr>
          <p:cNvPr id="3" name="Content Placeholder 2">
            <a:extLst>
              <a:ext uri="{FF2B5EF4-FFF2-40B4-BE49-F238E27FC236}">
                <a16:creationId xmlns:a16="http://schemas.microsoft.com/office/drawing/2014/main" id="{1CDEAAC6-9201-4A40-8FFA-48A4F6EE7682}"/>
              </a:ext>
            </a:extLst>
          </p:cNvPr>
          <p:cNvSpPr>
            <a:spLocks noGrp="1"/>
          </p:cNvSpPr>
          <p:nvPr>
            <p:ph idx="1"/>
          </p:nvPr>
        </p:nvSpPr>
        <p:spPr>
          <a:xfrm>
            <a:off x="838200" y="1825625"/>
            <a:ext cx="10515600" cy="4351338"/>
          </a:xfrm>
        </p:spPr>
        <p:txBody>
          <a:bodyPr/>
          <a:lstStyle/>
          <a:p>
            <a:r>
              <a:rPr lang="en-IN" dirty="0"/>
              <a:t>The cut sets in a connected graph G consists of certain number of edges.</a:t>
            </a:r>
          </a:p>
          <a:p>
            <a:r>
              <a:rPr lang="en-IN" dirty="0"/>
              <a:t>The number of edges in cut sets with fewer number of edges is known as </a:t>
            </a:r>
            <a:r>
              <a:rPr lang="en-IN" b="1" dirty="0"/>
              <a:t>edge connectivity of G.</a:t>
            </a:r>
          </a:p>
          <a:p>
            <a:r>
              <a:rPr lang="en-IN" dirty="0"/>
              <a:t>It can also be defined as the minimum number of edges, whose removal reduces the rank of the graph by one. </a:t>
            </a:r>
          </a:p>
          <a:p>
            <a:r>
              <a:rPr lang="en-IN" dirty="0"/>
              <a:t>Edge connectivity of </a:t>
            </a:r>
            <a:r>
              <a:rPr lang="en-IN" b="1" dirty="0"/>
              <a:t>tree is always one.</a:t>
            </a:r>
          </a:p>
          <a:p>
            <a:endParaRPr lang="en-IN" dirty="0"/>
          </a:p>
          <a:p>
            <a:endParaRPr lang="en-IN" b="1" dirty="0"/>
          </a:p>
        </p:txBody>
      </p:sp>
      <p:sp>
        <p:nvSpPr>
          <p:cNvPr id="4" name="Slide Number Placeholder 3">
            <a:extLst>
              <a:ext uri="{FF2B5EF4-FFF2-40B4-BE49-F238E27FC236}">
                <a16:creationId xmlns:a16="http://schemas.microsoft.com/office/drawing/2014/main" id="{B896936E-B64E-4944-B1C3-2E4507C1DE34}"/>
              </a:ext>
            </a:extLst>
          </p:cNvPr>
          <p:cNvSpPr>
            <a:spLocks noGrp="1"/>
          </p:cNvSpPr>
          <p:nvPr>
            <p:ph type="sldNum" sz="quarter" idx="12"/>
          </p:nvPr>
        </p:nvSpPr>
        <p:spPr/>
        <p:txBody>
          <a:bodyPr/>
          <a:lstStyle/>
          <a:p>
            <a:fld id="{E374F64C-9092-4B16-B782-C3D876746656}" type="slidenum">
              <a:rPr lang="en-IN" smtClean="0"/>
              <a:t>18</a:t>
            </a:fld>
            <a:endParaRPr lang="en-IN"/>
          </a:p>
        </p:txBody>
      </p:sp>
    </p:spTree>
    <p:extLst>
      <p:ext uri="{BB962C8B-B14F-4D97-AF65-F5344CB8AC3E}">
        <p14:creationId xmlns:p14="http://schemas.microsoft.com/office/powerpoint/2010/main" val="34456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623C-C4B2-4281-A820-2A9E48C0D2DA}"/>
              </a:ext>
            </a:extLst>
          </p:cNvPr>
          <p:cNvSpPr>
            <a:spLocks noGrp="1"/>
          </p:cNvSpPr>
          <p:nvPr>
            <p:ph type="title"/>
          </p:nvPr>
        </p:nvSpPr>
        <p:spPr/>
        <p:txBody>
          <a:bodyPr/>
          <a:lstStyle/>
          <a:p>
            <a:r>
              <a:rPr lang="en-IN" dirty="0"/>
              <a:t>Vertex connectivity</a:t>
            </a:r>
          </a:p>
        </p:txBody>
      </p:sp>
      <p:sp>
        <p:nvSpPr>
          <p:cNvPr id="3" name="Content Placeholder 2">
            <a:extLst>
              <a:ext uri="{FF2B5EF4-FFF2-40B4-BE49-F238E27FC236}">
                <a16:creationId xmlns:a16="http://schemas.microsoft.com/office/drawing/2014/main" id="{FFA58E0D-6803-48B2-B7FC-29ABCBD4ACE9}"/>
              </a:ext>
            </a:extLst>
          </p:cNvPr>
          <p:cNvSpPr>
            <a:spLocks noGrp="1"/>
          </p:cNvSpPr>
          <p:nvPr>
            <p:ph idx="1"/>
          </p:nvPr>
        </p:nvSpPr>
        <p:spPr/>
        <p:txBody>
          <a:bodyPr/>
          <a:lstStyle/>
          <a:p>
            <a:r>
              <a:rPr lang="en-IN" dirty="0"/>
              <a:t>It is defined as the minimum number of vertices, whose removal from G leaves the remaining graph disconnected.</a:t>
            </a:r>
          </a:p>
          <a:p>
            <a:r>
              <a:rPr lang="en-IN" dirty="0"/>
              <a:t>Vertex connectivity of </a:t>
            </a:r>
            <a:r>
              <a:rPr lang="en-IN" b="1" dirty="0"/>
              <a:t>tree is always one</a:t>
            </a:r>
          </a:p>
          <a:p>
            <a:r>
              <a:rPr lang="en-IN" b="1" dirty="0"/>
              <a:t>                                                           </a:t>
            </a:r>
            <a:r>
              <a:rPr lang="en-IN" dirty="0"/>
              <a:t>Remove vertex b from G</a:t>
            </a:r>
          </a:p>
          <a:p>
            <a:endParaRPr lang="en-IN" b="1" dirty="0"/>
          </a:p>
          <a:p>
            <a:endParaRPr lang="en-IN" b="1" dirty="0"/>
          </a:p>
          <a:p>
            <a:r>
              <a:rPr lang="en-IN" dirty="0"/>
              <a:t>    </a:t>
            </a:r>
          </a:p>
          <a:p>
            <a:r>
              <a:rPr lang="en-IN" dirty="0"/>
              <a:t>Here vertex connectivity is </a:t>
            </a:r>
            <a:r>
              <a:rPr lang="en-IN" b="1" dirty="0"/>
              <a:t>one</a:t>
            </a:r>
          </a:p>
        </p:txBody>
      </p:sp>
      <p:sp>
        <p:nvSpPr>
          <p:cNvPr id="4" name="Slide Number Placeholder 3">
            <a:extLst>
              <a:ext uri="{FF2B5EF4-FFF2-40B4-BE49-F238E27FC236}">
                <a16:creationId xmlns:a16="http://schemas.microsoft.com/office/drawing/2014/main" id="{842B7EDB-6C37-4512-9B22-DED4700AA78D}"/>
              </a:ext>
            </a:extLst>
          </p:cNvPr>
          <p:cNvSpPr>
            <a:spLocks noGrp="1"/>
          </p:cNvSpPr>
          <p:nvPr>
            <p:ph type="sldNum" sz="quarter" idx="12"/>
          </p:nvPr>
        </p:nvSpPr>
        <p:spPr/>
        <p:txBody>
          <a:bodyPr/>
          <a:lstStyle/>
          <a:p>
            <a:fld id="{E374F64C-9092-4B16-B782-C3D876746656}" type="slidenum">
              <a:rPr lang="en-IN" smtClean="0"/>
              <a:t>19</a:t>
            </a:fld>
            <a:endParaRPr lang="en-IN"/>
          </a:p>
        </p:txBody>
      </p:sp>
      <p:pic>
        <p:nvPicPr>
          <p:cNvPr id="5" name="Picture 4">
            <a:extLst>
              <a:ext uri="{FF2B5EF4-FFF2-40B4-BE49-F238E27FC236}">
                <a16:creationId xmlns:a16="http://schemas.microsoft.com/office/drawing/2014/main" id="{45707818-2C49-4311-BC5B-8D01FF6082BF}"/>
              </a:ext>
            </a:extLst>
          </p:cNvPr>
          <p:cNvPicPr>
            <a:picLocks noChangeAspect="1"/>
          </p:cNvPicPr>
          <p:nvPr/>
        </p:nvPicPr>
        <p:blipFill>
          <a:blip r:embed="rId2"/>
          <a:stretch>
            <a:fillRect/>
          </a:stretch>
        </p:blipFill>
        <p:spPr>
          <a:xfrm>
            <a:off x="142310" y="3160059"/>
            <a:ext cx="5145307" cy="2187469"/>
          </a:xfrm>
          <a:prstGeom prst="rect">
            <a:avLst/>
          </a:prstGeom>
        </p:spPr>
      </p:pic>
      <p:pic>
        <p:nvPicPr>
          <p:cNvPr id="6" name="Picture 5">
            <a:extLst>
              <a:ext uri="{FF2B5EF4-FFF2-40B4-BE49-F238E27FC236}">
                <a16:creationId xmlns:a16="http://schemas.microsoft.com/office/drawing/2014/main" id="{F018F6B6-9A0A-40C2-BDA7-C2EEA1731D41}"/>
              </a:ext>
            </a:extLst>
          </p:cNvPr>
          <p:cNvPicPr>
            <a:picLocks noChangeAspect="1"/>
          </p:cNvPicPr>
          <p:nvPr/>
        </p:nvPicPr>
        <p:blipFill>
          <a:blip r:embed="rId3"/>
          <a:stretch>
            <a:fillRect/>
          </a:stretch>
        </p:blipFill>
        <p:spPr>
          <a:xfrm>
            <a:off x="6095999" y="3735663"/>
            <a:ext cx="4768097" cy="2441300"/>
          </a:xfrm>
          <a:prstGeom prst="rect">
            <a:avLst/>
          </a:prstGeom>
        </p:spPr>
      </p:pic>
    </p:spTree>
    <p:extLst>
      <p:ext uri="{BB962C8B-B14F-4D97-AF65-F5344CB8AC3E}">
        <p14:creationId xmlns:p14="http://schemas.microsoft.com/office/powerpoint/2010/main" val="202792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AFF7-1998-487E-80B6-52F1DBF0184E}"/>
              </a:ext>
            </a:extLst>
          </p:cNvPr>
          <p:cNvSpPr>
            <a:spLocks noGrp="1"/>
          </p:cNvSpPr>
          <p:nvPr>
            <p:ph type="title"/>
          </p:nvPr>
        </p:nvSpPr>
        <p:spPr/>
        <p:txBody>
          <a:bodyPr/>
          <a:lstStyle/>
          <a:p>
            <a:r>
              <a:rPr lang="en-IN" dirty="0"/>
              <a:t>Cut Sets</a:t>
            </a:r>
          </a:p>
        </p:txBody>
      </p:sp>
      <p:sp>
        <p:nvSpPr>
          <p:cNvPr id="3" name="Content Placeholder 2">
            <a:extLst>
              <a:ext uri="{FF2B5EF4-FFF2-40B4-BE49-F238E27FC236}">
                <a16:creationId xmlns:a16="http://schemas.microsoft.com/office/drawing/2014/main" id="{15DA6978-5179-4849-AA5E-E8303044B0F9}"/>
              </a:ext>
            </a:extLst>
          </p:cNvPr>
          <p:cNvSpPr>
            <a:spLocks noGrp="1"/>
          </p:cNvSpPr>
          <p:nvPr>
            <p:ph idx="1"/>
          </p:nvPr>
        </p:nvSpPr>
        <p:spPr>
          <a:xfrm>
            <a:off x="675861" y="1690688"/>
            <a:ext cx="10677939" cy="4486275"/>
          </a:xfrm>
        </p:spPr>
        <p:txBody>
          <a:bodyPr/>
          <a:lstStyle/>
          <a:p>
            <a:r>
              <a:rPr lang="en-IN" dirty="0"/>
              <a:t>In a connected graph G, a cut-set is a set of edges whose removal from G leaves G disconnected.</a:t>
            </a:r>
          </a:p>
          <a:p>
            <a:r>
              <a:rPr lang="en-IN" dirty="0"/>
              <a:t>Cut sets -  {a, c, d, f}, {a, b, g}, {k}, {a, b, e, f}, {d, h, f}</a:t>
            </a:r>
          </a:p>
          <a:p>
            <a:endParaRPr lang="en-IN" dirty="0"/>
          </a:p>
          <a:p>
            <a:pPr marL="0" indent="0">
              <a:buNone/>
            </a:pPr>
            <a:endParaRPr lang="en-IN" dirty="0"/>
          </a:p>
        </p:txBody>
      </p:sp>
      <p:pic>
        <p:nvPicPr>
          <p:cNvPr id="4" name="Picture 3">
            <a:extLst>
              <a:ext uri="{FF2B5EF4-FFF2-40B4-BE49-F238E27FC236}">
                <a16:creationId xmlns:a16="http://schemas.microsoft.com/office/drawing/2014/main" id="{D8F03422-DA4B-46D9-BB4C-F4FEA4AF16FA}"/>
              </a:ext>
            </a:extLst>
          </p:cNvPr>
          <p:cNvPicPr>
            <a:picLocks noChangeAspect="1"/>
          </p:cNvPicPr>
          <p:nvPr/>
        </p:nvPicPr>
        <p:blipFill>
          <a:blip r:embed="rId2"/>
          <a:stretch>
            <a:fillRect/>
          </a:stretch>
        </p:blipFill>
        <p:spPr>
          <a:xfrm>
            <a:off x="838200" y="3016251"/>
            <a:ext cx="4260367" cy="4181263"/>
          </a:xfrm>
          <a:prstGeom prst="rect">
            <a:avLst/>
          </a:prstGeom>
        </p:spPr>
      </p:pic>
      <p:pic>
        <p:nvPicPr>
          <p:cNvPr id="5" name="Picture 4">
            <a:extLst>
              <a:ext uri="{FF2B5EF4-FFF2-40B4-BE49-F238E27FC236}">
                <a16:creationId xmlns:a16="http://schemas.microsoft.com/office/drawing/2014/main" id="{A942E17D-C671-4F4C-AC50-4273650D1F00}"/>
              </a:ext>
            </a:extLst>
          </p:cNvPr>
          <p:cNvPicPr>
            <a:picLocks noChangeAspect="1"/>
          </p:cNvPicPr>
          <p:nvPr/>
        </p:nvPicPr>
        <p:blipFill>
          <a:blip r:embed="rId3"/>
          <a:stretch>
            <a:fillRect/>
          </a:stretch>
        </p:blipFill>
        <p:spPr>
          <a:xfrm>
            <a:off x="5367129" y="3235440"/>
            <a:ext cx="3379305" cy="4081343"/>
          </a:xfrm>
          <a:prstGeom prst="rect">
            <a:avLst/>
          </a:prstGeom>
        </p:spPr>
      </p:pic>
      <p:sp>
        <p:nvSpPr>
          <p:cNvPr id="6" name="Slide Number Placeholder 5">
            <a:extLst>
              <a:ext uri="{FF2B5EF4-FFF2-40B4-BE49-F238E27FC236}">
                <a16:creationId xmlns:a16="http://schemas.microsoft.com/office/drawing/2014/main" id="{E485B514-66E0-4DAF-AD58-A8B93BD0DB6A}"/>
              </a:ext>
            </a:extLst>
          </p:cNvPr>
          <p:cNvSpPr>
            <a:spLocks noGrp="1"/>
          </p:cNvSpPr>
          <p:nvPr>
            <p:ph type="sldNum" sz="quarter" idx="12"/>
          </p:nvPr>
        </p:nvSpPr>
        <p:spPr/>
        <p:txBody>
          <a:bodyPr/>
          <a:lstStyle/>
          <a:p>
            <a:fld id="{E374F64C-9092-4B16-B782-C3D876746656}" type="slidenum">
              <a:rPr lang="en-IN" smtClean="0"/>
              <a:t>2</a:t>
            </a:fld>
            <a:endParaRPr lang="en-IN"/>
          </a:p>
        </p:txBody>
      </p:sp>
    </p:spTree>
    <p:extLst>
      <p:ext uri="{BB962C8B-B14F-4D97-AF65-F5344CB8AC3E}">
        <p14:creationId xmlns:p14="http://schemas.microsoft.com/office/powerpoint/2010/main" val="421224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057-906B-465F-886B-896A4BF9F7F6}"/>
              </a:ext>
            </a:extLst>
          </p:cNvPr>
          <p:cNvSpPr>
            <a:spLocks noGrp="1"/>
          </p:cNvSpPr>
          <p:nvPr>
            <p:ph type="title"/>
          </p:nvPr>
        </p:nvSpPr>
        <p:spPr/>
        <p:txBody>
          <a:bodyPr/>
          <a:lstStyle/>
          <a:p>
            <a:r>
              <a:rPr lang="en-IN" dirty="0"/>
              <a:t>Separable graph</a:t>
            </a:r>
          </a:p>
        </p:txBody>
      </p:sp>
      <p:sp>
        <p:nvSpPr>
          <p:cNvPr id="3" name="Content Placeholder 2">
            <a:extLst>
              <a:ext uri="{FF2B5EF4-FFF2-40B4-BE49-F238E27FC236}">
                <a16:creationId xmlns:a16="http://schemas.microsoft.com/office/drawing/2014/main" id="{B159466C-63AE-47AF-8E67-99121F5442B9}"/>
              </a:ext>
            </a:extLst>
          </p:cNvPr>
          <p:cNvSpPr>
            <a:spLocks noGrp="1"/>
          </p:cNvSpPr>
          <p:nvPr>
            <p:ph idx="1"/>
          </p:nvPr>
        </p:nvSpPr>
        <p:spPr/>
        <p:txBody>
          <a:bodyPr/>
          <a:lstStyle/>
          <a:p>
            <a:r>
              <a:rPr lang="en-IN" dirty="0"/>
              <a:t>A graph G is said to be separable if its </a:t>
            </a:r>
            <a:r>
              <a:rPr lang="en-IN" b="1" dirty="0"/>
              <a:t>vertex connectivity is one.</a:t>
            </a:r>
          </a:p>
          <a:p>
            <a:endParaRPr lang="en-IN" b="1" dirty="0"/>
          </a:p>
          <a:p>
            <a:r>
              <a:rPr lang="en-IN" dirty="0"/>
              <a:t>Graphs with vertex connectivity more than one are non separable graphs.</a:t>
            </a:r>
          </a:p>
          <a:p>
            <a:pPr marL="0" indent="0">
              <a:buNone/>
            </a:pPr>
            <a:endParaRPr lang="en-IN" dirty="0"/>
          </a:p>
          <a:p>
            <a:r>
              <a:rPr lang="en-IN" dirty="0"/>
              <a:t>In a separable graph, a vertex  whose removal disconnects the graph G is known as </a:t>
            </a:r>
            <a:r>
              <a:rPr lang="en-IN" b="1" i="1" dirty="0"/>
              <a:t>cut vertex, cut node or </a:t>
            </a:r>
            <a:r>
              <a:rPr lang="en-IN" b="1" i="1" dirty="0" err="1"/>
              <a:t>anticulation</a:t>
            </a:r>
            <a:r>
              <a:rPr lang="en-IN" b="1" i="1" dirty="0"/>
              <a:t> point. </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C8154D7F-C980-4D27-A720-D6707A781F74}"/>
              </a:ext>
            </a:extLst>
          </p:cNvPr>
          <p:cNvSpPr>
            <a:spLocks noGrp="1"/>
          </p:cNvSpPr>
          <p:nvPr>
            <p:ph type="sldNum" sz="quarter" idx="12"/>
          </p:nvPr>
        </p:nvSpPr>
        <p:spPr/>
        <p:txBody>
          <a:bodyPr/>
          <a:lstStyle/>
          <a:p>
            <a:fld id="{E374F64C-9092-4B16-B782-C3D876746656}" type="slidenum">
              <a:rPr lang="en-IN" smtClean="0"/>
              <a:t>20</a:t>
            </a:fld>
            <a:endParaRPr lang="en-IN"/>
          </a:p>
        </p:txBody>
      </p:sp>
    </p:spTree>
    <p:extLst>
      <p:ext uri="{BB962C8B-B14F-4D97-AF65-F5344CB8AC3E}">
        <p14:creationId xmlns:p14="http://schemas.microsoft.com/office/powerpoint/2010/main" val="207181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0F01-534C-43A6-9526-E6E6628F54A7}"/>
              </a:ext>
            </a:extLst>
          </p:cNvPr>
          <p:cNvSpPr>
            <a:spLocks noGrp="1"/>
          </p:cNvSpPr>
          <p:nvPr>
            <p:ph type="title"/>
          </p:nvPr>
        </p:nvSpPr>
        <p:spPr/>
        <p:txBody>
          <a:bodyPr/>
          <a:lstStyle/>
          <a:p>
            <a:r>
              <a:rPr lang="en-IN" dirty="0"/>
              <a:t>Theorem</a:t>
            </a:r>
          </a:p>
        </p:txBody>
      </p:sp>
      <p:sp>
        <p:nvSpPr>
          <p:cNvPr id="3" name="Content Placeholder 2">
            <a:extLst>
              <a:ext uri="{FF2B5EF4-FFF2-40B4-BE49-F238E27FC236}">
                <a16:creationId xmlns:a16="http://schemas.microsoft.com/office/drawing/2014/main" id="{6E2ACD61-8C61-4C62-9017-6BED84326D33}"/>
              </a:ext>
            </a:extLst>
          </p:cNvPr>
          <p:cNvSpPr>
            <a:spLocks noGrp="1"/>
          </p:cNvSpPr>
          <p:nvPr>
            <p:ph idx="1"/>
          </p:nvPr>
        </p:nvSpPr>
        <p:spPr/>
        <p:txBody>
          <a:bodyPr>
            <a:normAutofit fontScale="92500" lnSpcReduction="20000"/>
          </a:bodyPr>
          <a:lstStyle/>
          <a:p>
            <a:pPr marL="0" indent="0" algn="ctr">
              <a:buNone/>
            </a:pPr>
            <a:r>
              <a:rPr lang="en-IN" b="1" i="1" dirty="0"/>
              <a:t>A vertex v in a connected graph G is a cut vertex </a:t>
            </a:r>
            <a:r>
              <a:rPr lang="en-IN" b="1" i="1" dirty="0" err="1"/>
              <a:t>iff</a:t>
            </a:r>
            <a:r>
              <a:rPr lang="en-IN" b="1" i="1" dirty="0"/>
              <a:t> there exist two vertices x and y in G such that every path between x and y passes through v</a:t>
            </a:r>
          </a:p>
          <a:p>
            <a:pPr marL="0" indent="0">
              <a:buNone/>
            </a:pPr>
            <a:r>
              <a:rPr lang="en-IN" b="1" i="1" dirty="0"/>
              <a:t>Proof: </a:t>
            </a:r>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r>
              <a:rPr lang="en-IN" i="1" dirty="0"/>
              <a:t>Here b is the cut vertex. For every path between a &amp; c it passes through b. Hence proved. </a:t>
            </a:r>
          </a:p>
          <a:p>
            <a:pPr marL="0" indent="0">
              <a:buNone/>
            </a:pPr>
            <a:r>
              <a:rPr lang="en-IN" b="1" i="1" dirty="0"/>
              <a:t>Application: </a:t>
            </a:r>
            <a:r>
              <a:rPr lang="en-IN" i="1" dirty="0"/>
              <a:t>Suppose n stations are to be connected using e lines, which is less vulnerable to destruction of individual stations &amp; individual lines. Then The network should have maximum edge a&amp; vertex connectivity.</a:t>
            </a:r>
          </a:p>
        </p:txBody>
      </p:sp>
      <p:sp>
        <p:nvSpPr>
          <p:cNvPr id="4" name="Slide Number Placeholder 3">
            <a:extLst>
              <a:ext uri="{FF2B5EF4-FFF2-40B4-BE49-F238E27FC236}">
                <a16:creationId xmlns:a16="http://schemas.microsoft.com/office/drawing/2014/main" id="{ECEE81A5-8339-49FB-9546-5F0A469ADB45}"/>
              </a:ext>
            </a:extLst>
          </p:cNvPr>
          <p:cNvSpPr>
            <a:spLocks noGrp="1"/>
          </p:cNvSpPr>
          <p:nvPr>
            <p:ph type="sldNum" sz="quarter" idx="12"/>
          </p:nvPr>
        </p:nvSpPr>
        <p:spPr/>
        <p:txBody>
          <a:bodyPr/>
          <a:lstStyle/>
          <a:p>
            <a:fld id="{E374F64C-9092-4B16-B782-C3D876746656}" type="slidenum">
              <a:rPr lang="en-IN" smtClean="0"/>
              <a:t>21</a:t>
            </a:fld>
            <a:endParaRPr lang="en-IN"/>
          </a:p>
        </p:txBody>
      </p:sp>
      <p:pic>
        <p:nvPicPr>
          <p:cNvPr id="5" name="Picture 4">
            <a:extLst>
              <a:ext uri="{FF2B5EF4-FFF2-40B4-BE49-F238E27FC236}">
                <a16:creationId xmlns:a16="http://schemas.microsoft.com/office/drawing/2014/main" id="{7E0FBDF9-7A6A-437A-91E1-3FA010457CA8}"/>
              </a:ext>
            </a:extLst>
          </p:cNvPr>
          <p:cNvPicPr>
            <a:picLocks noChangeAspect="1"/>
          </p:cNvPicPr>
          <p:nvPr/>
        </p:nvPicPr>
        <p:blipFill>
          <a:blip r:embed="rId2"/>
          <a:stretch>
            <a:fillRect/>
          </a:stretch>
        </p:blipFill>
        <p:spPr>
          <a:xfrm>
            <a:off x="2334181" y="2461100"/>
            <a:ext cx="4788626" cy="2035830"/>
          </a:xfrm>
          <a:prstGeom prst="rect">
            <a:avLst/>
          </a:prstGeom>
        </p:spPr>
      </p:pic>
      <p:pic>
        <p:nvPicPr>
          <p:cNvPr id="6" name="Picture 5">
            <a:extLst>
              <a:ext uri="{FF2B5EF4-FFF2-40B4-BE49-F238E27FC236}">
                <a16:creationId xmlns:a16="http://schemas.microsoft.com/office/drawing/2014/main" id="{DBFFE993-7CF4-4F6C-8AB1-BD4D7FBB3BAA}"/>
              </a:ext>
            </a:extLst>
          </p:cNvPr>
          <p:cNvPicPr>
            <a:picLocks noChangeAspect="1"/>
          </p:cNvPicPr>
          <p:nvPr/>
        </p:nvPicPr>
        <p:blipFill>
          <a:blip r:embed="rId3"/>
          <a:stretch>
            <a:fillRect/>
          </a:stretch>
        </p:blipFill>
        <p:spPr>
          <a:xfrm>
            <a:off x="7154183" y="2536918"/>
            <a:ext cx="3680013" cy="1884193"/>
          </a:xfrm>
          <a:prstGeom prst="rect">
            <a:avLst/>
          </a:prstGeom>
        </p:spPr>
      </p:pic>
    </p:spTree>
    <p:extLst>
      <p:ext uri="{BB962C8B-B14F-4D97-AF65-F5344CB8AC3E}">
        <p14:creationId xmlns:p14="http://schemas.microsoft.com/office/powerpoint/2010/main" val="320106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580A-8270-4144-A525-E5B928144CE2}"/>
              </a:ext>
            </a:extLst>
          </p:cNvPr>
          <p:cNvSpPr>
            <a:spLocks noGrp="1"/>
          </p:cNvSpPr>
          <p:nvPr>
            <p:ph type="title"/>
          </p:nvPr>
        </p:nvSpPr>
        <p:spPr/>
        <p:txBody>
          <a:bodyPr/>
          <a:lstStyle/>
          <a:p>
            <a:r>
              <a:rPr lang="en-IN" dirty="0"/>
              <a:t>Theorem </a:t>
            </a:r>
          </a:p>
        </p:txBody>
      </p:sp>
      <p:sp>
        <p:nvSpPr>
          <p:cNvPr id="3" name="Content Placeholder 2">
            <a:extLst>
              <a:ext uri="{FF2B5EF4-FFF2-40B4-BE49-F238E27FC236}">
                <a16:creationId xmlns:a16="http://schemas.microsoft.com/office/drawing/2014/main" id="{2EEE058E-0DEE-465E-88CC-6903737C7BFA}"/>
              </a:ext>
            </a:extLst>
          </p:cNvPr>
          <p:cNvSpPr>
            <a:spLocks noGrp="1"/>
          </p:cNvSpPr>
          <p:nvPr>
            <p:ph idx="1"/>
          </p:nvPr>
        </p:nvSpPr>
        <p:spPr/>
        <p:txBody>
          <a:bodyPr/>
          <a:lstStyle/>
          <a:p>
            <a:pPr marL="0" indent="0" algn="ctr">
              <a:buNone/>
            </a:pPr>
            <a:r>
              <a:rPr lang="en-IN" b="1" i="1" dirty="0"/>
              <a:t>The edge connectivity of a graph G cannot exceed the degree of the vertex with the smallest degree in G</a:t>
            </a:r>
          </a:p>
          <a:p>
            <a:pPr marL="0" indent="0">
              <a:buNone/>
            </a:pPr>
            <a:r>
              <a:rPr lang="en-IN" b="1" i="1" dirty="0"/>
              <a:t>Proof: </a:t>
            </a:r>
            <a:r>
              <a:rPr lang="en-IN" i="1" dirty="0"/>
              <a:t>Let v</a:t>
            </a:r>
            <a:r>
              <a:rPr lang="en-IN" i="1" baseline="-25000" dirty="0"/>
              <a:t>i </a:t>
            </a:r>
            <a:r>
              <a:rPr lang="en-IN" i="1" dirty="0"/>
              <a:t> be vertex with smallest degree in G. By deleting the edges incident on this v</a:t>
            </a:r>
            <a:r>
              <a:rPr lang="en-IN" i="1" baseline="-25000" dirty="0"/>
              <a:t>i </a:t>
            </a:r>
            <a:r>
              <a:rPr lang="en-IN" i="1" dirty="0"/>
              <a:t> can make the G disconnected. Hence proved.</a:t>
            </a:r>
          </a:p>
          <a:p>
            <a:pPr marL="0" indent="0">
              <a:buNone/>
            </a:pPr>
            <a:r>
              <a:rPr lang="en-IN" b="1" i="1" dirty="0"/>
              <a:t>Ex: </a:t>
            </a:r>
            <a:r>
              <a:rPr lang="en-IN" i="1" dirty="0"/>
              <a:t>Here c is the vertex with smallest </a:t>
            </a:r>
          </a:p>
          <a:p>
            <a:pPr marL="0" indent="0">
              <a:buNone/>
            </a:pPr>
            <a:r>
              <a:rPr lang="en-IN" i="1" dirty="0"/>
              <a:t>Degree. So by deleting edges incident </a:t>
            </a:r>
          </a:p>
          <a:p>
            <a:pPr marL="0" indent="0">
              <a:buNone/>
            </a:pPr>
            <a:r>
              <a:rPr lang="en-IN" i="1" dirty="0"/>
              <a:t>on c can make G disconnected. </a:t>
            </a:r>
          </a:p>
          <a:p>
            <a:pPr marL="0" indent="0">
              <a:buNone/>
            </a:pPr>
            <a:r>
              <a:rPr lang="en-IN" i="1" dirty="0" err="1"/>
              <a:t>Ie</a:t>
            </a:r>
            <a:r>
              <a:rPr lang="en-IN" i="1" dirty="0"/>
              <a:t>, by deleting edge{2} can make </a:t>
            </a:r>
          </a:p>
          <a:p>
            <a:pPr marL="0" indent="0">
              <a:buNone/>
            </a:pPr>
            <a:r>
              <a:rPr lang="en-IN" i="1" dirty="0"/>
              <a:t>G disconnected. So edge connectivity in this G is 1. </a:t>
            </a:r>
          </a:p>
        </p:txBody>
      </p:sp>
      <p:sp>
        <p:nvSpPr>
          <p:cNvPr id="4" name="Slide Number Placeholder 3">
            <a:extLst>
              <a:ext uri="{FF2B5EF4-FFF2-40B4-BE49-F238E27FC236}">
                <a16:creationId xmlns:a16="http://schemas.microsoft.com/office/drawing/2014/main" id="{9D5461A8-A1F2-4824-8435-9D16BF2DE3C3}"/>
              </a:ext>
            </a:extLst>
          </p:cNvPr>
          <p:cNvSpPr>
            <a:spLocks noGrp="1"/>
          </p:cNvSpPr>
          <p:nvPr>
            <p:ph type="sldNum" sz="quarter" idx="12"/>
          </p:nvPr>
        </p:nvSpPr>
        <p:spPr/>
        <p:txBody>
          <a:bodyPr/>
          <a:lstStyle/>
          <a:p>
            <a:fld id="{E374F64C-9092-4B16-B782-C3D876746656}" type="slidenum">
              <a:rPr lang="en-IN" smtClean="0"/>
              <a:t>22</a:t>
            </a:fld>
            <a:endParaRPr lang="en-IN"/>
          </a:p>
        </p:txBody>
      </p:sp>
      <p:pic>
        <p:nvPicPr>
          <p:cNvPr id="5" name="Picture 4">
            <a:extLst>
              <a:ext uri="{FF2B5EF4-FFF2-40B4-BE49-F238E27FC236}">
                <a16:creationId xmlns:a16="http://schemas.microsoft.com/office/drawing/2014/main" id="{0CFF7899-CD08-451D-81BB-0A0F05592CA6}"/>
              </a:ext>
            </a:extLst>
          </p:cNvPr>
          <p:cNvPicPr>
            <a:picLocks noChangeAspect="1"/>
          </p:cNvPicPr>
          <p:nvPr/>
        </p:nvPicPr>
        <p:blipFill>
          <a:blip r:embed="rId2"/>
          <a:stretch>
            <a:fillRect/>
          </a:stretch>
        </p:blipFill>
        <p:spPr>
          <a:xfrm>
            <a:off x="6565174" y="3615390"/>
            <a:ext cx="4788626" cy="2035830"/>
          </a:xfrm>
          <a:prstGeom prst="rect">
            <a:avLst/>
          </a:prstGeom>
        </p:spPr>
      </p:pic>
    </p:spTree>
    <p:extLst>
      <p:ext uri="{BB962C8B-B14F-4D97-AF65-F5344CB8AC3E}">
        <p14:creationId xmlns:p14="http://schemas.microsoft.com/office/powerpoint/2010/main" val="286974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3F2F-7CD3-4D4C-B375-3639A76755D6}"/>
              </a:ext>
            </a:extLst>
          </p:cNvPr>
          <p:cNvSpPr>
            <a:spLocks noGrp="1"/>
          </p:cNvSpPr>
          <p:nvPr>
            <p:ph type="title"/>
          </p:nvPr>
        </p:nvSpPr>
        <p:spPr/>
        <p:txBody>
          <a:bodyPr/>
          <a:lstStyle/>
          <a:p>
            <a:r>
              <a:rPr lang="en-IN" dirty="0"/>
              <a:t>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4B689A-264E-4909-827A-75060CF29681}"/>
                  </a:ext>
                </a:extLst>
              </p:cNvPr>
              <p:cNvSpPr>
                <a:spLocks noGrp="1"/>
              </p:cNvSpPr>
              <p:nvPr>
                <p:ph idx="1"/>
              </p:nvPr>
            </p:nvSpPr>
            <p:spPr>
              <a:xfrm>
                <a:off x="484094" y="1344706"/>
                <a:ext cx="10869706" cy="5376769"/>
              </a:xfrm>
            </p:spPr>
            <p:txBody>
              <a:bodyPr>
                <a:normAutofit fontScale="92500" lnSpcReduction="20000"/>
              </a:bodyPr>
              <a:lstStyle/>
              <a:p>
                <a:pPr marL="0" indent="0" algn="ctr">
                  <a:buNone/>
                </a:pPr>
                <a:r>
                  <a:rPr lang="en-IN" b="1" i="1" dirty="0"/>
                  <a:t>The vertex connectivity of any graph G can never exceed the edge connectivity of G</a:t>
                </a:r>
              </a:p>
              <a:p>
                <a:pPr marL="0" indent="0">
                  <a:buNone/>
                </a:pPr>
                <a:r>
                  <a:rPr lang="en-IN" b="1" i="1" dirty="0"/>
                  <a:t>Proof: </a:t>
                </a:r>
                <a:r>
                  <a:rPr lang="en-IN" dirty="0"/>
                  <a:t>Let </a:t>
                </a:r>
                <a14:m>
                  <m:oMath xmlns:m="http://schemas.openxmlformats.org/officeDocument/2006/math">
                    <m:r>
                      <a:rPr lang="en-IN" b="1" i="1">
                        <a:latin typeface="Cambria Math" panose="02040503050406030204" pitchFamily="18" charset="0"/>
                        <a:ea typeface="Cambria Math" panose="02040503050406030204" pitchFamily="18" charset="0"/>
                      </a:rPr>
                      <m:t>∝ </m:t>
                    </m:r>
                    <m:r>
                      <m:rPr>
                        <m:sty m:val="p"/>
                      </m:rPr>
                      <a:rPr lang="en-IN" b="0" i="0" smtClean="0">
                        <a:latin typeface="Cambria Math" panose="02040503050406030204" pitchFamily="18" charset="0"/>
                        <a:ea typeface="Cambria Math" panose="02040503050406030204" pitchFamily="18" charset="0"/>
                      </a:rPr>
                      <m:t>denote</m:t>
                    </m:r>
                    <m:r>
                      <a:rPr lang="en-IN" b="0" i="0" smtClean="0">
                        <a:latin typeface="Cambria Math" panose="02040503050406030204" pitchFamily="18" charset="0"/>
                        <a:ea typeface="Cambria Math" panose="02040503050406030204" pitchFamily="18" charset="0"/>
                      </a:rPr>
                      <m:t> </m:t>
                    </m:r>
                    <m:r>
                      <m:rPr>
                        <m:sty m:val="p"/>
                      </m:rPr>
                      <a:rPr lang="en-IN" b="0" i="0" smtClean="0">
                        <a:latin typeface="Cambria Math" panose="02040503050406030204" pitchFamily="18" charset="0"/>
                        <a:ea typeface="Cambria Math" panose="02040503050406030204" pitchFamily="18" charset="0"/>
                      </a:rPr>
                      <m:t>edge</m:t>
                    </m:r>
                    <m:r>
                      <a:rPr lang="en-IN" b="0" i="0" smtClean="0">
                        <a:latin typeface="Cambria Math" panose="02040503050406030204" pitchFamily="18" charset="0"/>
                        <a:ea typeface="Cambria Math" panose="02040503050406030204" pitchFamily="18" charset="0"/>
                      </a:rPr>
                      <m:t> </m:t>
                    </m:r>
                    <m:r>
                      <m:rPr>
                        <m:sty m:val="p"/>
                      </m:rPr>
                      <a:rPr lang="en-IN" b="0" i="0" smtClean="0">
                        <a:latin typeface="Cambria Math" panose="02040503050406030204" pitchFamily="18" charset="0"/>
                        <a:ea typeface="Cambria Math" panose="02040503050406030204" pitchFamily="18" charset="0"/>
                      </a:rPr>
                      <m:t>connectivity</m:t>
                    </m:r>
                  </m:oMath>
                </a14:m>
                <a:r>
                  <a:rPr lang="en-IN" dirty="0"/>
                  <a:t> of G. So, there exist a cut set S with </a:t>
                </a: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edges. Let S partitions vertices set into V1&amp; V2. By removing at most </a:t>
                </a: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vertices from V1 (or V2) on which edges in S are incident can cause the removal of edges in S. Hence proved.</a:t>
                </a:r>
              </a:p>
              <a:p>
                <a:pPr marL="0" indent="0">
                  <a:buNone/>
                </a:pPr>
                <a:r>
                  <a:rPr lang="en-IN" b="1" dirty="0"/>
                  <a:t>Ex:</a:t>
                </a:r>
                <a:r>
                  <a:rPr lang="en-IN" dirty="0"/>
                  <a:t> </a:t>
                </a: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b="1" dirty="0"/>
                  <a:t>=</a:t>
                </a:r>
                <a:r>
                  <a:rPr lang="en-IN" dirty="0"/>
                  <a:t> number of edges in cut sets</a:t>
                </a:r>
              </a:p>
              <a:p>
                <a:pPr marL="0" indent="0">
                  <a:buNone/>
                </a:pPr>
                <a:r>
                  <a:rPr lang="en-IN" dirty="0"/>
                  <a:t>              with minimum number of edges</a:t>
                </a:r>
              </a:p>
              <a:p>
                <a:pPr marL="0" indent="0">
                  <a:buNone/>
                </a:pPr>
                <a:r>
                  <a:rPr lang="en-IN" b="1" dirty="0"/>
                  <a:t>         </a:t>
                </a:r>
                <a:r>
                  <a:rPr lang="en-IN" dirty="0"/>
                  <a:t>=1</a:t>
                </a:r>
              </a:p>
              <a:p>
                <a:pPr marL="0" indent="0">
                  <a:buNone/>
                </a:pPr>
                <a:r>
                  <a:rPr lang="en-IN"/>
                  <a:t>       S</a:t>
                </a:r>
                <a:r>
                  <a:rPr lang="en-IN" dirty="0"/>
                  <a:t>={2}</a:t>
                </a:r>
              </a:p>
              <a:p>
                <a:pPr marL="0" indent="0">
                  <a:buNone/>
                </a:pPr>
                <a:r>
                  <a:rPr lang="en-IN" dirty="0"/>
                  <a:t>S partitions V into V1 = {</a:t>
                </a:r>
                <a:r>
                  <a:rPr lang="en-IN" dirty="0" err="1"/>
                  <a:t>a,b,d</a:t>
                </a:r>
                <a:r>
                  <a:rPr lang="en-IN" dirty="0"/>
                  <a:t>} &amp; V2 = {c}</a:t>
                </a:r>
              </a:p>
              <a:p>
                <a:pPr marL="0" indent="0">
                  <a:buNone/>
                </a:pPr>
                <a:r>
                  <a:rPr lang="en-IN" dirty="0"/>
                  <a:t>Removing </a:t>
                </a: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=1 vertex from {</a:t>
                </a:r>
                <a:r>
                  <a:rPr lang="en-IN" dirty="0" err="1"/>
                  <a:t>a,b,d</a:t>
                </a:r>
                <a:r>
                  <a:rPr lang="en-IN" dirty="0"/>
                  <a:t>} or {c} which</a:t>
                </a:r>
              </a:p>
              <a:p>
                <a:pPr marL="0" indent="0">
                  <a:buNone/>
                </a:pPr>
                <a:r>
                  <a:rPr lang="en-IN" dirty="0"/>
                  <a:t> is incident on S, </a:t>
                </a:r>
                <a:r>
                  <a:rPr lang="en-IN" dirty="0" err="1"/>
                  <a:t>ie</a:t>
                </a:r>
                <a:r>
                  <a:rPr lang="en-IN" dirty="0"/>
                  <a:t> removing vertex b from G </a:t>
                </a:r>
              </a:p>
              <a:p>
                <a:pPr marL="0" indent="0">
                  <a:buNone/>
                </a:pPr>
                <a:r>
                  <a:rPr lang="en-IN" dirty="0"/>
                  <a:t>can disconnect it.</a:t>
                </a:r>
              </a:p>
            </p:txBody>
          </p:sp>
        </mc:Choice>
        <mc:Fallback xmlns="">
          <p:sp>
            <p:nvSpPr>
              <p:cNvPr id="3" name="Content Placeholder 2">
                <a:extLst>
                  <a:ext uri="{FF2B5EF4-FFF2-40B4-BE49-F238E27FC236}">
                    <a16:creationId xmlns:a16="http://schemas.microsoft.com/office/drawing/2014/main" id="{6C4B689A-264E-4909-827A-75060CF29681}"/>
                  </a:ext>
                </a:extLst>
              </p:cNvPr>
              <p:cNvSpPr>
                <a:spLocks noGrp="1" noRot="1" noChangeAspect="1" noMove="1" noResize="1" noEditPoints="1" noAdjustHandles="1" noChangeArrowheads="1" noChangeShapeType="1" noTextEdit="1"/>
              </p:cNvSpPr>
              <p:nvPr>
                <p:ph idx="1"/>
              </p:nvPr>
            </p:nvSpPr>
            <p:spPr>
              <a:xfrm>
                <a:off x="484094" y="1344706"/>
                <a:ext cx="10869706" cy="5376769"/>
              </a:xfrm>
              <a:blipFill>
                <a:blip r:embed="rId2"/>
                <a:stretch>
                  <a:fillRect l="-1009" t="-2948" r="-162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A80217F-BD5D-45F3-BB76-2F789CCB9C95}"/>
              </a:ext>
            </a:extLst>
          </p:cNvPr>
          <p:cNvSpPr>
            <a:spLocks noGrp="1"/>
          </p:cNvSpPr>
          <p:nvPr>
            <p:ph type="sldNum" sz="quarter" idx="12"/>
          </p:nvPr>
        </p:nvSpPr>
        <p:spPr/>
        <p:txBody>
          <a:bodyPr/>
          <a:lstStyle/>
          <a:p>
            <a:fld id="{E374F64C-9092-4B16-B782-C3D876746656}" type="slidenum">
              <a:rPr lang="en-IN" smtClean="0"/>
              <a:t>23</a:t>
            </a:fld>
            <a:endParaRPr lang="en-IN"/>
          </a:p>
        </p:txBody>
      </p:sp>
      <p:pic>
        <p:nvPicPr>
          <p:cNvPr id="6" name="Picture 5">
            <a:extLst>
              <a:ext uri="{FF2B5EF4-FFF2-40B4-BE49-F238E27FC236}">
                <a16:creationId xmlns:a16="http://schemas.microsoft.com/office/drawing/2014/main" id="{A5BC35AD-F07E-4E0C-8E83-2562F84B122D}"/>
              </a:ext>
            </a:extLst>
          </p:cNvPr>
          <p:cNvPicPr>
            <a:picLocks noChangeAspect="1"/>
          </p:cNvPicPr>
          <p:nvPr/>
        </p:nvPicPr>
        <p:blipFill>
          <a:blip r:embed="rId3"/>
          <a:stretch>
            <a:fillRect/>
          </a:stretch>
        </p:blipFill>
        <p:spPr>
          <a:xfrm>
            <a:off x="7816487" y="4320520"/>
            <a:ext cx="4788626" cy="2035830"/>
          </a:xfrm>
          <a:prstGeom prst="rect">
            <a:avLst/>
          </a:prstGeom>
        </p:spPr>
      </p:pic>
    </p:spTree>
    <p:extLst>
      <p:ext uri="{BB962C8B-B14F-4D97-AF65-F5344CB8AC3E}">
        <p14:creationId xmlns:p14="http://schemas.microsoft.com/office/powerpoint/2010/main" val="278041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FD6-3597-43D1-8160-D5F5B31BA3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DF2F0B-F756-463A-8E5F-0C3F3EBDC389}"/>
              </a:ext>
            </a:extLst>
          </p:cNvPr>
          <p:cNvSpPr>
            <a:spLocks noGrp="1"/>
          </p:cNvSpPr>
          <p:nvPr>
            <p:ph idx="1"/>
          </p:nvPr>
        </p:nvSpPr>
        <p:spPr/>
        <p:txBody>
          <a:bodyPr/>
          <a:lstStyle/>
          <a:p>
            <a:r>
              <a:rPr lang="en-IN" dirty="0"/>
              <a:t>Cut set also called </a:t>
            </a:r>
            <a:r>
              <a:rPr lang="en-IN" b="1" i="1" dirty="0"/>
              <a:t>minimal cut set, proper cut set, cocycle or simple cut set.</a:t>
            </a:r>
          </a:p>
          <a:p>
            <a:r>
              <a:rPr lang="en-IN" dirty="0"/>
              <a:t>Cut set always cuts a graph into two.</a:t>
            </a:r>
          </a:p>
          <a:p>
            <a:r>
              <a:rPr lang="en-IN" dirty="0"/>
              <a:t>So cut set can also be defined as minimal set of edges in a connected graph whose removal reduces the rank of the graph by one.</a:t>
            </a:r>
          </a:p>
          <a:p>
            <a:r>
              <a:rPr lang="en-IN" dirty="0"/>
              <a:t>Application: Telephone &amp; transportation networks</a:t>
            </a:r>
          </a:p>
          <a:p>
            <a:endParaRPr lang="en-IN" dirty="0"/>
          </a:p>
          <a:p>
            <a:endParaRPr lang="en-IN" dirty="0"/>
          </a:p>
        </p:txBody>
      </p:sp>
      <p:sp>
        <p:nvSpPr>
          <p:cNvPr id="4" name="Slide Number Placeholder 3">
            <a:extLst>
              <a:ext uri="{FF2B5EF4-FFF2-40B4-BE49-F238E27FC236}">
                <a16:creationId xmlns:a16="http://schemas.microsoft.com/office/drawing/2014/main" id="{DDFA37EA-A95E-4B83-AB75-B6B8D2504AEB}"/>
              </a:ext>
            </a:extLst>
          </p:cNvPr>
          <p:cNvSpPr>
            <a:spLocks noGrp="1"/>
          </p:cNvSpPr>
          <p:nvPr>
            <p:ph type="sldNum" sz="quarter" idx="12"/>
          </p:nvPr>
        </p:nvSpPr>
        <p:spPr/>
        <p:txBody>
          <a:bodyPr/>
          <a:lstStyle/>
          <a:p>
            <a:fld id="{E374F64C-9092-4B16-B782-C3D876746656}" type="slidenum">
              <a:rPr lang="en-IN" smtClean="0"/>
              <a:t>3</a:t>
            </a:fld>
            <a:endParaRPr lang="en-IN"/>
          </a:p>
        </p:txBody>
      </p:sp>
    </p:spTree>
    <p:extLst>
      <p:ext uri="{BB962C8B-B14F-4D97-AF65-F5344CB8AC3E}">
        <p14:creationId xmlns:p14="http://schemas.microsoft.com/office/powerpoint/2010/main" val="107290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1A86-A07B-4870-A05D-016E77BE5B55}"/>
              </a:ext>
            </a:extLst>
          </p:cNvPr>
          <p:cNvSpPr>
            <a:spLocks noGrp="1"/>
          </p:cNvSpPr>
          <p:nvPr>
            <p:ph type="title"/>
          </p:nvPr>
        </p:nvSpPr>
        <p:spPr/>
        <p:txBody>
          <a:bodyPr/>
          <a:lstStyle/>
          <a:p>
            <a:r>
              <a:rPr lang="en-IN" dirty="0"/>
              <a:t>Properties of cut set</a:t>
            </a:r>
          </a:p>
        </p:txBody>
      </p:sp>
      <p:sp>
        <p:nvSpPr>
          <p:cNvPr id="3" name="Content Placeholder 2">
            <a:extLst>
              <a:ext uri="{FF2B5EF4-FFF2-40B4-BE49-F238E27FC236}">
                <a16:creationId xmlns:a16="http://schemas.microsoft.com/office/drawing/2014/main" id="{FD8087C9-2CBA-4AA0-B633-9ABD492DE0C5}"/>
              </a:ext>
            </a:extLst>
          </p:cNvPr>
          <p:cNvSpPr>
            <a:spLocks noGrp="1"/>
          </p:cNvSpPr>
          <p:nvPr>
            <p:ph idx="1"/>
          </p:nvPr>
        </p:nvSpPr>
        <p:spPr/>
        <p:txBody>
          <a:bodyPr/>
          <a:lstStyle/>
          <a:p>
            <a:pPr marL="0" indent="0">
              <a:buNone/>
            </a:pPr>
            <a:r>
              <a:rPr lang="en-IN" dirty="0"/>
              <a:t>I.   Theorem 1</a:t>
            </a:r>
          </a:p>
          <a:p>
            <a:pPr marL="0" indent="0" algn="ctr">
              <a:buNone/>
            </a:pPr>
            <a:r>
              <a:rPr lang="en-IN" b="1" i="1" dirty="0"/>
              <a:t>Every cut set in a connected graph G must contain at least one branch of every spanning tree of G.</a:t>
            </a:r>
          </a:p>
          <a:p>
            <a:pPr marL="0" indent="0">
              <a:buNone/>
            </a:pPr>
            <a:r>
              <a:rPr lang="en-IN" b="1" i="1" dirty="0"/>
              <a:t>Proof: </a:t>
            </a:r>
          </a:p>
        </p:txBody>
      </p:sp>
      <p:pic>
        <p:nvPicPr>
          <p:cNvPr id="5" name="Picture 4">
            <a:extLst>
              <a:ext uri="{FF2B5EF4-FFF2-40B4-BE49-F238E27FC236}">
                <a16:creationId xmlns:a16="http://schemas.microsoft.com/office/drawing/2014/main" id="{8D302BAA-2F74-409E-AFA6-4FA43A285996}"/>
              </a:ext>
            </a:extLst>
          </p:cNvPr>
          <p:cNvPicPr>
            <a:picLocks noChangeAspect="1"/>
          </p:cNvPicPr>
          <p:nvPr/>
        </p:nvPicPr>
        <p:blipFill>
          <a:blip r:embed="rId2"/>
          <a:stretch>
            <a:fillRect/>
          </a:stretch>
        </p:blipFill>
        <p:spPr>
          <a:xfrm>
            <a:off x="1114425" y="3819525"/>
            <a:ext cx="9963150" cy="3038475"/>
          </a:xfrm>
          <a:prstGeom prst="rect">
            <a:avLst/>
          </a:prstGeom>
        </p:spPr>
      </p:pic>
      <p:sp>
        <p:nvSpPr>
          <p:cNvPr id="4" name="Slide Number Placeholder 3">
            <a:extLst>
              <a:ext uri="{FF2B5EF4-FFF2-40B4-BE49-F238E27FC236}">
                <a16:creationId xmlns:a16="http://schemas.microsoft.com/office/drawing/2014/main" id="{D7DE5345-E6D1-45C9-9B77-5C33B21D9E62}"/>
              </a:ext>
            </a:extLst>
          </p:cNvPr>
          <p:cNvSpPr>
            <a:spLocks noGrp="1"/>
          </p:cNvSpPr>
          <p:nvPr>
            <p:ph type="sldNum" sz="quarter" idx="12"/>
          </p:nvPr>
        </p:nvSpPr>
        <p:spPr/>
        <p:txBody>
          <a:bodyPr/>
          <a:lstStyle/>
          <a:p>
            <a:fld id="{E374F64C-9092-4B16-B782-C3D876746656}" type="slidenum">
              <a:rPr lang="en-IN" smtClean="0"/>
              <a:t>4</a:t>
            </a:fld>
            <a:endParaRPr lang="en-IN"/>
          </a:p>
        </p:txBody>
      </p:sp>
    </p:spTree>
    <p:extLst>
      <p:ext uri="{BB962C8B-B14F-4D97-AF65-F5344CB8AC3E}">
        <p14:creationId xmlns:p14="http://schemas.microsoft.com/office/powerpoint/2010/main" val="232859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9A6B-12BD-42FA-A180-0A45349A6A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342CC1-3060-49C6-A56F-DAF6E2681764}"/>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D2004E7-4F63-455B-A64D-392A258C1CED}"/>
              </a:ext>
            </a:extLst>
          </p:cNvPr>
          <p:cNvSpPr>
            <a:spLocks noGrp="1"/>
          </p:cNvSpPr>
          <p:nvPr>
            <p:ph type="sldNum" sz="quarter" idx="12"/>
          </p:nvPr>
        </p:nvSpPr>
        <p:spPr/>
        <p:txBody>
          <a:bodyPr/>
          <a:lstStyle/>
          <a:p>
            <a:fld id="{E374F64C-9092-4B16-B782-C3D876746656}" type="slidenum">
              <a:rPr lang="en-IN" smtClean="0"/>
              <a:t>5</a:t>
            </a:fld>
            <a:endParaRPr lang="en-IN"/>
          </a:p>
        </p:txBody>
      </p:sp>
      <p:pic>
        <p:nvPicPr>
          <p:cNvPr id="5" name="Content Placeholder 4">
            <a:extLst>
              <a:ext uri="{FF2B5EF4-FFF2-40B4-BE49-F238E27FC236}">
                <a16:creationId xmlns:a16="http://schemas.microsoft.com/office/drawing/2014/main" id="{0FF601FA-F836-4649-ADFC-46825A1A945C}"/>
              </a:ext>
            </a:extLst>
          </p:cNvPr>
          <p:cNvPicPr>
            <a:picLocks noChangeAspect="1"/>
          </p:cNvPicPr>
          <p:nvPr/>
        </p:nvPicPr>
        <p:blipFill>
          <a:blip r:embed="rId2"/>
          <a:stretch>
            <a:fillRect/>
          </a:stretch>
        </p:blipFill>
        <p:spPr>
          <a:xfrm>
            <a:off x="3164403" y="325368"/>
            <a:ext cx="6682369" cy="6267082"/>
          </a:xfrm>
          <a:prstGeom prst="rect">
            <a:avLst/>
          </a:prstGeom>
        </p:spPr>
      </p:pic>
    </p:spTree>
    <p:extLst>
      <p:ext uri="{BB962C8B-B14F-4D97-AF65-F5344CB8AC3E}">
        <p14:creationId xmlns:p14="http://schemas.microsoft.com/office/powerpoint/2010/main" val="63244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26E7-8722-4CC9-8520-4615CED63B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FC42F8-D1A5-46C7-B37C-B4ABAF882AB8}"/>
              </a:ext>
            </a:extLst>
          </p:cNvPr>
          <p:cNvSpPr>
            <a:spLocks noGrp="1"/>
          </p:cNvSpPr>
          <p:nvPr>
            <p:ph idx="1"/>
          </p:nvPr>
        </p:nvSpPr>
        <p:spPr/>
        <p:txBody>
          <a:bodyPr/>
          <a:lstStyle/>
          <a:p>
            <a:pPr marL="0" indent="0">
              <a:buNone/>
            </a:pPr>
            <a:r>
              <a:rPr lang="en-IN" dirty="0"/>
              <a:t>II. Theorem 2</a:t>
            </a:r>
          </a:p>
          <a:p>
            <a:pPr marL="0" indent="0" algn="ctr">
              <a:buNone/>
            </a:pPr>
            <a:r>
              <a:rPr lang="en-IN" b="1" i="1" dirty="0"/>
              <a:t>In a connected graph G, any minimal set of edges containing at least one branch of every spanning tree of G is a cut set.</a:t>
            </a:r>
          </a:p>
          <a:p>
            <a:pPr marL="0" indent="0">
              <a:buNone/>
            </a:pPr>
            <a:r>
              <a:rPr lang="en-IN" b="1" i="1" dirty="0"/>
              <a:t>Proof: </a:t>
            </a:r>
          </a:p>
        </p:txBody>
      </p:sp>
      <p:pic>
        <p:nvPicPr>
          <p:cNvPr id="5" name="Picture 4">
            <a:extLst>
              <a:ext uri="{FF2B5EF4-FFF2-40B4-BE49-F238E27FC236}">
                <a16:creationId xmlns:a16="http://schemas.microsoft.com/office/drawing/2014/main" id="{28173229-BC03-46DF-B71E-3478CC0121DA}"/>
              </a:ext>
            </a:extLst>
          </p:cNvPr>
          <p:cNvPicPr>
            <a:picLocks noChangeAspect="1"/>
          </p:cNvPicPr>
          <p:nvPr/>
        </p:nvPicPr>
        <p:blipFill>
          <a:blip r:embed="rId2"/>
          <a:stretch>
            <a:fillRect/>
          </a:stretch>
        </p:blipFill>
        <p:spPr>
          <a:xfrm>
            <a:off x="1390650" y="3819525"/>
            <a:ext cx="9963150" cy="3038475"/>
          </a:xfrm>
          <a:prstGeom prst="rect">
            <a:avLst/>
          </a:prstGeom>
        </p:spPr>
      </p:pic>
      <p:sp>
        <p:nvSpPr>
          <p:cNvPr id="4" name="Slide Number Placeholder 3">
            <a:extLst>
              <a:ext uri="{FF2B5EF4-FFF2-40B4-BE49-F238E27FC236}">
                <a16:creationId xmlns:a16="http://schemas.microsoft.com/office/drawing/2014/main" id="{C528B3A7-F8DD-4399-8623-0B46C96A6AB2}"/>
              </a:ext>
            </a:extLst>
          </p:cNvPr>
          <p:cNvSpPr>
            <a:spLocks noGrp="1"/>
          </p:cNvSpPr>
          <p:nvPr>
            <p:ph type="sldNum" sz="quarter" idx="12"/>
          </p:nvPr>
        </p:nvSpPr>
        <p:spPr/>
        <p:txBody>
          <a:bodyPr/>
          <a:lstStyle/>
          <a:p>
            <a:fld id="{E374F64C-9092-4B16-B782-C3D876746656}" type="slidenum">
              <a:rPr lang="en-IN" smtClean="0"/>
              <a:t>6</a:t>
            </a:fld>
            <a:endParaRPr lang="en-IN"/>
          </a:p>
        </p:txBody>
      </p:sp>
    </p:spTree>
    <p:extLst>
      <p:ext uri="{BB962C8B-B14F-4D97-AF65-F5344CB8AC3E}">
        <p14:creationId xmlns:p14="http://schemas.microsoft.com/office/powerpoint/2010/main" val="39175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E2C1-1D0F-4985-BA38-93E7404C18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92218-2415-4A6C-860B-3511356854E0}"/>
              </a:ext>
            </a:extLst>
          </p:cNvPr>
          <p:cNvSpPr>
            <a:spLocks noGrp="1"/>
          </p:cNvSpPr>
          <p:nvPr>
            <p:ph idx="1"/>
          </p:nvPr>
        </p:nvSpPr>
        <p:spPr/>
        <p:txBody>
          <a:bodyPr>
            <a:normAutofit lnSpcReduction="10000"/>
          </a:bodyPr>
          <a:lstStyle/>
          <a:p>
            <a:pPr marL="0" indent="0">
              <a:buNone/>
            </a:pPr>
            <a:r>
              <a:rPr lang="en-IN" dirty="0"/>
              <a:t>III. Theorem 3</a:t>
            </a:r>
          </a:p>
          <a:p>
            <a:pPr marL="0" indent="0" algn="ctr">
              <a:buNone/>
            </a:pPr>
            <a:r>
              <a:rPr lang="en-IN" b="1" i="1" dirty="0"/>
              <a:t>Every circuit has even number of edges in common with any cut set</a:t>
            </a:r>
          </a:p>
          <a:p>
            <a:pPr marL="0" indent="0">
              <a:buNone/>
            </a:pPr>
            <a:r>
              <a:rPr lang="en-IN" b="1" i="1" dirty="0"/>
              <a:t>Proof: </a:t>
            </a:r>
            <a:r>
              <a:rPr lang="en-IN" dirty="0"/>
              <a:t> Consider cut set S in G. Let removal of S partitions the vertices set in G into two disjoint sets v1 &amp; v2. Consider a circuit </a:t>
            </a:r>
            <a:r>
              <a:rPr lang="en-IN" b="1" dirty="0"/>
              <a:t>Ƭ</a:t>
            </a:r>
            <a:r>
              <a:rPr lang="en-IN" dirty="0"/>
              <a:t> in G. If all vertices in </a:t>
            </a:r>
            <a:r>
              <a:rPr lang="en-IN" b="1" dirty="0"/>
              <a:t>Ƭ </a:t>
            </a:r>
            <a:r>
              <a:rPr lang="en-IN" dirty="0"/>
              <a:t>are with in v1(or v2), the number of edges common to S and </a:t>
            </a:r>
            <a:r>
              <a:rPr lang="en-IN" b="1" dirty="0"/>
              <a:t>Ƭ </a:t>
            </a:r>
            <a:r>
              <a:rPr lang="en-IN" dirty="0"/>
              <a:t>is zero. </a:t>
            </a:r>
          </a:p>
          <a:p>
            <a:pPr marL="0" indent="0">
              <a:buNone/>
            </a:pPr>
            <a:r>
              <a:rPr lang="en-IN" i="1" dirty="0"/>
              <a:t>On other hand, if some vertices in </a:t>
            </a:r>
            <a:r>
              <a:rPr lang="en-IN" b="1" dirty="0"/>
              <a:t>Ƭ </a:t>
            </a:r>
            <a:r>
              <a:rPr lang="en-IN" dirty="0"/>
              <a:t>are in v1 and others in v2, because of the closed nature of circuit, the number of edges traverse between v1 and v2 must be even. And since every edge in S has one end in v1 and other in v2. Since number of edges common to S and </a:t>
            </a:r>
            <a:r>
              <a:rPr lang="en-IN" b="1" dirty="0"/>
              <a:t>Ƭ </a:t>
            </a:r>
            <a:r>
              <a:rPr lang="en-IN" dirty="0"/>
              <a:t> must be even. </a:t>
            </a:r>
            <a:endParaRPr lang="en-IN" i="1" dirty="0"/>
          </a:p>
        </p:txBody>
      </p:sp>
      <p:sp>
        <p:nvSpPr>
          <p:cNvPr id="4" name="Slide Number Placeholder 3">
            <a:extLst>
              <a:ext uri="{FF2B5EF4-FFF2-40B4-BE49-F238E27FC236}">
                <a16:creationId xmlns:a16="http://schemas.microsoft.com/office/drawing/2014/main" id="{6A185455-8875-4752-9980-E65405C14E9C}"/>
              </a:ext>
            </a:extLst>
          </p:cNvPr>
          <p:cNvSpPr>
            <a:spLocks noGrp="1"/>
          </p:cNvSpPr>
          <p:nvPr>
            <p:ph type="sldNum" sz="quarter" idx="12"/>
          </p:nvPr>
        </p:nvSpPr>
        <p:spPr/>
        <p:txBody>
          <a:bodyPr/>
          <a:lstStyle/>
          <a:p>
            <a:fld id="{E374F64C-9092-4B16-B782-C3D876746656}" type="slidenum">
              <a:rPr lang="en-IN" smtClean="0"/>
              <a:t>7</a:t>
            </a:fld>
            <a:endParaRPr lang="en-IN"/>
          </a:p>
        </p:txBody>
      </p:sp>
    </p:spTree>
    <p:extLst>
      <p:ext uri="{BB962C8B-B14F-4D97-AF65-F5344CB8AC3E}">
        <p14:creationId xmlns:p14="http://schemas.microsoft.com/office/powerpoint/2010/main" val="158998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F4CD-C64B-4779-BE0E-F856E486F56B}"/>
              </a:ext>
            </a:extLst>
          </p:cNvPr>
          <p:cNvSpPr>
            <a:spLocks noGrp="1"/>
          </p:cNvSpPr>
          <p:nvPr>
            <p:ph type="title"/>
          </p:nvPr>
        </p:nvSpPr>
        <p:spPr/>
        <p:txBody>
          <a:bodyPr/>
          <a:lstStyle/>
          <a:p>
            <a:r>
              <a:rPr lang="en-IN" dirty="0"/>
              <a:t>Fundamental Cut Sets / Basic cut set</a:t>
            </a:r>
          </a:p>
        </p:txBody>
      </p:sp>
      <p:sp>
        <p:nvSpPr>
          <p:cNvPr id="3" name="Content Placeholder 2">
            <a:extLst>
              <a:ext uri="{FF2B5EF4-FFF2-40B4-BE49-F238E27FC236}">
                <a16:creationId xmlns:a16="http://schemas.microsoft.com/office/drawing/2014/main" id="{9404087F-BC5D-423F-A6EF-0F4ACEBDF5C1}"/>
              </a:ext>
            </a:extLst>
          </p:cNvPr>
          <p:cNvSpPr>
            <a:spLocks noGrp="1"/>
          </p:cNvSpPr>
          <p:nvPr>
            <p:ph idx="1"/>
          </p:nvPr>
        </p:nvSpPr>
        <p:spPr/>
        <p:txBody>
          <a:bodyPr>
            <a:normAutofit fontScale="92500" lnSpcReduction="20000"/>
          </a:bodyPr>
          <a:lstStyle/>
          <a:p>
            <a:r>
              <a:rPr lang="en-US" altLang="en-US" dirty="0">
                <a:latin typeface="Arial" panose="020B0604020202020204" pitchFamily="34" charset="0"/>
              </a:rPr>
              <a:t>A </a:t>
            </a:r>
            <a:r>
              <a:rPr lang="en-US" altLang="en-US" b="1" dirty="0">
                <a:latin typeface="Arial" panose="020B0604020202020204" pitchFamily="34" charset="0"/>
              </a:rPr>
              <a:t>fundamental cut set </a:t>
            </a:r>
            <a:r>
              <a:rPr lang="en-US" altLang="en-US" dirty="0">
                <a:latin typeface="Arial" panose="020B0604020202020204" pitchFamily="34" charset="0"/>
              </a:rPr>
              <a:t>w.r.t. that tree is a cut set that only contains one branch of the tree.</a:t>
            </a:r>
          </a:p>
          <a:p>
            <a:r>
              <a:rPr lang="en-US" altLang="en-US" dirty="0">
                <a:latin typeface="Arial" panose="020B0604020202020204" pitchFamily="34" charset="0"/>
              </a:rPr>
              <a:t>Consider spanning tree T of connected graph G.</a:t>
            </a:r>
          </a:p>
          <a:p>
            <a:r>
              <a:rPr lang="en-US" altLang="en-US" dirty="0">
                <a:latin typeface="Arial" panose="020B0604020202020204" pitchFamily="34" charset="0"/>
              </a:rPr>
              <a:t>Take a branch b from T.</a:t>
            </a:r>
          </a:p>
          <a:p>
            <a:r>
              <a:rPr lang="en-US" altLang="en-US" dirty="0">
                <a:latin typeface="Arial" panose="020B0604020202020204" pitchFamily="34" charset="0"/>
              </a:rPr>
              <a:t>Since {b} partitions all vertices into two disjoint sets.</a:t>
            </a:r>
          </a:p>
          <a:p>
            <a:r>
              <a:rPr lang="en-US" altLang="en-US" dirty="0">
                <a:latin typeface="Arial" panose="020B0604020202020204" pitchFamily="34" charset="0"/>
              </a:rPr>
              <a:t>Consider the same partition of vertices in G &amp; cut set S in G that corresponds to this partition.</a:t>
            </a:r>
          </a:p>
          <a:p>
            <a:r>
              <a:rPr lang="en-US" altLang="en-US" dirty="0">
                <a:latin typeface="Arial" panose="020B0604020202020204" pitchFamily="34" charset="0"/>
              </a:rPr>
              <a:t>S will contain only one branch b and rest edges in S will be the chords with respect to T.</a:t>
            </a:r>
          </a:p>
          <a:p>
            <a:r>
              <a:rPr lang="en-US" altLang="en-US" dirty="0">
                <a:latin typeface="Arial" panose="020B0604020202020204" pitchFamily="34" charset="0"/>
              </a:rPr>
              <a:t>Such a cut set S which contains exactly one branch of T is called fundamental cut set w.r.t T.</a:t>
            </a:r>
          </a:p>
          <a:p>
            <a:pPr marL="0" indent="0">
              <a:buNone/>
            </a:pPr>
            <a:r>
              <a:rPr lang="en-IN" dirty="0"/>
              <a:t> </a:t>
            </a:r>
          </a:p>
        </p:txBody>
      </p:sp>
      <p:sp>
        <p:nvSpPr>
          <p:cNvPr id="4" name="Slide Number Placeholder 3">
            <a:extLst>
              <a:ext uri="{FF2B5EF4-FFF2-40B4-BE49-F238E27FC236}">
                <a16:creationId xmlns:a16="http://schemas.microsoft.com/office/drawing/2014/main" id="{DB7ADD1E-C40B-4D39-BFD1-15743C9008AA}"/>
              </a:ext>
            </a:extLst>
          </p:cNvPr>
          <p:cNvSpPr>
            <a:spLocks noGrp="1"/>
          </p:cNvSpPr>
          <p:nvPr>
            <p:ph type="sldNum" sz="quarter" idx="12"/>
          </p:nvPr>
        </p:nvSpPr>
        <p:spPr/>
        <p:txBody>
          <a:bodyPr/>
          <a:lstStyle/>
          <a:p>
            <a:fld id="{E374F64C-9092-4B16-B782-C3D876746656}" type="slidenum">
              <a:rPr lang="en-IN" smtClean="0"/>
              <a:t>8</a:t>
            </a:fld>
            <a:endParaRPr lang="en-IN"/>
          </a:p>
        </p:txBody>
      </p:sp>
    </p:spTree>
    <p:extLst>
      <p:ext uri="{BB962C8B-B14F-4D97-AF65-F5344CB8AC3E}">
        <p14:creationId xmlns:p14="http://schemas.microsoft.com/office/powerpoint/2010/main" val="265762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DD87-20C9-495D-ADF7-82FDD9A863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32C47CF-CA9E-4874-823A-00D8A278B514}"/>
              </a:ext>
            </a:extLst>
          </p:cNvPr>
          <p:cNvPicPr>
            <a:picLocks noGrp="1" noChangeAspect="1"/>
          </p:cNvPicPr>
          <p:nvPr>
            <p:ph idx="1"/>
          </p:nvPr>
        </p:nvPicPr>
        <p:blipFill>
          <a:blip r:embed="rId2"/>
          <a:stretch>
            <a:fillRect/>
          </a:stretch>
        </p:blipFill>
        <p:spPr>
          <a:xfrm>
            <a:off x="1414462" y="1910556"/>
            <a:ext cx="9363075" cy="4181475"/>
          </a:xfrm>
          <a:prstGeom prst="rect">
            <a:avLst/>
          </a:prstGeom>
        </p:spPr>
      </p:pic>
      <p:sp>
        <p:nvSpPr>
          <p:cNvPr id="4" name="Slide Number Placeholder 3">
            <a:extLst>
              <a:ext uri="{FF2B5EF4-FFF2-40B4-BE49-F238E27FC236}">
                <a16:creationId xmlns:a16="http://schemas.microsoft.com/office/drawing/2014/main" id="{48F58D8C-5A4C-40FB-BAC0-B6228C90A5B4}"/>
              </a:ext>
            </a:extLst>
          </p:cNvPr>
          <p:cNvSpPr>
            <a:spLocks noGrp="1"/>
          </p:cNvSpPr>
          <p:nvPr>
            <p:ph type="sldNum" sz="quarter" idx="12"/>
          </p:nvPr>
        </p:nvSpPr>
        <p:spPr/>
        <p:txBody>
          <a:bodyPr/>
          <a:lstStyle/>
          <a:p>
            <a:fld id="{E374F64C-9092-4B16-B782-C3D876746656}" type="slidenum">
              <a:rPr lang="en-IN" smtClean="0"/>
              <a:t>9</a:t>
            </a:fld>
            <a:endParaRPr lang="en-IN"/>
          </a:p>
        </p:txBody>
      </p:sp>
    </p:spTree>
    <p:extLst>
      <p:ext uri="{BB962C8B-B14F-4D97-AF65-F5344CB8AC3E}">
        <p14:creationId xmlns:p14="http://schemas.microsoft.com/office/powerpoint/2010/main" val="297393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1351</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Wingdings</vt:lpstr>
      <vt:lpstr>Office Theme</vt:lpstr>
      <vt:lpstr>Mod 4</vt:lpstr>
      <vt:lpstr>Cut Sets</vt:lpstr>
      <vt:lpstr>PowerPoint Presentation</vt:lpstr>
      <vt:lpstr>Properties of cut set</vt:lpstr>
      <vt:lpstr>PowerPoint Presentation</vt:lpstr>
      <vt:lpstr>PowerPoint Presentation</vt:lpstr>
      <vt:lpstr>PowerPoint Presentation</vt:lpstr>
      <vt:lpstr>Fundamental Cut Sets / Basic cut set</vt:lpstr>
      <vt:lpstr>PowerPoint Presentation</vt:lpstr>
      <vt:lpstr>Theorem </vt:lpstr>
      <vt:lpstr>PowerPoint Presentation</vt:lpstr>
      <vt:lpstr>Example</vt:lpstr>
      <vt:lpstr>Fundamental circuits and cut sets</vt:lpstr>
      <vt:lpstr>PowerPoint Presentation</vt:lpstr>
      <vt:lpstr>PowerPoint Presentation</vt:lpstr>
      <vt:lpstr>Theorem </vt:lpstr>
      <vt:lpstr>PowerPoint Presentation</vt:lpstr>
      <vt:lpstr>Edge connectivity </vt:lpstr>
      <vt:lpstr>Vertex connectivity</vt:lpstr>
      <vt:lpstr>Separable graph</vt:lpstr>
      <vt:lpstr>Theorem</vt:lpstr>
      <vt:lpstr>Theorem </vt:lpstr>
      <vt:lpstr>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Rinu Treesa Philip</dc:creator>
  <cp:lastModifiedBy>Rinu Treesa Philip</cp:lastModifiedBy>
  <cp:revision>171</cp:revision>
  <dcterms:created xsi:type="dcterms:W3CDTF">2017-09-28T08:17:29Z</dcterms:created>
  <dcterms:modified xsi:type="dcterms:W3CDTF">2017-10-07T08:43:36Z</dcterms:modified>
</cp:coreProperties>
</file>