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7E622-C907-4306-86C3-25F1E9F56AFB}" v="191" dt="2024-04-01T04:27:40.0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52" autoAdjust="0"/>
  </p:normalViewPr>
  <p:slideViewPr>
    <p:cSldViewPr>
      <p:cViewPr>
        <p:scale>
          <a:sx n="66" d="100"/>
          <a:sy n="66" d="100"/>
        </p:scale>
        <p:origin x="-6"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75865" cy="509114"/>
          </a:xfrm>
          <a:prstGeom prst="rect">
            <a:avLst/>
          </a:prstGeom>
        </p:spPr>
        <p:txBody>
          <a:bodyPr vert="horz" wrap="square" lIns="0" tIns="16510" rIns="0" bIns="0" rtlCol="0" anchor="t">
            <a:spAutoFit/>
          </a:bodyPr>
          <a:lstStyle/>
          <a:p>
            <a:pPr marL="12700">
              <a:spcBef>
                <a:spcPts val="130"/>
              </a:spcBef>
            </a:pPr>
            <a:r>
              <a:rPr lang="en-GB" sz="3200" dirty="0">
                <a:latin typeface="Trebuchet MS"/>
                <a:cs typeface="Trebuchet MS"/>
              </a:rPr>
              <a:t>JERO </a:t>
            </a:r>
            <a:r>
              <a:rPr lang="en-GB" sz="3200" dirty="0" smtClean="0">
                <a:latin typeface="Trebuchet MS"/>
                <a:cs typeface="Trebuchet MS"/>
              </a:rPr>
              <a:t>FRANCIS S</a:t>
            </a:r>
            <a:endParaRPr lang="en-GB" sz="3200" dirty="0">
              <a:latin typeface="Trebuchet MS"/>
              <a:cs typeface="Trebuchet MS"/>
            </a:endParaRPr>
          </a:p>
        </p:txBody>
      </p:sp>
      <p:sp>
        <p:nvSpPr>
          <p:cNvPr id="8" name="object 8"/>
          <p:cNvSpPr txBox="1"/>
          <p:nvPr/>
        </p:nvSpPr>
        <p:spPr>
          <a:xfrm>
            <a:off x="6396734" y="2827473"/>
            <a:ext cx="2659380" cy="1146468"/>
          </a:xfrm>
          <a:prstGeom prst="rect">
            <a:avLst/>
          </a:prstGeom>
        </p:spPr>
        <p:txBody>
          <a:bodyPr vert="horz" wrap="square" lIns="0" tIns="12700" rIns="0" bIns="0" rtlCol="0" anchor="t">
            <a:spAutoFit/>
          </a:bodyPr>
          <a:lstStyle/>
          <a:p>
            <a:pPr marL="12700">
              <a:spcBef>
                <a:spcPts val="100"/>
              </a:spcBef>
            </a:pPr>
            <a:r>
              <a:rPr lang="en-GB" sz="2400" b="1" dirty="0" smtClean="0">
                <a:solidFill>
                  <a:srgbClr val="2D936B"/>
                </a:solidFill>
                <a:latin typeface="Trebuchet MS"/>
                <a:cs typeface="Trebuchet MS"/>
              </a:rPr>
              <a:t>B.TECH</a:t>
            </a:r>
            <a:endParaRPr lang="en-GB" sz="2400" b="1" dirty="0">
              <a:solidFill>
                <a:srgbClr val="2D936B"/>
              </a:solidFill>
              <a:latin typeface="Trebuchet MS"/>
              <a:cs typeface="Trebuchet MS"/>
            </a:endParaRPr>
          </a:p>
          <a:p>
            <a:pPr marL="12700">
              <a:spcBef>
                <a:spcPts val="100"/>
              </a:spcBef>
            </a:pPr>
            <a:r>
              <a:rPr lang="en-GB" sz="2400" b="1" dirty="0">
                <a:solidFill>
                  <a:srgbClr val="2D936B"/>
                </a:solidFill>
                <a:latin typeface="Trebuchet MS"/>
                <a:cs typeface="Trebuchet MS"/>
              </a:rPr>
              <a:t>AI &amp; DS</a:t>
            </a:r>
          </a:p>
          <a:p>
            <a:pPr marL="12700">
              <a:spcBef>
                <a:spcPts val="100"/>
              </a:spcBef>
            </a:pPr>
            <a:r>
              <a:rPr lang="en-GB" sz="2400" b="1" dirty="0" smtClean="0">
                <a:solidFill>
                  <a:srgbClr val="2D936B"/>
                </a:solidFill>
                <a:latin typeface="Trebuchet MS"/>
                <a:cs typeface="Trebuchet MS"/>
              </a:rPr>
              <a:t>AU</a:t>
            </a:r>
            <a:r>
              <a:rPr lang="en-GB" sz="2400" b="1" dirty="0" smtClean="0">
                <a:solidFill>
                  <a:srgbClr val="2D936B"/>
                </a:solidFill>
                <a:latin typeface="Trebuchet MS"/>
                <a:cs typeface="Trebuchet MS"/>
              </a:rPr>
              <a:t>211521243077</a:t>
            </a:r>
            <a:endParaRPr lang="en-GB" sz="2400" b="1"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4086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descr="A screenshot of a computer program&#10;&#10;Description automatically generated">
            <a:extLst>
              <a:ext uri="{FF2B5EF4-FFF2-40B4-BE49-F238E27FC236}">
                <a16:creationId xmlns:a16="http://schemas.microsoft.com/office/drawing/2014/main" xmlns="" id="{25DD8402-D85A-7284-58FA-D01EB4E39C9F}"/>
              </a:ext>
            </a:extLst>
          </p:cNvPr>
          <p:cNvPicPr>
            <a:picLocks noChangeAspect="1"/>
          </p:cNvPicPr>
          <p:nvPr/>
        </p:nvPicPr>
        <p:blipFill>
          <a:blip r:embed="rId4"/>
          <a:stretch>
            <a:fillRect/>
          </a:stretch>
        </p:blipFill>
        <p:spPr>
          <a:xfrm>
            <a:off x="2464343" y="1170908"/>
            <a:ext cx="5961199" cy="51086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44408"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
            </a:r>
            <a:br>
              <a:rPr lang="en-GB" sz="4250" dirty="0"/>
            </a:b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68020" y="2693559"/>
            <a:ext cx="8934450" cy="1938992"/>
          </a:xfrm>
          <a:prstGeom prst="rect">
            <a:avLst/>
          </a:prstGeom>
          <a:noFill/>
        </p:spPr>
        <p:txBody>
          <a:bodyPr wrap="square" lIns="91440" tIns="45720" rIns="91440" bIns="45720" rtlCol="0" anchor="t">
            <a:spAutoFit/>
          </a:bodyPr>
          <a:lstStyle/>
          <a:p>
            <a:pPr algn="l"/>
            <a:r>
              <a:rPr lang="en-IN" sz="4000" b="1" dirty="0" smtClean="0">
                <a:solidFill>
                  <a:schemeClr val="tx1"/>
                </a:solidFill>
              </a:rPr>
              <a:t>LANE DETECTION WHILE DRIVING USING </a:t>
            </a:r>
            <a:r>
              <a:rPr lang="en-IN" sz="4000" b="1" dirty="0">
                <a:solidFill>
                  <a:schemeClr val="tx1"/>
                </a:solidFill>
              </a:rPr>
              <a:t>AI</a:t>
            </a:r>
            <a:endParaRPr lang="en-US" sz="4000" dirty="0">
              <a:solidFill>
                <a:schemeClr val="tx1"/>
              </a:solidFill>
            </a:endParaRPr>
          </a:p>
          <a:p>
            <a:endParaRPr lang="en-IN" sz="40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86"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262111" y="1488103"/>
            <a:ext cx="5755217" cy="4893647"/>
          </a:xfrm>
          <a:prstGeom prst="rect">
            <a:avLst/>
          </a:prstGeom>
          <a:noFill/>
        </p:spPr>
        <p:txBody>
          <a:bodyPr wrap="square" lIns="91440" tIns="45720" rIns="91440" bIns="45720" rtlCol="0" anchor="t">
            <a:spAutoFit/>
          </a:bodyPr>
          <a:lstStyle/>
          <a:p>
            <a:pPr marL="342900" indent="-342900" algn="just">
              <a:buFont typeface="+mj-lt"/>
              <a:buAutoNum type="arabicPeriod"/>
            </a:pPr>
            <a:r>
              <a:rPr lang="en-GB" sz="2400" dirty="0">
                <a:latin typeface="Arial"/>
                <a:cs typeface="Arial"/>
              </a:rPr>
              <a:t>Introduction</a:t>
            </a:r>
            <a:endParaRPr lang="en-US" sz="2400" dirty="0"/>
          </a:p>
          <a:p>
            <a:pPr marL="342900" indent="-342900" algn="just">
              <a:buFont typeface="+mj-lt"/>
              <a:buAutoNum type="arabicPeriod"/>
            </a:pPr>
            <a:endParaRPr lang="en-US" sz="2400" dirty="0"/>
          </a:p>
          <a:p>
            <a:pPr marL="342900" indent="-342900" algn="just">
              <a:buFont typeface="+mj-lt"/>
              <a:buAutoNum type="arabicPeriod"/>
            </a:pPr>
            <a:r>
              <a:rPr lang="en-GB" sz="2400" dirty="0">
                <a:latin typeface="Arial"/>
                <a:cs typeface="Arial"/>
              </a:rPr>
              <a:t>Project Overview</a:t>
            </a:r>
            <a:endParaRPr lang="en-GB" sz="2400" dirty="0"/>
          </a:p>
          <a:p>
            <a:pPr marL="342900" indent="-342900" algn="just">
              <a:buFont typeface="+mj-lt"/>
              <a:buAutoNum type="arabicPeriod"/>
            </a:pPr>
            <a:endParaRPr lang="en-US" sz="2400" dirty="0"/>
          </a:p>
          <a:p>
            <a:pPr marL="342900" indent="-342900" algn="just">
              <a:buFont typeface="+mj-lt"/>
              <a:buAutoNum type="arabicPeriod"/>
            </a:pPr>
            <a:r>
              <a:rPr lang="en-GB" sz="2400" dirty="0">
                <a:latin typeface="Arial"/>
                <a:cs typeface="Arial"/>
              </a:rPr>
              <a:t>Implementation Details</a:t>
            </a:r>
            <a:endParaRPr lang="en-GB" sz="2400" dirty="0"/>
          </a:p>
          <a:p>
            <a:pPr marL="342900" indent="-342900" algn="just">
              <a:buFont typeface="+mj-lt"/>
              <a:buAutoNum type="arabicPeriod"/>
            </a:pPr>
            <a:endParaRPr lang="en-US" sz="2400" dirty="0"/>
          </a:p>
          <a:p>
            <a:pPr marL="342900" indent="-342900" algn="just">
              <a:buFont typeface="+mj-lt"/>
              <a:buAutoNum type="arabicPeriod"/>
            </a:pPr>
            <a:r>
              <a:rPr lang="en-GB" sz="2400" dirty="0">
                <a:latin typeface="Arial"/>
                <a:cs typeface="Arial"/>
              </a:rPr>
              <a:t>Additional Processes</a:t>
            </a:r>
            <a:endParaRPr lang="en-GB" sz="2400" dirty="0"/>
          </a:p>
          <a:p>
            <a:pPr marL="342900" indent="-342900" algn="just">
              <a:buFont typeface="+mj-lt"/>
              <a:buAutoNum type="arabicPeriod"/>
            </a:pPr>
            <a:endParaRPr lang="en-US" sz="2400" dirty="0"/>
          </a:p>
          <a:p>
            <a:pPr marL="342900" indent="-342900" algn="just">
              <a:buFont typeface="+mj-lt"/>
              <a:buAutoNum type="arabicPeriod"/>
            </a:pPr>
            <a:r>
              <a:rPr lang="en-GB" sz="2400" dirty="0">
                <a:latin typeface="Arial"/>
                <a:cs typeface="Arial"/>
              </a:rPr>
              <a:t>Demonstration</a:t>
            </a:r>
            <a:endParaRPr lang="en-GB" sz="2400" dirty="0"/>
          </a:p>
          <a:p>
            <a:pPr marL="342900" indent="-342900" algn="just">
              <a:buFont typeface="+mj-lt"/>
              <a:buAutoNum type="arabicPeriod"/>
            </a:pPr>
            <a:endParaRPr lang="en-US" sz="2400" dirty="0"/>
          </a:p>
          <a:p>
            <a:pPr marL="342900" indent="-342900" algn="just">
              <a:buFont typeface="+mj-lt"/>
              <a:buAutoNum type="arabicPeriod"/>
            </a:pPr>
            <a:r>
              <a:rPr lang="en-GB" sz="2400" dirty="0">
                <a:latin typeface="Arial"/>
                <a:cs typeface="Arial"/>
              </a:rPr>
              <a:t>Conclusion &amp; Discussion</a:t>
            </a:r>
            <a:endParaRPr lang="en-GB" sz="2400" dirty="0"/>
          </a:p>
          <a:p>
            <a:pPr algn="just"/>
            <a:r>
              <a:rPr lang="en-US" sz="2400" dirty="0"/>
              <a:t/>
            </a:r>
            <a:br>
              <a:rPr lang="en-US" sz="2400" dirty="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9646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39775" y="2024513"/>
            <a:ext cx="6400800" cy="2677656"/>
          </a:xfrm>
          <a:prstGeom prst="rect">
            <a:avLst/>
          </a:prstGeom>
          <a:noFill/>
        </p:spPr>
        <p:txBody>
          <a:bodyPr wrap="square" lIns="91440" tIns="45720" rIns="91440" bIns="45720" rtlCol="0" anchor="t">
            <a:spAutoFit/>
          </a:bodyPr>
          <a:lstStyle/>
          <a:p>
            <a:pPr algn="just"/>
            <a:r>
              <a:rPr lang="en-GB" sz="2400" dirty="0">
                <a:solidFill>
                  <a:schemeClr val="tx1"/>
                </a:solidFill>
              </a:rPr>
              <a:t>Accurate lane detection is crucial for navigation and safety in both manual and autonomous driving. Traditional computer vision techniques often struggle in varying lighting conditions, weather, and road types, leading to unreliable lane detection that can compromise safety.</a:t>
            </a:r>
            <a:endParaRPr 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914400" y="2280617"/>
            <a:ext cx="6477000" cy="3416320"/>
          </a:xfrm>
          <a:prstGeom prst="rect">
            <a:avLst/>
          </a:prstGeom>
          <a:noFill/>
        </p:spPr>
        <p:txBody>
          <a:bodyPr wrap="square" lIns="91440" tIns="45720" rIns="91440" bIns="45720" rtlCol="0" anchor="t">
            <a:spAutoFit/>
          </a:bodyPr>
          <a:lstStyle/>
          <a:p>
            <a:pPr algn="just"/>
            <a:r>
              <a:rPr lang="en-GB" sz="2400" dirty="0">
                <a:solidFill>
                  <a:schemeClr val="tx1"/>
                </a:solidFill>
              </a:rPr>
              <a:t>This project focuses on creating a robust lane detection system using deep learning, specifically Convolutional Neural Networks (CNNs), to process video frames from car-mounted cameras. The system will identify and track lane markings under various environmental conditions, providing critical information for driver assistance systems and autonomous vehicles.</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812188" y="16514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23900" y="2362200"/>
            <a:ext cx="6629400" cy="2308324"/>
          </a:xfrm>
          <a:prstGeom prst="rect">
            <a:avLst/>
          </a:prstGeom>
          <a:noFill/>
        </p:spPr>
        <p:txBody>
          <a:bodyPr wrap="square" lIns="91440" tIns="45720" rIns="91440" bIns="45720" rtlCol="0" anchor="t">
            <a:spAutoFit/>
          </a:bodyPr>
          <a:lstStyle/>
          <a:p>
            <a:pPr algn="just"/>
            <a:r>
              <a:rPr lang="en-GB" sz="2400" dirty="0">
                <a:solidFill>
                  <a:schemeClr val="tx1"/>
                </a:solidFill>
              </a:rPr>
              <a:t>The primary users are automotive manufacturers and autonomous vehicle technology companies. Secondary users include developers of driver-assistance systems and researchers in vehicular automation.</a:t>
            </a:r>
            <a:endParaRPr lang="en-US"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971800" y="1946255"/>
            <a:ext cx="6091237" cy="3416320"/>
          </a:xfrm>
          <a:prstGeom prst="rect">
            <a:avLst/>
          </a:prstGeom>
          <a:noFill/>
        </p:spPr>
        <p:txBody>
          <a:bodyPr wrap="square" lIns="91440" tIns="45720" rIns="91440" bIns="45720" rtlCol="0" anchor="t">
            <a:spAutoFit/>
          </a:bodyPr>
          <a:lstStyle/>
          <a:p>
            <a:pPr algn="just"/>
            <a:r>
              <a:rPr lang="en-GB" sz="2400" dirty="0">
                <a:solidFill>
                  <a:schemeClr val="tx1"/>
                </a:solidFill>
              </a:rPr>
              <a:t>Implement a CNN-based model that processes frames from video streams to detect lane lines. The model will use edge detection and feature extraction techniques to identify lane boundaries and predict their trajectories. The system will be designed to adapt to different lighting conditions, road surfaces, and occlusions, ensuring reliable lane detection in real-time.</a:t>
            </a:r>
            <a:endParaRPr lang="en-US" sz="2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533650" y="2168874"/>
            <a:ext cx="6781800" cy="3046988"/>
          </a:xfrm>
          <a:prstGeom prst="rect">
            <a:avLst/>
          </a:prstGeom>
          <a:noFill/>
        </p:spPr>
        <p:txBody>
          <a:bodyPr wrap="square" lIns="91440" tIns="45720" rIns="91440" bIns="45720" rtlCol="0" anchor="t">
            <a:spAutoFit/>
          </a:bodyPr>
          <a:lstStyle/>
          <a:p>
            <a:pPr algn="just"/>
            <a:r>
              <a:rPr lang="en-GB" sz="2400" dirty="0">
                <a:solidFill>
                  <a:schemeClr val="tx1"/>
                </a:solidFill>
              </a:rPr>
              <a:t>The system's ability to perform real-time lane detection accurately under various challenging conditions, such as rain, snow, nighttime, and roads without clear lane markings, will be its wow factor. This capability is crucial for the </a:t>
            </a:r>
            <a:r>
              <a:rPr lang="en-GB" sz="2400" dirty="0" smtClean="0">
                <a:solidFill>
                  <a:schemeClr val="tx1"/>
                </a:solidFill>
              </a:rPr>
              <a:t>advancement of </a:t>
            </a:r>
            <a:r>
              <a:rPr lang="en-GB" sz="2400" dirty="0">
                <a:solidFill>
                  <a:schemeClr val="tx1"/>
                </a:solidFill>
              </a:rPr>
              <a:t>autonomous driving technologies and the enhancement of road safety.</a:t>
            </a:r>
            <a:endParaRPr 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descr="A diagram of a block diagram&#10;&#10;Description automatically generated">
            <a:extLst>
              <a:ext uri="{FF2B5EF4-FFF2-40B4-BE49-F238E27FC236}">
                <a16:creationId xmlns:a16="http://schemas.microsoft.com/office/drawing/2014/main" xmlns="" id="{D7C302AE-C05E-4BE6-499B-8435196D2A18}"/>
              </a:ext>
            </a:extLst>
          </p:cNvPr>
          <p:cNvPicPr>
            <a:picLocks noChangeAspect="1"/>
          </p:cNvPicPr>
          <p:nvPr/>
        </p:nvPicPr>
        <p:blipFill>
          <a:blip r:embed="rId3"/>
          <a:stretch>
            <a:fillRect/>
          </a:stretch>
        </p:blipFill>
        <p:spPr>
          <a:xfrm>
            <a:off x="1365250" y="2181288"/>
            <a:ext cx="7768166" cy="31515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322</Words>
  <Application>Microsoft Office PowerPoint</Application>
  <PresentationFormat>Custom</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Agilan</dc:creator>
  <cp:lastModifiedBy>2021PITAI210</cp:lastModifiedBy>
  <cp:revision>82</cp:revision>
  <dcterms:created xsi:type="dcterms:W3CDTF">2024-03-30T08:27:00Z</dcterms:created>
  <dcterms:modified xsi:type="dcterms:W3CDTF">2024-04-01T05:43:51Z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