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00" r:id="rId5"/>
    <p:sldId id="501" r:id="rId6"/>
    <p:sldId id="502" r:id="rId7"/>
    <p:sldId id="503" r:id="rId8"/>
    <p:sldId id="258" r:id="rId9"/>
    <p:sldId id="260" r:id="rId10"/>
    <p:sldId id="264" r:id="rId11"/>
    <p:sldId id="480" r:id="rId12"/>
    <p:sldId id="481" r:id="rId13"/>
    <p:sldId id="489" r:id="rId14"/>
    <p:sldId id="283" r:id="rId15"/>
    <p:sldId id="387" r:id="rId16"/>
    <p:sldId id="388" r:id="rId17"/>
    <p:sldId id="266" r:id="rId18"/>
    <p:sldId id="279" r:id="rId19"/>
    <p:sldId id="285" r:id="rId20"/>
    <p:sldId id="286" r:id="rId21"/>
    <p:sldId id="287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AE9"/>
    <a:srgbClr val="ABDEF4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D910F-6F10-4058-9426-C1B4E5FBF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A45F-4C21-4A10-90C5-3F187D6471C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0BC-A328-48C4-8DCC-356CBA869B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8A1D-7709-427E-8461-0FB10543D9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6AAB-CEAD-4DD6-A07B-74221BEE20D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A9A9-E215-4F6F-8598-4ADCFC888B1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D8BF-55E7-4B18-81F5-4000A2DFED9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FBF-AE03-44B2-8CF5-70D434AA5F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8C3D-7C8D-49E5-8E8E-87F1DEAE1C7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573A-760C-4C45-B20C-09F814FE968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538-5A46-4C12-A575-80B5AFADA88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D20C-75A8-4810-A7F0-16A7D2C7FFE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DB2C-201A-4EE4-A1F0-F560A10BD5A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9C12-AC92-40ED-BB1C-75FF74433E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18878" y="1648379"/>
            <a:ext cx="69164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zh-CN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字符界面</a:t>
            </a:r>
            <a:endParaRPr lang="zh-CN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37701" y="3157350"/>
            <a:ext cx="10516598" cy="646331"/>
            <a:chOff x="837701" y="3105833"/>
            <a:chExt cx="10516598" cy="646331"/>
          </a:xfrm>
        </p:grpSpPr>
        <p:grpSp>
          <p:nvGrpSpPr>
            <p:cNvPr id="9" name="组合 8"/>
            <p:cNvGrpSpPr/>
            <p:nvPr/>
          </p:nvGrpSpPr>
          <p:grpSpPr>
            <a:xfrm>
              <a:off x="837701" y="3295380"/>
              <a:ext cx="10516598" cy="267238"/>
              <a:chOff x="837701" y="3295381"/>
              <a:chExt cx="10516598" cy="267238"/>
            </a:xfrm>
          </p:grpSpPr>
          <p:sp>
            <p:nvSpPr>
              <p:cNvPr id="10" name="椭圆 9"/>
              <p:cNvSpPr/>
              <p:nvPr/>
            </p:nvSpPr>
            <p:spPr>
              <a:xfrm rot="10800000">
                <a:off x="2551641" y="3295381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0800000">
                <a:off x="1913518" y="3328786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10800000">
                <a:off x="1342205" y="3362190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rot="10800000">
                <a:off x="837701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373122" y="3295382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078054" y="3328787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716176" y="3362191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287490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5542003" y="3105833"/>
              <a:ext cx="110799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姚坤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497392" y="3892960"/>
            <a:ext cx="355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defRPr>
            </a:lvl1pPr>
          </a:lstStyle>
          <a:p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yk@cxtc.edu.cn</a:t>
            </a:r>
            <a:endParaRPr lang="en-US" altLang="zh-CN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532" y="-7288"/>
            <a:ext cx="2499009" cy="170105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676264" y="281865"/>
            <a:ext cx="27142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b="1" dirty="0">
                <a:latin typeface="+mj-ea"/>
              </a:rPr>
              <a:t>Ubuntu</a:t>
            </a:r>
            <a:r>
              <a:rPr lang="zh-CN" altLang="zh-CN" sz="2800" b="1" dirty="0">
                <a:latin typeface="+mj-ea"/>
              </a:rPr>
              <a:t>命令简介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1137" y="1281952"/>
            <a:ext cx="98726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如何判断某个命令是内部命令还是外部命令？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Type</a:t>
            </a:r>
            <a:r>
              <a:rPr lang="zh-CN" altLang="en-US" sz="2400" dirty="0"/>
              <a:t>命令可以用来判断一个命令是否为内置命令</a:t>
            </a:r>
            <a:endParaRPr lang="en-US" altLang="zh-CN" sz="2400" dirty="0"/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root@linuxeye</a:t>
            </a:r>
            <a:r>
              <a:rPr lang="en-US" altLang="zh-CN" sz="2400" dirty="0"/>
              <a:t> ~]# type </a:t>
            </a:r>
            <a:r>
              <a:rPr lang="en-US" altLang="zh-CN" sz="2400" dirty="0" err="1"/>
              <a:t>type</a:t>
            </a:r>
            <a:br>
              <a:rPr lang="en-US" altLang="zh-CN" sz="2400" dirty="0"/>
            </a:br>
            <a:r>
              <a:rPr lang="en-US" altLang="zh-CN" sz="2400" dirty="0" err="1"/>
              <a:t>type</a:t>
            </a:r>
            <a:r>
              <a:rPr lang="en-US" altLang="zh-CN" sz="2400" dirty="0"/>
              <a:t> is a shell </a:t>
            </a:r>
            <a:r>
              <a:rPr lang="en-US" altLang="zh-CN" sz="2400" dirty="0" err="1"/>
              <a:t>builtin</a:t>
            </a:r>
            <a:br>
              <a:rPr lang="en-US" altLang="zh-CN" sz="2400" dirty="0"/>
            </a:br>
            <a:r>
              <a:rPr lang="en-US" altLang="zh-CN" sz="2400" dirty="0"/>
              <a:t>[</a:t>
            </a:r>
            <a:r>
              <a:rPr lang="en-US" altLang="zh-CN" sz="2400" dirty="0" err="1"/>
              <a:t>root@linuxeye</a:t>
            </a:r>
            <a:r>
              <a:rPr lang="en-US" altLang="zh-CN" sz="2400" dirty="0"/>
              <a:t> ~]# type -t type</a:t>
            </a:r>
            <a:br>
              <a:rPr lang="en-US" altLang="zh-CN" sz="2400" dirty="0"/>
            </a:br>
            <a:r>
              <a:rPr lang="en-US" altLang="zh-CN" sz="2400" dirty="0" err="1"/>
              <a:t>builtin</a:t>
            </a:r>
            <a:br>
              <a:rPr lang="en-US" altLang="zh-CN" sz="2400" dirty="0"/>
            </a:br>
            <a:r>
              <a:rPr lang="en-US" altLang="zh-CN" sz="2400" dirty="0"/>
              <a:t>[</a:t>
            </a:r>
            <a:r>
              <a:rPr lang="en-US" altLang="zh-CN" sz="2400" dirty="0" err="1"/>
              <a:t>root@linuxeye</a:t>
            </a:r>
            <a:r>
              <a:rPr lang="en-US" altLang="zh-CN" sz="2400" dirty="0"/>
              <a:t> ~]# type </a:t>
            </a:r>
            <a:r>
              <a:rPr lang="en-US" altLang="zh-CN" sz="2400" dirty="0" err="1"/>
              <a:t>pwd</a:t>
            </a:r>
            <a:br>
              <a:rPr lang="en-US" altLang="zh-CN" sz="2400" dirty="0"/>
            </a:br>
            <a:r>
              <a:rPr lang="en-US" altLang="zh-CN" sz="2400" dirty="0" err="1"/>
              <a:t>pwd</a:t>
            </a:r>
            <a:r>
              <a:rPr lang="en-US" altLang="zh-CN" sz="2400" dirty="0"/>
              <a:t> is a shell </a:t>
            </a:r>
            <a:r>
              <a:rPr lang="en-US" altLang="zh-CN" sz="2400" dirty="0" err="1"/>
              <a:t>builtin</a:t>
            </a:r>
            <a:br>
              <a:rPr lang="en-US" altLang="zh-CN" sz="2400" dirty="0"/>
            </a:br>
            <a:r>
              <a:rPr lang="en-US" altLang="zh-CN" sz="2400" dirty="0"/>
              <a:t>[</a:t>
            </a:r>
            <a:r>
              <a:rPr lang="en-US" altLang="zh-CN" sz="2400" dirty="0" err="1"/>
              <a:t>root@linuxeye</a:t>
            </a:r>
            <a:r>
              <a:rPr lang="en-US" altLang="zh-CN" sz="2400" dirty="0"/>
              <a:t> ~]# type whiptail</a:t>
            </a:r>
            <a:br>
              <a:rPr lang="en-US" altLang="zh-CN" sz="2400" dirty="0"/>
            </a:br>
            <a:r>
              <a:rPr lang="en-US" altLang="zh-CN" sz="2400" dirty="0" err="1"/>
              <a:t>whiptail</a:t>
            </a:r>
            <a:r>
              <a:rPr lang="en-US" altLang="zh-CN" sz="2400" dirty="0"/>
              <a:t> is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/bin/whiptail</a:t>
            </a:r>
            <a:br>
              <a:rPr lang="en-US" altLang="zh-CN" sz="2400" dirty="0"/>
            </a:br>
            <a:r>
              <a:rPr lang="en-US" altLang="zh-CN" sz="2400" dirty="0"/>
              <a:t>[</a:t>
            </a:r>
            <a:r>
              <a:rPr lang="en-US" altLang="zh-CN" sz="2400" dirty="0" err="1"/>
              <a:t>root@linuxeye</a:t>
            </a:r>
            <a:r>
              <a:rPr lang="en-US" altLang="zh-CN" sz="2400" dirty="0"/>
              <a:t> ~]# type -t whiptail</a:t>
            </a:r>
            <a:br>
              <a:rPr lang="en-US" altLang="zh-CN" sz="2400" dirty="0"/>
            </a:br>
            <a:r>
              <a:rPr lang="en-US" altLang="zh-CN" sz="2400" dirty="0"/>
              <a:t>file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676264" y="281865"/>
            <a:ext cx="27142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b="1" dirty="0">
                <a:latin typeface="+mj-ea"/>
              </a:rPr>
              <a:t>Ubuntu</a:t>
            </a:r>
            <a:r>
              <a:rPr lang="zh-CN" altLang="zh-CN" sz="2800" b="1" dirty="0">
                <a:latin typeface="+mj-ea"/>
              </a:rPr>
              <a:t>命令简介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15836" y="968188"/>
            <a:ext cx="3684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如何查看当前发行版操作系统大概已经按装了哪些命令？</a:t>
            </a:r>
            <a:endParaRPr lang="en-US" altLang="zh-CN" sz="2400" dirty="0"/>
          </a:p>
          <a:p>
            <a:r>
              <a:rPr lang="zh-CN" altLang="en-US" sz="2400" dirty="0"/>
              <a:t>回顾：第一章</a:t>
            </a:r>
            <a:r>
              <a:rPr lang="en-US" altLang="zh-CN" sz="2400" dirty="0"/>
              <a:t>1.5Linux</a:t>
            </a:r>
            <a:r>
              <a:rPr lang="zh-CN" altLang="en-US" sz="2400" dirty="0"/>
              <a:t>文件结构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通过查看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/bin</a:t>
            </a:r>
            <a:r>
              <a:rPr lang="zh-CN" altLang="en-US" sz="2400" dirty="0"/>
              <a:t>和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sbin</a:t>
            </a:r>
            <a:r>
              <a:rPr lang="zh-CN" altLang="en-US" sz="2400" dirty="0"/>
              <a:t>两个文件夹中的命令可以看到已经安装的命令，注意</a:t>
            </a:r>
            <a:r>
              <a:rPr lang="en-US" altLang="zh-CN" sz="2400" dirty="0"/>
              <a:t>/</a:t>
            </a:r>
            <a:r>
              <a:rPr lang="zh-CN" altLang="en-US" sz="2400" dirty="0"/>
              <a:t>目录下的</a:t>
            </a:r>
            <a:r>
              <a:rPr lang="en-US" altLang="zh-CN" sz="2400" dirty="0"/>
              <a:t>bin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sbin</a:t>
            </a:r>
            <a:r>
              <a:rPr lang="zh-CN" altLang="en-US" sz="2400" dirty="0"/>
              <a:t>目录是通过链接指向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zh-CN" altLang="en-US" sz="2400" dirty="0"/>
              <a:t>目录下对应的文件夹。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rwx</a:t>
            </a:r>
            <a:r>
              <a:rPr lang="zh-CN" altLang="en-US" sz="2400" dirty="0"/>
              <a:t>的意义本章后面介绍</a:t>
            </a:r>
            <a:endParaRPr lang="zh-CN" altLang="en-US" sz="2400" dirty="0"/>
          </a:p>
        </p:txBody>
      </p:sp>
      <p:pic>
        <p:nvPicPr>
          <p:cNvPr id="5" name="图片 4" descr="屏幕上写着字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" y="874149"/>
            <a:ext cx="7565772" cy="59314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376165" y="342146"/>
            <a:ext cx="13676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3.2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8991" y="433595"/>
            <a:ext cx="661833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zh-CN" altLang="en-US" sz="6000" b="1" dirty="0">
                <a:solidFill>
                  <a:schemeClr val="bg1"/>
                </a:solidFill>
              </a:rPr>
              <a:t>登录与注销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10583691" y="601672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51376" y="2130518"/>
            <a:ext cx="1625200" cy="127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3.2.1</a:t>
            </a:r>
            <a:endParaRPr lang="en-US" altLang="zh-CN" dirty="0"/>
          </a:p>
          <a:p>
            <a:pPr algn="ctr"/>
            <a:r>
              <a:rPr lang="zh-CN" altLang="en-US" dirty="0"/>
              <a:t>用户登录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30353" y="2130518"/>
            <a:ext cx="1625200" cy="127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3.2.2 </a:t>
            </a:r>
            <a:endParaRPr lang="en-US" altLang="zh-CN" dirty="0"/>
          </a:p>
          <a:p>
            <a:pPr algn="ctr"/>
            <a:r>
              <a:rPr lang="zh-CN" altLang="en-US" dirty="0"/>
              <a:t>用户注销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56239" y="2130518"/>
            <a:ext cx="1625200" cy="127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3.2.3 </a:t>
            </a:r>
            <a:endParaRPr lang="en-US" altLang="zh-CN" dirty="0"/>
          </a:p>
          <a:p>
            <a:pPr algn="ctr"/>
            <a:r>
              <a:rPr lang="zh-CN" altLang="en-US" dirty="0"/>
              <a:t>退出当前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982125" y="2130518"/>
            <a:ext cx="1625200" cy="127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3.2.4 </a:t>
            </a:r>
            <a:endParaRPr lang="en-US" altLang="zh-CN" dirty="0"/>
          </a:p>
          <a:p>
            <a:pPr algn="ctr"/>
            <a:r>
              <a:rPr lang="zh-CN" altLang="en-US" dirty="0"/>
              <a:t>修改登录口令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451376" y="4583572"/>
            <a:ext cx="1625200" cy="127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3.2.5</a:t>
            </a:r>
            <a:endParaRPr lang="en-US" altLang="zh-CN" dirty="0"/>
          </a:p>
          <a:p>
            <a:pPr algn="ctr"/>
            <a:r>
              <a:rPr lang="zh-CN" altLang="en-US" dirty="0"/>
              <a:t>关闭系统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30353" y="4593924"/>
            <a:ext cx="1625200" cy="127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3.2.6</a:t>
            </a:r>
            <a:endParaRPr lang="en-US" altLang="zh-CN" dirty="0"/>
          </a:p>
          <a:p>
            <a:pPr algn="ctr"/>
            <a:r>
              <a:rPr lang="zh-CN" altLang="en-US" dirty="0"/>
              <a:t>重启系统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879161" y="281866"/>
            <a:ext cx="24336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</a:rPr>
              <a:t>3.2.1 </a:t>
            </a:r>
            <a:r>
              <a:rPr lang="zh-CN" altLang="en-US" sz="2800" dirty="0">
                <a:solidFill>
                  <a:prstClr val="black"/>
                </a:solidFill>
              </a:rPr>
              <a:t>用户登录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056068"/>
            <a:ext cx="1084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zh-CN" altLang="zh-CN" sz="3600" dirty="0"/>
              <a:t>输入用户名和密码登录系统，若用户名和密码正确无误，则用户在图形化界面成功登录系统后默认将显示如下</a:t>
            </a:r>
            <a:r>
              <a:rPr lang="zh-CN" altLang="en-US" sz="3600" dirty="0"/>
              <a:t>。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游戏机, 监控, 电脑, 屏幕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89" y="2495215"/>
            <a:ext cx="5391596" cy="40436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879161" y="281866"/>
            <a:ext cx="24336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</a:rPr>
              <a:t>3.2.1 </a:t>
            </a:r>
            <a:r>
              <a:rPr lang="zh-CN" altLang="en-US" sz="2800" dirty="0">
                <a:solidFill>
                  <a:prstClr val="black"/>
                </a:solidFill>
              </a:rPr>
              <a:t>用户登录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056068"/>
            <a:ext cx="1084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zh-CN" altLang="en-US" sz="3600" dirty="0"/>
              <a:t>按下</a:t>
            </a:r>
            <a:r>
              <a:rPr lang="en-US" altLang="zh-CN" sz="3600" dirty="0" err="1"/>
              <a:t>Ctrl+Alt+T</a:t>
            </a:r>
            <a:r>
              <a:rPr lang="zh-CN" altLang="zh-CN" sz="3600" dirty="0"/>
              <a:t>打开一个新终端</a:t>
            </a:r>
            <a:r>
              <a:rPr lang="zh-CN" altLang="en-US" sz="3600" dirty="0"/>
              <a:t>并</a:t>
            </a:r>
            <a:r>
              <a:rPr lang="zh-CN" altLang="zh-CN" sz="3600" dirty="0"/>
              <a:t>输入</a:t>
            </a:r>
            <a:r>
              <a:rPr lang="en-US" altLang="zh-CN" sz="3600" dirty="0"/>
              <a:t>: </a:t>
            </a:r>
            <a:r>
              <a:rPr lang="en-US" altLang="zh-CN" sz="3600" dirty="0" err="1"/>
              <a:t>su</a:t>
            </a:r>
            <a:r>
              <a:rPr lang="zh-CN" altLang="zh-CN" sz="3600" dirty="0"/>
              <a:t>，然后输入</a:t>
            </a:r>
            <a:r>
              <a:rPr lang="en-US" altLang="zh-CN" sz="3600"/>
              <a:t>root</a:t>
            </a:r>
            <a:r>
              <a:rPr lang="zh-CN" altLang="zh-CN" sz="3600"/>
              <a:t>用户</a:t>
            </a:r>
            <a:r>
              <a:rPr lang="zh-CN" altLang="zh-CN" sz="3600" dirty="0"/>
              <a:t>登陆的密码，回车即可进入 </a:t>
            </a:r>
            <a:r>
              <a:rPr lang="en-US" altLang="zh-CN" sz="3600" dirty="0"/>
              <a:t>root</a:t>
            </a:r>
            <a:r>
              <a:rPr lang="zh-CN" altLang="zh-CN" sz="3600" dirty="0"/>
              <a:t>用户权限模式</a:t>
            </a:r>
            <a:r>
              <a:rPr lang="zh-CN" altLang="en-US" sz="3600" dirty="0"/>
              <a:t>。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03" y="3222771"/>
            <a:ext cx="8467419" cy="21318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879161" y="281866"/>
            <a:ext cx="24336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/>
              <a:t>3.2.1 </a:t>
            </a:r>
            <a:r>
              <a:rPr lang="zh-CN" altLang="en-US" sz="2800" dirty="0"/>
              <a:t>用户登录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46975" y="1056068"/>
            <a:ext cx="1084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       使用</a:t>
            </a:r>
            <a:r>
              <a:rPr lang="en-US" altLang="zh-CN" sz="3600" dirty="0" err="1"/>
              <a:t>adduser</a:t>
            </a:r>
            <a:r>
              <a:rPr lang="en-US" altLang="zh-CN" sz="3600" dirty="0"/>
              <a:t> </a:t>
            </a:r>
            <a:r>
              <a:rPr lang="zh-CN" altLang="en-US" sz="3600" dirty="0"/>
              <a:t>命令创建用户后，重新登录系统后可以用来进行登录，用户名和密码输入正确后将会进入系统。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电脑屏幕的截图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8" r="25443" b="7749"/>
          <a:stretch>
            <a:fillRect/>
          </a:stretch>
        </p:blipFill>
        <p:spPr>
          <a:xfrm>
            <a:off x="3038772" y="2599765"/>
            <a:ext cx="6643110" cy="40485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879161" y="281866"/>
            <a:ext cx="24336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/>
              <a:t>3.2.2 </a:t>
            </a:r>
            <a:r>
              <a:rPr lang="zh-CN" altLang="en-US" sz="2800" dirty="0"/>
              <a:t>用户</a:t>
            </a:r>
            <a:r>
              <a:rPr lang="zh-CN" altLang="zh-CN" sz="2800" dirty="0"/>
              <a:t>注销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46975" y="1056068"/>
            <a:ext cx="108486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zh-CN" altLang="zh-CN" sz="3600" dirty="0"/>
              <a:t>登录系统后，若要离开系统，用户只要直接下达</a:t>
            </a:r>
            <a:r>
              <a:rPr lang="en-US" altLang="zh-CN" sz="3600" dirty="0"/>
              <a:t>logout</a:t>
            </a:r>
            <a:r>
              <a:rPr lang="zh-CN" altLang="zh-CN" sz="3600" dirty="0"/>
              <a:t>命令</a:t>
            </a:r>
            <a:r>
              <a:rPr lang="zh-CN" altLang="en-US" sz="3600" dirty="0"/>
              <a:t>（在桌面命令行的情况下要使用</a:t>
            </a:r>
            <a:r>
              <a:rPr lang="en-US" altLang="zh-CN" sz="3600" dirty="0"/>
              <a:t>exit</a:t>
            </a:r>
            <a:r>
              <a:rPr lang="zh-CN" altLang="en-US" sz="3600" dirty="0"/>
              <a:t>命令）</a:t>
            </a:r>
            <a:r>
              <a:rPr lang="zh-CN" altLang="zh-CN" sz="3600" dirty="0"/>
              <a:t>即可，注销后重新返回登录命令行。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	logout</a:t>
            </a:r>
            <a:r>
              <a:rPr lang="zh-CN" altLang="zh-CN" sz="3600" dirty="0"/>
              <a:t>命令的主要功能是注销用户</a:t>
            </a:r>
            <a:r>
              <a:rPr lang="zh-CN" altLang="en-US" sz="3600" dirty="0"/>
              <a:t>，</a:t>
            </a:r>
            <a:r>
              <a:rPr lang="zh-CN" altLang="zh-CN" sz="3600" dirty="0"/>
              <a:t>而</a:t>
            </a:r>
            <a:r>
              <a:rPr lang="en-US" altLang="zh-CN" sz="3600" dirty="0"/>
              <a:t>exit</a:t>
            </a:r>
            <a:r>
              <a:rPr lang="zh-CN" altLang="zh-CN" sz="3600" dirty="0"/>
              <a:t>命令是退出控制台</a:t>
            </a:r>
            <a:r>
              <a:rPr lang="zh-CN" altLang="en-US" sz="3600" dirty="0"/>
              <a:t>返回桌面环境，然后通过桌面环境来注销登录桌面环境的用户</a:t>
            </a:r>
            <a:r>
              <a:rPr lang="zh-CN" altLang="zh-CN" sz="3600" dirty="0"/>
              <a:t>。</a:t>
            </a:r>
            <a:endParaRPr lang="zh-CN" altLang="en-US" sz="3600" dirty="0"/>
          </a:p>
          <a:p>
            <a:endParaRPr lang="en-US" altLang="zh-CN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520090" y="281866"/>
            <a:ext cx="315182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/>
              <a:t>3.2.4 </a:t>
            </a:r>
            <a:r>
              <a:rPr lang="zh-CN" altLang="en-US" sz="2800" dirty="0"/>
              <a:t>修改登录口令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46975" y="1056068"/>
            <a:ext cx="10848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zh-CN" altLang="zh-CN" sz="3600" dirty="0"/>
              <a:t>如果用户需要修改登录的口令，可以使用</a:t>
            </a:r>
            <a:r>
              <a:rPr lang="en-US" altLang="zh-CN" sz="3600" dirty="0" err="1"/>
              <a:t>passwd</a:t>
            </a:r>
            <a:r>
              <a:rPr lang="zh-CN" altLang="zh-CN" sz="3600" dirty="0"/>
              <a:t>命令</a:t>
            </a:r>
            <a:r>
              <a:rPr lang="zh-CN" altLang="en-US" sz="3600" dirty="0"/>
              <a:t>。</a:t>
            </a:r>
            <a:r>
              <a:rPr lang="zh-CN" altLang="zh-CN" sz="3600" dirty="0"/>
              <a:t>正确完成所有输入后，如果出现如图所示</a:t>
            </a:r>
            <a:r>
              <a:rPr lang="en-US" altLang="zh-CN" sz="3600" dirty="0"/>
              <a:t>password updated successfully</a:t>
            </a:r>
            <a:r>
              <a:rPr lang="zh-CN" altLang="zh-CN" sz="3600" dirty="0"/>
              <a:t>提示则用户成功修改密码。</a:t>
            </a:r>
            <a:endParaRPr lang="zh-CN" altLang="zh-CN" sz="3600" dirty="0"/>
          </a:p>
          <a:p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03" y="3265410"/>
            <a:ext cx="7325080" cy="21975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975" y="5892581"/>
            <a:ext cx="10035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用户管理相关命令的使用请参考</a:t>
            </a:r>
            <a:r>
              <a:rPr lang="en-US" altLang="zh-CN" sz="2400" dirty="0"/>
              <a:t>《</a:t>
            </a:r>
            <a:r>
              <a:rPr lang="zh-CN" altLang="en-US" sz="2400" dirty="0"/>
              <a:t>系统安全操作</a:t>
            </a:r>
            <a:r>
              <a:rPr lang="en-US" altLang="zh-CN" sz="2400" dirty="0"/>
              <a:t>-Linux</a:t>
            </a:r>
            <a:r>
              <a:rPr lang="zh-CN" altLang="en-US" sz="2400" dirty="0"/>
              <a:t>用户与权限管理</a:t>
            </a:r>
            <a:r>
              <a:rPr lang="en-US" altLang="zh-CN" sz="2400" dirty="0"/>
              <a:t>.ppt》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879162" y="281866"/>
            <a:ext cx="24336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/>
              <a:t>3.2.5 </a:t>
            </a:r>
            <a:r>
              <a:rPr lang="zh-CN" altLang="en-US" sz="2800" dirty="0"/>
              <a:t>关闭系统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46975" y="1056068"/>
            <a:ext cx="108486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Ubuntu</a:t>
            </a:r>
            <a:r>
              <a:rPr lang="zh-CN" altLang="zh-CN" sz="3600" dirty="0"/>
              <a:t>系统中有一些常用的关机命令如</a:t>
            </a:r>
            <a:r>
              <a:rPr lang="en-US" altLang="zh-CN" sz="3600" dirty="0"/>
              <a:t>shutdown</a:t>
            </a:r>
            <a:r>
              <a:rPr lang="zh-CN" altLang="zh-CN" sz="3600" dirty="0"/>
              <a:t>（</a:t>
            </a:r>
            <a:r>
              <a:rPr lang="en-US" altLang="zh-CN" sz="3600" dirty="0"/>
              <a:t>-h</a:t>
            </a:r>
            <a:r>
              <a:rPr lang="zh-CN" altLang="zh-CN" sz="3600" dirty="0"/>
              <a:t>）、</a:t>
            </a:r>
            <a:r>
              <a:rPr lang="en-US" altLang="zh-CN" sz="3600" dirty="0"/>
              <a:t>halt</a:t>
            </a:r>
            <a:r>
              <a:rPr lang="zh-CN" altLang="zh-CN" sz="3600" dirty="0"/>
              <a:t>及</a:t>
            </a:r>
            <a:r>
              <a:rPr lang="en-US" altLang="zh-CN" sz="3600" dirty="0" err="1"/>
              <a:t>poweroff</a:t>
            </a:r>
            <a:r>
              <a:rPr lang="zh-CN" altLang="zh-CN" sz="3600" dirty="0"/>
              <a:t>，它们都可以实现关闭系统。执行上述关机命令后，系统将自动关闭所有进程并关机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采用</a:t>
            </a:r>
            <a:r>
              <a:rPr lang="en-US" altLang="zh-CN" sz="3600" dirty="0" err="1"/>
              <a:t>Systemd</a:t>
            </a:r>
            <a:r>
              <a:rPr lang="zh-CN" altLang="en-US" sz="3600" dirty="0"/>
              <a:t>作为系统管理守护进程的</a:t>
            </a:r>
            <a:r>
              <a:rPr lang="en-US" altLang="zh-CN" sz="3600" dirty="0"/>
              <a:t>Ubuntu</a:t>
            </a:r>
            <a:r>
              <a:rPr lang="zh-CN" altLang="en-US" sz="3600" dirty="0"/>
              <a:t>系统也可以使用</a:t>
            </a:r>
            <a:r>
              <a:rPr lang="en-US" altLang="zh-CN" sz="3600" dirty="0" err="1"/>
              <a:t>systemctl</a:t>
            </a:r>
            <a:r>
              <a:rPr lang="zh-CN" altLang="en-US" sz="3600" dirty="0"/>
              <a:t>命令来关闭系统</a:t>
            </a:r>
            <a:r>
              <a:rPr lang="en-US" altLang="zh-CN" sz="3600" dirty="0"/>
              <a:t>:</a:t>
            </a:r>
            <a:endParaRPr lang="en-US" altLang="zh-CN" sz="3600" dirty="0"/>
          </a:p>
          <a:p>
            <a:r>
              <a:rPr lang="en-US" altLang="zh-CN" sz="3600" dirty="0"/>
              <a:t># </a:t>
            </a:r>
            <a:r>
              <a:rPr lang="en-US" altLang="zh-CN" sz="3600" dirty="0" err="1"/>
              <a:t>systemctl</a:t>
            </a:r>
            <a:r>
              <a:rPr lang="en-US" altLang="zh-CN" sz="3600" dirty="0"/>
              <a:t> </a:t>
            </a:r>
            <a:r>
              <a:rPr lang="en-US" altLang="zh-CN" sz="3600" dirty="0" err="1"/>
              <a:t>poweroff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8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879162" y="281866"/>
            <a:ext cx="24336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/>
              <a:t>3.2.6 </a:t>
            </a:r>
            <a:r>
              <a:rPr lang="zh-CN" altLang="en-US" sz="2800" dirty="0"/>
              <a:t>重启系统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46975" y="1056068"/>
            <a:ext cx="10848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zh-CN" altLang="zh-CN" sz="3600" dirty="0"/>
              <a:t>对系统进行重启的时候可以使用重启命令</a:t>
            </a:r>
            <a:r>
              <a:rPr lang="en-US" altLang="zh-CN" sz="3600" dirty="0"/>
              <a:t>shutdown –r now</a:t>
            </a:r>
            <a:r>
              <a:rPr lang="zh-CN" altLang="zh-CN" sz="3600" dirty="0"/>
              <a:t>、</a:t>
            </a:r>
            <a:r>
              <a:rPr lang="en-US" altLang="zh-CN" sz="3600" dirty="0" err="1"/>
              <a:t>init</a:t>
            </a:r>
            <a:r>
              <a:rPr lang="en-US" altLang="zh-CN" sz="3600" dirty="0"/>
              <a:t> </a:t>
            </a:r>
            <a:r>
              <a:rPr lang="zh-CN" altLang="zh-CN" sz="3600" dirty="0"/>
              <a:t>和</a:t>
            </a:r>
            <a:r>
              <a:rPr lang="en-US" altLang="zh-CN" sz="3600" dirty="0"/>
              <a:t>reboot</a:t>
            </a:r>
            <a:r>
              <a:rPr lang="zh-CN" altLang="zh-CN" sz="3600" dirty="0"/>
              <a:t>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Shutdown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init</a:t>
            </a:r>
            <a:r>
              <a:rPr lang="zh-CN" altLang="en-US" sz="3600" dirty="0"/>
              <a:t>命令需要配合参数才能正确执行命令，可以通过调用帮助信息获取简要使用说明：</a:t>
            </a:r>
            <a:endParaRPr lang="en-US" altLang="zh-CN" sz="3600" dirty="0"/>
          </a:p>
          <a:p>
            <a:r>
              <a:rPr lang="en-US" altLang="zh-CN" sz="3600"/>
              <a:t># Init --help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预习注意事项一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请在预习过程中对不懂的知识点直接点“不懂”按钮向我反馈。反馈是匿名的，不用担心什么，就怕你不反馈！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37701" y="1850027"/>
            <a:ext cx="10516598" cy="2000229"/>
            <a:chOff x="837701" y="1782714"/>
            <a:chExt cx="10516598" cy="2000229"/>
          </a:xfrm>
        </p:grpSpPr>
        <p:sp>
          <p:nvSpPr>
            <p:cNvPr id="31" name="任意多边形 30"/>
            <p:cNvSpPr/>
            <p:nvPr/>
          </p:nvSpPr>
          <p:spPr>
            <a:xfrm rot="900000">
              <a:off x="5461139" y="1782714"/>
              <a:ext cx="1269722" cy="877899"/>
            </a:xfrm>
            <a:custGeom>
              <a:avLst/>
              <a:gdLst>
                <a:gd name="connsiteX0" fmla="*/ 811844 w 815110"/>
                <a:gd name="connsiteY0" fmla="*/ 0 h 753851"/>
                <a:gd name="connsiteX1" fmla="*/ 811221 w 815110"/>
                <a:gd name="connsiteY1" fmla="*/ 3357 h 753851"/>
                <a:gd name="connsiteX2" fmla="*/ 815110 w 815110"/>
                <a:gd name="connsiteY2" fmla="*/ 1718 h 753851"/>
                <a:gd name="connsiteX3" fmla="*/ 810512 w 815110"/>
                <a:gd name="connsiteY3" fmla="*/ 7176 h 753851"/>
                <a:gd name="connsiteX4" fmla="*/ 674407 w 815110"/>
                <a:gd name="connsiteY4" fmla="*/ 740510 h 753851"/>
                <a:gd name="connsiteX5" fmla="*/ 421276 w 815110"/>
                <a:gd name="connsiteY5" fmla="*/ 621270 h 753851"/>
                <a:gd name="connsiteX6" fmla="*/ 293771 w 815110"/>
                <a:gd name="connsiteY6" fmla="*/ 753851 h 753851"/>
                <a:gd name="connsiteX7" fmla="*/ 336279 w 815110"/>
                <a:gd name="connsiteY7" fmla="*/ 581231 h 753851"/>
                <a:gd name="connsiteX8" fmla="*/ 335005 w 815110"/>
                <a:gd name="connsiteY8" fmla="*/ 580631 h 753851"/>
                <a:gd name="connsiteX9" fmla="*/ 337035 w 815110"/>
                <a:gd name="connsiteY9" fmla="*/ 578159 h 753851"/>
                <a:gd name="connsiteX10" fmla="*/ 337278 w 815110"/>
                <a:gd name="connsiteY10" fmla="*/ 577173 h 753851"/>
                <a:gd name="connsiteX11" fmla="*/ 337691 w 815110"/>
                <a:gd name="connsiteY11" fmla="*/ 577360 h 753851"/>
                <a:gd name="connsiteX12" fmla="*/ 628627 w 815110"/>
                <a:gd name="connsiteY12" fmla="*/ 223097 h 753851"/>
                <a:gd name="connsiteX13" fmla="*/ 609342 w 815110"/>
                <a:gd name="connsiteY13" fmla="*/ 245991 h 753851"/>
                <a:gd name="connsiteX14" fmla="*/ 266398 w 815110"/>
                <a:gd name="connsiteY14" fmla="*/ 517542 h 753851"/>
                <a:gd name="connsiteX15" fmla="*/ 0 w 815110"/>
                <a:gd name="connsiteY15" fmla="*/ 345175 h 753851"/>
                <a:gd name="connsiteX16" fmla="*/ 807958 w 815110"/>
                <a:gd name="connsiteY16" fmla="*/ 4731 h 75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110" h="753851">
                  <a:moveTo>
                    <a:pt x="811844" y="0"/>
                  </a:moveTo>
                  <a:lnTo>
                    <a:pt x="811221" y="3357"/>
                  </a:lnTo>
                  <a:lnTo>
                    <a:pt x="815110" y="1718"/>
                  </a:lnTo>
                  <a:lnTo>
                    <a:pt x="810512" y="7176"/>
                  </a:lnTo>
                  <a:lnTo>
                    <a:pt x="674407" y="740510"/>
                  </a:lnTo>
                  <a:lnTo>
                    <a:pt x="421276" y="621270"/>
                  </a:lnTo>
                  <a:lnTo>
                    <a:pt x="293771" y="753851"/>
                  </a:lnTo>
                  <a:lnTo>
                    <a:pt x="336279" y="581231"/>
                  </a:lnTo>
                  <a:lnTo>
                    <a:pt x="335005" y="580631"/>
                  </a:lnTo>
                  <a:lnTo>
                    <a:pt x="337035" y="578159"/>
                  </a:lnTo>
                  <a:lnTo>
                    <a:pt x="337278" y="577173"/>
                  </a:lnTo>
                  <a:lnTo>
                    <a:pt x="337691" y="577360"/>
                  </a:lnTo>
                  <a:lnTo>
                    <a:pt x="628627" y="223097"/>
                  </a:lnTo>
                  <a:lnTo>
                    <a:pt x="609342" y="245991"/>
                  </a:lnTo>
                  <a:lnTo>
                    <a:pt x="266398" y="517542"/>
                  </a:lnTo>
                  <a:lnTo>
                    <a:pt x="0" y="345175"/>
                  </a:lnTo>
                  <a:lnTo>
                    <a:pt x="807958" y="473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7701" y="3075057"/>
              <a:ext cx="10516598" cy="707886"/>
              <a:chOff x="837701" y="3075056"/>
              <a:chExt cx="10516598" cy="70788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37701" y="3295380"/>
                <a:ext cx="10516598" cy="267238"/>
                <a:chOff x="837701" y="3295381"/>
                <a:chExt cx="10516598" cy="267238"/>
              </a:xfrm>
            </p:grpSpPr>
            <p:sp>
              <p:nvSpPr>
                <p:cNvPr id="10" name="椭圆 9"/>
                <p:cNvSpPr/>
                <p:nvPr/>
              </p:nvSpPr>
              <p:spPr>
                <a:xfrm rot="10800000">
                  <a:off x="2551641" y="3295381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rot="10800000">
                  <a:off x="1913518" y="3328786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10800000">
                  <a:off x="1342205" y="3362190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0800000">
                  <a:off x="837701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373122" y="3295382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0078054" y="3328787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716176" y="3362191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1287490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3029294" y="3075056"/>
                <a:ext cx="613341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Segoe UI Light" panose="020B0502040204020203" pitchFamily="34" charset="0"/>
                  </a:rPr>
                  <a:t>THANKS FOR WATCHING</a:t>
                </a:r>
                <a:endParaRPr lang="en-US" altLang="zh-CN" sz="4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Segoe UI Light" panose="020B0502040204020203" pitchFamily="34" charset="0"/>
                </a:endParaRPr>
              </a:p>
            </p:txBody>
          </p:sp>
        </p:grp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532" y="-7288"/>
            <a:ext cx="2499009" cy="170105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预习注意事项二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525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点不懂的同时旁边有一个“评论”按钮，请同时使用评论功能说明下你在这页</a:t>
            </a:r>
            <a:r>
              <a:rPr lang="en-US" altLang="zh-CN" dirty="0"/>
              <a:t>PPT</a:t>
            </a:r>
            <a:r>
              <a:rPr lang="zh-CN" altLang="en-US" dirty="0"/>
              <a:t>具体是哪个知识点不懂，我好在后期有针对的进行答疑。评论内容仅老师和提交评论的学生之间可见，所以，建议不要匿名，请实名提交评论内容。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19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预习注意事项三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91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、预习课件任务的首页有“报告老师”功能，同学们可将要和老师反馈的综合性问题在这个功能进行反馈。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76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0"/>
            <a:ext cx="12192000" cy="6883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视频名称：第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课时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预习讲解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.mp4</a:t>
            </a:r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  <a:endParaRPr lang="zh-CN" altLang="en-US" sz="110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292528" y="10233"/>
            <a:ext cx="1454244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目录 </a:t>
            </a:r>
            <a:endParaRPr lang="en-US" altLang="zh-CN" sz="4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0131" y="1046221"/>
            <a:ext cx="1921757" cy="1241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32513" y="1104645"/>
            <a:ext cx="2599730" cy="2651610"/>
            <a:chOff x="1111832" y="1548376"/>
            <a:chExt cx="2077878" cy="3290699"/>
          </a:xfrm>
        </p:grpSpPr>
        <p:sp>
          <p:nvSpPr>
            <p:cNvPr id="33" name="文本框 32"/>
            <p:cNvSpPr txBox="1"/>
            <p:nvPr/>
          </p:nvSpPr>
          <p:spPr>
            <a:xfrm>
              <a:off x="1585088" y="1548376"/>
              <a:ext cx="1188330" cy="7257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3.1</a:t>
              </a:r>
              <a:endParaRPr lang="zh-CN" altLang="en-US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12550" y="2274093"/>
              <a:ext cx="1597332" cy="5729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en-US" altLang="zh-CN" sz="2000" dirty="0"/>
                <a:t>Ubuntu</a:t>
              </a:r>
              <a:r>
                <a:rPr lang="zh-CN" altLang="zh-CN" sz="2000" dirty="0"/>
                <a:t>命令简介</a:t>
              </a:r>
              <a:endParaRPr lang="zh-CN" altLang="zh-CN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  <a:endPara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3393025" y="1056098"/>
            <a:ext cx="1923133" cy="1257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720103" y="1259113"/>
            <a:ext cx="1467068" cy="893496"/>
            <a:chOff x="1537817" y="2181067"/>
            <a:chExt cx="1172579" cy="1513980"/>
          </a:xfrm>
        </p:grpSpPr>
        <p:sp>
          <p:nvSpPr>
            <p:cNvPr id="40" name="文本框 39"/>
            <p:cNvSpPr txBox="1"/>
            <p:nvPr/>
          </p:nvSpPr>
          <p:spPr>
            <a:xfrm>
              <a:off x="1743725" y="2181067"/>
              <a:ext cx="602433" cy="4673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3.2</a:t>
              </a:r>
              <a:endParaRPr lang="zh-CN" altLang="en-US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37817" y="2962977"/>
              <a:ext cx="1172579" cy="7320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000" dirty="0"/>
                <a:t>登录与注销</a:t>
              </a:r>
              <a:endParaRPr lang="en-US" altLang="zh-CN" sz="2000" dirty="0">
                <a:solidFill>
                  <a:srgbClr val="4B4B4B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6448820" y="1081616"/>
            <a:ext cx="1901823" cy="1205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727322" y="1259113"/>
            <a:ext cx="1467068" cy="901076"/>
            <a:chOff x="1580028" y="2494347"/>
            <a:chExt cx="1172579" cy="1516621"/>
          </a:xfrm>
        </p:grpSpPr>
        <p:sp>
          <p:nvSpPr>
            <p:cNvPr id="54" name="文本框 53"/>
            <p:cNvSpPr txBox="1"/>
            <p:nvPr/>
          </p:nvSpPr>
          <p:spPr>
            <a:xfrm>
              <a:off x="1849555" y="2494347"/>
              <a:ext cx="602433" cy="4673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3.3</a:t>
              </a:r>
              <a:endParaRPr lang="zh-CN" altLang="en-US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80028" y="3283790"/>
              <a:ext cx="1172579" cy="7271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000" dirty="0"/>
                <a:t>目录与文件</a:t>
              </a:r>
              <a:endParaRPr lang="en-US" altLang="zh-CN" sz="2000" dirty="0">
                <a:solidFill>
                  <a:srgbClr val="4B4B4B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9431456" y="1100622"/>
            <a:ext cx="1923133" cy="1186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9631040" y="1259113"/>
            <a:ext cx="1723549" cy="877159"/>
            <a:chOff x="1541744" y="2181068"/>
            <a:chExt cx="1377576" cy="1486300"/>
          </a:xfrm>
        </p:grpSpPr>
        <p:sp>
          <p:nvSpPr>
            <p:cNvPr id="63" name="文本框 62"/>
            <p:cNvSpPr txBox="1"/>
            <p:nvPr/>
          </p:nvSpPr>
          <p:spPr>
            <a:xfrm>
              <a:off x="1849555" y="2181068"/>
              <a:ext cx="602433" cy="4673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3.4</a:t>
              </a:r>
              <a:endParaRPr lang="zh-CN" altLang="en-US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541744" y="2935297"/>
              <a:ext cx="1377576" cy="73207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000" dirty="0"/>
                <a:t>文件内容显示</a:t>
              </a:r>
              <a:endParaRPr lang="en-US" altLang="zh-CN" sz="2000" dirty="0">
                <a:solidFill>
                  <a:srgbClr val="4B4B4B"/>
                </a:solidFill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 rot="900000">
            <a:off x="10548544" y="110567"/>
            <a:ext cx="1092937" cy="75566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2203" y="3269248"/>
            <a:ext cx="1919685" cy="123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97548" y="3269248"/>
            <a:ext cx="1902514" cy="1235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48820" y="3269248"/>
            <a:ext cx="1901822" cy="123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31456" y="3280526"/>
            <a:ext cx="1905474" cy="1222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708096" y="3340297"/>
            <a:ext cx="14867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3.8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72593" y="3334187"/>
            <a:ext cx="14867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3.7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05417" y="3325995"/>
            <a:ext cx="14867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3.6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8990" y="3334187"/>
            <a:ext cx="14867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3.5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3298" y="5255500"/>
            <a:ext cx="1923133" cy="1212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418321" y="5253440"/>
            <a:ext cx="1897837" cy="123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816118" y="3957376"/>
            <a:ext cx="1210588" cy="432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/>
              <a:t>文件查找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6240" y="3961255"/>
            <a:ext cx="172354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/>
              <a:t>文件内容处理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62720" y="5900478"/>
            <a:ext cx="1210588" cy="432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/>
              <a:t>获取帮助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855562" y="3990879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zh-CN" sz="2000" dirty="0"/>
              <a:t>磁盘管理</a:t>
            </a:r>
            <a:endParaRPr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846189" y="3962648"/>
            <a:ext cx="1210588" cy="432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/>
              <a:t>备份压缩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1476" y="5315703"/>
            <a:ext cx="14867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3.9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0103" y="5253440"/>
            <a:ext cx="14867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3.10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02570" y="5906809"/>
            <a:ext cx="1210588" cy="432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其他命令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85259" y="1939126"/>
            <a:ext cx="13676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3.1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85259" y="1623627"/>
            <a:ext cx="7694188" cy="1938992"/>
            <a:chOff x="3889051" y="2081484"/>
            <a:chExt cx="5162565" cy="1938992"/>
          </a:xfrm>
        </p:grpSpPr>
        <p:sp>
          <p:nvSpPr>
            <p:cNvPr id="14" name="文本框 13"/>
            <p:cNvSpPr txBox="1"/>
            <p:nvPr/>
          </p:nvSpPr>
          <p:spPr>
            <a:xfrm>
              <a:off x="4610916" y="2081484"/>
              <a:ext cx="44407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1"/>
              <a:r>
                <a:rPr lang="en-US" altLang="zh-CN" sz="6000" b="1" dirty="0">
                  <a:solidFill>
                    <a:schemeClr val="bg1"/>
                  </a:solidFill>
                </a:rPr>
                <a:t>Ubuntu</a:t>
              </a:r>
              <a:r>
                <a:rPr lang="zh-CN" altLang="zh-CN" sz="6000" b="1" dirty="0">
                  <a:solidFill>
                    <a:schemeClr val="bg1"/>
                  </a:solidFill>
                </a:rPr>
                <a:t>命令简介</a:t>
              </a:r>
              <a:endParaRPr lang="zh-CN" altLang="zh-CN" sz="6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89051" y="3469079"/>
              <a:ext cx="46435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73543" y="1492857"/>
            <a:ext cx="1917381" cy="1824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内部命令</a:t>
            </a:r>
            <a:endParaRPr lang="zh-CN" altLang="en-US" sz="2400" dirty="0"/>
          </a:p>
        </p:txBody>
      </p:sp>
      <p:sp>
        <p:nvSpPr>
          <p:cNvPr id="35" name="椭圆 3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676264" y="281865"/>
            <a:ext cx="27142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b="1" dirty="0">
                <a:latin typeface="+mj-ea"/>
              </a:rPr>
              <a:t>Ubuntu</a:t>
            </a:r>
            <a:r>
              <a:rPr lang="zh-CN" altLang="zh-CN" sz="2800" b="1" dirty="0">
                <a:latin typeface="+mj-ea"/>
              </a:rPr>
              <a:t>命令简介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34694" y="1439067"/>
            <a:ext cx="1917381" cy="1824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外部命令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37129" y="4231341"/>
            <a:ext cx="9370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内置命令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builtin</a:t>
            </a:r>
            <a:r>
              <a:rPr lang="en-US" altLang="zh-CN" sz="2400" dirty="0"/>
              <a:t> command) </a:t>
            </a:r>
            <a:r>
              <a:rPr lang="zh-CN" altLang="en-US" sz="2400" dirty="0"/>
              <a:t>在系统启动时就调入内存，是常驻内存的，所以执行效率高。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外部命令</a:t>
            </a:r>
            <a:r>
              <a:rPr lang="en-US" altLang="zh-CN" sz="2400" dirty="0"/>
              <a:t>(external command) </a:t>
            </a:r>
            <a:r>
              <a:rPr lang="zh-CN" altLang="en-US" sz="2400" dirty="0"/>
              <a:t>是系统的软件功能，用户需要时才从硬盘中读入内存。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73543" y="2631376"/>
            <a:ext cx="1917381" cy="1824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内部命令</a:t>
            </a:r>
            <a:endParaRPr lang="en-US" altLang="zh-CN" sz="2400" dirty="0"/>
          </a:p>
        </p:txBody>
      </p:sp>
      <p:sp>
        <p:nvSpPr>
          <p:cNvPr id="35" name="椭圆 34"/>
          <p:cNvSpPr/>
          <p:nvPr/>
        </p:nvSpPr>
        <p:spPr>
          <a:xfrm rot="10800000">
            <a:off x="3298616" y="409857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0800000">
            <a:off x="2660493" y="443262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0800000">
            <a:off x="2089180" y="476666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800000">
            <a:off x="158467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26148" y="409858"/>
            <a:ext cx="267237" cy="26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331080" y="443263"/>
            <a:ext cx="200428" cy="20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969202" y="476667"/>
            <a:ext cx="133619" cy="133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540516" y="510071"/>
            <a:ext cx="66809" cy="66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676264" y="281865"/>
            <a:ext cx="27142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b="1" dirty="0">
                <a:latin typeface="+mj-ea"/>
              </a:rPr>
              <a:t>Ubuntu</a:t>
            </a:r>
            <a:r>
              <a:rPr lang="zh-CN" altLang="zh-CN" sz="2800" b="1" dirty="0">
                <a:latin typeface="+mj-ea"/>
              </a:rPr>
              <a:t>命令简介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37412" y="1281952"/>
            <a:ext cx="5056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列举内部命令：</a:t>
            </a:r>
            <a:endParaRPr lang="en-US" altLang="zh-CN" sz="2400" dirty="0"/>
          </a:p>
          <a:p>
            <a:r>
              <a:rPr lang="en-US" altLang="zh-CN" sz="2400" dirty="0"/>
              <a:t>alias,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, bind, break, </a:t>
            </a:r>
            <a:r>
              <a:rPr lang="en-US" altLang="zh-CN" sz="2400" dirty="0" err="1"/>
              <a:t>builtin</a:t>
            </a:r>
            <a:r>
              <a:rPr lang="en-US" altLang="zh-CN" sz="2400" dirty="0"/>
              <a:t>, caller, cd, command, </a:t>
            </a:r>
            <a:r>
              <a:rPr lang="en-US" altLang="zh-CN" sz="2400" dirty="0" err="1"/>
              <a:t>compgen</a:t>
            </a:r>
            <a:r>
              <a:rPr lang="en-US" altLang="zh-CN" sz="2400" dirty="0"/>
              <a:t>, complete, </a:t>
            </a:r>
            <a:r>
              <a:rPr lang="en-US" altLang="zh-CN" sz="2400" dirty="0" err="1"/>
              <a:t>compopt</a:t>
            </a:r>
            <a:r>
              <a:rPr lang="en-US" altLang="zh-CN" sz="2400" dirty="0"/>
              <a:t>,  continue,  declare,  </a:t>
            </a:r>
            <a:r>
              <a:rPr lang="en-US" altLang="zh-CN" sz="2400" dirty="0" err="1"/>
              <a:t>dirs</a:t>
            </a:r>
            <a:r>
              <a:rPr lang="en-US" altLang="zh-CN" sz="2400" dirty="0"/>
              <a:t>,  disown,  </a:t>
            </a:r>
            <a:r>
              <a:rPr lang="en-US" altLang="zh-CN" sz="2400" dirty="0" err="1"/>
              <a:t>echo,enable</a:t>
            </a:r>
            <a:r>
              <a:rPr lang="en-US" altLang="zh-CN" sz="2400" dirty="0"/>
              <a:t>,  eval,  exec, exit, export, false, fc, 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getopts</a:t>
            </a:r>
            <a:r>
              <a:rPr lang="en-US" altLang="zh-CN" sz="2400" dirty="0"/>
              <a:t>, hash, </a:t>
            </a:r>
            <a:r>
              <a:rPr lang="en-US" altLang="zh-CN" sz="2400" dirty="0" err="1"/>
              <a:t>help,history</a:t>
            </a:r>
            <a:r>
              <a:rPr lang="en-US" altLang="zh-CN" sz="2400" dirty="0"/>
              <a:t>, jobs, kill, let, local, logout, </a:t>
            </a:r>
            <a:r>
              <a:rPr lang="en-US" altLang="zh-CN" sz="2400" dirty="0" err="1"/>
              <a:t>mapfile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popd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,  </a:t>
            </a:r>
            <a:r>
              <a:rPr lang="en-US" altLang="zh-CN" sz="2400" dirty="0" err="1"/>
              <a:t>pushd,pwd</a:t>
            </a:r>
            <a:r>
              <a:rPr lang="en-US" altLang="zh-CN" sz="2400" dirty="0"/>
              <a:t>,  read, </a:t>
            </a:r>
            <a:r>
              <a:rPr lang="en-US" altLang="zh-CN" sz="2400" dirty="0" err="1"/>
              <a:t>readonly</a:t>
            </a:r>
            <a:r>
              <a:rPr lang="en-US" altLang="zh-CN" sz="2400" dirty="0"/>
              <a:t>, return, set, shift, </a:t>
            </a:r>
            <a:r>
              <a:rPr lang="en-US" altLang="zh-CN" sz="2400" dirty="0" err="1"/>
              <a:t>shopt</a:t>
            </a:r>
            <a:r>
              <a:rPr lang="en-US" altLang="zh-CN" sz="2400" dirty="0"/>
              <a:t>, source, suspend, </a:t>
            </a:r>
            <a:r>
              <a:rPr lang="en-US" altLang="zh-CN" sz="2400" dirty="0" err="1"/>
              <a:t>test,times</a:t>
            </a:r>
            <a:r>
              <a:rPr lang="en-US" altLang="zh-CN" sz="2400" dirty="0"/>
              <a:t>, trap, true, type, typeset, </a:t>
            </a:r>
            <a:r>
              <a:rPr lang="en-US" altLang="zh-CN" sz="2400" dirty="0" err="1"/>
              <a:t>ulimit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umask</a:t>
            </a:r>
            <a:r>
              <a:rPr lang="en-US" altLang="zh-CN" sz="2400" dirty="0"/>
              <a:t>, unalias, unset, wait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MOOCVIDEO" val="2000200189"/>
  <p:tag name="MOOCFILETYPE" val="1"/>
</p:tagLst>
</file>

<file path=ppt/theme/theme1.xml><?xml version="1.0" encoding="utf-8"?>
<a:theme xmlns:a="http://schemas.openxmlformats.org/drawingml/2006/main" name="Office 主题">
  <a:themeElements>
    <a:clrScheme name="自定义 6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53BAE9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2379</Words>
  <Application>WPS 演示</Application>
  <PresentationFormat>宽屏</PresentationFormat>
  <Paragraphs>213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Segoe UI Black</vt:lpstr>
      <vt:lpstr>华文细黑</vt:lpstr>
      <vt:lpstr>Segoe UI Light</vt:lpstr>
      <vt:lpstr>Calibri</vt:lpstr>
      <vt:lpstr>Arial Unicode MS</vt:lpstr>
      <vt:lpstr>Calibri Light</vt:lpstr>
      <vt:lpstr>Office 主题</vt:lpstr>
      <vt:lpstr>PowerPoint 演示文稿</vt:lpstr>
      <vt:lpstr>预习注意事项一</vt:lpstr>
      <vt:lpstr>预习注意事项二</vt:lpstr>
      <vt:lpstr>预习注意事项三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Ubuntu字符界面</dc:title>
  <dc:creator>姚坤</dc:creator>
  <dc:subject>第三章 Ubuntu字符界面</dc:subject>
  <cp:lastModifiedBy>BIG 周z</cp:lastModifiedBy>
  <cp:revision>521</cp:revision>
  <dcterms:created xsi:type="dcterms:W3CDTF">2015-05-12T15:24:00Z</dcterms:created>
  <dcterms:modified xsi:type="dcterms:W3CDTF">2021-03-30T14:43:00Z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