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924C8-CE73-2E16-F0A6-B964E547B34D}" v="143" dt="2025-02-21T16:11:48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14" y="2449164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a typeface="+mj-lt"/>
                <a:cs typeface="+mj-lt"/>
              </a:rPr>
              <a:t>Secure Data Hiding in Image Using Steganography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  <a:p>
            <a:pPr algn="ctr"/>
            <a:endParaRPr lang="en-US" b="1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67664" y="698145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6029" y="4418277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ARI CHANDRAN YOGANANDH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MALLA REDDY COLLEGE OF      ENGINEERING AND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endParaRPr lang="en-IN" sz="2600" b="1" dirty="0"/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600" b="1" dirty="0">
                <a:ea typeface="+mn-lt"/>
                <a:cs typeface="+mn-lt"/>
              </a:rPr>
              <a:t>Fully Functional:</a:t>
            </a:r>
            <a:r>
              <a:rPr lang="en-IN" sz="2600" dirty="0">
                <a:ea typeface="+mn-lt"/>
                <a:cs typeface="+mn-lt"/>
              </a:rPr>
              <a:t> The steganography tool now correctly encodes and decodes secret messages in images.</a:t>
            </a:r>
            <a:endParaRPr lang="en-IN" sz="2600" dirty="0"/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600" b="1" dirty="0">
                <a:ea typeface="+mn-lt"/>
                <a:cs typeface="+mn-lt"/>
              </a:rPr>
              <a:t>Error Handling Improved:</a:t>
            </a:r>
            <a:r>
              <a:rPr lang="en-IN" sz="2600" dirty="0">
                <a:ea typeface="+mn-lt"/>
                <a:cs typeface="+mn-lt"/>
              </a:rPr>
              <a:t> Proper error messages guide users when              selecting files or entering messages.</a:t>
            </a:r>
            <a:endParaRPr lang="en-IN" sz="2600" dirty="0"/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600" dirty="0">
                <a:ea typeface="+mn-lt"/>
                <a:cs typeface="+mn-lt"/>
              </a:rPr>
              <a:t> </a:t>
            </a:r>
            <a:r>
              <a:rPr lang="en-IN" sz="2600" b="1" dirty="0">
                <a:ea typeface="+mn-lt"/>
                <a:cs typeface="+mn-lt"/>
              </a:rPr>
              <a:t>Efficient Encoding:</a:t>
            </a:r>
            <a:r>
              <a:rPr lang="en-IN" sz="2600" dirty="0">
                <a:ea typeface="+mn-lt"/>
                <a:cs typeface="+mn-lt"/>
              </a:rPr>
              <a:t> Uses </a:t>
            </a:r>
            <a:r>
              <a:rPr lang="en-IN" sz="2600" b="1" dirty="0">
                <a:ea typeface="+mn-lt"/>
                <a:cs typeface="+mn-lt"/>
              </a:rPr>
              <a:t>LSB (Least Significant Bit)</a:t>
            </a:r>
            <a:r>
              <a:rPr lang="en-IN" sz="2600" dirty="0">
                <a:ea typeface="+mn-lt"/>
                <a:cs typeface="+mn-lt"/>
              </a:rPr>
              <a:t> technique to hide messages in image pixels.</a:t>
            </a:r>
            <a:endParaRPr lang="en-IN" sz="2600" dirty="0"/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600" dirty="0">
                <a:ea typeface="+mn-lt"/>
                <a:cs typeface="+mn-lt"/>
              </a:rPr>
              <a:t> </a:t>
            </a:r>
            <a:r>
              <a:rPr lang="en-IN" sz="2600" b="1" dirty="0">
                <a:ea typeface="+mn-lt"/>
                <a:cs typeface="+mn-lt"/>
              </a:rPr>
              <a:t>Optimized Decoding:</a:t>
            </a:r>
            <a:r>
              <a:rPr lang="en-IN" sz="2600" dirty="0">
                <a:ea typeface="+mn-lt"/>
                <a:cs typeface="+mn-lt"/>
              </a:rPr>
              <a:t> Ensures hidden messages are extracted accurately with a </a:t>
            </a:r>
            <a:r>
              <a:rPr lang="en-IN" sz="2600" b="1" dirty="0">
                <a:ea typeface="+mn-lt"/>
                <a:cs typeface="+mn-lt"/>
              </a:rPr>
              <a:t>termination marker ("###")</a:t>
            </a:r>
            <a:r>
              <a:rPr lang="en-IN" sz="2600" dirty="0">
                <a:ea typeface="+mn-lt"/>
                <a:cs typeface="+mn-lt"/>
              </a:rPr>
              <a:t> for clarity.</a:t>
            </a:r>
            <a:endParaRPr lang="en-IN" sz="2600" dirty="0"/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600" dirty="0">
                <a:ea typeface="+mn-lt"/>
                <a:cs typeface="+mn-lt"/>
              </a:rPr>
              <a:t> </a:t>
            </a:r>
            <a:r>
              <a:rPr lang="en-IN" sz="2600" b="1" dirty="0">
                <a:ea typeface="+mn-lt"/>
                <a:cs typeface="+mn-lt"/>
              </a:rPr>
              <a:t>Hacker-Themed UI:</a:t>
            </a:r>
            <a:r>
              <a:rPr lang="en-IN" sz="2600" dirty="0">
                <a:ea typeface="+mn-lt"/>
                <a:cs typeface="+mn-lt"/>
              </a:rPr>
              <a:t> A sleek </a:t>
            </a:r>
            <a:r>
              <a:rPr lang="en-IN" sz="2600" b="1" dirty="0">
                <a:ea typeface="+mn-lt"/>
                <a:cs typeface="+mn-lt"/>
              </a:rPr>
              <a:t>dark mode interface</a:t>
            </a:r>
            <a:r>
              <a:rPr lang="en-IN" sz="2600" dirty="0">
                <a:ea typeface="+mn-lt"/>
                <a:cs typeface="+mn-lt"/>
              </a:rPr>
              <a:t> with neon green text enhances the </a:t>
            </a:r>
            <a:r>
              <a:rPr lang="en-IN" sz="2600" b="1" dirty="0">
                <a:ea typeface="+mn-lt"/>
                <a:cs typeface="+mn-lt"/>
              </a:rPr>
              <a:t>"hacker" aesthetic</a:t>
            </a:r>
            <a:r>
              <a:rPr lang="en-IN" sz="2600" dirty="0">
                <a:ea typeface="+mn-lt"/>
                <a:cs typeface="+mn-lt"/>
              </a:rPr>
              <a:t>. </a:t>
            </a:r>
            <a:endParaRPr lang="en-IN" sz="2600" dirty="0"/>
          </a:p>
          <a:p>
            <a:pPr marL="305435" indent="-305435">
              <a:buFont typeface="Wingdings" panose="05020102010507070707" pitchFamily="18" charset="2"/>
              <a:buChar char="v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>
                <a:ea typeface="+mn-lt"/>
                <a:cs typeface="+mn-lt"/>
              </a:rPr>
              <a:t>https://github.com/JERRY07-YOGA/Secure-Image-Stegnography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100" b="1"/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100" b="1" dirty="0">
                <a:ea typeface="+mn-lt"/>
                <a:cs typeface="+mn-lt"/>
              </a:rPr>
              <a:t>Enhanced Security</a:t>
            </a:r>
            <a:r>
              <a:rPr lang="en-US" sz="2100" dirty="0">
                <a:ea typeface="+mn-lt"/>
                <a:cs typeface="+mn-lt"/>
              </a:rPr>
              <a:t> – Implementing </a:t>
            </a:r>
            <a:r>
              <a:rPr lang="en-US" sz="2100" b="1" dirty="0">
                <a:ea typeface="+mn-lt"/>
                <a:cs typeface="+mn-lt"/>
              </a:rPr>
              <a:t>quantum-resistant encryption</a:t>
            </a:r>
            <a:r>
              <a:rPr lang="en-US" sz="2100" dirty="0">
                <a:ea typeface="+mn-lt"/>
                <a:cs typeface="+mn-lt"/>
              </a:rPr>
              <a:t> and AI-based </a:t>
            </a:r>
            <a:r>
              <a:rPr lang="en-US" sz="2100" b="1" dirty="0">
                <a:ea typeface="+mn-lt"/>
                <a:cs typeface="+mn-lt"/>
              </a:rPr>
              <a:t>steganalysis detection</a:t>
            </a:r>
            <a:r>
              <a:rPr lang="en-US" sz="2100" dirty="0">
                <a:ea typeface="+mn-lt"/>
                <a:cs typeface="+mn-lt"/>
              </a:rPr>
              <a:t> to improve data security.</a:t>
            </a:r>
            <a:endParaRPr lang="en-US" sz="2100" dirty="0"/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100" b="1" dirty="0">
                <a:ea typeface="+mn-lt"/>
                <a:cs typeface="+mn-lt"/>
              </a:rPr>
              <a:t>Multi-Format Support</a:t>
            </a:r>
            <a:r>
              <a:rPr lang="en-US" sz="2100" dirty="0">
                <a:ea typeface="+mn-lt"/>
                <a:cs typeface="+mn-lt"/>
              </a:rPr>
              <a:t> – Expanding to support </a:t>
            </a:r>
            <a:r>
              <a:rPr lang="en-US" sz="2100" b="1" dirty="0">
                <a:ea typeface="+mn-lt"/>
                <a:cs typeface="+mn-lt"/>
              </a:rPr>
              <a:t>audio, video, and document-based</a:t>
            </a:r>
            <a:r>
              <a:rPr lang="en-US" sz="2100" dirty="0">
                <a:ea typeface="+mn-lt"/>
                <a:cs typeface="+mn-lt"/>
              </a:rPr>
              <a:t> steganography for broader applications.</a:t>
            </a:r>
            <a:endParaRPr lang="en-US" sz="2100" dirty="0"/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100" b="1" dirty="0">
                <a:ea typeface="+mn-lt"/>
                <a:cs typeface="+mn-lt"/>
              </a:rPr>
              <a:t>Cloud Integration</a:t>
            </a:r>
            <a:r>
              <a:rPr lang="en-US" sz="2100" dirty="0">
                <a:ea typeface="+mn-lt"/>
                <a:cs typeface="+mn-lt"/>
              </a:rPr>
              <a:t> – Enabling </a:t>
            </a:r>
            <a:r>
              <a:rPr lang="en-US" sz="2100" b="1" dirty="0">
                <a:ea typeface="+mn-lt"/>
                <a:cs typeface="+mn-lt"/>
              </a:rPr>
              <a:t>secure cloud storage</a:t>
            </a:r>
            <a:r>
              <a:rPr lang="en-US" sz="2100" dirty="0">
                <a:ea typeface="+mn-lt"/>
                <a:cs typeface="+mn-lt"/>
              </a:rPr>
              <a:t> and sharing of steganographic images for remote communication.</a:t>
            </a:r>
            <a:endParaRPr lang="en-US" sz="2100" dirty="0"/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100" b="1" dirty="0">
                <a:ea typeface="+mn-lt"/>
                <a:cs typeface="+mn-lt"/>
              </a:rPr>
              <a:t>Automated Detection &amp; Prevention</a:t>
            </a:r>
            <a:r>
              <a:rPr lang="en-US" sz="2100" dirty="0">
                <a:ea typeface="+mn-lt"/>
                <a:cs typeface="+mn-lt"/>
              </a:rPr>
              <a:t> – Developing </a:t>
            </a:r>
            <a:r>
              <a:rPr lang="en-US" sz="2100" b="1" dirty="0">
                <a:ea typeface="+mn-lt"/>
                <a:cs typeface="+mn-lt"/>
              </a:rPr>
              <a:t>AI-powered tools</a:t>
            </a:r>
            <a:r>
              <a:rPr lang="en-US" sz="2100" dirty="0">
                <a:ea typeface="+mn-lt"/>
                <a:cs typeface="+mn-lt"/>
              </a:rPr>
              <a:t> to detect and prevent </a:t>
            </a:r>
            <a:r>
              <a:rPr lang="en-US" sz="2100" b="1" dirty="0">
                <a:ea typeface="+mn-lt"/>
                <a:cs typeface="+mn-lt"/>
              </a:rPr>
              <a:t>malicious steganographic attacks</a:t>
            </a:r>
            <a:r>
              <a:rPr lang="en-US" sz="2100" dirty="0">
                <a:ea typeface="+mn-lt"/>
                <a:cs typeface="+mn-lt"/>
              </a:rPr>
              <a:t>.</a:t>
            </a:r>
            <a:endParaRPr lang="en-US" sz="2100" dirty="0"/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100" b="1" dirty="0">
                <a:ea typeface="+mn-lt"/>
                <a:cs typeface="+mn-lt"/>
              </a:rPr>
              <a:t>Steganography for IoT</a:t>
            </a:r>
            <a:r>
              <a:rPr lang="en-US" sz="2100" dirty="0">
                <a:ea typeface="+mn-lt"/>
                <a:cs typeface="+mn-lt"/>
              </a:rPr>
              <a:t> – Applying </a:t>
            </a:r>
            <a:r>
              <a:rPr lang="en-US" sz="2100" b="1" dirty="0">
                <a:ea typeface="+mn-lt"/>
                <a:cs typeface="+mn-lt"/>
              </a:rPr>
              <a:t>lightweight steganography</a:t>
            </a:r>
            <a:r>
              <a:rPr lang="en-US" sz="2100" dirty="0">
                <a:ea typeface="+mn-lt"/>
                <a:cs typeface="+mn-lt"/>
              </a:rPr>
              <a:t> techniques for </a:t>
            </a:r>
            <a:r>
              <a:rPr lang="en-US" sz="2100" b="1" dirty="0">
                <a:ea typeface="+mn-lt"/>
                <a:cs typeface="+mn-lt"/>
              </a:rPr>
              <a:t>secure communication in IoT</a:t>
            </a:r>
            <a:r>
              <a:rPr lang="en-US" sz="2100" dirty="0">
                <a:ea typeface="+mn-lt"/>
                <a:cs typeface="+mn-lt"/>
              </a:rPr>
              <a:t> devices. </a:t>
            </a:r>
            <a:endParaRPr lang="en-US" sz="2100" dirty="0"/>
          </a:p>
          <a:p>
            <a:pPr marL="305435" indent="-305435">
              <a:buFont typeface="Wingdings" panose="05020102010507070707" pitchFamily="18" charset="2"/>
              <a:buChar char="v"/>
            </a:pPr>
            <a:endParaRPr lang="en-US" sz="21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98591"/>
            <a:ext cx="11029615" cy="4673324"/>
          </a:xfrm>
        </p:spPr>
        <p:txBody>
          <a:bodyPr>
            <a:normAutofit fontScale="85000" lnSpcReduction="10000"/>
          </a:bodyPr>
          <a:lstStyle/>
          <a:p>
            <a:pPr marL="305435" indent="-305435">
              <a:buFont typeface="Wingdings"/>
              <a:buChar char="v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Traditional encryption methods are easily detectable and can attract unwanted attention.</a:t>
            </a:r>
            <a:endParaRPr lang="en-US" dirty="0"/>
          </a:p>
          <a:p>
            <a:pPr marL="305435" indent="-305435">
              <a:buFont typeface="Wingdings"/>
              <a:buChar char="v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Steganography allows secure data hiding without raising suspicion.</a:t>
            </a:r>
            <a:endParaRPr lang="en-IN" dirty="0"/>
          </a:p>
          <a:p>
            <a:pPr marL="305435" indent="-305435">
              <a:buFont typeface="Wingdings"/>
              <a:buChar char="v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There is a need for a user-friendly tool to encode and decode secret messages efficiently.</a:t>
            </a:r>
            <a:endParaRPr lang="en-IN" dirty="0"/>
          </a:p>
          <a:p>
            <a:pPr marL="305435" indent="-305435">
              <a:buFont typeface="Wingdings"/>
              <a:buChar char="v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Existing tools lack an intuitive interface, making them difficult for non-technical users.</a:t>
            </a:r>
            <a:endParaRPr lang="en-IN" dirty="0"/>
          </a:p>
          <a:p>
            <a:pPr marL="305435" indent="-305435">
              <a:buFont typeface="Wingdings"/>
              <a:buChar char="v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Secure communication is crucial for privacy-conscious users and professionals handling sensitive data.</a:t>
            </a:r>
            <a:endParaRPr lang="en-IN" dirty="0"/>
          </a:p>
          <a:p>
            <a:pPr marL="0" indent="0">
              <a:buNone/>
            </a:pPr>
            <a:endParaRPr lang="en-IN" sz="32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Wingdings"/>
              <a:buChar char="v"/>
            </a:pPr>
            <a:r>
              <a:rPr lang="en-IN" sz="2600" b="1" dirty="0">
                <a:ea typeface="+mn-lt"/>
                <a:cs typeface="+mn-lt"/>
              </a:rPr>
              <a:t>Programming Language</a:t>
            </a:r>
            <a:r>
              <a:rPr lang="en-IN" sz="2600" dirty="0">
                <a:ea typeface="+mn-lt"/>
                <a:cs typeface="+mn-lt"/>
              </a:rPr>
              <a:t>: Python</a:t>
            </a:r>
            <a:endParaRPr lang="en-US" sz="2600" dirty="0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ea typeface="+mn-lt"/>
                <a:cs typeface="+mn-lt"/>
              </a:rPr>
              <a:t>GUI Framework</a:t>
            </a:r>
            <a:r>
              <a:rPr lang="en-IN" sz="2600" dirty="0">
                <a:ea typeface="+mn-lt"/>
                <a:cs typeface="+mn-lt"/>
              </a:rPr>
              <a:t>: </a:t>
            </a:r>
            <a:r>
              <a:rPr lang="en-IN" sz="2600" err="1">
                <a:ea typeface="+mn-lt"/>
                <a:cs typeface="+mn-lt"/>
              </a:rPr>
              <a:t>Tkinter</a:t>
            </a:r>
            <a:endParaRPr lang="en-IN" sz="2600" err="1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ea typeface="+mn-lt"/>
                <a:cs typeface="+mn-lt"/>
              </a:rPr>
              <a:t>Image Processing</a:t>
            </a:r>
            <a:r>
              <a:rPr lang="en-IN" sz="2600" dirty="0">
                <a:ea typeface="+mn-lt"/>
                <a:cs typeface="+mn-lt"/>
              </a:rPr>
              <a:t>: PIL (Pillow)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ea typeface="+mn-lt"/>
                <a:cs typeface="+mn-lt"/>
              </a:rPr>
              <a:t>Steganography Libraries</a:t>
            </a:r>
            <a:r>
              <a:rPr lang="en-IN" sz="2600" dirty="0">
                <a:ea typeface="+mn-lt"/>
                <a:cs typeface="+mn-lt"/>
              </a:rPr>
              <a:t>: Stepic (if used), custom LSB encoding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IDE</a:t>
            </a:r>
            <a:r>
              <a:rPr lang="en-IN" sz="26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sz="2600" dirty="0">
                <a:solidFill>
                  <a:srgbClr val="000000"/>
                </a:solidFill>
                <a:ea typeface="+mn-lt"/>
                <a:cs typeface="+mn-lt"/>
              </a:rPr>
              <a:t> VS Code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9560"/>
            <a:ext cx="11029615" cy="4673324"/>
          </a:xfrm>
        </p:spPr>
        <p:txBody>
          <a:bodyPr/>
          <a:lstStyle/>
          <a:p>
            <a:pPr marL="305435" indent="-305435">
              <a:buFont typeface="Wingdings"/>
              <a:buChar char="v"/>
            </a:pPr>
            <a:r>
              <a:rPr lang="en-IN" sz="2600" b="1">
                <a:solidFill>
                  <a:srgbClr val="0F0F0F"/>
                </a:solidFill>
                <a:ea typeface="+mn-lt"/>
                <a:cs typeface="+mn-lt"/>
              </a:rPr>
              <a:t>Hacker-Themed UI</a:t>
            </a:r>
            <a:r>
              <a:rPr lang="en-IN" sz="2600">
                <a:solidFill>
                  <a:srgbClr val="0F0F0F"/>
                </a:solidFill>
                <a:ea typeface="+mn-lt"/>
                <a:cs typeface="+mn-lt"/>
              </a:rPr>
              <a:t>: Engaging and visually appealing dark mode interface.</a:t>
            </a:r>
            <a:endParaRPr lang="en-US" sz="2600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Easy-to-Use Interface</a:t>
            </a:r>
            <a:r>
              <a:rPr lang="en-IN" sz="2600" dirty="0">
                <a:solidFill>
                  <a:srgbClr val="0F0F0F"/>
                </a:solidFill>
                <a:ea typeface="+mn-lt"/>
                <a:cs typeface="+mn-lt"/>
              </a:rPr>
              <a:t>: Simple and intuitive encoding/decoding process.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Lightweight &amp; Fast</a:t>
            </a:r>
            <a:r>
              <a:rPr lang="en-IN" sz="2600" dirty="0">
                <a:solidFill>
                  <a:srgbClr val="0F0F0F"/>
                </a:solidFill>
                <a:ea typeface="+mn-lt"/>
                <a:cs typeface="+mn-lt"/>
              </a:rPr>
              <a:t>: Efficiently hides and retrieves messages without significant processing delays.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Cross-Platform Compatibility</a:t>
            </a:r>
            <a:r>
              <a:rPr lang="en-IN" sz="2600" dirty="0">
                <a:solidFill>
                  <a:srgbClr val="0F0F0F"/>
                </a:solidFill>
                <a:ea typeface="+mn-lt"/>
                <a:cs typeface="+mn-lt"/>
              </a:rPr>
              <a:t>: Can run on different operating systems without complex installations.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Potential for Expansion</a:t>
            </a:r>
            <a:r>
              <a:rPr lang="en-IN" sz="2600" dirty="0">
                <a:solidFill>
                  <a:srgbClr val="0F0F0F"/>
                </a:solidFill>
                <a:ea typeface="+mn-lt"/>
                <a:cs typeface="+mn-lt"/>
              </a:rPr>
              <a:t>: Future updates can include encrypted steganography, multi-image support, and password protection.</a:t>
            </a:r>
            <a:endParaRPr lang="en-IN" sz="2600" dirty="0"/>
          </a:p>
          <a:p>
            <a:pPr marL="305435" indent="0">
              <a:buNone/>
            </a:pPr>
            <a:endParaRPr lang="en-IN"/>
          </a:p>
          <a:p>
            <a:pPr marL="305435" indent="-305435">
              <a:buNone/>
            </a:pPr>
            <a:endParaRPr lang="en-IN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Wingdings"/>
              <a:buChar char="v"/>
            </a:pPr>
            <a:r>
              <a:rPr lang="en-IN" sz="2600" dirty="0">
                <a:ea typeface="+mn-lt"/>
                <a:cs typeface="+mn-lt"/>
              </a:rPr>
              <a:t>Government and Intelligence Agencies</a:t>
            </a:r>
            <a:endParaRPr lang="en-US" sz="2600" dirty="0"/>
          </a:p>
          <a:p>
            <a:pPr marL="305435" indent="-305435">
              <a:buFont typeface="Wingdings"/>
              <a:buChar char="v"/>
            </a:pPr>
            <a:r>
              <a:rPr lang="en-IN" sz="2600" dirty="0">
                <a:ea typeface="+mn-lt"/>
                <a:cs typeface="+mn-lt"/>
              </a:rPr>
              <a:t>Journalists and Whistleblowers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dirty="0">
                <a:ea typeface="+mn-lt"/>
                <a:cs typeface="+mn-lt"/>
              </a:rPr>
              <a:t>Corporate Organizations for Secure Data Transfer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dirty="0">
                <a:ea typeface="+mn-lt"/>
                <a:cs typeface="+mn-lt"/>
              </a:rPr>
              <a:t>Military and </a:t>
            </a:r>
            <a:r>
              <a:rPr lang="en-IN" sz="2600" err="1">
                <a:ea typeface="+mn-lt"/>
                <a:cs typeface="+mn-lt"/>
              </a:rPr>
              <a:t>Defense</a:t>
            </a:r>
            <a:r>
              <a:rPr lang="en-IN" sz="2600" dirty="0">
                <a:ea typeface="+mn-lt"/>
                <a:cs typeface="+mn-lt"/>
              </a:rPr>
              <a:t> Personnel</a:t>
            </a:r>
            <a:endParaRPr lang="en-IN" sz="2600" dirty="0"/>
          </a:p>
          <a:p>
            <a:pPr marL="305435" indent="-305435">
              <a:buFont typeface="Wingdings"/>
              <a:buChar char="v"/>
            </a:pPr>
            <a:r>
              <a:rPr lang="en-IN" sz="2600" dirty="0">
                <a:ea typeface="+mn-lt"/>
                <a:cs typeface="+mn-lt"/>
              </a:rPr>
              <a:t>General Users Concerned About Privacy</a:t>
            </a:r>
            <a:endParaRPr lang="en-IN" sz="2600" dirty="0"/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8C92-BFB5-4B70-CFAB-6A150C40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E80A-7BF9-B7AF-E618-4DED4C9E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05435" indent="-305435"/>
            <a:endParaRPr lang="en-US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05435" indent="-305435"/>
            <a:r>
              <a:rPr lang="en-US" dirty="0"/>
              <a:t>                                                                     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 </a:t>
            </a:r>
          </a:p>
          <a:p>
            <a:pPr marL="305435" indent="-305435"/>
            <a:r>
              <a:rPr lang="en-US" dirty="0"/>
              <a:t>                                                                                                         </a:t>
            </a:r>
            <a:r>
              <a:rPr lang="en-US" sz="2900" b="1" dirty="0"/>
              <a:t>   </a:t>
            </a:r>
            <a:r>
              <a:rPr lang="en-US" sz="3900" b="1" dirty="0"/>
              <a:t>  </a:t>
            </a:r>
          </a:p>
          <a:p>
            <a:pPr marL="305435" indent="-305435"/>
            <a:r>
              <a:rPr lang="en-US" sz="3900" b="1" dirty="0"/>
              <a:t>                                             Main Screen Of The Output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02E3FB-90E5-3AED-2A23-2C7D8A2F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" r="-92" b="6039"/>
          <a:stretch/>
        </p:blipFill>
        <p:spPr>
          <a:xfrm>
            <a:off x="577503" y="1229964"/>
            <a:ext cx="11402346" cy="40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2816-2309-FB04-3DAD-A1233418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4071-C00D-8356-933D-84B32181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05435" indent="-305435"/>
            <a:endParaRPr lang="en-US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3900" b="1" dirty="0"/>
              <a:t>                                                                ENCODING</a:t>
            </a:r>
            <a:r>
              <a:rPr lang="en-US" sz="3900" dirty="0"/>
              <a:t>       </a:t>
            </a:r>
            <a:r>
              <a:rPr lang="en-US" dirty="0"/>
              <a:t>                                                      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312D00-05C0-A443-65ED-FE67938B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58" r="-86" b="6954"/>
          <a:stretch/>
        </p:blipFill>
        <p:spPr>
          <a:xfrm>
            <a:off x="0" y="699370"/>
            <a:ext cx="12202448" cy="45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F968-581F-19B5-964F-38287746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94AE-3883-2248-C3FF-14350F77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05435" indent="-305435"/>
            <a:r>
              <a:rPr lang="en-US" dirty="0"/>
              <a:t> </a:t>
            </a:r>
            <a:endParaRPr lang="en-US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                                                                                </a:t>
            </a:r>
            <a:r>
              <a:rPr lang="en-US" sz="3900" b="1" dirty="0"/>
              <a:t>    </a:t>
            </a:r>
            <a:endParaRPr lang="en-US" dirty="0"/>
          </a:p>
          <a:p>
            <a:pPr marL="305435" indent="-305435"/>
            <a:endParaRPr lang="en-US" sz="3900" b="1" dirty="0"/>
          </a:p>
          <a:p>
            <a:pPr marL="305435" indent="-305435"/>
            <a:r>
              <a:rPr lang="en-US" sz="3900" b="1" dirty="0"/>
              <a:t>                                                  DECODING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FF7837-3B01-750C-8BEE-910FB08A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2" t="10283" r="-86" b="18833"/>
          <a:stretch/>
        </p:blipFill>
        <p:spPr>
          <a:xfrm>
            <a:off x="109603" y="704589"/>
            <a:ext cx="11973702" cy="52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334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200</cp:revision>
  <dcterms:created xsi:type="dcterms:W3CDTF">2021-05-26T16:50:10Z</dcterms:created>
  <dcterms:modified xsi:type="dcterms:W3CDTF">2025-02-21T16:14:56Z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