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AF29BE-7EC2-4220-B994-F0BD8E363C77}">
  <a:tblStyle styleId="{D7AF29BE-7EC2-4220-B994-F0BD8E363C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61269cbe5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61269cbe5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61269cbe5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61269cbe5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1269cbe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1269cbe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61269cbe5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61269cbe5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61269cbe5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61269cbe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61269cbe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61269cbe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61269cbe5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61269cbe5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61269cbe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61269cbe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61269cbe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61269cbe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61269cbe5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61269cbe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Optical Quantum Effects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82725" y="2223825"/>
            <a:ext cx="7688100" cy="1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Candidate number: 1025496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Supervisor: Prof. Alex Lvovsky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High coincidence vs single photon count ratio: 3%.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Around 3 times higher than literatures.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Demonstration of maximally entangled state and remote state preparation.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Well-documented for teaching purposes.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Thanks for listening!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Background -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spontaneous parametric down-conversion (SPDC)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29450" y="2760850"/>
            <a:ext cx="67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SPDC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" name="Google Shape;94;p14"/>
          <p:cNvCxnSpPr>
            <a:stCxn id="93" idx="3"/>
          </p:cNvCxnSpPr>
          <p:nvPr/>
        </p:nvCxnSpPr>
        <p:spPr>
          <a:xfrm flipH="1" rot="10800000">
            <a:off x="1407150" y="2406400"/>
            <a:ext cx="484200" cy="5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>
            <a:endCxn id="96" idx="1"/>
          </p:cNvCxnSpPr>
          <p:nvPr/>
        </p:nvCxnSpPr>
        <p:spPr>
          <a:xfrm>
            <a:off x="3590375" y="2448975"/>
            <a:ext cx="748800" cy="5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 txBox="1"/>
          <p:nvPr/>
        </p:nvSpPr>
        <p:spPr>
          <a:xfrm>
            <a:off x="4339175" y="2719275"/>
            <a:ext cx="1644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Modern research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" name="Google Shape;97;p14"/>
          <p:cNvCxnSpPr>
            <a:stCxn id="96" idx="3"/>
          </p:cNvCxnSpPr>
          <p:nvPr/>
        </p:nvCxnSpPr>
        <p:spPr>
          <a:xfrm flipH="1" rot="10800000">
            <a:off x="5983175" y="2257875"/>
            <a:ext cx="571500" cy="6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6625175" y="2067275"/>
            <a:ext cx="205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Quantum information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004275" y="2949225"/>
            <a:ext cx="5433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" name="Google Shape;100;p14"/>
          <p:cNvCxnSpPr>
            <a:stCxn id="99" idx="1"/>
          </p:cNvCxnSpPr>
          <p:nvPr/>
        </p:nvCxnSpPr>
        <p:spPr>
          <a:xfrm>
            <a:off x="6004275" y="2952825"/>
            <a:ext cx="585600" cy="6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4"/>
          <p:cNvSpPr txBox="1"/>
          <p:nvPr/>
        </p:nvSpPr>
        <p:spPr>
          <a:xfrm>
            <a:off x="6674575" y="3454425"/>
            <a:ext cx="205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Quantum computation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" name="Google Shape;102;p14"/>
          <p:cNvCxnSpPr>
            <a:stCxn id="99" idx="1"/>
            <a:endCxn id="99" idx="3"/>
          </p:cNvCxnSpPr>
          <p:nvPr/>
        </p:nvCxnSpPr>
        <p:spPr>
          <a:xfrm>
            <a:off x="6004275" y="295282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 txBox="1"/>
          <p:nvPr/>
        </p:nvSpPr>
        <p:spPr>
          <a:xfrm>
            <a:off x="6674575" y="2760850"/>
            <a:ext cx="22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Quantum cryptography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" name="Google Shape;104;p14"/>
          <p:cNvCxnSpPr>
            <a:stCxn id="93" idx="3"/>
          </p:cNvCxnSpPr>
          <p:nvPr/>
        </p:nvCxnSpPr>
        <p:spPr>
          <a:xfrm>
            <a:off x="1407150" y="2930200"/>
            <a:ext cx="457800" cy="4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4"/>
          <p:cNvSpPr txBox="1"/>
          <p:nvPr/>
        </p:nvSpPr>
        <p:spPr>
          <a:xfrm>
            <a:off x="1884850" y="2249875"/>
            <a:ext cx="155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Single photon source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884850" y="3232125"/>
            <a:ext cx="1692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Entangled photon pairs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7" name="Google Shape;107;p14"/>
          <p:cNvCxnSpPr>
            <a:stCxn id="106" idx="3"/>
            <a:endCxn id="96" idx="1"/>
          </p:cNvCxnSpPr>
          <p:nvPr/>
        </p:nvCxnSpPr>
        <p:spPr>
          <a:xfrm flipH="1" rot="10800000">
            <a:off x="3577450" y="2956125"/>
            <a:ext cx="761700" cy="5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of SPDC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25" y="1649225"/>
            <a:ext cx="3769775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750" y="3391938"/>
            <a:ext cx="25140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3625" y="2190125"/>
            <a:ext cx="2175550" cy="271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6172200" y="1702325"/>
            <a:ext cx="1904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Type 1 BBO crystal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Experimental setup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38" y="1853850"/>
            <a:ext cx="4790725" cy="27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5816575" y="2260325"/>
            <a:ext cx="2903400" cy="1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HWP: half-wave plate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QWP: quarter-wave plate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P: polarizer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PBS: polarizing beam splitters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M: mirror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Key step - alignment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725" y="1760575"/>
            <a:ext cx="4790725" cy="27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777350" y="2158950"/>
            <a:ext cx="28929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Precise adjustments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Back alignments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922500" y="3185650"/>
            <a:ext cx="43935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Single photon count ~ 40kHz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Coincidence count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~ 10kHz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1kHz for Bell’s inequality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Polarization measurements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225" y="2040125"/>
            <a:ext cx="36385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900" y="2542475"/>
            <a:ext cx="14954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1813300" y="2300050"/>
            <a:ext cx="7338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HWP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314225" y="3157400"/>
            <a:ext cx="5997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PBS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2913925" y="2273650"/>
            <a:ext cx="1065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Detector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025" y="3821325"/>
            <a:ext cx="2224208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Phenomenon - entanglement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750" y="3393713"/>
            <a:ext cx="22606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250" y="2013300"/>
            <a:ext cx="35814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900" y="2013300"/>
            <a:ext cx="2692425" cy="11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Phenomenon - remote state preparation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01975"/>
            <a:ext cx="3676650" cy="21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287" y="993500"/>
            <a:ext cx="2562850" cy="1965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20"/>
          <p:cNvGraphicFramePr/>
          <p:nvPr/>
        </p:nvGraphicFramePr>
        <p:xfrm>
          <a:off x="4952163" y="3120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{D7AF29BE-7EC2-4220-B994-F0BD8E363C77}</a:tableStyleId>
              </a:tblPr>
              <a:tblGrid>
                <a:gridCol w="1155325"/>
                <a:gridCol w="1155325"/>
                <a:gridCol w="1155325"/>
              </a:tblGrid>
              <a:tr h="4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QWP/degrees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HWP1</a:t>
                      </a: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/degrees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2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 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2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 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9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 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Next Steps</a:t>
            </a:r>
            <a:endParaRPr sz="2100"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Bell’s inequality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Photon interference: Hong-Ou-Mandel and Mach-Zehnder interferometer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