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77" r:id="rId3"/>
    <p:sldId id="257" r:id="rId4"/>
    <p:sldId id="279" r:id="rId5"/>
    <p:sldId id="267" r:id="rId6"/>
    <p:sldId id="280" r:id="rId7"/>
    <p:sldId id="270" r:id="rId8"/>
    <p:sldId id="282" r:id="rId9"/>
    <p:sldId id="271" r:id="rId10"/>
    <p:sldId id="272" r:id="rId11"/>
    <p:sldId id="281" r:id="rId12"/>
    <p:sldId id="269" r:id="rId13"/>
    <p:sldId id="283" r:id="rId14"/>
    <p:sldId id="273" r:id="rId15"/>
    <p:sldId id="274" r:id="rId16"/>
    <p:sldId id="264" r:id="rId17"/>
    <p:sldId id="261" r:id="rId18"/>
    <p:sldId id="259" r:id="rId19"/>
    <p:sldId id="260" r:id="rId20"/>
    <p:sldId id="262" r:id="rId21"/>
    <p:sldId id="263" r:id="rId22"/>
    <p:sldId id="265" r:id="rId23"/>
    <p:sldId id="284" r:id="rId2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22" autoAdjust="0"/>
    <p:restoredTop sz="94660"/>
  </p:normalViewPr>
  <p:slideViewPr>
    <p:cSldViewPr>
      <p:cViewPr varScale="1">
        <p:scale>
          <a:sx n="78" d="100"/>
          <a:sy n="78" d="100"/>
        </p:scale>
        <p:origin x="2021" y="6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1916113"/>
            <a:ext cx="6048375" cy="1109662"/>
          </a:xfrm>
        </p:spPr>
        <p:txBody>
          <a:bodyPr/>
          <a:lstStyle>
            <a:lvl1pPr>
              <a:defRPr sz="3200" b="1"/>
            </a:lvl1pPr>
          </a:lstStyle>
          <a:p>
            <a:r>
              <a:rPr lang="ru-RU"/>
              <a:t>Click to edit Master title style</a:t>
            </a:r>
          </a:p>
        </p:txBody>
      </p:sp>
      <p:sp>
        <p:nvSpPr>
          <p:cNvPr id="5123" name="Rectangle 3"/>
          <p:cNvSpPr>
            <a:spLocks noGrp="1" noChangeArrowheads="1"/>
          </p:cNvSpPr>
          <p:nvPr>
            <p:ph type="subTitle" idx="1"/>
          </p:nvPr>
        </p:nvSpPr>
        <p:spPr>
          <a:xfrm>
            <a:off x="395288" y="2776538"/>
            <a:ext cx="6048375" cy="696912"/>
          </a:xfrm>
          <a:effectLst>
            <a:outerShdw dist="17961" dir="2700000" algn="ctr" rotWithShape="0">
              <a:schemeClr val="bg2"/>
            </a:outerShdw>
          </a:effectLst>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02463" y="260350"/>
            <a:ext cx="1817687" cy="648176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547813" y="260350"/>
            <a:ext cx="5302250" cy="648176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547813" y="1343025"/>
            <a:ext cx="352425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24463" y="1343025"/>
            <a:ext cx="352425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51050" y="260350"/>
            <a:ext cx="676910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547813" y="1343025"/>
            <a:ext cx="7200900" cy="5399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charset="0"/>
        </a:defRPr>
      </a:lvl2pPr>
      <a:lvl3pPr algn="l" rtl="0" fontAlgn="base">
        <a:spcBef>
          <a:spcPct val="0"/>
        </a:spcBef>
        <a:spcAft>
          <a:spcPct val="0"/>
        </a:spcAft>
        <a:defRPr sz="3600">
          <a:solidFill>
            <a:schemeClr val="bg1"/>
          </a:solidFill>
          <a:latin typeface="Arial" charset="0"/>
        </a:defRPr>
      </a:lvl3pPr>
      <a:lvl4pPr algn="l" rtl="0" fontAlgn="base">
        <a:spcBef>
          <a:spcPct val="0"/>
        </a:spcBef>
        <a:spcAft>
          <a:spcPct val="0"/>
        </a:spcAft>
        <a:defRPr sz="3600">
          <a:solidFill>
            <a:schemeClr val="bg1"/>
          </a:solidFill>
          <a:latin typeface="Arial" charset="0"/>
        </a:defRPr>
      </a:lvl4pPr>
      <a:lvl5pPr algn="l" rtl="0" fontAlgn="base">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0" y="2384884"/>
            <a:ext cx="9144000" cy="3636404"/>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l"/>
            <a:r>
              <a:rPr lang="en-PH" sz="6400" i="0" dirty="0">
                <a:effectLst/>
                <a:latin typeface="+mn-lt"/>
              </a:rPr>
              <a:t>Explanatory Analysis of Wildfires Occurrence</a:t>
            </a:r>
          </a:p>
        </p:txBody>
      </p:sp>
      <p:pic>
        <p:nvPicPr>
          <p:cNvPr id="1026" name="Picture 2">
            <a:extLst>
              <a:ext uri="{FF2B5EF4-FFF2-40B4-BE49-F238E27FC236}">
                <a16:creationId xmlns:a16="http://schemas.microsoft.com/office/drawing/2014/main" id="{10808BCA-76F6-CAE8-830C-524D226B3C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07355"/>
            <a:ext cx="1800200" cy="18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2D52-355B-6DA1-ABBC-4B72F7EC103C}"/>
              </a:ext>
            </a:extLst>
          </p:cNvPr>
          <p:cNvSpPr>
            <a:spLocks noGrp="1"/>
          </p:cNvSpPr>
          <p:nvPr>
            <p:ph type="title"/>
          </p:nvPr>
        </p:nvSpPr>
        <p:spPr/>
        <p:txBody>
          <a:bodyPr/>
          <a:lstStyle/>
          <a:p>
            <a:r>
              <a:rPr lang="en-PH" b="1" i="0" dirty="0">
                <a:solidFill>
                  <a:schemeClr val="bg1">
                    <a:lumMod val="95000"/>
                  </a:schemeClr>
                </a:solidFill>
                <a:effectLst/>
                <a:latin typeface="-apple-system"/>
              </a:rPr>
              <a:t>Methods</a:t>
            </a:r>
            <a:endParaRPr lang="en-PH" dirty="0">
              <a:solidFill>
                <a:schemeClr val="bg1">
                  <a:lumMod val="95000"/>
                </a:schemeClr>
              </a:solidFill>
            </a:endParaRPr>
          </a:p>
        </p:txBody>
      </p:sp>
      <p:sp>
        <p:nvSpPr>
          <p:cNvPr id="3" name="Content Placeholder 2">
            <a:extLst>
              <a:ext uri="{FF2B5EF4-FFF2-40B4-BE49-F238E27FC236}">
                <a16:creationId xmlns:a16="http://schemas.microsoft.com/office/drawing/2014/main" id="{D5751DAE-DAFD-6DD4-FE9B-00607CC848EF}"/>
              </a:ext>
            </a:extLst>
          </p:cNvPr>
          <p:cNvSpPr>
            <a:spLocks noGrp="1"/>
          </p:cNvSpPr>
          <p:nvPr>
            <p:ph idx="1"/>
          </p:nvPr>
        </p:nvSpPr>
        <p:spPr/>
        <p:txBody>
          <a:bodyPr/>
          <a:lstStyle/>
          <a:p>
            <a:pPr marL="0" indent="0">
              <a:buNone/>
            </a:pPr>
            <a:r>
              <a:rPr lang="en-PH" b="0" i="0" dirty="0">
                <a:solidFill>
                  <a:srgbClr val="24292F"/>
                </a:solidFill>
                <a:effectLst/>
                <a:latin typeface="-apple-system"/>
              </a:rPr>
              <a:t>Indeed, there is mounting evidence that there is less fire in general. However, the data available to date does not support a global increase in the area burned or the severity of fires in many parts of the world. Indeed, there is mounting evidence that there is less fire in the landscape today than there was hundreds of years ago, albeit the degree of this loss has to be investigated further.</a:t>
            </a:r>
            <a:endParaRPr lang="en-PH" dirty="0"/>
          </a:p>
        </p:txBody>
      </p:sp>
    </p:spTree>
    <p:extLst>
      <p:ext uri="{BB962C8B-B14F-4D97-AF65-F5344CB8AC3E}">
        <p14:creationId xmlns:p14="http://schemas.microsoft.com/office/powerpoint/2010/main" val="9658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D92B-A862-DCE8-F877-49680025D288}"/>
              </a:ext>
            </a:extLst>
          </p:cNvPr>
          <p:cNvSpPr txBox="1"/>
          <p:nvPr/>
        </p:nvSpPr>
        <p:spPr>
          <a:xfrm>
            <a:off x="1511660" y="1905506"/>
            <a:ext cx="6120680" cy="304698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PH" sz="9600" b="1" i="0" dirty="0">
                <a:solidFill>
                  <a:schemeClr val="bg1">
                    <a:lumMod val="95000"/>
                  </a:schemeClr>
                </a:solidFill>
                <a:effectLst/>
                <a:latin typeface="-apple-system"/>
              </a:rPr>
              <a:t>Expected Output</a:t>
            </a:r>
            <a:endParaRPr lang="en-PH" sz="8800" dirty="0"/>
          </a:p>
        </p:txBody>
      </p:sp>
    </p:spTree>
    <p:extLst>
      <p:ext uri="{BB962C8B-B14F-4D97-AF65-F5344CB8AC3E}">
        <p14:creationId xmlns:p14="http://schemas.microsoft.com/office/powerpoint/2010/main" val="2392207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EAE4-437F-356E-2A5A-1DFFAC6A26E1}"/>
              </a:ext>
            </a:extLst>
          </p:cNvPr>
          <p:cNvSpPr>
            <a:spLocks noGrp="1"/>
          </p:cNvSpPr>
          <p:nvPr>
            <p:ph type="title"/>
          </p:nvPr>
        </p:nvSpPr>
        <p:spPr/>
        <p:txBody>
          <a:bodyPr/>
          <a:lstStyle/>
          <a:p>
            <a:r>
              <a:rPr lang="en-PH" b="1" i="0" dirty="0">
                <a:solidFill>
                  <a:schemeClr val="bg1">
                    <a:lumMod val="95000"/>
                  </a:schemeClr>
                </a:solidFill>
                <a:effectLst/>
                <a:latin typeface="-apple-system"/>
              </a:rPr>
              <a:t>Expected Output</a:t>
            </a:r>
            <a:endParaRPr lang="en-PH" dirty="0">
              <a:solidFill>
                <a:schemeClr val="bg1">
                  <a:lumMod val="95000"/>
                </a:schemeClr>
              </a:solidFill>
            </a:endParaRPr>
          </a:p>
        </p:txBody>
      </p:sp>
      <p:sp>
        <p:nvSpPr>
          <p:cNvPr id="3" name="Content Placeholder 2">
            <a:extLst>
              <a:ext uri="{FF2B5EF4-FFF2-40B4-BE49-F238E27FC236}">
                <a16:creationId xmlns:a16="http://schemas.microsoft.com/office/drawing/2014/main" id="{BD506513-0CD0-5309-B6CC-E87669593C01}"/>
              </a:ext>
            </a:extLst>
          </p:cNvPr>
          <p:cNvSpPr>
            <a:spLocks noGrp="1"/>
          </p:cNvSpPr>
          <p:nvPr>
            <p:ph idx="1"/>
          </p:nvPr>
        </p:nvSpPr>
        <p:spPr/>
        <p:txBody>
          <a:bodyPr/>
          <a:lstStyle/>
          <a:p>
            <a:pPr marL="0" indent="0">
              <a:buNone/>
            </a:pPr>
            <a:r>
              <a:rPr lang="en-PH" b="0" i="0" dirty="0">
                <a:solidFill>
                  <a:srgbClr val="24292F"/>
                </a:solidFill>
                <a:effectLst/>
                <a:latin typeface="-apple-system"/>
              </a:rPr>
              <a:t>With this proposed project we can determine what are the major causes of wildfires and how are we going to prevent or lessen its occurrence. Also if there’s currently occurring wildfire in a certain location nearby individuals know what to do during the time of this natural disaster. Through awareness we can save lives of a person and also a specific ecosystem.</a:t>
            </a:r>
            <a:endParaRPr lang="en-PH" dirty="0"/>
          </a:p>
        </p:txBody>
      </p:sp>
    </p:spTree>
    <p:extLst>
      <p:ext uri="{BB962C8B-B14F-4D97-AF65-F5344CB8AC3E}">
        <p14:creationId xmlns:p14="http://schemas.microsoft.com/office/powerpoint/2010/main" val="237097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D92B-A862-DCE8-F877-49680025D288}"/>
              </a:ext>
            </a:extLst>
          </p:cNvPr>
          <p:cNvSpPr txBox="1"/>
          <p:nvPr/>
        </p:nvSpPr>
        <p:spPr>
          <a:xfrm>
            <a:off x="1511660" y="1905506"/>
            <a:ext cx="6120680" cy="304698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PH" sz="9600" b="1" i="0" dirty="0">
                <a:solidFill>
                  <a:schemeClr val="bg1">
                    <a:lumMod val="95000"/>
                  </a:schemeClr>
                </a:solidFill>
                <a:effectLst/>
                <a:latin typeface="-apple-system"/>
              </a:rPr>
              <a:t>DATA CLEANING</a:t>
            </a:r>
            <a:endParaRPr lang="en-PH" sz="8800" dirty="0"/>
          </a:p>
        </p:txBody>
      </p:sp>
    </p:spTree>
    <p:extLst>
      <p:ext uri="{BB962C8B-B14F-4D97-AF65-F5344CB8AC3E}">
        <p14:creationId xmlns:p14="http://schemas.microsoft.com/office/powerpoint/2010/main" val="94632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422A-277C-219A-4A24-4DB1451CBDDE}"/>
              </a:ext>
            </a:extLst>
          </p:cNvPr>
          <p:cNvSpPr>
            <a:spLocks noGrp="1"/>
          </p:cNvSpPr>
          <p:nvPr>
            <p:ph type="title"/>
          </p:nvPr>
        </p:nvSpPr>
        <p:spPr/>
        <p:txBody>
          <a:bodyPr/>
          <a:lstStyle/>
          <a:p>
            <a:r>
              <a:rPr lang="en-US" dirty="0"/>
              <a:t>Before Data Cleaning</a:t>
            </a:r>
            <a:endParaRPr lang="en-PH" dirty="0"/>
          </a:p>
        </p:txBody>
      </p:sp>
      <p:pic>
        <p:nvPicPr>
          <p:cNvPr id="5" name="Content Placeholder 4">
            <a:extLst>
              <a:ext uri="{FF2B5EF4-FFF2-40B4-BE49-F238E27FC236}">
                <a16:creationId xmlns:a16="http://schemas.microsoft.com/office/drawing/2014/main" id="{931DE90D-FAF2-8CB0-11C4-DAA7B02E089E}"/>
              </a:ext>
            </a:extLst>
          </p:cNvPr>
          <p:cNvPicPr>
            <a:picLocks noGrp="1" noChangeAspect="1"/>
          </p:cNvPicPr>
          <p:nvPr>
            <p:ph idx="1"/>
          </p:nvPr>
        </p:nvPicPr>
        <p:blipFill rotWithShape="1">
          <a:blip r:embed="rId2"/>
          <a:srcRect r="63448"/>
          <a:stretch/>
        </p:blipFill>
        <p:spPr>
          <a:xfrm>
            <a:off x="1043608" y="1772816"/>
            <a:ext cx="3096344" cy="3312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48D310F-73A6-633F-3BCD-B4AC0DCE2EAD}"/>
              </a:ext>
            </a:extLst>
          </p:cNvPr>
          <p:cNvPicPr>
            <a:picLocks noChangeAspect="1"/>
          </p:cNvPicPr>
          <p:nvPr/>
        </p:nvPicPr>
        <p:blipFill rotWithShape="1">
          <a:blip r:embed="rId3"/>
          <a:srcRect l="830" r="38308"/>
          <a:stretch/>
        </p:blipFill>
        <p:spPr>
          <a:xfrm>
            <a:off x="4427984" y="1772816"/>
            <a:ext cx="3338441" cy="3312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483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0A46-C6F4-AC74-07EC-28BB550606F5}"/>
              </a:ext>
            </a:extLst>
          </p:cNvPr>
          <p:cNvSpPr>
            <a:spLocks noGrp="1"/>
          </p:cNvSpPr>
          <p:nvPr>
            <p:ph type="title"/>
          </p:nvPr>
        </p:nvSpPr>
        <p:spPr/>
        <p:txBody>
          <a:bodyPr/>
          <a:lstStyle/>
          <a:p>
            <a:r>
              <a:rPr lang="en-US" dirty="0"/>
              <a:t>After Data Cleaning</a:t>
            </a:r>
            <a:endParaRPr lang="en-PH" dirty="0"/>
          </a:p>
        </p:txBody>
      </p:sp>
      <p:pic>
        <p:nvPicPr>
          <p:cNvPr id="5" name="Content Placeholder 4">
            <a:extLst>
              <a:ext uri="{FF2B5EF4-FFF2-40B4-BE49-F238E27FC236}">
                <a16:creationId xmlns:a16="http://schemas.microsoft.com/office/drawing/2014/main" id="{00354295-BD31-2836-0B4A-594620725645}"/>
              </a:ext>
            </a:extLst>
          </p:cNvPr>
          <p:cNvPicPr>
            <a:picLocks noGrp="1" noChangeAspect="1"/>
          </p:cNvPicPr>
          <p:nvPr>
            <p:ph idx="1"/>
          </p:nvPr>
        </p:nvPicPr>
        <p:blipFill>
          <a:blip r:embed="rId2"/>
          <a:stretch>
            <a:fillRect/>
          </a:stretch>
        </p:blipFill>
        <p:spPr>
          <a:xfrm>
            <a:off x="1794739" y="1700808"/>
            <a:ext cx="5554522" cy="4198984"/>
          </a:xfrm>
        </p:spPr>
      </p:pic>
    </p:spTree>
    <p:extLst>
      <p:ext uri="{BB962C8B-B14F-4D97-AF65-F5344CB8AC3E}">
        <p14:creationId xmlns:p14="http://schemas.microsoft.com/office/powerpoint/2010/main" val="155896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A51DA7D-868E-BFBE-9EED-7A4F8A4002E4}"/>
              </a:ext>
            </a:extLst>
          </p:cNvPr>
          <p:cNvSpPr>
            <a:spLocks noGrp="1"/>
          </p:cNvSpPr>
          <p:nvPr>
            <p:ph type="title"/>
          </p:nvPr>
        </p:nvSpPr>
        <p:spPr>
          <a:xfrm>
            <a:off x="2051050" y="260350"/>
            <a:ext cx="6769100" cy="720378"/>
          </a:xfrm>
        </p:spPr>
        <p:txBody>
          <a:bodyPr/>
          <a:lstStyle/>
          <a:p>
            <a:r>
              <a:rPr lang="en-US" dirty="0" err="1"/>
              <a:t>Histograph</a:t>
            </a:r>
            <a:r>
              <a:rPr lang="en-US" dirty="0"/>
              <a:t> Showing Wildfires Each Year</a:t>
            </a:r>
          </a:p>
        </p:txBody>
      </p:sp>
      <p:pic>
        <p:nvPicPr>
          <p:cNvPr id="1026" name="Picture 2">
            <a:extLst>
              <a:ext uri="{FF2B5EF4-FFF2-40B4-BE49-F238E27FC236}">
                <a16:creationId xmlns:a16="http://schemas.microsoft.com/office/drawing/2014/main" id="{0745B55C-677F-4667-043F-3FD186B1E6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7664" y="1528217"/>
            <a:ext cx="7200900" cy="5069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814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E19E50C2-6E56-058D-A615-66F18BC79D24}"/>
              </a:ext>
            </a:extLst>
          </p:cNvPr>
          <p:cNvSpPr>
            <a:spLocks noGrp="1"/>
          </p:cNvSpPr>
          <p:nvPr>
            <p:ph type="title"/>
          </p:nvPr>
        </p:nvSpPr>
        <p:spPr>
          <a:xfrm>
            <a:off x="2051050" y="260350"/>
            <a:ext cx="6769100" cy="508000"/>
          </a:xfrm>
        </p:spPr>
        <p:txBody>
          <a:bodyPr/>
          <a:lstStyle/>
          <a:p>
            <a:r>
              <a:rPr lang="en-US" dirty="0"/>
              <a:t>Bar Chart of Most Burned Acres Yearly</a:t>
            </a:r>
          </a:p>
        </p:txBody>
      </p:sp>
      <p:pic>
        <p:nvPicPr>
          <p:cNvPr id="3074" name="Picture 2">
            <a:extLst>
              <a:ext uri="{FF2B5EF4-FFF2-40B4-BE49-F238E27FC236}">
                <a16:creationId xmlns:a16="http://schemas.microsoft.com/office/drawing/2014/main" id="{04713DD0-A576-6D40-E40F-3B6DA4CACF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7813" y="1583293"/>
            <a:ext cx="7200900" cy="4918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97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F3169EC-08C4-987D-A274-53EA1F1FE2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7813" y="1456199"/>
            <a:ext cx="7200900" cy="5172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4E0A95-513F-E07E-5907-5BF1AF3EB889}"/>
              </a:ext>
            </a:extLst>
          </p:cNvPr>
          <p:cNvSpPr>
            <a:spLocks noGrp="1" noChangeArrowheads="1"/>
          </p:cNvSpPr>
          <p:nvPr>
            <p:ph type="title"/>
          </p:nvPr>
        </p:nvSpPr>
        <p:spPr bwMode="auto">
          <a:xfrm>
            <a:off x="2051050" y="-85814"/>
            <a:ext cx="67762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95000"/>
                  </a:schemeClr>
                </a:solidFill>
                <a:effectLst/>
              </a:rPr>
              <a:t>Recorded Destroyed Structures </a:t>
            </a:r>
            <a:br>
              <a:rPr kumimoji="0" lang="en-US" altLang="en-US" b="0" i="0" u="none" strike="noStrike" cap="none" normalizeH="0" baseline="0" dirty="0">
                <a:ln>
                  <a:noFill/>
                </a:ln>
                <a:solidFill>
                  <a:schemeClr val="bg1">
                    <a:lumMod val="95000"/>
                  </a:schemeClr>
                </a:solidFill>
                <a:effectLst/>
              </a:rPr>
            </a:br>
            <a:r>
              <a:rPr kumimoji="0" lang="en-US" altLang="en-US" b="0" i="0" u="none" strike="noStrike" cap="none" normalizeH="0" baseline="0" dirty="0">
                <a:ln>
                  <a:noFill/>
                </a:ln>
                <a:solidFill>
                  <a:schemeClr val="bg1">
                    <a:lumMod val="95000"/>
                  </a:schemeClr>
                </a:solidFill>
                <a:effectLst/>
              </a:rPr>
              <a:t>Yearly </a:t>
            </a:r>
          </a:p>
        </p:txBody>
      </p:sp>
    </p:spTree>
    <p:extLst>
      <p:ext uri="{BB962C8B-B14F-4D97-AF65-F5344CB8AC3E}">
        <p14:creationId xmlns:p14="http://schemas.microsoft.com/office/powerpoint/2010/main" val="245580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99E3E076-EF50-393D-7EF5-9A44AD8E15C1}"/>
              </a:ext>
            </a:extLst>
          </p:cNvPr>
          <p:cNvSpPr>
            <a:spLocks noGrp="1"/>
          </p:cNvSpPr>
          <p:nvPr>
            <p:ph type="title"/>
          </p:nvPr>
        </p:nvSpPr>
        <p:spPr>
          <a:xfrm>
            <a:off x="2051050" y="260350"/>
            <a:ext cx="6769100" cy="508000"/>
          </a:xfrm>
        </p:spPr>
        <p:txBody>
          <a:bodyPr/>
          <a:lstStyle/>
          <a:p>
            <a:r>
              <a:rPr kumimoji="0" lang="en-US" altLang="en-US" b="0" i="0" u="none" strike="noStrike" cap="none" normalizeH="0" baseline="0" dirty="0">
                <a:ln>
                  <a:noFill/>
                </a:ln>
                <a:solidFill>
                  <a:schemeClr val="bg1">
                    <a:lumMod val="95000"/>
                  </a:schemeClr>
                </a:solidFill>
                <a:effectLst/>
              </a:rPr>
              <a:t>Recorded Damaged Structures </a:t>
            </a:r>
            <a:br>
              <a:rPr kumimoji="0" lang="en-US" altLang="en-US" b="0" i="0" u="none" strike="noStrike" cap="none" normalizeH="0" baseline="0" dirty="0">
                <a:ln>
                  <a:noFill/>
                </a:ln>
                <a:solidFill>
                  <a:schemeClr val="bg1">
                    <a:lumMod val="95000"/>
                  </a:schemeClr>
                </a:solidFill>
                <a:effectLst/>
              </a:rPr>
            </a:br>
            <a:r>
              <a:rPr kumimoji="0" lang="en-US" altLang="en-US" b="0" i="0" u="none" strike="noStrike" cap="none" normalizeH="0" baseline="0" dirty="0">
                <a:ln>
                  <a:noFill/>
                </a:ln>
                <a:solidFill>
                  <a:schemeClr val="bg1">
                    <a:lumMod val="95000"/>
                  </a:schemeClr>
                </a:solidFill>
                <a:effectLst/>
              </a:rPr>
              <a:t>Yearly </a:t>
            </a:r>
            <a:endParaRPr lang="en-US" dirty="0"/>
          </a:p>
        </p:txBody>
      </p:sp>
      <p:pic>
        <p:nvPicPr>
          <p:cNvPr id="2050" name="Picture 2">
            <a:extLst>
              <a:ext uri="{FF2B5EF4-FFF2-40B4-BE49-F238E27FC236}">
                <a16:creationId xmlns:a16="http://schemas.microsoft.com/office/drawing/2014/main" id="{16695BC1-326B-929E-1482-4AC4181D4E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7813" y="1373435"/>
            <a:ext cx="7200900" cy="5338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81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D92B-A862-DCE8-F877-49680025D288}"/>
              </a:ext>
            </a:extLst>
          </p:cNvPr>
          <p:cNvSpPr txBox="1"/>
          <p:nvPr/>
        </p:nvSpPr>
        <p:spPr>
          <a:xfrm>
            <a:off x="1511660" y="2705725"/>
            <a:ext cx="6120680" cy="144655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PH" sz="8800" b="1" i="0" dirty="0">
                <a:solidFill>
                  <a:schemeClr val="bg1">
                    <a:lumMod val="95000"/>
                  </a:schemeClr>
                </a:solidFill>
                <a:effectLst/>
                <a:latin typeface="-apple-system"/>
              </a:rPr>
              <a:t>Introduction</a:t>
            </a:r>
            <a:endParaRPr lang="en-PH" sz="8800" dirty="0"/>
          </a:p>
        </p:txBody>
      </p:sp>
    </p:spTree>
    <p:extLst>
      <p:ext uri="{BB962C8B-B14F-4D97-AF65-F5344CB8AC3E}">
        <p14:creationId xmlns:p14="http://schemas.microsoft.com/office/powerpoint/2010/main" val="47937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03E6599-28B0-A029-03FD-4B6E42EC04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4766" y="1343025"/>
            <a:ext cx="7146993" cy="5399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FD905C-5F89-D87C-A7B5-1D506E1417E5}"/>
              </a:ext>
            </a:extLst>
          </p:cNvPr>
          <p:cNvSpPr>
            <a:spLocks noGrp="1" noChangeArrowheads="1"/>
          </p:cNvSpPr>
          <p:nvPr>
            <p:ph type="title"/>
          </p:nvPr>
        </p:nvSpPr>
        <p:spPr bwMode="auto">
          <a:xfrm>
            <a:off x="2051050" y="191185"/>
            <a:ext cx="42883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bg1">
                    <a:lumMod val="95000"/>
                  </a:schemeClr>
                </a:solidFill>
                <a:effectLst/>
              </a:rPr>
              <a:t>Recorded Fatalities </a:t>
            </a:r>
          </a:p>
        </p:txBody>
      </p:sp>
    </p:spTree>
    <p:extLst>
      <p:ext uri="{BB962C8B-B14F-4D97-AF65-F5344CB8AC3E}">
        <p14:creationId xmlns:p14="http://schemas.microsoft.com/office/powerpoint/2010/main" val="2051285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94149FAD-CCBC-9266-7E4E-DF8D58BA7CEB}"/>
              </a:ext>
            </a:extLst>
          </p:cNvPr>
          <p:cNvSpPr>
            <a:spLocks noGrp="1"/>
          </p:cNvSpPr>
          <p:nvPr>
            <p:ph type="title"/>
          </p:nvPr>
        </p:nvSpPr>
        <p:spPr>
          <a:xfrm>
            <a:off x="2051050" y="260350"/>
            <a:ext cx="6769100" cy="508000"/>
          </a:xfrm>
        </p:spPr>
        <p:txBody>
          <a:bodyPr/>
          <a:lstStyle/>
          <a:p>
            <a:r>
              <a:rPr lang="en-US" dirty="0"/>
              <a:t>Number of Used Water Tenders Each Year</a:t>
            </a:r>
          </a:p>
        </p:txBody>
      </p:sp>
      <p:pic>
        <p:nvPicPr>
          <p:cNvPr id="5122" name="Picture 2">
            <a:extLst>
              <a:ext uri="{FF2B5EF4-FFF2-40B4-BE49-F238E27FC236}">
                <a16:creationId xmlns:a16="http://schemas.microsoft.com/office/drawing/2014/main" id="{8B75E1E0-755F-6B04-DF65-62D4063EF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4766" y="1343025"/>
            <a:ext cx="7146993" cy="5399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54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a:extLst>
              <a:ext uri="{FF2B5EF4-FFF2-40B4-BE49-F238E27FC236}">
                <a16:creationId xmlns:a16="http://schemas.microsoft.com/office/drawing/2014/main" id="{6537111D-1726-EB46-5C23-C8A0C46CEFDA}"/>
              </a:ext>
            </a:extLst>
          </p:cNvPr>
          <p:cNvSpPr>
            <a:spLocks noGrp="1"/>
          </p:cNvSpPr>
          <p:nvPr>
            <p:ph type="title"/>
          </p:nvPr>
        </p:nvSpPr>
        <p:spPr>
          <a:xfrm>
            <a:off x="2051050" y="260350"/>
            <a:ext cx="6769100" cy="508000"/>
          </a:xfrm>
        </p:spPr>
        <p:txBody>
          <a:bodyPr/>
          <a:lstStyle/>
          <a:p>
            <a:r>
              <a:rPr lang="en-US" dirty="0"/>
              <a:t>Areas With Highest Burned Acres on Each Year</a:t>
            </a:r>
          </a:p>
        </p:txBody>
      </p:sp>
      <p:pic>
        <p:nvPicPr>
          <p:cNvPr id="3076" name="Picture 4" descr="Chart, pie chart&#10;&#10;Description automatically generated">
            <a:extLst>
              <a:ext uri="{FF2B5EF4-FFF2-40B4-BE49-F238E27FC236}">
                <a16:creationId xmlns:a16="http://schemas.microsoft.com/office/drawing/2014/main" id="{DF51AD38-13A7-3A5B-1D85-0875E2CC4C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7813" y="1791148"/>
            <a:ext cx="7200900" cy="4502841"/>
          </a:xfrm>
          <a:prstGeom prst="rect">
            <a:avLst/>
          </a:prstGeom>
          <a:solidFill>
            <a:srgbClr val="FFFFFF"/>
          </a:solidFill>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59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658E0-C75D-E4CD-EE00-515EED3CE952}"/>
              </a:ext>
            </a:extLst>
          </p:cNvPr>
          <p:cNvSpPr txBox="1"/>
          <p:nvPr/>
        </p:nvSpPr>
        <p:spPr>
          <a:xfrm>
            <a:off x="2483768" y="1905506"/>
            <a:ext cx="4320480" cy="3046988"/>
          </a:xfrm>
          <a:prstGeom prst="rect">
            <a:avLst/>
          </a:prstGeom>
          <a:noFill/>
        </p:spPr>
        <p:txBody>
          <a:bodyPr wrap="square" rtlCol="0">
            <a:spAutoFit/>
          </a:bodyPr>
          <a:lstStyle/>
          <a:p>
            <a:pPr algn="ctr"/>
            <a:r>
              <a:rPr lang="en-US" sz="9600" dirty="0">
                <a:solidFill>
                  <a:schemeClr val="accent1">
                    <a:lumMod val="60000"/>
                    <a:lumOff val="40000"/>
                  </a:schemeClr>
                </a:solidFill>
              </a:rPr>
              <a:t>THANK YOU!!</a:t>
            </a:r>
            <a:endParaRPr lang="en-PH" sz="9600" dirty="0">
              <a:solidFill>
                <a:schemeClr val="accent1">
                  <a:lumMod val="60000"/>
                  <a:lumOff val="40000"/>
                </a:schemeClr>
              </a:solidFill>
            </a:endParaRPr>
          </a:p>
        </p:txBody>
      </p:sp>
    </p:spTree>
    <p:extLst>
      <p:ext uri="{BB962C8B-B14F-4D97-AF65-F5344CB8AC3E}">
        <p14:creationId xmlns:p14="http://schemas.microsoft.com/office/powerpoint/2010/main" val="124251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79712" y="260648"/>
            <a:ext cx="6913563" cy="649288"/>
          </a:xfrm>
        </p:spPr>
        <p:txBody>
          <a:bodyPr/>
          <a:lstStyle/>
          <a:p>
            <a:pPr algn="l"/>
            <a:r>
              <a:rPr lang="en-PH" b="1" i="0" dirty="0">
                <a:solidFill>
                  <a:schemeClr val="bg1">
                    <a:lumMod val="95000"/>
                  </a:schemeClr>
                </a:solidFill>
                <a:effectLst/>
                <a:latin typeface="-apple-system"/>
              </a:rPr>
              <a:t>Introduction</a:t>
            </a:r>
          </a:p>
        </p:txBody>
      </p:sp>
      <p:sp>
        <p:nvSpPr>
          <p:cNvPr id="36867" name="Rectangle 3"/>
          <p:cNvSpPr>
            <a:spLocks noGrp="1" noChangeArrowheads="1"/>
          </p:cNvSpPr>
          <p:nvPr>
            <p:ph type="body" idx="1"/>
          </p:nvPr>
        </p:nvSpPr>
        <p:spPr>
          <a:xfrm>
            <a:off x="1258888" y="1549400"/>
            <a:ext cx="6769100" cy="3391768"/>
          </a:xfrm>
        </p:spPr>
        <p:txBody>
          <a:bodyPr/>
          <a:lstStyle/>
          <a:p>
            <a:pPr>
              <a:lnSpc>
                <a:spcPct val="80000"/>
              </a:lnSpc>
            </a:pPr>
            <a:r>
              <a:rPr lang="en-PH" sz="1800" b="0" i="0" dirty="0">
                <a:solidFill>
                  <a:srgbClr val="24292F"/>
                </a:solidFill>
                <a:effectLst/>
                <a:cs typeface="Times New Roman" panose="02020603050405020304" pitchFamily="18" charset="0"/>
              </a:rPr>
              <a:t>In 50% of wildfires recorded, it is not known how they started. he risk of wildfires increases in extremely dry conditions, such as drought, and during high winds.</a:t>
            </a:r>
            <a:endParaRPr lang="en-US" altLang="ko-KR" sz="1800" dirty="0">
              <a:ea typeface="굴림" charset="-127"/>
            </a:endParaRPr>
          </a:p>
          <a:p>
            <a:pPr>
              <a:lnSpc>
                <a:spcPct val="80000"/>
              </a:lnSpc>
            </a:pPr>
            <a:endParaRPr lang="en-US" altLang="ko-KR" sz="2000" dirty="0">
              <a:latin typeface="Verdana" pitchFamily="34" charset="0"/>
              <a:ea typeface="굴림" charset="-127"/>
            </a:endParaRPr>
          </a:p>
          <a:p>
            <a:r>
              <a:rPr lang="en-PH" sz="1800" b="0" i="0" dirty="0">
                <a:solidFill>
                  <a:srgbClr val="24292F"/>
                </a:solidFill>
                <a:effectLst/>
              </a:rPr>
              <a:t>Wildfires and volcanic activities affected 6.2 million people between 1998-2017 with 2400 attributable deaths worldwide from suffocation, injuries, and burns, but the size and frequency of wildfires are growing due to climate change.</a:t>
            </a:r>
          </a:p>
          <a:p>
            <a:pPr marL="0" indent="0">
              <a:buNone/>
            </a:pPr>
            <a:endParaRPr lang="en-US" altLang="ko-KR" sz="1800" dirty="0">
              <a:ea typeface="굴림" charset="-127"/>
            </a:endParaRPr>
          </a:p>
          <a:p>
            <a:r>
              <a:rPr lang="en-PH" sz="1800" b="0" i="0" dirty="0">
                <a:solidFill>
                  <a:srgbClr val="24292F"/>
                </a:solidFill>
                <a:effectLst/>
              </a:rPr>
              <a:t>Resulting air pollution can cause a range of health issues, including respiratory and cardiovascular problems. </a:t>
            </a:r>
            <a:endParaRPr lang="en-PH"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D92B-A862-DCE8-F877-49680025D288}"/>
              </a:ext>
            </a:extLst>
          </p:cNvPr>
          <p:cNvSpPr txBox="1"/>
          <p:nvPr/>
        </p:nvSpPr>
        <p:spPr>
          <a:xfrm>
            <a:off x="1511660" y="2705725"/>
            <a:ext cx="6120680" cy="304698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PH" sz="9600" b="1" i="0" dirty="0">
                <a:solidFill>
                  <a:schemeClr val="bg1">
                    <a:lumMod val="95000"/>
                  </a:schemeClr>
                </a:solidFill>
                <a:effectLst/>
                <a:latin typeface="-apple-system"/>
              </a:rPr>
              <a:t>Problem Statement</a:t>
            </a:r>
            <a:endParaRPr lang="en-PH" sz="8800" dirty="0"/>
          </a:p>
        </p:txBody>
      </p:sp>
    </p:spTree>
    <p:extLst>
      <p:ext uri="{BB962C8B-B14F-4D97-AF65-F5344CB8AC3E}">
        <p14:creationId xmlns:p14="http://schemas.microsoft.com/office/powerpoint/2010/main" val="99135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01E85-BB24-8741-15F0-3132CB7C9F58}"/>
              </a:ext>
            </a:extLst>
          </p:cNvPr>
          <p:cNvSpPr>
            <a:spLocks noGrp="1"/>
          </p:cNvSpPr>
          <p:nvPr>
            <p:ph idx="1"/>
          </p:nvPr>
        </p:nvSpPr>
        <p:spPr/>
        <p:txBody>
          <a:bodyPr/>
          <a:lstStyle/>
          <a:p>
            <a:r>
              <a:rPr lang="en-PH" b="0" i="0" dirty="0">
                <a:solidFill>
                  <a:srgbClr val="24292F"/>
                </a:solidFill>
                <a:effectLst/>
                <a:latin typeface="-apple-system"/>
              </a:rPr>
              <a:t>Wildfire is one common disaster happening worldwide. It causes air pollution not only nearby, but thousands of miles away causing breathing </a:t>
            </a:r>
            <a:r>
              <a:rPr lang="en-PH" b="0" i="0" dirty="0" err="1">
                <a:solidFill>
                  <a:srgbClr val="24292F"/>
                </a:solidFill>
                <a:effectLst/>
                <a:latin typeface="-apple-system"/>
              </a:rPr>
              <a:t>difficulties.Fire</a:t>
            </a:r>
            <a:r>
              <a:rPr lang="en-PH" b="0" i="0" dirty="0">
                <a:solidFill>
                  <a:srgbClr val="24292F"/>
                </a:solidFill>
                <a:effectLst/>
                <a:latin typeface="-apple-system"/>
              </a:rPr>
              <a:t> can be deadly, destroying homes, wildlife habitat and timber, and polluting the air with emissions harmful to human health.</a:t>
            </a:r>
            <a:endParaRPr lang="en-PH" dirty="0"/>
          </a:p>
        </p:txBody>
      </p:sp>
      <p:sp>
        <p:nvSpPr>
          <p:cNvPr id="4" name="Rectangle 2">
            <a:extLst>
              <a:ext uri="{FF2B5EF4-FFF2-40B4-BE49-F238E27FC236}">
                <a16:creationId xmlns:a16="http://schemas.microsoft.com/office/drawing/2014/main" id="{837AB6AD-2846-6EFD-ECFB-200A8DE0806B}"/>
              </a:ext>
            </a:extLst>
          </p:cNvPr>
          <p:cNvSpPr>
            <a:spLocks noGrp="1" noChangeArrowheads="1"/>
          </p:cNvSpPr>
          <p:nvPr>
            <p:ph type="title"/>
          </p:nvPr>
        </p:nvSpPr>
        <p:spPr>
          <a:xfrm>
            <a:off x="2051050" y="260350"/>
            <a:ext cx="6769100" cy="508000"/>
          </a:xfrm>
        </p:spPr>
        <p:txBody>
          <a:bodyPr/>
          <a:lstStyle/>
          <a:p>
            <a:r>
              <a:rPr lang="en-PH" b="1" i="0" dirty="0">
                <a:solidFill>
                  <a:schemeClr val="bg1">
                    <a:lumMod val="95000"/>
                  </a:schemeClr>
                </a:solidFill>
                <a:effectLst/>
                <a:latin typeface="-apple-system"/>
              </a:rPr>
              <a:t>Problem Statement</a:t>
            </a:r>
          </a:p>
        </p:txBody>
      </p:sp>
    </p:spTree>
    <p:extLst>
      <p:ext uri="{BB962C8B-B14F-4D97-AF65-F5344CB8AC3E}">
        <p14:creationId xmlns:p14="http://schemas.microsoft.com/office/powerpoint/2010/main" val="243822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D92B-A862-DCE8-F877-49680025D288}"/>
              </a:ext>
            </a:extLst>
          </p:cNvPr>
          <p:cNvSpPr txBox="1"/>
          <p:nvPr/>
        </p:nvSpPr>
        <p:spPr>
          <a:xfrm>
            <a:off x="1511660" y="1859339"/>
            <a:ext cx="6120680" cy="31393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PH" sz="6600" b="1" i="0" dirty="0">
                <a:solidFill>
                  <a:schemeClr val="bg1">
                    <a:lumMod val="95000"/>
                  </a:schemeClr>
                </a:solidFill>
                <a:effectLst/>
                <a:latin typeface="-apple-system"/>
              </a:rPr>
              <a:t>Significance of the Proposed Project</a:t>
            </a:r>
            <a:endParaRPr lang="en-PH" sz="6000" dirty="0"/>
          </a:p>
        </p:txBody>
      </p:sp>
    </p:spTree>
    <p:extLst>
      <p:ext uri="{BB962C8B-B14F-4D97-AF65-F5344CB8AC3E}">
        <p14:creationId xmlns:p14="http://schemas.microsoft.com/office/powerpoint/2010/main" val="325766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EC4B-EC9D-511E-35D7-AC2358F3D145}"/>
              </a:ext>
            </a:extLst>
          </p:cNvPr>
          <p:cNvSpPr>
            <a:spLocks noGrp="1"/>
          </p:cNvSpPr>
          <p:nvPr>
            <p:ph type="title"/>
          </p:nvPr>
        </p:nvSpPr>
        <p:spPr>
          <a:xfrm>
            <a:off x="1763688" y="115887"/>
            <a:ext cx="7056462" cy="864841"/>
          </a:xfrm>
        </p:spPr>
        <p:txBody>
          <a:bodyPr/>
          <a:lstStyle/>
          <a:p>
            <a:r>
              <a:rPr lang="en-PH" b="1" i="0" dirty="0">
                <a:solidFill>
                  <a:schemeClr val="bg1">
                    <a:lumMod val="95000"/>
                  </a:schemeClr>
                </a:solidFill>
                <a:effectLst/>
                <a:latin typeface="-apple-system"/>
              </a:rPr>
              <a:t>Significance of the Proposed Project</a:t>
            </a:r>
            <a:endParaRPr lang="en-PH" dirty="0">
              <a:solidFill>
                <a:schemeClr val="bg1">
                  <a:lumMod val="95000"/>
                </a:schemeClr>
              </a:solidFill>
            </a:endParaRPr>
          </a:p>
        </p:txBody>
      </p:sp>
      <p:sp>
        <p:nvSpPr>
          <p:cNvPr id="3" name="Content Placeholder 2">
            <a:extLst>
              <a:ext uri="{FF2B5EF4-FFF2-40B4-BE49-F238E27FC236}">
                <a16:creationId xmlns:a16="http://schemas.microsoft.com/office/drawing/2014/main" id="{E7D610DB-58EC-1545-E91B-5CBAFEAF83F9}"/>
              </a:ext>
            </a:extLst>
          </p:cNvPr>
          <p:cNvSpPr>
            <a:spLocks noGrp="1"/>
          </p:cNvSpPr>
          <p:nvPr>
            <p:ph idx="1"/>
          </p:nvPr>
        </p:nvSpPr>
        <p:spPr/>
        <p:txBody>
          <a:bodyPr/>
          <a:lstStyle/>
          <a:p>
            <a:r>
              <a:rPr lang="en-PH" b="0" i="0" dirty="0">
                <a:solidFill>
                  <a:srgbClr val="24292F"/>
                </a:solidFill>
                <a:effectLst/>
                <a:latin typeface="-apple-system"/>
              </a:rPr>
              <a:t>It’s commonly known that wildfires happen mostly in dry areas. We want to raise awareness to persons living in dry areas what are precautionary measures to prevent or lessen the chance of this natural disaster to occur. In other cases, when this natural disaster is already happening, we can just enlighten them about what they need to know to prevent loss of lives and major damage to specific ecosystems.</a:t>
            </a:r>
            <a:endParaRPr lang="en-PH" dirty="0"/>
          </a:p>
        </p:txBody>
      </p:sp>
    </p:spTree>
    <p:extLst>
      <p:ext uri="{BB962C8B-B14F-4D97-AF65-F5344CB8AC3E}">
        <p14:creationId xmlns:p14="http://schemas.microsoft.com/office/powerpoint/2010/main" val="82068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D92B-A862-DCE8-F877-49680025D288}"/>
              </a:ext>
            </a:extLst>
          </p:cNvPr>
          <p:cNvSpPr txBox="1"/>
          <p:nvPr/>
        </p:nvSpPr>
        <p:spPr>
          <a:xfrm>
            <a:off x="1511660" y="2705725"/>
            <a:ext cx="6120680" cy="156966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PH" sz="9600" b="1" i="0" dirty="0">
                <a:solidFill>
                  <a:schemeClr val="bg1">
                    <a:lumMod val="95000"/>
                  </a:schemeClr>
                </a:solidFill>
                <a:effectLst/>
                <a:latin typeface="-apple-system"/>
              </a:rPr>
              <a:t>Methods</a:t>
            </a:r>
            <a:endParaRPr lang="en-PH" sz="8800" dirty="0"/>
          </a:p>
        </p:txBody>
      </p:sp>
    </p:spTree>
    <p:extLst>
      <p:ext uri="{BB962C8B-B14F-4D97-AF65-F5344CB8AC3E}">
        <p14:creationId xmlns:p14="http://schemas.microsoft.com/office/powerpoint/2010/main" val="223704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2D52-355B-6DA1-ABBC-4B72F7EC103C}"/>
              </a:ext>
            </a:extLst>
          </p:cNvPr>
          <p:cNvSpPr>
            <a:spLocks noGrp="1"/>
          </p:cNvSpPr>
          <p:nvPr>
            <p:ph type="title"/>
          </p:nvPr>
        </p:nvSpPr>
        <p:spPr/>
        <p:txBody>
          <a:bodyPr/>
          <a:lstStyle/>
          <a:p>
            <a:r>
              <a:rPr lang="en-PH" b="1" i="0" dirty="0">
                <a:solidFill>
                  <a:schemeClr val="bg1">
                    <a:lumMod val="95000"/>
                  </a:schemeClr>
                </a:solidFill>
                <a:effectLst/>
                <a:latin typeface="-apple-system"/>
              </a:rPr>
              <a:t>Methods</a:t>
            </a:r>
            <a:endParaRPr lang="en-PH" dirty="0">
              <a:solidFill>
                <a:schemeClr val="bg1">
                  <a:lumMod val="95000"/>
                </a:schemeClr>
              </a:solidFill>
            </a:endParaRPr>
          </a:p>
        </p:txBody>
      </p:sp>
      <p:sp>
        <p:nvSpPr>
          <p:cNvPr id="3" name="Content Placeholder 2">
            <a:extLst>
              <a:ext uri="{FF2B5EF4-FFF2-40B4-BE49-F238E27FC236}">
                <a16:creationId xmlns:a16="http://schemas.microsoft.com/office/drawing/2014/main" id="{D5751DAE-DAFD-6DD4-FE9B-00607CC848EF}"/>
              </a:ext>
            </a:extLst>
          </p:cNvPr>
          <p:cNvSpPr>
            <a:spLocks noGrp="1"/>
          </p:cNvSpPr>
          <p:nvPr>
            <p:ph idx="1"/>
          </p:nvPr>
        </p:nvSpPr>
        <p:spPr/>
        <p:txBody>
          <a:bodyPr/>
          <a:lstStyle/>
          <a:p>
            <a:r>
              <a:rPr lang="en-PH" b="0" i="0" dirty="0">
                <a:solidFill>
                  <a:srgbClr val="24292F"/>
                </a:solidFill>
                <a:effectLst/>
                <a:latin typeface="-apple-system"/>
              </a:rPr>
              <a:t>We've shown that the generally held idea of rising fires and fire impacts on a global and regional scale isn't adequately supported by the realities shown by the available data. We don't doubt that fire season length and area burned have grown in some parts of North America in recent decades, or that climate and land use change could lead to dramatic alterations in future fire outcomes, including potential increases in area burned, severity, and impacts across wide areas</a:t>
            </a:r>
            <a:endParaRPr lang="en-PH" dirty="0"/>
          </a:p>
        </p:txBody>
      </p:sp>
    </p:spTree>
    <p:extLst>
      <p:ext uri="{BB962C8B-B14F-4D97-AF65-F5344CB8AC3E}">
        <p14:creationId xmlns:p14="http://schemas.microsoft.com/office/powerpoint/2010/main" val="2335716943"/>
      </p:ext>
    </p:extLst>
  </p:cSld>
  <p:clrMapOvr>
    <a:masterClrMapping/>
  </p:clrMapOvr>
</p:sld>
</file>

<file path=ppt/theme/theme1.xml><?xml version="1.0" encoding="utf-8"?>
<a:theme xmlns:a="http://schemas.openxmlformats.org/drawingml/2006/main" name="template">
  <a:themeElements>
    <a:clrScheme name="template 9">
      <a:dk1>
        <a:srgbClr val="4D4D4D"/>
      </a:dk1>
      <a:lt1>
        <a:srgbClr val="FFFFFF"/>
      </a:lt1>
      <a:dk2>
        <a:srgbClr val="4D4D4D"/>
      </a:dk2>
      <a:lt2>
        <a:srgbClr val="2157C4"/>
      </a:lt2>
      <a:accent1>
        <a:srgbClr val="CF391F"/>
      </a:accent1>
      <a:accent2>
        <a:srgbClr val="EB761C"/>
      </a:accent2>
      <a:accent3>
        <a:srgbClr val="FFFFFF"/>
      </a:accent3>
      <a:accent4>
        <a:srgbClr val="404040"/>
      </a:accent4>
      <a:accent5>
        <a:srgbClr val="E4AEAB"/>
      </a:accent5>
      <a:accent6>
        <a:srgbClr val="D56A18"/>
      </a:accent6>
      <a:hlink>
        <a:srgbClr val="5281C2"/>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2057D6"/>
        </a:lt2>
        <a:accent1>
          <a:srgbClr val="407131"/>
        </a:accent1>
        <a:accent2>
          <a:srgbClr val="1280E4"/>
        </a:accent2>
        <a:accent3>
          <a:srgbClr val="FFFFFF"/>
        </a:accent3>
        <a:accent4>
          <a:srgbClr val="404040"/>
        </a:accent4>
        <a:accent5>
          <a:srgbClr val="AFBBAD"/>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2057D6"/>
        </a:lt2>
        <a:accent1>
          <a:srgbClr val="E76A12"/>
        </a:accent1>
        <a:accent2>
          <a:srgbClr val="1280E4"/>
        </a:accent2>
        <a:accent3>
          <a:srgbClr val="FFFFFF"/>
        </a:accent3>
        <a:accent4>
          <a:srgbClr val="404040"/>
        </a:accent4>
        <a:accent5>
          <a:srgbClr val="F1B9AA"/>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105282"/>
        </a:lt2>
        <a:accent1>
          <a:srgbClr val="2DBFF5"/>
        </a:accent1>
        <a:accent2>
          <a:srgbClr val="2440B1"/>
        </a:accent2>
        <a:accent3>
          <a:srgbClr val="FFFFFF"/>
        </a:accent3>
        <a:accent4>
          <a:srgbClr val="404040"/>
        </a:accent4>
        <a:accent5>
          <a:srgbClr val="ADDCF9"/>
        </a:accent5>
        <a:accent6>
          <a:srgbClr val="2039A0"/>
        </a:accent6>
        <a:hlink>
          <a:srgbClr val="F07247"/>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2157C4"/>
        </a:lt2>
        <a:accent1>
          <a:srgbClr val="CF391F"/>
        </a:accent1>
        <a:accent2>
          <a:srgbClr val="EB761C"/>
        </a:accent2>
        <a:accent3>
          <a:srgbClr val="FFFFFF"/>
        </a:accent3>
        <a:accent4>
          <a:srgbClr val="404040"/>
        </a:accent4>
        <a:accent5>
          <a:srgbClr val="E4AEAB"/>
        </a:accent5>
        <a:accent6>
          <a:srgbClr val="D56A18"/>
        </a:accent6>
        <a:hlink>
          <a:srgbClr val="5281C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386</TotalTime>
  <Words>516</Words>
  <Application>Microsoft Office PowerPoint</Application>
  <PresentationFormat>On-screen Show (4:3)</PresentationFormat>
  <Paragraphs>33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-apple-system</vt:lpstr>
      <vt:lpstr>Arial</vt:lpstr>
      <vt:lpstr>Verdana</vt:lpstr>
      <vt:lpstr>template</vt:lpstr>
      <vt:lpstr>Explanatory Analysis of Wildfires Occurrence</vt:lpstr>
      <vt:lpstr>PowerPoint Presentation</vt:lpstr>
      <vt:lpstr>Introduction</vt:lpstr>
      <vt:lpstr>PowerPoint Presentation</vt:lpstr>
      <vt:lpstr>Problem Statement</vt:lpstr>
      <vt:lpstr>PowerPoint Presentation</vt:lpstr>
      <vt:lpstr>Significance of the Proposed Project</vt:lpstr>
      <vt:lpstr>PowerPoint Presentation</vt:lpstr>
      <vt:lpstr>Methods</vt:lpstr>
      <vt:lpstr>Methods</vt:lpstr>
      <vt:lpstr>PowerPoint Presentation</vt:lpstr>
      <vt:lpstr>Expected Output</vt:lpstr>
      <vt:lpstr>PowerPoint Presentation</vt:lpstr>
      <vt:lpstr>Before Data Cleaning</vt:lpstr>
      <vt:lpstr>After Data Cleaning</vt:lpstr>
      <vt:lpstr>Histograph Showing Wildfires Each Year</vt:lpstr>
      <vt:lpstr>Bar Chart of Most Burned Acres Yearly</vt:lpstr>
      <vt:lpstr>Recorded Destroyed Structures  Yearly </vt:lpstr>
      <vt:lpstr>Recorded Damaged Structures  Yearly </vt:lpstr>
      <vt:lpstr>Recorded Fatalities </vt:lpstr>
      <vt:lpstr>Number of Used Water Tenders Each Year</vt:lpstr>
      <vt:lpstr>Areas With Highest Burned Acres on Each Year</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Jewel</cp:lastModifiedBy>
  <cp:revision>36</cp:revision>
  <dcterms:created xsi:type="dcterms:W3CDTF">2005-12-15T13:44:20Z</dcterms:created>
  <dcterms:modified xsi:type="dcterms:W3CDTF">2022-05-31T02:55:55Z</dcterms:modified>
</cp:coreProperties>
</file>