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08" autoAdjust="0"/>
  </p:normalViewPr>
  <p:slideViewPr>
    <p:cSldViewPr>
      <p:cViewPr varScale="1">
        <p:scale>
          <a:sx n="63" d="100"/>
          <a:sy n="63" d="100"/>
        </p:scale>
        <p:origin x="66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6C838-336F-41F8-B710-5B12DF54A357}" type="datetimeFigureOut">
              <a:rPr lang="es-ES" smtClean="0"/>
              <a:t>09/04/2019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ED862-7CB4-4D7E-BBF2-8FD2094C07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39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spc="-5" dirty="0" smtClean="0">
                <a:latin typeface="Tahoma"/>
                <a:cs typeface="Tahoma"/>
              </a:rPr>
              <a:t>El </a:t>
            </a:r>
            <a:r>
              <a:rPr lang="es-ES" sz="1200" dirty="0" smtClean="0">
                <a:latin typeface="Tahoma"/>
                <a:cs typeface="Tahoma"/>
              </a:rPr>
              <a:t>proceso de </a:t>
            </a:r>
            <a:r>
              <a:rPr lang="es-ES" sz="1200" spc="-5" dirty="0" smtClean="0">
                <a:latin typeface="Tahoma"/>
                <a:cs typeface="Tahoma"/>
              </a:rPr>
              <a:t>diseño </a:t>
            </a:r>
            <a:r>
              <a:rPr lang="es-ES" sz="1200" dirty="0" smtClean="0">
                <a:latin typeface="Tahoma"/>
                <a:cs typeface="Tahoma"/>
              </a:rPr>
              <a:t>de </a:t>
            </a:r>
            <a:r>
              <a:rPr lang="es-ES" sz="1200" spc="-5" dirty="0" smtClean="0">
                <a:latin typeface="Tahoma"/>
                <a:cs typeface="Tahoma"/>
              </a:rPr>
              <a:t>una BD inicia con un </a:t>
            </a:r>
            <a:r>
              <a:rPr lang="es-ES" sz="1200" dirty="0" smtClean="0">
                <a:latin typeface="Tahoma"/>
                <a:cs typeface="Tahoma"/>
              </a:rPr>
              <a:t>análisis  de la </a:t>
            </a:r>
            <a:r>
              <a:rPr lang="es-ES" sz="1200" spc="-5" dirty="0" smtClean="0">
                <a:latin typeface="Tahoma"/>
                <a:cs typeface="Tahoma"/>
              </a:rPr>
              <a:t>información </a:t>
            </a:r>
            <a:r>
              <a:rPr lang="es-ES" sz="1200" dirty="0" smtClean="0">
                <a:latin typeface="Tahoma"/>
                <a:cs typeface="Tahoma"/>
              </a:rPr>
              <a:t>que </a:t>
            </a:r>
            <a:r>
              <a:rPr lang="es-ES" sz="1200" spc="-5" dirty="0" smtClean="0">
                <a:latin typeface="Tahoma"/>
                <a:cs typeface="Tahoma"/>
              </a:rPr>
              <a:t>se requiere conservar </a:t>
            </a:r>
            <a:r>
              <a:rPr lang="es-ES" sz="1200" dirty="0" smtClean="0">
                <a:latin typeface="Tahoma"/>
                <a:cs typeface="Tahoma"/>
              </a:rPr>
              <a:t>y  gestionar,	</a:t>
            </a:r>
            <a:r>
              <a:rPr lang="es-ES" sz="1200" spc="-5" dirty="0" smtClean="0">
                <a:latin typeface="Tahoma"/>
                <a:cs typeface="Tahoma"/>
              </a:rPr>
              <a:t>respecto </a:t>
            </a:r>
            <a:r>
              <a:rPr lang="es-ES" sz="1200" dirty="0" smtClean="0">
                <a:latin typeface="Tahoma"/>
                <a:cs typeface="Tahoma"/>
              </a:rPr>
              <a:t>de </a:t>
            </a:r>
            <a:r>
              <a:rPr lang="es-ES" sz="1200" spc="-5" dirty="0" smtClean="0">
                <a:latin typeface="Tahoma"/>
                <a:cs typeface="Tahoma"/>
              </a:rPr>
              <a:t>una realidad </a:t>
            </a:r>
            <a:r>
              <a:rPr lang="es-ES" sz="1200" dirty="0" smtClean="0">
                <a:latin typeface="Tahoma"/>
                <a:cs typeface="Tahoma"/>
              </a:rPr>
              <a:t>particular que </a:t>
            </a:r>
            <a:r>
              <a:rPr lang="es-ES" sz="1200" spc="-5" dirty="0" smtClean="0">
                <a:latin typeface="Tahoma"/>
                <a:cs typeface="Tahoma"/>
              </a:rPr>
              <a:t>se  va </a:t>
            </a:r>
            <a:r>
              <a:rPr lang="es-ES" sz="1200" dirty="0" smtClean="0">
                <a:latin typeface="Tahoma"/>
                <a:cs typeface="Tahoma"/>
              </a:rPr>
              <a:t>a </a:t>
            </a:r>
            <a:r>
              <a:rPr lang="es-ES" sz="1200" spc="-5" dirty="0" smtClean="0">
                <a:latin typeface="Tahoma"/>
                <a:cs typeface="Tahoma"/>
              </a:rPr>
              <a:t>representar en la organización.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ED862-7CB4-4D7E-BBF2-8FD2094C071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445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ED862-7CB4-4D7E-BBF2-8FD2094C071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43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622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436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45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0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86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2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490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980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478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073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639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6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2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Edgar_Frank_Codd" TargetMode="Externa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si.org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image" Target="../media/image90.png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4" Type="http://schemas.openxmlformats.org/officeDocument/2006/relationships/image" Target="../media/image69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2.png"/><Relationship Id="rId4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687" y="2546413"/>
            <a:ext cx="438784" cy="474980"/>
          </a:xfrm>
          <a:custGeom>
            <a:avLst/>
            <a:gdLst/>
            <a:ahLst/>
            <a:cxnLst/>
            <a:rect l="l" t="t" r="r" b="b"/>
            <a:pathLst>
              <a:path w="438784" h="474980">
                <a:moveTo>
                  <a:pt x="0" y="474662"/>
                </a:moveTo>
                <a:lnTo>
                  <a:pt x="438645" y="474662"/>
                </a:lnTo>
                <a:lnTo>
                  <a:pt x="43864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7494" y="2546413"/>
            <a:ext cx="32898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512" y="2968688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79">
                <a:moveTo>
                  <a:pt x="0" y="474662"/>
                </a:moveTo>
                <a:lnTo>
                  <a:pt x="422732" y="474662"/>
                </a:lnTo>
                <a:lnTo>
                  <a:pt x="42273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7400" y="2968688"/>
            <a:ext cx="369887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956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5" y="2438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12" y="3260787"/>
            <a:ext cx="8693150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594" y="1800606"/>
            <a:ext cx="571690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Bases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de datos</a:t>
            </a:r>
            <a:r>
              <a:rPr sz="44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I</a:t>
            </a:r>
            <a:endParaRPr sz="4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Modelo </a:t>
            </a: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Entidad </a:t>
            </a:r>
            <a:r>
              <a:rPr sz="4000" dirty="0">
                <a:solidFill>
                  <a:srgbClr val="333399"/>
                </a:solidFill>
                <a:latin typeface="Tahoma"/>
                <a:cs typeface="Tahoma"/>
              </a:rPr>
              <a:t>-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10" dirty="0">
                <a:solidFill>
                  <a:srgbClr val="333399"/>
                </a:solidFill>
                <a:latin typeface="Tahoma"/>
                <a:cs typeface="Tahoma"/>
              </a:rPr>
              <a:t>relación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8369" y="6400509"/>
            <a:ext cx="148590" cy="2743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sz="1400" dirty="0">
                <a:solidFill>
                  <a:srgbClr val="1C1C1C"/>
                </a:solidFill>
                <a:latin typeface="Tahoma"/>
                <a:cs typeface="Tahoma"/>
              </a:rPr>
              <a:t>1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1705" y="3918584"/>
            <a:ext cx="45620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Ing. </a:t>
            </a:r>
            <a:r>
              <a:rPr lang="es-ES" sz="2800" spc="-5" dirty="0" smtClean="0">
                <a:latin typeface="Tahoma"/>
                <a:cs typeface="Tahoma"/>
              </a:rPr>
              <a:t>Marina </a:t>
            </a:r>
            <a:r>
              <a:rPr lang="es-ES" sz="2800" spc="-5" dirty="0" err="1" smtClean="0">
                <a:latin typeface="Tahoma"/>
                <a:cs typeface="Tahoma"/>
              </a:rPr>
              <a:t>Vintimilla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63533" y="6400596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11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69" y="716026"/>
            <a:ext cx="4372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Tipo de</a:t>
            </a:r>
            <a:r>
              <a:rPr sz="4400" spc="-85" dirty="0"/>
              <a:t> </a:t>
            </a:r>
            <a:r>
              <a:rPr sz="4400" dirty="0"/>
              <a:t>entidad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1295400" y="4436998"/>
            <a:ext cx="7467600" cy="2192655"/>
          </a:xfrm>
          <a:custGeom>
            <a:avLst/>
            <a:gdLst/>
            <a:ahLst/>
            <a:cxnLst/>
            <a:rect l="l" t="t" r="r" b="b"/>
            <a:pathLst>
              <a:path w="7467600" h="2192654">
                <a:moveTo>
                  <a:pt x="7102221" y="0"/>
                </a:moveTo>
                <a:lnTo>
                  <a:pt x="365379" y="126"/>
                </a:lnTo>
                <a:lnTo>
                  <a:pt x="319544" y="2948"/>
                </a:lnTo>
                <a:lnTo>
                  <a:pt x="275409" y="11243"/>
                </a:lnTo>
                <a:lnTo>
                  <a:pt x="233316" y="24667"/>
                </a:lnTo>
                <a:lnTo>
                  <a:pt x="193608" y="42878"/>
                </a:lnTo>
                <a:lnTo>
                  <a:pt x="156625" y="65532"/>
                </a:lnTo>
                <a:lnTo>
                  <a:pt x="122712" y="92285"/>
                </a:lnTo>
                <a:lnTo>
                  <a:pt x="92209" y="122795"/>
                </a:lnTo>
                <a:lnTo>
                  <a:pt x="65461" y="156718"/>
                </a:lnTo>
                <a:lnTo>
                  <a:pt x="42807" y="193710"/>
                </a:lnTo>
                <a:lnTo>
                  <a:pt x="24592" y="233428"/>
                </a:lnTo>
                <a:lnTo>
                  <a:pt x="11158" y="275529"/>
                </a:lnTo>
                <a:lnTo>
                  <a:pt x="2846" y="319669"/>
                </a:lnTo>
                <a:lnTo>
                  <a:pt x="0" y="365506"/>
                </a:lnTo>
                <a:lnTo>
                  <a:pt x="0" y="1827009"/>
                </a:lnTo>
                <a:lnTo>
                  <a:pt x="3335" y="1876591"/>
                </a:lnTo>
                <a:lnTo>
                  <a:pt x="13051" y="1924145"/>
                </a:lnTo>
                <a:lnTo>
                  <a:pt x="28711" y="1969237"/>
                </a:lnTo>
                <a:lnTo>
                  <a:pt x="49882" y="2011430"/>
                </a:lnTo>
                <a:lnTo>
                  <a:pt x="76128" y="2050290"/>
                </a:lnTo>
                <a:lnTo>
                  <a:pt x="107013" y="2085381"/>
                </a:lnTo>
                <a:lnTo>
                  <a:pt x="142102" y="2116267"/>
                </a:lnTo>
                <a:lnTo>
                  <a:pt x="180960" y="2142514"/>
                </a:lnTo>
                <a:lnTo>
                  <a:pt x="223152" y="2163687"/>
                </a:lnTo>
                <a:lnTo>
                  <a:pt x="268243" y="2179349"/>
                </a:lnTo>
                <a:lnTo>
                  <a:pt x="315797" y="2189065"/>
                </a:lnTo>
                <a:lnTo>
                  <a:pt x="365379" y="2192401"/>
                </a:lnTo>
                <a:lnTo>
                  <a:pt x="7102221" y="2192401"/>
                </a:lnTo>
                <a:lnTo>
                  <a:pt x="7151802" y="2189065"/>
                </a:lnTo>
                <a:lnTo>
                  <a:pt x="7199356" y="2179349"/>
                </a:lnTo>
                <a:lnTo>
                  <a:pt x="7244447" y="2163687"/>
                </a:lnTo>
                <a:lnTo>
                  <a:pt x="7286639" y="2142514"/>
                </a:lnTo>
                <a:lnTo>
                  <a:pt x="7325497" y="2116267"/>
                </a:lnTo>
                <a:lnTo>
                  <a:pt x="7360586" y="2085381"/>
                </a:lnTo>
                <a:lnTo>
                  <a:pt x="7391471" y="2050290"/>
                </a:lnTo>
                <a:lnTo>
                  <a:pt x="7417717" y="2011430"/>
                </a:lnTo>
                <a:lnTo>
                  <a:pt x="7438888" y="1969237"/>
                </a:lnTo>
                <a:lnTo>
                  <a:pt x="7454548" y="1924145"/>
                </a:lnTo>
                <a:lnTo>
                  <a:pt x="7464264" y="1876591"/>
                </a:lnTo>
                <a:lnTo>
                  <a:pt x="7467600" y="1827009"/>
                </a:lnTo>
                <a:lnTo>
                  <a:pt x="7467600" y="365506"/>
                </a:lnTo>
                <a:lnTo>
                  <a:pt x="7464753" y="319669"/>
                </a:lnTo>
                <a:lnTo>
                  <a:pt x="7456441" y="275528"/>
                </a:lnTo>
                <a:lnTo>
                  <a:pt x="7443007" y="233426"/>
                </a:lnTo>
                <a:lnTo>
                  <a:pt x="7424792" y="193706"/>
                </a:lnTo>
                <a:lnTo>
                  <a:pt x="7402138" y="156710"/>
                </a:lnTo>
                <a:lnTo>
                  <a:pt x="7375390" y="122783"/>
                </a:lnTo>
                <a:lnTo>
                  <a:pt x="7344887" y="92266"/>
                </a:lnTo>
                <a:lnTo>
                  <a:pt x="7310974" y="65502"/>
                </a:lnTo>
                <a:lnTo>
                  <a:pt x="7273991" y="42836"/>
                </a:lnTo>
                <a:lnTo>
                  <a:pt x="7234283" y="24610"/>
                </a:lnTo>
                <a:lnTo>
                  <a:pt x="7192190" y="11166"/>
                </a:lnTo>
                <a:lnTo>
                  <a:pt x="7148055" y="2848"/>
                </a:lnTo>
                <a:lnTo>
                  <a:pt x="7102221" y="0"/>
                </a:lnTo>
                <a:close/>
              </a:path>
            </a:pathLst>
          </a:custGeom>
          <a:solidFill>
            <a:srgbClr val="DDDD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95400" y="4436998"/>
            <a:ext cx="7467600" cy="2192655"/>
          </a:xfrm>
          <a:custGeom>
            <a:avLst/>
            <a:gdLst/>
            <a:ahLst/>
            <a:cxnLst/>
            <a:rect l="l" t="t" r="r" b="b"/>
            <a:pathLst>
              <a:path w="7467600" h="2192654">
                <a:moveTo>
                  <a:pt x="0" y="365506"/>
                </a:moveTo>
                <a:lnTo>
                  <a:pt x="2846" y="319669"/>
                </a:lnTo>
                <a:lnTo>
                  <a:pt x="11158" y="275529"/>
                </a:lnTo>
                <a:lnTo>
                  <a:pt x="24592" y="233428"/>
                </a:lnTo>
                <a:lnTo>
                  <a:pt x="42807" y="193710"/>
                </a:lnTo>
                <a:lnTo>
                  <a:pt x="65461" y="156718"/>
                </a:lnTo>
                <a:lnTo>
                  <a:pt x="92209" y="122795"/>
                </a:lnTo>
                <a:lnTo>
                  <a:pt x="122712" y="92285"/>
                </a:lnTo>
                <a:lnTo>
                  <a:pt x="156625" y="65532"/>
                </a:lnTo>
                <a:lnTo>
                  <a:pt x="193608" y="42878"/>
                </a:lnTo>
                <a:lnTo>
                  <a:pt x="233316" y="24667"/>
                </a:lnTo>
                <a:lnTo>
                  <a:pt x="275409" y="11243"/>
                </a:lnTo>
                <a:lnTo>
                  <a:pt x="319544" y="2948"/>
                </a:lnTo>
                <a:lnTo>
                  <a:pt x="365379" y="126"/>
                </a:lnTo>
                <a:lnTo>
                  <a:pt x="7102221" y="0"/>
                </a:lnTo>
                <a:lnTo>
                  <a:pt x="7148055" y="2848"/>
                </a:lnTo>
                <a:lnTo>
                  <a:pt x="7192190" y="11166"/>
                </a:lnTo>
                <a:lnTo>
                  <a:pt x="7234283" y="24610"/>
                </a:lnTo>
                <a:lnTo>
                  <a:pt x="7273991" y="42836"/>
                </a:lnTo>
                <a:lnTo>
                  <a:pt x="7310974" y="65502"/>
                </a:lnTo>
                <a:lnTo>
                  <a:pt x="7344887" y="92266"/>
                </a:lnTo>
                <a:lnTo>
                  <a:pt x="7375390" y="122783"/>
                </a:lnTo>
                <a:lnTo>
                  <a:pt x="7402138" y="156710"/>
                </a:lnTo>
                <a:lnTo>
                  <a:pt x="7424792" y="193706"/>
                </a:lnTo>
                <a:lnTo>
                  <a:pt x="7443007" y="233426"/>
                </a:lnTo>
                <a:lnTo>
                  <a:pt x="7456441" y="275528"/>
                </a:lnTo>
                <a:lnTo>
                  <a:pt x="7464753" y="319669"/>
                </a:lnTo>
                <a:lnTo>
                  <a:pt x="7467600" y="365506"/>
                </a:lnTo>
                <a:lnTo>
                  <a:pt x="7467600" y="1827009"/>
                </a:lnTo>
                <a:lnTo>
                  <a:pt x="7464264" y="1876591"/>
                </a:lnTo>
                <a:lnTo>
                  <a:pt x="7454548" y="1924145"/>
                </a:lnTo>
                <a:lnTo>
                  <a:pt x="7438888" y="1969237"/>
                </a:lnTo>
                <a:lnTo>
                  <a:pt x="7417717" y="2011430"/>
                </a:lnTo>
                <a:lnTo>
                  <a:pt x="7391471" y="2050290"/>
                </a:lnTo>
                <a:lnTo>
                  <a:pt x="7360586" y="2085381"/>
                </a:lnTo>
                <a:lnTo>
                  <a:pt x="7325497" y="2116267"/>
                </a:lnTo>
                <a:lnTo>
                  <a:pt x="7286639" y="2142514"/>
                </a:lnTo>
                <a:lnTo>
                  <a:pt x="7244447" y="2163687"/>
                </a:lnTo>
                <a:lnTo>
                  <a:pt x="7199356" y="2179349"/>
                </a:lnTo>
                <a:lnTo>
                  <a:pt x="7151802" y="2189065"/>
                </a:lnTo>
                <a:lnTo>
                  <a:pt x="7102221" y="2192401"/>
                </a:lnTo>
                <a:lnTo>
                  <a:pt x="365379" y="2192401"/>
                </a:lnTo>
                <a:lnTo>
                  <a:pt x="315797" y="2189065"/>
                </a:lnTo>
                <a:lnTo>
                  <a:pt x="268243" y="2179349"/>
                </a:lnTo>
                <a:lnTo>
                  <a:pt x="223152" y="2163687"/>
                </a:lnTo>
                <a:lnTo>
                  <a:pt x="180960" y="2142514"/>
                </a:lnTo>
                <a:lnTo>
                  <a:pt x="142102" y="2116267"/>
                </a:lnTo>
                <a:lnTo>
                  <a:pt x="107013" y="2085381"/>
                </a:lnTo>
                <a:lnTo>
                  <a:pt x="76128" y="2050290"/>
                </a:lnTo>
                <a:lnTo>
                  <a:pt x="49882" y="2011430"/>
                </a:lnTo>
                <a:lnTo>
                  <a:pt x="28711" y="1969237"/>
                </a:lnTo>
                <a:lnTo>
                  <a:pt x="13051" y="1924145"/>
                </a:lnTo>
                <a:lnTo>
                  <a:pt x="3335" y="1876591"/>
                </a:lnTo>
                <a:lnTo>
                  <a:pt x="0" y="1827009"/>
                </a:lnTo>
                <a:lnTo>
                  <a:pt x="0" y="365506"/>
                </a:lnTo>
                <a:close/>
              </a:path>
            </a:pathLst>
          </a:custGeom>
          <a:ln w="952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4065" y="2092579"/>
            <a:ext cx="8042909" cy="4331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latin typeface="Tahoma"/>
                <a:cs typeface="Tahoma"/>
              </a:rPr>
              <a:t>Un </a:t>
            </a:r>
            <a:r>
              <a:rPr sz="2200" spc="-10" dirty="0">
                <a:latin typeface="Tahoma"/>
                <a:cs typeface="Tahoma"/>
              </a:rPr>
              <a:t>tipo </a:t>
            </a:r>
            <a:r>
              <a:rPr sz="2200" spc="-5" dirty="0">
                <a:latin typeface="Tahoma"/>
                <a:cs typeface="Tahoma"/>
              </a:rPr>
              <a:t>de </a:t>
            </a:r>
            <a:r>
              <a:rPr sz="2200" spc="-10" dirty="0">
                <a:latin typeface="Tahoma"/>
                <a:cs typeface="Tahoma"/>
              </a:rPr>
              <a:t>entidad </a:t>
            </a:r>
            <a:r>
              <a:rPr sz="2200" spc="-5" dirty="0">
                <a:latin typeface="Tahoma"/>
                <a:cs typeface="Tahoma"/>
              </a:rPr>
              <a:t>describe el </a:t>
            </a:r>
            <a:r>
              <a:rPr sz="2200" b="1" spc="-5" dirty="0">
                <a:latin typeface="Tahoma"/>
                <a:cs typeface="Tahoma"/>
              </a:rPr>
              <a:t>esquema </a:t>
            </a:r>
            <a:r>
              <a:rPr sz="2200" spc="-5" dirty="0">
                <a:latin typeface="Tahoma"/>
                <a:cs typeface="Tahoma"/>
              </a:rPr>
              <a:t>para un </a:t>
            </a:r>
            <a:r>
              <a:rPr sz="2200" spc="-10" dirty="0">
                <a:latin typeface="Tahoma"/>
                <a:cs typeface="Tahoma"/>
              </a:rPr>
              <a:t>conjunto</a:t>
            </a:r>
            <a:r>
              <a:rPr sz="2200" spc="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de</a:t>
            </a:r>
            <a:endParaRPr sz="22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Tahoma"/>
                <a:cs typeface="Tahoma"/>
              </a:rPr>
              <a:t>entidades </a:t>
            </a:r>
            <a:r>
              <a:rPr sz="2200" spc="-5" dirty="0">
                <a:latin typeface="Tahoma"/>
                <a:cs typeface="Tahoma"/>
              </a:rPr>
              <a:t>que poseen la misma</a:t>
            </a:r>
            <a:r>
              <a:rPr sz="2200" spc="5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estructura</a:t>
            </a:r>
            <a:endParaRPr sz="2200" dirty="0">
              <a:latin typeface="Tahoma"/>
              <a:cs typeface="Tahoma"/>
            </a:endParaRPr>
          </a:p>
          <a:p>
            <a:pPr marL="756285" marR="46990" indent="-287020">
              <a:lnSpc>
                <a:spcPts val="2630"/>
              </a:lnSpc>
              <a:spcBef>
                <a:spcPts val="600"/>
              </a:spcBef>
            </a:pPr>
            <a:r>
              <a:rPr sz="22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EMPLEADO: ci, </a:t>
            </a:r>
            <a:r>
              <a:rPr sz="2200" b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nss, </a:t>
            </a:r>
            <a:r>
              <a:rPr sz="22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nombre, </a:t>
            </a:r>
            <a:r>
              <a:rPr sz="2200" b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dirección, </a:t>
            </a:r>
            <a:r>
              <a:rPr sz="2200" b="1" spc="-5" dirty="0" err="1">
                <a:solidFill>
                  <a:srgbClr val="333399"/>
                </a:solidFill>
                <a:latin typeface="Liberation Sans Narrow"/>
                <a:cs typeface="Liberation Sans Narrow"/>
              </a:rPr>
              <a:t>ciudad,telefono</a:t>
            </a:r>
            <a:r>
              <a:rPr sz="2200" b="1" spc="-5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,</a:t>
            </a:r>
            <a:endParaRPr lang="es-ES" sz="2200" b="1" spc="-5" dirty="0" smtClean="0">
              <a:solidFill>
                <a:srgbClr val="333399"/>
              </a:solidFill>
              <a:latin typeface="Liberation Sans Narrow"/>
              <a:cs typeface="Liberation Sans Narrow"/>
            </a:endParaRPr>
          </a:p>
          <a:p>
            <a:pPr marL="756285" marR="46990" indent="-287020">
              <a:lnSpc>
                <a:spcPts val="2630"/>
              </a:lnSpc>
              <a:spcBef>
                <a:spcPts val="600"/>
              </a:spcBef>
            </a:pPr>
            <a:r>
              <a:rPr lang="es-ES" sz="22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lang="es-ES" sz="2200" b="1" spc="-5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               </a:t>
            </a:r>
            <a:r>
              <a:rPr sz="2200" b="1" spc="-5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lang="es-ES" sz="2200" b="1" spc="-5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      </a:t>
            </a:r>
            <a:r>
              <a:rPr sz="2200" b="1" spc="-5" dirty="0" err="1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fechanacim</a:t>
            </a:r>
            <a:r>
              <a:rPr sz="22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,  nacionalidad,</a:t>
            </a:r>
            <a:r>
              <a:rPr sz="2200" b="1" spc="-3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2200" b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edad</a:t>
            </a:r>
            <a:endParaRPr sz="2200" dirty="0">
              <a:latin typeface="Liberation Sans Narrow"/>
              <a:cs typeface="Liberation Sans Narrow"/>
            </a:endParaRPr>
          </a:p>
          <a:p>
            <a:pPr marL="355600" marR="5080" indent="-342900">
              <a:lnSpc>
                <a:spcPts val="2620"/>
              </a:lnSpc>
              <a:spcBef>
                <a:spcPts val="58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latin typeface="Tahoma"/>
                <a:cs typeface="Tahoma"/>
              </a:rPr>
              <a:t>Las instancias del </a:t>
            </a:r>
            <a:r>
              <a:rPr sz="2200" spc="-10" dirty="0">
                <a:latin typeface="Tahoma"/>
                <a:cs typeface="Tahoma"/>
              </a:rPr>
              <a:t>tipo </a:t>
            </a:r>
            <a:r>
              <a:rPr sz="2200" spc="-5" dirty="0">
                <a:latin typeface="Tahoma"/>
                <a:cs typeface="Tahoma"/>
              </a:rPr>
              <a:t>de </a:t>
            </a:r>
            <a:r>
              <a:rPr sz="2200" spc="-10" dirty="0">
                <a:latin typeface="Tahoma"/>
                <a:cs typeface="Tahoma"/>
              </a:rPr>
              <a:t>entidad </a:t>
            </a:r>
            <a:r>
              <a:rPr sz="2200" spc="-5" dirty="0">
                <a:latin typeface="Tahoma"/>
                <a:cs typeface="Tahoma"/>
              </a:rPr>
              <a:t>se agrupan en un </a:t>
            </a:r>
            <a:r>
              <a:rPr sz="2200" b="1" spc="-10" dirty="0">
                <a:solidFill>
                  <a:srgbClr val="FFCF00"/>
                </a:solidFill>
                <a:latin typeface="Tahoma"/>
                <a:cs typeface="Tahoma"/>
              </a:rPr>
              <a:t>conjunto  </a:t>
            </a:r>
            <a:r>
              <a:rPr sz="2200" b="1" spc="-5" dirty="0">
                <a:solidFill>
                  <a:srgbClr val="FFCF00"/>
                </a:solidFill>
                <a:latin typeface="Tahoma"/>
                <a:cs typeface="Tahoma"/>
              </a:rPr>
              <a:t>de entidades </a:t>
            </a:r>
            <a:r>
              <a:rPr sz="2200" spc="-5" dirty="0">
                <a:latin typeface="Tahoma"/>
                <a:cs typeface="Tahoma"/>
              </a:rPr>
              <a:t>o</a:t>
            </a:r>
            <a:r>
              <a:rPr sz="2200" spc="100" dirty="0">
                <a:latin typeface="Tahoma"/>
                <a:cs typeface="Tahoma"/>
              </a:rPr>
              <a:t> </a:t>
            </a:r>
            <a:r>
              <a:rPr sz="2200" b="1" spc="-5" dirty="0">
                <a:solidFill>
                  <a:srgbClr val="FFCF00"/>
                </a:solidFill>
                <a:latin typeface="Tahoma"/>
                <a:cs typeface="Tahoma"/>
              </a:rPr>
              <a:t>extensión</a:t>
            </a:r>
            <a:endParaRPr sz="2200" dirty="0">
              <a:latin typeface="Tahoma"/>
              <a:cs typeface="Tahoma"/>
            </a:endParaRPr>
          </a:p>
          <a:p>
            <a:pPr marL="1403350">
              <a:lnSpc>
                <a:spcPts val="2280"/>
              </a:lnSpc>
              <a:spcBef>
                <a:spcPts val="1955"/>
              </a:spcBef>
            </a:pP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e1 </a:t>
            </a:r>
            <a:r>
              <a:rPr sz="2000" dirty="0">
                <a:solidFill>
                  <a:srgbClr val="333399"/>
                </a:solidFill>
                <a:latin typeface="Symbol"/>
                <a:cs typeface="Symbol"/>
              </a:rPr>
              <a:t>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(1787654321, </a:t>
            </a:r>
            <a:r>
              <a:rPr sz="2000" spc="-1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1122334455, </a:t>
            </a:r>
            <a:r>
              <a:rPr sz="2000" spc="-155" dirty="0">
                <a:solidFill>
                  <a:srgbClr val="333399"/>
                </a:solidFill>
                <a:latin typeface="Arial"/>
                <a:cs typeface="Arial"/>
              </a:rPr>
              <a:t>“Cristina </a:t>
            </a:r>
            <a:r>
              <a:rPr sz="2000" spc="-170" dirty="0">
                <a:solidFill>
                  <a:srgbClr val="333399"/>
                </a:solidFill>
                <a:latin typeface="Arial"/>
                <a:cs typeface="Arial"/>
              </a:rPr>
              <a:t>Andrade”</a:t>
            </a:r>
            <a:r>
              <a:rPr sz="2000" spc="-17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, </a:t>
            </a:r>
            <a:r>
              <a:rPr sz="2000" spc="-170" dirty="0">
                <a:solidFill>
                  <a:srgbClr val="333399"/>
                </a:solidFill>
                <a:latin typeface="Arial"/>
                <a:cs typeface="Arial"/>
              </a:rPr>
              <a:t>“Vicentina</a:t>
            </a:r>
            <a:r>
              <a:rPr sz="2000" spc="-3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333399"/>
                </a:solidFill>
                <a:latin typeface="Arial"/>
                <a:cs typeface="Arial"/>
              </a:rPr>
              <a:t>233</a:t>
            </a:r>
            <a:r>
              <a:rPr sz="2000" spc="-170" dirty="0" smtClean="0">
                <a:solidFill>
                  <a:srgbClr val="333399"/>
                </a:solidFill>
                <a:latin typeface="Arial"/>
                <a:cs typeface="Arial"/>
              </a:rPr>
              <a:t>”,</a:t>
            </a:r>
            <a:r>
              <a:rPr lang="es-ES" sz="2000" spc="-17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40" dirty="0" smtClean="0">
                <a:solidFill>
                  <a:srgbClr val="333399"/>
                </a:solidFill>
                <a:latin typeface="Arial"/>
                <a:cs typeface="Arial"/>
              </a:rPr>
              <a:t>“</a:t>
            </a:r>
            <a:r>
              <a:rPr sz="2000" spc="-140" dirty="0">
                <a:solidFill>
                  <a:srgbClr val="333399"/>
                </a:solidFill>
                <a:latin typeface="Arial"/>
                <a:cs typeface="Arial"/>
              </a:rPr>
              <a:t>Quito”</a:t>
            </a:r>
            <a:r>
              <a:rPr sz="2000" spc="-14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,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022450224, 28/07/1979, </a:t>
            </a:r>
            <a:r>
              <a:rPr sz="2000" spc="-1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Ecuador,</a:t>
            </a:r>
            <a:r>
              <a:rPr sz="2000" spc="-254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23)</a:t>
            </a:r>
            <a:endParaRPr sz="2000" dirty="0">
              <a:latin typeface="Liberation Sans Narrow"/>
              <a:cs typeface="Liberation Sans Narrow"/>
            </a:endParaRPr>
          </a:p>
          <a:p>
            <a:pPr marL="1403350">
              <a:lnSpc>
                <a:spcPts val="2280"/>
              </a:lnSpc>
              <a:spcBef>
                <a:spcPts val="240"/>
              </a:spcBef>
            </a:pP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e2 </a:t>
            </a:r>
            <a:r>
              <a:rPr sz="2000" dirty="0">
                <a:solidFill>
                  <a:srgbClr val="333399"/>
                </a:solidFill>
                <a:latin typeface="Symbol"/>
                <a:cs typeface="Symbol"/>
              </a:rPr>
              <a:t>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(0712345678, 6677889900, </a:t>
            </a:r>
            <a:r>
              <a:rPr sz="2000" spc="-170" dirty="0">
                <a:solidFill>
                  <a:srgbClr val="333399"/>
                </a:solidFill>
                <a:latin typeface="Arial"/>
                <a:cs typeface="Arial"/>
              </a:rPr>
              <a:t>“Antonio </a:t>
            </a:r>
            <a:r>
              <a:rPr sz="2000" spc="-175" dirty="0">
                <a:solidFill>
                  <a:srgbClr val="333399"/>
                </a:solidFill>
                <a:latin typeface="Arial"/>
                <a:cs typeface="Arial"/>
              </a:rPr>
              <a:t>Sánchez”</a:t>
            </a:r>
            <a:r>
              <a:rPr sz="2000" spc="-17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, </a:t>
            </a:r>
            <a:r>
              <a:rPr sz="2000" spc="-30" dirty="0">
                <a:solidFill>
                  <a:srgbClr val="333399"/>
                </a:solidFill>
                <a:latin typeface="Arial"/>
                <a:cs typeface="Arial"/>
              </a:rPr>
              <a:t>“</a:t>
            </a:r>
            <a:r>
              <a:rPr sz="2000" spc="-3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Paz</a:t>
            </a:r>
            <a:r>
              <a:rPr sz="2000" spc="-9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2000" spc="-5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512</a:t>
            </a:r>
            <a:r>
              <a:rPr sz="2000" spc="-50" dirty="0">
                <a:solidFill>
                  <a:srgbClr val="333399"/>
                </a:solidFill>
                <a:latin typeface="Arial"/>
                <a:cs typeface="Arial"/>
              </a:rPr>
              <a:t>”,</a:t>
            </a:r>
            <a:endParaRPr sz="2000" dirty="0">
              <a:latin typeface="Arial"/>
              <a:cs typeface="Arial"/>
            </a:endParaRPr>
          </a:p>
          <a:p>
            <a:pPr marL="1895475">
              <a:lnSpc>
                <a:spcPts val="2280"/>
              </a:lnSpc>
            </a:pPr>
            <a:r>
              <a:rPr sz="2000" spc="-180" dirty="0">
                <a:solidFill>
                  <a:srgbClr val="333399"/>
                </a:solidFill>
                <a:latin typeface="Arial"/>
                <a:cs typeface="Arial"/>
              </a:rPr>
              <a:t>“Cuenca”,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067458224, 14/04/1962, España,</a:t>
            </a:r>
            <a:r>
              <a:rPr sz="2000" spc="4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45)</a:t>
            </a:r>
            <a:endParaRPr sz="2000" dirty="0">
              <a:latin typeface="Liberation Sans Narrow"/>
              <a:cs typeface="Liberation Sans Narrow"/>
            </a:endParaRPr>
          </a:p>
          <a:p>
            <a:pPr marL="1403350">
              <a:lnSpc>
                <a:spcPts val="2280"/>
              </a:lnSpc>
              <a:spcBef>
                <a:spcPts val="240"/>
              </a:spcBef>
            </a:pP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e3 </a:t>
            </a:r>
            <a:r>
              <a:rPr sz="2000" dirty="0">
                <a:solidFill>
                  <a:srgbClr val="333399"/>
                </a:solidFill>
                <a:latin typeface="Symbol"/>
                <a:cs typeface="Symbol"/>
              </a:rPr>
              <a:t>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(1011223344,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1234567890, </a:t>
            </a:r>
            <a:r>
              <a:rPr sz="2000" spc="-145" dirty="0">
                <a:solidFill>
                  <a:srgbClr val="333399"/>
                </a:solidFill>
                <a:latin typeface="Arial"/>
                <a:cs typeface="Arial"/>
              </a:rPr>
              <a:t>“Julia </a:t>
            </a:r>
            <a:r>
              <a:rPr sz="2000" spc="-155" dirty="0">
                <a:solidFill>
                  <a:srgbClr val="333399"/>
                </a:solidFill>
                <a:latin typeface="Arial"/>
                <a:cs typeface="Arial"/>
              </a:rPr>
              <a:t>Palacios”</a:t>
            </a:r>
            <a:r>
              <a:rPr sz="2000" spc="-15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, </a:t>
            </a:r>
            <a:r>
              <a:rPr sz="2000" spc="-175" dirty="0">
                <a:solidFill>
                  <a:srgbClr val="333399"/>
                </a:solidFill>
                <a:latin typeface="Arial"/>
                <a:cs typeface="Arial"/>
              </a:rPr>
              <a:t>“Vélez</a:t>
            </a:r>
            <a:r>
              <a:rPr sz="2000" spc="-2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333399"/>
                </a:solidFill>
                <a:latin typeface="Arial"/>
                <a:cs typeface="Arial"/>
              </a:rPr>
              <a:t>423”,</a:t>
            </a:r>
            <a:endParaRPr sz="2000" dirty="0">
              <a:latin typeface="Arial"/>
              <a:cs typeface="Arial"/>
            </a:endParaRPr>
          </a:p>
          <a:p>
            <a:pPr marL="1895475">
              <a:lnSpc>
                <a:spcPts val="2280"/>
              </a:lnSpc>
            </a:pPr>
            <a:r>
              <a:rPr sz="2000" spc="-170" dirty="0">
                <a:solidFill>
                  <a:srgbClr val="333399"/>
                </a:solidFill>
                <a:latin typeface="Arial"/>
                <a:cs typeface="Arial"/>
              </a:rPr>
              <a:t>“Guayaquil”, </a:t>
            </a:r>
            <a:r>
              <a:rPr sz="2000" spc="-195" dirty="0">
                <a:solidFill>
                  <a:srgbClr val="333399"/>
                </a:solidFill>
                <a:latin typeface="Arial"/>
                <a:cs typeface="Arial"/>
              </a:rPr>
              <a:t>022806214, </a:t>
            </a:r>
            <a:r>
              <a:rPr sz="2000" spc="-60" dirty="0">
                <a:solidFill>
                  <a:srgbClr val="333399"/>
                </a:solidFill>
                <a:latin typeface="Arial"/>
                <a:cs typeface="Arial"/>
              </a:rPr>
              <a:t>1’</a:t>
            </a:r>
            <a:r>
              <a:rPr sz="2000" spc="-6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59,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23/05/1960, </a:t>
            </a:r>
            <a:r>
              <a:rPr sz="20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EEUU,</a:t>
            </a:r>
            <a:r>
              <a:rPr sz="2000" spc="16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47)</a:t>
            </a:r>
            <a:endParaRPr sz="2000" dirty="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9985" y="6220155"/>
            <a:ext cx="199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...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0850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Tipos </a:t>
            </a:r>
            <a:r>
              <a:rPr sz="4400" spc="-5" dirty="0"/>
              <a:t>de</a:t>
            </a:r>
            <a:r>
              <a:rPr sz="4400" spc="-120" dirty="0"/>
              <a:t> </a:t>
            </a:r>
            <a:r>
              <a:rPr sz="4400" dirty="0"/>
              <a:t>atributos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24637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11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617" y="2156307"/>
            <a:ext cx="6123940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Simples </a:t>
            </a:r>
            <a:r>
              <a:rPr sz="3200" dirty="0">
                <a:latin typeface="Tahoma"/>
                <a:cs typeface="Tahoma"/>
              </a:rPr>
              <a:t>o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Compuestos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Almacenados </a:t>
            </a:r>
            <a:r>
              <a:rPr sz="3200" dirty="0">
                <a:latin typeface="Tahoma"/>
                <a:cs typeface="Tahoma"/>
              </a:rPr>
              <a:t>o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Derivados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Monovalorados o</a:t>
            </a:r>
            <a:r>
              <a:rPr sz="3200" spc="-10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Multivalorados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Opcionales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159509"/>
            <a:ext cx="6210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Atributos </a:t>
            </a:r>
            <a:r>
              <a:rPr spc="-10" dirty="0"/>
              <a:t>Simples </a:t>
            </a:r>
            <a:r>
              <a:rPr dirty="0"/>
              <a:t>o</a:t>
            </a:r>
            <a:r>
              <a:rPr spc="-20" dirty="0"/>
              <a:t> </a:t>
            </a:r>
            <a:r>
              <a:rPr spc="-5" dirty="0"/>
              <a:t>Compuestos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617" y="1963667"/>
            <a:ext cx="7185025" cy="9779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Atributos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compuestos</a:t>
            </a:r>
            <a:endParaRPr sz="28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Pueden dividirse en </a:t>
            </a:r>
            <a:r>
              <a:rPr sz="2400" dirty="0">
                <a:latin typeface="Tahoma"/>
                <a:cs typeface="Tahoma"/>
              </a:rPr>
              <a:t>otros </a:t>
            </a:r>
            <a:r>
              <a:rPr sz="2400" spc="-5" dirty="0">
                <a:latin typeface="Tahoma"/>
                <a:cs typeface="Tahoma"/>
              </a:rPr>
              <a:t>con significado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propio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18817" y="4013072"/>
            <a:ext cx="67837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CF00"/>
                </a:solidFill>
                <a:latin typeface="Tahoma"/>
                <a:cs typeface="Tahoma"/>
              </a:rPr>
              <a:t>Valor </a:t>
            </a:r>
            <a:r>
              <a:rPr sz="2400" spc="-5" dirty="0">
                <a:latin typeface="Tahoma"/>
                <a:cs typeface="Tahoma"/>
              </a:rPr>
              <a:t>compuesto = </a:t>
            </a:r>
            <a:r>
              <a:rPr sz="2400" spc="-5" dirty="0">
                <a:solidFill>
                  <a:srgbClr val="FFCF00"/>
                </a:solidFill>
                <a:latin typeface="Tahoma"/>
                <a:cs typeface="Tahoma"/>
              </a:rPr>
              <a:t>concatenación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valores </a:t>
            </a:r>
            <a:r>
              <a:rPr sz="2400" dirty="0">
                <a:latin typeface="Tahoma"/>
                <a:cs typeface="Tahoma"/>
              </a:rPr>
              <a:t>de  </a:t>
            </a:r>
            <a:r>
              <a:rPr sz="2400" spc="-5" dirty="0">
                <a:latin typeface="Tahoma"/>
                <a:cs typeface="Tahoma"/>
              </a:rPr>
              <a:t>componentes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1617" y="5073714"/>
            <a:ext cx="3843020" cy="977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Atributos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simples</a:t>
            </a:r>
            <a:endParaRPr sz="28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No </a:t>
            </a:r>
            <a:r>
              <a:rPr sz="2400" dirty="0">
                <a:latin typeface="Tahoma"/>
                <a:cs typeface="Tahoma"/>
              </a:rPr>
              <a:t>divisibles.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Atómicos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62580" y="2897885"/>
            <a:ext cx="185115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fechanacim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9800" y="3431235"/>
            <a:ext cx="20944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115" algn="l"/>
                <a:tab pos="1350645" algn="l"/>
              </a:tabLst>
            </a:pPr>
            <a:r>
              <a:rPr sz="24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dia	mes	</a:t>
            </a: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año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68626" y="3251200"/>
            <a:ext cx="141605" cy="228600"/>
          </a:xfrm>
          <a:custGeom>
            <a:avLst/>
            <a:gdLst/>
            <a:ahLst/>
            <a:cxnLst/>
            <a:rect l="l" t="t" r="r" b="b"/>
            <a:pathLst>
              <a:path w="141605" h="228600">
                <a:moveTo>
                  <a:pt x="141224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25826" y="3251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3026" y="3251200"/>
            <a:ext cx="139700" cy="228600"/>
          </a:xfrm>
          <a:custGeom>
            <a:avLst/>
            <a:gdLst/>
            <a:ahLst/>
            <a:cxnLst/>
            <a:rect l="l" t="t" r="r" b="b"/>
            <a:pathLst>
              <a:path w="139700" h="228600">
                <a:moveTo>
                  <a:pt x="13970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83125" y="3175000"/>
            <a:ext cx="351155" cy="304800"/>
          </a:xfrm>
          <a:custGeom>
            <a:avLst/>
            <a:gdLst/>
            <a:ahLst/>
            <a:cxnLst/>
            <a:rect l="l" t="t" r="r" b="b"/>
            <a:pathLst>
              <a:path w="351154" h="304800">
                <a:moveTo>
                  <a:pt x="35090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0426" y="3251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03925" y="3251200"/>
            <a:ext cx="139700" cy="228600"/>
          </a:xfrm>
          <a:custGeom>
            <a:avLst/>
            <a:gdLst/>
            <a:ahLst/>
            <a:cxnLst/>
            <a:rect l="l" t="t" r="r" b="b"/>
            <a:pathLst>
              <a:path w="139700" h="228600">
                <a:moveTo>
                  <a:pt x="13970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4976" y="3175000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0" y="0"/>
                </a:moveTo>
                <a:lnTo>
                  <a:pt x="914400" y="304800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24857" y="2730465"/>
            <a:ext cx="4578983" cy="1025281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796925">
              <a:lnSpc>
                <a:spcPct val="100000"/>
              </a:lnSpc>
              <a:spcBef>
                <a:spcPts val="1415"/>
              </a:spcBef>
            </a:pPr>
            <a:r>
              <a:rPr sz="24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direccion</a:t>
            </a:r>
            <a:endParaRPr sz="2400" dirty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  <a:tabLst>
                <a:tab pos="699770" algn="l"/>
                <a:tab pos="1635125" algn="l"/>
              </a:tabLst>
            </a:pP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calle	ciudad	provincia</a:t>
            </a:r>
            <a:r>
              <a:rPr sz="2000" b="1" spc="-6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codpostal</a:t>
            </a:r>
            <a:endParaRPr sz="2000" dirty="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50833" y="6400509"/>
            <a:ext cx="24637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71446" y="6164784"/>
            <a:ext cx="17087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gé</a:t>
            </a:r>
            <a:r>
              <a:rPr sz="2400" b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</a:t>
            </a: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ero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159509"/>
            <a:ext cx="6823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Atributos Almacenados </a:t>
            </a:r>
            <a:r>
              <a:rPr dirty="0"/>
              <a:t>o</a:t>
            </a:r>
            <a:r>
              <a:rPr spc="20" dirty="0"/>
              <a:t> </a:t>
            </a:r>
            <a:r>
              <a:rPr spc="-5" dirty="0"/>
              <a:t>Derivados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24637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13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969" y="1805241"/>
            <a:ext cx="7685431" cy="48359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549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Atributos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derivados</a:t>
            </a:r>
            <a:endParaRPr sz="28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56285" marR="245745" lvl="1" indent="-286385">
              <a:lnSpc>
                <a:spcPts val="2300"/>
              </a:lnSpc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Valor calculado </a:t>
            </a:r>
            <a:r>
              <a:rPr sz="2000" dirty="0">
                <a:latin typeface="Tahoma"/>
                <a:cs typeface="Tahoma"/>
              </a:rPr>
              <a:t>a partir de </a:t>
            </a:r>
            <a:r>
              <a:rPr sz="2000" spc="-5" dirty="0">
                <a:latin typeface="Tahoma"/>
                <a:cs typeface="Tahoma"/>
              </a:rPr>
              <a:t>otra información ya  existente </a:t>
            </a:r>
            <a:r>
              <a:rPr sz="2000" dirty="0">
                <a:latin typeface="Tahoma"/>
                <a:cs typeface="Tahoma"/>
              </a:rPr>
              <a:t>(atributos, </a:t>
            </a:r>
            <a:r>
              <a:rPr sz="2000" spc="-5" dirty="0">
                <a:latin typeface="Tahoma"/>
                <a:cs typeface="Tahoma"/>
              </a:rPr>
              <a:t>entidades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relacionadas)</a:t>
            </a:r>
            <a:endParaRPr sz="2000" dirty="0">
              <a:latin typeface="Tahoma"/>
              <a:cs typeface="Tahoma"/>
            </a:endParaRPr>
          </a:p>
          <a:p>
            <a:pPr marL="1384300">
              <a:lnSpc>
                <a:spcPts val="2870"/>
              </a:lnSpc>
            </a:pP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edad </a:t>
            </a:r>
            <a:r>
              <a:rPr sz="1800" dirty="0">
                <a:latin typeface="Tahoma"/>
                <a:cs typeface="Tahoma"/>
              </a:rPr>
              <a:t>[de </a:t>
            </a: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</a:t>
            </a:r>
            <a:r>
              <a:rPr sz="1800" spc="-5" dirty="0">
                <a:latin typeface="Tahoma"/>
                <a:cs typeface="Tahoma"/>
              </a:rPr>
              <a:t>], </a:t>
            </a:r>
            <a:r>
              <a:rPr sz="1800" spc="-10" dirty="0">
                <a:latin typeface="Tahoma"/>
                <a:cs typeface="Tahoma"/>
              </a:rPr>
              <a:t>cálculo </a:t>
            </a:r>
            <a:r>
              <a:rPr sz="1800" dirty="0">
                <a:latin typeface="Tahoma"/>
                <a:cs typeface="Tahoma"/>
              </a:rPr>
              <a:t>a partir de</a:t>
            </a:r>
            <a:r>
              <a:rPr sz="1800" spc="100" dirty="0"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fechanacim</a:t>
            </a:r>
            <a:endParaRPr sz="2400" dirty="0">
              <a:latin typeface="Liberation Sans Narrow"/>
              <a:cs typeface="Liberation Sans Narrow"/>
            </a:endParaRPr>
          </a:p>
          <a:p>
            <a:pPr marL="2070100" lvl="2" indent="-228600">
              <a:lnSpc>
                <a:spcPts val="2140"/>
              </a:lnSpc>
              <a:spcBef>
                <a:spcPts val="35"/>
              </a:spcBef>
              <a:buClr>
                <a:srgbClr val="00E3A8"/>
              </a:buClr>
              <a:buSzPct val="50000"/>
              <a:buFont typeface="Wingdings"/>
              <a:buChar char=""/>
              <a:tabLst>
                <a:tab pos="2070100" algn="l"/>
                <a:tab pos="2070735" algn="l"/>
              </a:tabLst>
            </a:pPr>
            <a:r>
              <a:rPr sz="1800" dirty="0">
                <a:latin typeface="Tahoma"/>
                <a:cs typeface="Tahoma"/>
              </a:rPr>
              <a:t>atributo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derivado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del valor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de otro</a:t>
            </a:r>
            <a:r>
              <a:rPr sz="18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atributo</a:t>
            </a:r>
            <a:endParaRPr sz="18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1612900" marR="217804" indent="-228600">
              <a:lnSpc>
                <a:spcPct val="81300"/>
              </a:lnSpc>
              <a:spcBef>
                <a:spcPts val="520"/>
              </a:spcBef>
            </a:pP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numvisitas </a:t>
            </a:r>
            <a:r>
              <a:rPr sz="1800" dirty="0">
                <a:latin typeface="Tahoma"/>
                <a:cs typeface="Tahoma"/>
              </a:rPr>
              <a:t>[de </a:t>
            </a:r>
            <a:r>
              <a:rPr sz="1800" spc="-5" dirty="0">
                <a:latin typeface="Tahoma"/>
                <a:cs typeface="Tahoma"/>
              </a:rPr>
              <a:t>un </a:t>
            </a:r>
            <a:r>
              <a:rPr sz="1800" spc="-5" dirty="0">
                <a:solidFill>
                  <a:srgbClr val="333399"/>
                </a:solidFill>
                <a:latin typeface="Tahoma"/>
                <a:cs typeface="Tahoma"/>
              </a:rPr>
              <a:t>GIMNASIO</a:t>
            </a:r>
            <a:r>
              <a:rPr sz="1800" spc="-5" dirty="0">
                <a:latin typeface="Tahoma"/>
                <a:cs typeface="Tahoma"/>
              </a:rPr>
              <a:t>], cuenta del </a:t>
            </a:r>
            <a:r>
              <a:rPr sz="1800" dirty="0">
                <a:latin typeface="Tahoma"/>
                <a:cs typeface="Tahoma"/>
              </a:rPr>
              <a:t>número de  </a:t>
            </a:r>
            <a:r>
              <a:rPr sz="1800" spc="-5" dirty="0">
                <a:latin typeface="Tahoma"/>
                <a:cs typeface="Tahoma"/>
              </a:rPr>
              <a:t>entidades </a:t>
            </a:r>
            <a:r>
              <a:rPr sz="20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visitas </a:t>
            </a:r>
            <a:r>
              <a:rPr sz="1800" spc="-5" dirty="0">
                <a:latin typeface="Tahoma"/>
                <a:cs typeface="Tahoma"/>
              </a:rPr>
              <a:t>relacionadas con cada concurrencia  concreta al gimnasio</a:t>
            </a:r>
            <a:endParaRPr sz="1800" dirty="0">
              <a:latin typeface="Tahoma"/>
              <a:cs typeface="Tahoma"/>
            </a:endParaRPr>
          </a:p>
          <a:p>
            <a:pPr marL="2070100" lvl="2" indent="-228600">
              <a:lnSpc>
                <a:spcPct val="100000"/>
              </a:lnSpc>
              <a:buClr>
                <a:srgbClr val="00E3A8"/>
              </a:buClr>
              <a:buSzPct val="50000"/>
              <a:buFont typeface="Wingdings"/>
              <a:buChar char=""/>
              <a:tabLst>
                <a:tab pos="2070100" algn="l"/>
                <a:tab pos="2070735" algn="l"/>
              </a:tabLst>
            </a:pPr>
            <a:r>
              <a:rPr sz="1800" dirty="0">
                <a:latin typeface="Tahoma"/>
                <a:cs typeface="Tahoma"/>
              </a:rPr>
              <a:t>atributo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derivado de entidades</a:t>
            </a:r>
            <a:r>
              <a:rPr sz="1800" b="1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relacionadas</a:t>
            </a:r>
            <a:endParaRPr sz="1800" dirty="0">
              <a:solidFill>
                <a:srgbClr val="FF0000"/>
              </a:solidFill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00E3A8"/>
              </a:buClr>
            </a:pPr>
            <a:endParaRPr sz="1850" dirty="0">
              <a:latin typeface="Times New Roman"/>
              <a:cs typeface="Times New Roman"/>
            </a:endParaRPr>
          </a:p>
          <a:p>
            <a:pPr marL="354965" marR="2307590" indent="-354965">
              <a:lnSpc>
                <a:spcPct val="995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Atributos </a:t>
            </a:r>
            <a:r>
              <a:rPr sz="2800" b="1" spc="-10" dirty="0" err="1">
                <a:solidFill>
                  <a:srgbClr val="FF0000"/>
                </a:solidFill>
                <a:latin typeface="Tahoma"/>
                <a:cs typeface="Tahoma"/>
              </a:rPr>
              <a:t>almacenados</a:t>
            </a:r>
            <a:r>
              <a:rPr sz="2800" b="1" spc="-10" dirty="0">
                <a:solidFill>
                  <a:srgbClr val="FFCF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lang="es-ES" sz="2800" b="1" spc="-10" dirty="0" smtClean="0">
                <a:solidFill>
                  <a:srgbClr val="333399"/>
                </a:solidFill>
                <a:latin typeface="Tahoma"/>
                <a:cs typeface="Tahoma"/>
              </a:rPr>
              <a:t>     </a:t>
            </a:r>
            <a:r>
              <a:rPr sz="2400" b="1" spc="-5" dirty="0" err="1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fechanacim</a:t>
            </a:r>
            <a:r>
              <a:rPr sz="2400" b="1" spc="-5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Tahoma"/>
                <a:cs typeface="Tahoma"/>
              </a:rPr>
              <a:t>[de </a:t>
            </a:r>
            <a:r>
              <a:rPr sz="2000" spc="-5" dirty="0" err="1" smtClean="0">
                <a:latin typeface="Tahoma"/>
                <a:cs typeface="Tahoma"/>
              </a:rPr>
              <a:t>cada</a:t>
            </a:r>
            <a:r>
              <a:rPr lang="es-ES" sz="2000" spc="-5" dirty="0" smtClean="0">
                <a:latin typeface="Tahoma"/>
                <a:cs typeface="Tahoma"/>
              </a:rPr>
              <a:t> </a:t>
            </a:r>
            <a:r>
              <a:rPr lang="es-ES" sz="2000" spc="-5" dirty="0" smtClean="0">
                <a:solidFill>
                  <a:srgbClr val="002060"/>
                </a:solidFill>
                <a:latin typeface="Tahoma"/>
                <a:cs typeface="Tahoma"/>
              </a:rPr>
              <a:t>EMPLEADO</a:t>
            </a:r>
            <a:r>
              <a:rPr sz="2000" spc="-5" dirty="0" smtClean="0">
                <a:latin typeface="Tahoma"/>
                <a:cs typeface="Tahoma"/>
              </a:rPr>
              <a:t>] </a:t>
            </a:r>
            <a:r>
              <a:rPr sz="2000" spc="-5" dirty="0" smtClean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nacionalidad </a:t>
            </a:r>
            <a:r>
              <a:rPr sz="2000" dirty="0">
                <a:latin typeface="Tahoma"/>
                <a:cs typeface="Tahoma"/>
              </a:rPr>
              <a:t>[de </a:t>
            </a:r>
            <a:r>
              <a:rPr sz="2000" dirty="0" err="1">
                <a:latin typeface="Tahoma"/>
                <a:cs typeface="Tahoma"/>
              </a:rPr>
              <a:t>una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lang="es-ES" sz="2000" spc="-5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PELÍCULA</a:t>
            </a:r>
            <a:r>
              <a:rPr sz="2000" spc="-5" dirty="0" smtClean="0">
                <a:latin typeface="Tahoma"/>
                <a:cs typeface="Tahoma"/>
              </a:rPr>
              <a:t>]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702309"/>
            <a:ext cx="5175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Atributos Monovalorados</a:t>
            </a:r>
            <a:r>
              <a:rPr spc="-45" dirty="0"/>
              <a:t> </a:t>
            </a:r>
            <a:r>
              <a:rPr dirty="0"/>
              <a:t>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24637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969" y="1159509"/>
            <a:ext cx="7755280" cy="5146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333399"/>
                </a:solidFill>
                <a:latin typeface="Tahoma"/>
                <a:cs typeface="Tahoma"/>
              </a:rPr>
              <a:t>Multivalorados</a:t>
            </a:r>
            <a:endParaRPr sz="3000" dirty="0">
              <a:latin typeface="Tahoma"/>
              <a:cs typeface="Tahoma"/>
            </a:endParaRPr>
          </a:p>
          <a:p>
            <a:pPr marL="377825" indent="-342900">
              <a:lnSpc>
                <a:spcPct val="100000"/>
              </a:lnSpc>
              <a:spcBef>
                <a:spcPts val="232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77190" algn="l"/>
                <a:tab pos="378460" algn="l"/>
              </a:tabLst>
            </a:pPr>
            <a:r>
              <a:rPr sz="2400" dirty="0">
                <a:latin typeface="Tahoma"/>
                <a:cs typeface="Tahoma"/>
              </a:rPr>
              <a:t>Atributos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monovalorados</a:t>
            </a:r>
            <a:r>
              <a:rPr sz="2400" b="1" spc="20" dirty="0">
                <a:solidFill>
                  <a:srgbClr val="FFCF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(monovaluados)</a:t>
            </a:r>
          </a:p>
          <a:p>
            <a:pPr marL="457200" marR="1348105" lvl="2">
              <a:lnSpc>
                <a:spcPct val="109300"/>
              </a:lnSpc>
              <a:spcBef>
                <a:spcPts val="25"/>
              </a:spcBef>
              <a:buClr>
                <a:srgbClr val="FF0000"/>
              </a:buClr>
              <a:buSzPct val="55000"/>
              <a:tabLst>
                <a:tab pos="778510" algn="l"/>
                <a:tab pos="77914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sólo un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valor </a:t>
            </a:r>
            <a:r>
              <a:rPr sz="2000" dirty="0">
                <a:latin typeface="Tahoma"/>
                <a:cs typeface="Tahoma"/>
              </a:rPr>
              <a:t>para </a:t>
            </a:r>
            <a:r>
              <a:rPr sz="2000" spc="-5" dirty="0">
                <a:latin typeface="Tahoma"/>
                <a:cs typeface="Tahoma"/>
              </a:rPr>
              <a:t>cada entidad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fechanacim </a:t>
            </a:r>
            <a:r>
              <a:rPr sz="1600" spc="-5" dirty="0">
                <a:latin typeface="Tahoma"/>
                <a:cs typeface="Tahoma"/>
              </a:rPr>
              <a:t>[de un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 </a:t>
            </a:r>
            <a:r>
              <a:rPr sz="1600" spc="-5" dirty="0">
                <a:latin typeface="Tahoma"/>
                <a:cs typeface="Tahoma"/>
              </a:rPr>
              <a:t>particular] </a:t>
            </a:r>
            <a:r>
              <a:rPr sz="16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añoestreno </a:t>
            </a:r>
            <a:r>
              <a:rPr sz="1600" spc="-5" dirty="0">
                <a:latin typeface="Tahoma"/>
                <a:cs typeface="Tahoma"/>
              </a:rPr>
              <a:t>[de </a:t>
            </a:r>
            <a:r>
              <a:rPr sz="1600" spc="-10" dirty="0">
                <a:latin typeface="Tahoma"/>
                <a:cs typeface="Tahoma"/>
              </a:rPr>
              <a:t>cada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PELICULA</a:t>
            </a:r>
            <a:r>
              <a:rPr sz="20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600" spc="-10" dirty="0">
                <a:latin typeface="Tahoma"/>
                <a:cs typeface="Tahoma"/>
              </a:rPr>
              <a:t>concreta]</a:t>
            </a:r>
            <a:endParaRPr sz="160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0000"/>
              </a:buClr>
              <a:buFont typeface="Wingdings"/>
              <a:buChar char=""/>
            </a:pPr>
            <a:endParaRPr sz="2100" dirty="0">
              <a:latin typeface="Times New Roman"/>
              <a:cs typeface="Times New Roman"/>
            </a:endParaRPr>
          </a:p>
          <a:p>
            <a:pPr marL="377825" indent="-3429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77190" algn="l"/>
                <a:tab pos="378460" algn="l"/>
              </a:tabLst>
            </a:pPr>
            <a:r>
              <a:rPr sz="2400" dirty="0">
                <a:latin typeface="Tahoma"/>
                <a:cs typeface="Tahoma"/>
              </a:rPr>
              <a:t>Atributos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multivalorados</a:t>
            </a:r>
            <a:r>
              <a:rPr sz="2400" b="1" spc="30" dirty="0">
                <a:solidFill>
                  <a:srgbClr val="FFCF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(multivaluados)</a:t>
            </a:r>
          </a:p>
          <a:p>
            <a:pPr marL="778510" lvl="1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78510" algn="l"/>
                <a:tab pos="779145" algn="l"/>
              </a:tabLst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más de un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valor </a:t>
            </a:r>
            <a:r>
              <a:rPr sz="2000" dirty="0">
                <a:latin typeface="Tahoma"/>
                <a:cs typeface="Tahoma"/>
              </a:rPr>
              <a:t>para la misma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entidad</a:t>
            </a:r>
            <a:endParaRPr sz="2000" dirty="0">
              <a:latin typeface="Tahoma"/>
              <a:cs typeface="Tahoma"/>
            </a:endParaRPr>
          </a:p>
          <a:p>
            <a:pPr marL="1406525">
              <a:lnSpc>
                <a:spcPct val="100000"/>
              </a:lnSpc>
              <a:spcBef>
                <a:spcPts val="204"/>
              </a:spcBef>
            </a:pP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nacionalidad </a:t>
            </a:r>
            <a:r>
              <a:rPr sz="1600" spc="-5" dirty="0">
                <a:latin typeface="Tahoma"/>
                <a:cs typeface="Tahoma"/>
              </a:rPr>
              <a:t>[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PELICULA </a:t>
            </a:r>
            <a:r>
              <a:rPr sz="1600" spc="-10" dirty="0">
                <a:latin typeface="Tahoma"/>
                <a:cs typeface="Tahoma"/>
              </a:rPr>
              <a:t>coproducida </a:t>
            </a:r>
            <a:r>
              <a:rPr sz="1600" spc="-5" dirty="0">
                <a:latin typeface="Tahoma"/>
                <a:cs typeface="Tahoma"/>
              </a:rPr>
              <a:t>por </a:t>
            </a:r>
            <a:r>
              <a:rPr sz="1600" spc="-10" dirty="0">
                <a:latin typeface="Tahoma"/>
                <a:cs typeface="Tahoma"/>
              </a:rPr>
              <a:t>varios </a:t>
            </a:r>
            <a:r>
              <a:rPr sz="1600" spc="-5" dirty="0">
                <a:latin typeface="Tahoma"/>
                <a:cs typeface="Tahoma"/>
              </a:rPr>
              <a:t>países</a:t>
            </a:r>
            <a:r>
              <a:rPr sz="1600" spc="1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]</a:t>
            </a:r>
            <a:endParaRPr sz="1600" dirty="0">
              <a:latin typeface="Tahoma"/>
              <a:cs typeface="Tahoma"/>
            </a:endParaRPr>
          </a:p>
          <a:p>
            <a:pPr marL="1406525">
              <a:lnSpc>
                <a:spcPct val="100000"/>
              </a:lnSpc>
              <a:spcBef>
                <a:spcPts val="240"/>
              </a:spcBef>
            </a:pPr>
            <a:r>
              <a:rPr sz="2000" b="1" dirty="0" err="1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tel</a:t>
            </a:r>
            <a:r>
              <a:rPr lang="es-ES" sz="2000" b="1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é</a:t>
            </a:r>
            <a:r>
              <a:rPr sz="2000" b="1" dirty="0" err="1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fono</a:t>
            </a:r>
            <a:r>
              <a:rPr sz="2000" b="1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600" spc="-5" dirty="0">
                <a:latin typeface="Tahoma"/>
                <a:cs typeface="Tahoma"/>
              </a:rPr>
              <a:t>[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 </a:t>
            </a:r>
            <a:r>
              <a:rPr sz="1600" spc="-10" dirty="0">
                <a:latin typeface="Tahoma"/>
                <a:cs typeface="Tahoma"/>
              </a:rPr>
              <a:t>con varios teléfonos </a:t>
            </a:r>
            <a:r>
              <a:rPr sz="1600" spc="-5" dirty="0">
                <a:latin typeface="Tahoma"/>
                <a:cs typeface="Tahoma"/>
              </a:rPr>
              <a:t>de</a:t>
            </a:r>
            <a:r>
              <a:rPr sz="1600" spc="204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contacto]</a:t>
            </a:r>
            <a:endParaRPr sz="1600" dirty="0">
              <a:latin typeface="Tahoma"/>
              <a:cs typeface="Tahoma"/>
            </a:endParaRPr>
          </a:p>
          <a:p>
            <a:pPr marL="778510" marR="1605915" lvl="1" indent="-286385">
              <a:lnSpc>
                <a:spcPts val="2160"/>
              </a:lnSpc>
              <a:spcBef>
                <a:spcPts val="55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78510" algn="l"/>
                <a:tab pos="779145" algn="l"/>
              </a:tabLst>
            </a:pPr>
            <a:r>
              <a:rPr sz="2000" spc="-5" dirty="0">
                <a:latin typeface="Tahoma"/>
                <a:cs typeface="Tahoma"/>
              </a:rPr>
              <a:t>pueden tener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límites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superior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e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inferior  </a:t>
            </a:r>
            <a:r>
              <a:rPr sz="2000" dirty="0">
                <a:latin typeface="Tahoma"/>
                <a:cs typeface="Tahoma"/>
              </a:rPr>
              <a:t>del </a:t>
            </a:r>
            <a:r>
              <a:rPr sz="2000" spc="-5" dirty="0">
                <a:latin typeface="Tahoma"/>
                <a:cs typeface="Tahoma"/>
              </a:rPr>
              <a:t>número </a:t>
            </a:r>
            <a:r>
              <a:rPr sz="2000" dirty="0">
                <a:latin typeface="Tahoma"/>
                <a:cs typeface="Tahoma"/>
              </a:rPr>
              <a:t>de valores por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entidad</a:t>
            </a:r>
            <a:endParaRPr sz="2000" dirty="0">
              <a:latin typeface="Tahoma"/>
              <a:cs typeface="Tahoma"/>
            </a:endParaRPr>
          </a:p>
          <a:p>
            <a:pPr marL="1406525">
              <a:lnSpc>
                <a:spcPct val="100000"/>
              </a:lnSpc>
              <a:spcBef>
                <a:spcPts val="175"/>
              </a:spcBef>
            </a:pP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nacionalidad</a:t>
            </a:r>
            <a:r>
              <a:rPr sz="2000" b="1" spc="-6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(1-2)</a:t>
            </a:r>
            <a:endParaRPr sz="2000" dirty="0">
              <a:latin typeface="Liberation Sans Narrow"/>
              <a:cs typeface="Liberation Sans Narrow"/>
            </a:endParaRPr>
          </a:p>
          <a:p>
            <a:pPr marL="1406525">
              <a:lnSpc>
                <a:spcPct val="100000"/>
              </a:lnSpc>
              <a:spcBef>
                <a:spcPts val="240"/>
              </a:spcBef>
            </a:pPr>
            <a:r>
              <a:rPr sz="2000" b="1" dirty="0" err="1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tel</a:t>
            </a:r>
            <a:r>
              <a:rPr lang="es-ES"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é</a:t>
            </a:r>
            <a:r>
              <a:rPr sz="2000" b="1" dirty="0" err="1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fono</a:t>
            </a:r>
            <a:r>
              <a:rPr sz="2000" b="1" spc="-50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(0-3)</a:t>
            </a:r>
            <a:endParaRPr sz="20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55843"/>
            <a:ext cx="53060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err="1"/>
              <a:t>Atributos</a:t>
            </a:r>
            <a:r>
              <a:rPr spc="-5" dirty="0"/>
              <a:t> </a:t>
            </a:r>
            <a:r>
              <a:rPr spc="-5" dirty="0" err="1" smtClean="0"/>
              <a:t>Opcionales</a:t>
            </a:r>
            <a:r>
              <a:rPr lang="es-ES" spc="55" dirty="0" smtClean="0"/>
              <a:t>: NULOS</a:t>
            </a:r>
            <a:endParaRPr b="0" spc="-5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0833" y="6400509"/>
            <a:ext cx="24637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2219" y="1970912"/>
            <a:ext cx="6407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El </a:t>
            </a:r>
            <a:r>
              <a:rPr sz="2800" b="1" spc="-10" dirty="0">
                <a:solidFill>
                  <a:srgbClr val="FFCF00"/>
                </a:solidFill>
                <a:latin typeface="Tahoma"/>
                <a:cs typeface="Tahoma"/>
              </a:rPr>
              <a:t>nulo </a:t>
            </a:r>
            <a:r>
              <a:rPr sz="2800" spc="-5" dirty="0">
                <a:latin typeface="Tahoma"/>
                <a:cs typeface="Tahoma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null value</a:t>
            </a:r>
            <a:r>
              <a:rPr sz="2800" spc="-5" dirty="0">
                <a:latin typeface="Tahoma"/>
                <a:cs typeface="Tahoma"/>
              </a:rPr>
              <a:t>) es usado</a:t>
            </a:r>
            <a:r>
              <a:rPr sz="2800" spc="6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cuando...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9420" y="2737485"/>
            <a:ext cx="6873240" cy="29184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9085" marR="5080" indent="-299085">
              <a:lnSpc>
                <a:spcPct val="99300"/>
              </a:lnSpc>
              <a:spcBef>
                <a:spcPts val="12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Tahoma"/>
                <a:cs typeface="Tahoma"/>
              </a:rPr>
              <a:t>Se </a:t>
            </a:r>
            <a:r>
              <a:rPr sz="2000" b="1" spc="-5" dirty="0">
                <a:solidFill>
                  <a:srgbClr val="FFCF00"/>
                </a:solidFill>
                <a:latin typeface="Tahoma"/>
                <a:cs typeface="Tahoma"/>
              </a:rPr>
              <a:t>desconoce </a:t>
            </a:r>
            <a:r>
              <a:rPr sz="2000" b="1" dirty="0">
                <a:solidFill>
                  <a:srgbClr val="FFCF00"/>
                </a:solidFill>
                <a:latin typeface="Tahoma"/>
                <a:cs typeface="Tahoma"/>
              </a:rPr>
              <a:t>el valor </a:t>
            </a:r>
            <a:r>
              <a:rPr sz="2000" dirty="0">
                <a:latin typeface="Tahoma"/>
                <a:cs typeface="Tahoma"/>
              </a:rPr>
              <a:t>de un </a:t>
            </a:r>
            <a:r>
              <a:rPr sz="2000" spc="-5" dirty="0">
                <a:latin typeface="Tahoma"/>
                <a:cs typeface="Tahoma"/>
              </a:rPr>
              <a:t>atributo </a:t>
            </a:r>
            <a:r>
              <a:rPr sz="2000" dirty="0">
                <a:latin typeface="Tahoma"/>
                <a:cs typeface="Tahoma"/>
              </a:rPr>
              <a:t>para </a:t>
            </a:r>
            <a:r>
              <a:rPr sz="2000" spc="-5" dirty="0">
                <a:latin typeface="Tahoma"/>
                <a:cs typeface="Tahoma"/>
              </a:rPr>
              <a:t>cierta entidad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telefono </a:t>
            </a:r>
            <a:r>
              <a:rPr sz="1800" spc="-5" dirty="0">
                <a:latin typeface="Tahoma"/>
                <a:cs typeface="Tahoma"/>
              </a:rPr>
              <a:t>[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</a:t>
            </a:r>
            <a:r>
              <a:rPr sz="1800" spc="-5" dirty="0">
                <a:latin typeface="Tahoma"/>
                <a:cs typeface="Tahoma"/>
              </a:rPr>
              <a:t>] (no se tiene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disposición </a:t>
            </a:r>
            <a:r>
              <a:rPr sz="1800" dirty="0">
                <a:latin typeface="Tahoma"/>
                <a:cs typeface="Tahoma"/>
              </a:rPr>
              <a:t>o </a:t>
            </a:r>
            <a:r>
              <a:rPr sz="1800" spc="-5" dirty="0">
                <a:latin typeface="Tahoma"/>
                <a:cs typeface="Tahoma"/>
              </a:rPr>
              <a:t>no </a:t>
            </a:r>
            <a:r>
              <a:rPr sz="1800" spc="-10" dirty="0">
                <a:latin typeface="Tahoma"/>
                <a:cs typeface="Tahoma"/>
              </a:rPr>
              <a:t>existe) </a:t>
            </a:r>
            <a:r>
              <a:rPr sz="1800" spc="-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e-mail </a:t>
            </a:r>
            <a:r>
              <a:rPr sz="1800" spc="-5" dirty="0">
                <a:latin typeface="Tahoma"/>
                <a:cs typeface="Tahoma"/>
              </a:rPr>
              <a:t>[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CLIENTE</a:t>
            </a:r>
            <a:r>
              <a:rPr sz="1800" spc="-5" dirty="0">
                <a:latin typeface="Tahoma"/>
                <a:cs typeface="Tahoma"/>
              </a:rPr>
              <a:t>] </a:t>
            </a:r>
            <a:r>
              <a:rPr sz="1800" spc="-10" dirty="0">
                <a:latin typeface="Tahoma"/>
                <a:cs typeface="Tahoma"/>
              </a:rPr>
              <a:t>(no </a:t>
            </a:r>
            <a:r>
              <a:rPr sz="1800" spc="-5" dirty="0">
                <a:latin typeface="Tahoma"/>
                <a:cs typeface="Tahoma"/>
              </a:rPr>
              <a:t>se tiene 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disposición)</a:t>
            </a:r>
            <a:endParaRPr sz="1800" dirty="0">
              <a:latin typeface="Tahoma"/>
              <a:cs typeface="Tahoma"/>
            </a:endParaRPr>
          </a:p>
          <a:p>
            <a:pPr marL="299085" indent="-299085">
              <a:lnSpc>
                <a:spcPts val="2280"/>
              </a:lnSpc>
              <a:spcBef>
                <a:spcPts val="22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Tahoma"/>
                <a:cs typeface="Tahoma"/>
              </a:rPr>
              <a:t>La </a:t>
            </a:r>
            <a:r>
              <a:rPr sz="2000" spc="-5" dirty="0">
                <a:latin typeface="Tahoma"/>
                <a:cs typeface="Tahoma"/>
              </a:rPr>
              <a:t>entidad </a:t>
            </a:r>
            <a:r>
              <a:rPr sz="2000" dirty="0">
                <a:latin typeface="Tahoma"/>
                <a:cs typeface="Tahoma"/>
              </a:rPr>
              <a:t>no </a:t>
            </a:r>
            <a:r>
              <a:rPr sz="2000" spc="-5" dirty="0">
                <a:latin typeface="Tahoma"/>
                <a:cs typeface="Tahoma"/>
              </a:rPr>
              <a:t>tiene </a:t>
            </a:r>
            <a:r>
              <a:rPr sz="2000" b="1" spc="-5" dirty="0">
                <a:solidFill>
                  <a:srgbClr val="FFCF00"/>
                </a:solidFill>
                <a:latin typeface="Tahoma"/>
                <a:cs typeface="Tahoma"/>
              </a:rPr>
              <a:t>ningún </a:t>
            </a:r>
            <a:r>
              <a:rPr sz="2000" b="1" dirty="0">
                <a:solidFill>
                  <a:srgbClr val="FFCF00"/>
                </a:solidFill>
                <a:latin typeface="Tahoma"/>
                <a:cs typeface="Tahoma"/>
              </a:rPr>
              <a:t>valor aplicable </a:t>
            </a:r>
            <a:r>
              <a:rPr sz="2000" dirty="0">
                <a:latin typeface="Tahoma"/>
                <a:cs typeface="Tahoma"/>
              </a:rPr>
              <a:t>para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</a:t>
            </a:r>
            <a:endParaRPr sz="2000" dirty="0">
              <a:latin typeface="Tahoma"/>
              <a:cs typeface="Tahoma"/>
            </a:endParaRPr>
          </a:p>
          <a:p>
            <a:pPr marL="299085">
              <a:lnSpc>
                <a:spcPts val="2280"/>
              </a:lnSpc>
            </a:pPr>
            <a:r>
              <a:rPr sz="2000" spc="-5" dirty="0">
                <a:latin typeface="Tahoma"/>
                <a:cs typeface="Tahoma"/>
              </a:rPr>
              <a:t>atributo:</a:t>
            </a:r>
            <a:endParaRPr sz="2000" dirty="0">
              <a:latin typeface="Tahoma"/>
              <a:cs typeface="Tahoma"/>
            </a:endParaRPr>
          </a:p>
          <a:p>
            <a:pPr marL="476884">
              <a:lnSpc>
                <a:spcPct val="100000"/>
              </a:lnSpc>
              <a:spcBef>
                <a:spcPts val="204"/>
              </a:spcBef>
            </a:pPr>
            <a:r>
              <a:rPr sz="2000" b="1" dirty="0" err="1">
                <a:solidFill>
                  <a:srgbClr val="333399"/>
                </a:solidFill>
                <a:latin typeface="Liberation Sans Narrow"/>
                <a:cs typeface="Liberation Sans Narrow"/>
              </a:rPr>
              <a:t>fechaalquiler</a:t>
            </a: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600" spc="-5" dirty="0" smtClean="0">
                <a:latin typeface="Tahoma"/>
                <a:cs typeface="Tahoma"/>
              </a:rPr>
              <a:t>[</a:t>
            </a:r>
            <a:r>
              <a:rPr lang="es-ES" sz="2000" spc="-5" dirty="0" smtClean="0">
                <a:solidFill>
                  <a:srgbClr val="333399"/>
                </a:solidFill>
                <a:latin typeface="Liberation Sans Narrow"/>
                <a:cs typeface="Tahoma"/>
              </a:rPr>
              <a:t>BICLETA</a:t>
            </a:r>
            <a:r>
              <a:rPr sz="1600" spc="-5" dirty="0" smtClean="0">
                <a:latin typeface="Tahoma"/>
                <a:cs typeface="Tahoma"/>
              </a:rPr>
              <a:t>] </a:t>
            </a:r>
            <a:r>
              <a:rPr sz="1600" spc="-5" dirty="0">
                <a:latin typeface="Tahoma"/>
                <a:cs typeface="Tahoma"/>
              </a:rPr>
              <a:t>(sólo en alquiler, no en</a:t>
            </a:r>
            <a:r>
              <a:rPr sz="1600" spc="1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venta)</a:t>
            </a:r>
            <a:endParaRPr sz="1600" dirty="0">
              <a:latin typeface="Tahoma"/>
              <a:cs typeface="Tahoma"/>
            </a:endParaRPr>
          </a:p>
          <a:p>
            <a:pPr marL="476884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Nombreconyuge </a:t>
            </a:r>
            <a:r>
              <a:rPr sz="1600" spc="-5" dirty="0">
                <a:latin typeface="Tahoma"/>
                <a:cs typeface="Tahoma"/>
              </a:rPr>
              <a:t>[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</a:t>
            </a:r>
            <a:r>
              <a:rPr sz="1600" spc="-5" dirty="0">
                <a:latin typeface="Tahoma"/>
                <a:cs typeface="Tahoma"/>
              </a:rPr>
              <a:t>] (si es casado o unión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libre)</a:t>
            </a:r>
            <a:endParaRPr sz="1600" dirty="0">
              <a:latin typeface="Tahoma"/>
              <a:cs typeface="Tahoma"/>
            </a:endParaRPr>
          </a:p>
          <a:p>
            <a:pPr marL="476884">
              <a:lnSpc>
                <a:spcPct val="100000"/>
              </a:lnSpc>
              <a:spcBef>
                <a:spcPts val="244"/>
              </a:spcBef>
            </a:pPr>
            <a:r>
              <a:rPr sz="2000" b="1" dirty="0" err="1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Apellido</a:t>
            </a:r>
            <a:r>
              <a:rPr lang="es-ES"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M</a:t>
            </a:r>
            <a:r>
              <a:rPr sz="2000" b="1" dirty="0" err="1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aterno</a:t>
            </a:r>
            <a:r>
              <a:rPr sz="2000" b="1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600" dirty="0">
                <a:latin typeface="Tahoma"/>
                <a:cs typeface="Tahoma"/>
              </a:rPr>
              <a:t>[</a:t>
            </a:r>
            <a:r>
              <a:rPr sz="20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CLIENTE</a:t>
            </a:r>
            <a:r>
              <a:rPr sz="1600" dirty="0">
                <a:latin typeface="Tahoma"/>
                <a:cs typeface="Tahoma"/>
              </a:rPr>
              <a:t>] </a:t>
            </a:r>
            <a:r>
              <a:rPr sz="1600" spc="-5" dirty="0">
                <a:latin typeface="Tahoma"/>
                <a:cs typeface="Tahoma"/>
              </a:rPr>
              <a:t>(puede no </a:t>
            </a:r>
            <a:r>
              <a:rPr sz="1600" spc="-10" dirty="0">
                <a:latin typeface="Tahoma"/>
                <a:cs typeface="Tahoma"/>
              </a:rPr>
              <a:t>tener </a:t>
            </a:r>
            <a:r>
              <a:rPr sz="1600" spc="-5" dirty="0">
                <a:latin typeface="Tahoma"/>
                <a:cs typeface="Tahoma"/>
              </a:rPr>
              <a:t>un</a:t>
            </a:r>
            <a:r>
              <a:rPr sz="160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valor)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319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Atributos</a:t>
            </a:r>
            <a:r>
              <a:rPr sz="4400" spc="-85" dirty="0"/>
              <a:t> </a:t>
            </a:r>
            <a:r>
              <a:rPr sz="4400" spc="-5" dirty="0"/>
              <a:t>Clave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261617" y="1988642"/>
            <a:ext cx="7319009" cy="19934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Atributo </a:t>
            </a:r>
            <a:r>
              <a:rPr sz="2000" dirty="0">
                <a:latin typeface="Tahoma"/>
                <a:cs typeface="Tahoma"/>
              </a:rPr>
              <a:t>con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valor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distinto </a:t>
            </a:r>
            <a:r>
              <a:rPr sz="2000" dirty="0">
                <a:latin typeface="Tahoma"/>
                <a:cs typeface="Tahoma"/>
              </a:rPr>
              <a:t>para </a:t>
            </a:r>
            <a:r>
              <a:rPr sz="2000" spc="-5" dirty="0">
                <a:latin typeface="Tahoma"/>
                <a:cs typeface="Tahoma"/>
              </a:rPr>
              <a:t>cada </a:t>
            </a:r>
            <a:r>
              <a:rPr sz="2000" dirty="0">
                <a:latin typeface="Tahoma"/>
                <a:cs typeface="Tahoma"/>
              </a:rPr>
              <a:t>instancia de un </a:t>
            </a:r>
            <a:r>
              <a:rPr sz="2000" spc="-5" dirty="0">
                <a:latin typeface="Tahoma"/>
                <a:cs typeface="Tahoma"/>
              </a:rPr>
              <a:t>tipo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</a:t>
            </a:r>
            <a:endParaRPr sz="2000" dirty="0">
              <a:latin typeface="Tahoma"/>
              <a:cs typeface="Tahoma"/>
            </a:endParaRPr>
          </a:p>
          <a:p>
            <a:pPr marL="355600">
              <a:lnSpc>
                <a:spcPts val="2140"/>
              </a:lnSpc>
            </a:pPr>
            <a:r>
              <a:rPr sz="2000" spc="-5" dirty="0">
                <a:latin typeface="Tahoma"/>
                <a:cs typeface="Tahoma"/>
              </a:rPr>
              <a:t>entidad</a:t>
            </a:r>
            <a:endParaRPr sz="2000" dirty="0">
              <a:latin typeface="Tahoma"/>
              <a:cs typeface="Tahoma"/>
            </a:endParaRPr>
          </a:p>
          <a:p>
            <a:pPr marL="469900">
              <a:lnSpc>
                <a:spcPts val="2380"/>
              </a:lnSpc>
            </a:pP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ci 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-310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</a:t>
            </a:r>
            <a:endParaRPr sz="20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ts val="218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Una </a:t>
            </a:r>
            <a:r>
              <a:rPr sz="2000" spc="-5" dirty="0">
                <a:latin typeface="Tahoma"/>
                <a:cs typeface="Tahoma"/>
              </a:rPr>
              <a:t>clave identifica </a:t>
            </a:r>
            <a:r>
              <a:rPr sz="2000" dirty="0">
                <a:latin typeface="Tahoma"/>
                <a:cs typeface="Tahoma"/>
              </a:rPr>
              <a:t>de forma </a:t>
            </a:r>
            <a:r>
              <a:rPr sz="2000" spc="-5" dirty="0">
                <a:latin typeface="Tahoma"/>
                <a:cs typeface="Tahoma"/>
              </a:rPr>
              <a:t>única cada entidad concreta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1185" dirty="0">
                <a:latin typeface="Wingdings"/>
                <a:cs typeface="Wingdings"/>
              </a:rPr>
              <a:t></a:t>
            </a:r>
            <a:endParaRPr sz="2000" dirty="0">
              <a:latin typeface="Wingdings"/>
              <a:cs typeface="Wingdings"/>
            </a:endParaRPr>
          </a:p>
          <a:p>
            <a:pPr marL="355600">
              <a:lnSpc>
                <a:spcPts val="218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atributo</a:t>
            </a:r>
            <a:r>
              <a:rPr sz="20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identificador</a:t>
            </a:r>
            <a:endParaRPr sz="2000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355600" marR="213360" indent="-342900">
              <a:lnSpc>
                <a:spcPct val="8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La </a:t>
            </a:r>
            <a:r>
              <a:rPr sz="2000" spc="-5" dirty="0">
                <a:latin typeface="Tahoma"/>
                <a:cs typeface="Tahoma"/>
              </a:rPr>
              <a:t>restricción de unicidad prohíbe que </a:t>
            </a:r>
            <a:r>
              <a:rPr sz="2000" dirty="0">
                <a:latin typeface="Tahoma"/>
                <a:cs typeface="Tahoma"/>
              </a:rPr>
              <a:t>dos </a:t>
            </a:r>
            <a:r>
              <a:rPr sz="2000" spc="-5" dirty="0">
                <a:latin typeface="Tahoma"/>
                <a:cs typeface="Tahoma"/>
              </a:rPr>
              <a:t>entidades tengan  </a:t>
            </a:r>
            <a:r>
              <a:rPr sz="2000" dirty="0">
                <a:latin typeface="Tahoma"/>
                <a:cs typeface="Tahoma"/>
              </a:rPr>
              <a:t>simultáneamente </a:t>
            </a:r>
            <a:r>
              <a:rPr sz="2000" spc="-5" dirty="0">
                <a:latin typeface="Tahoma"/>
                <a:cs typeface="Tahoma"/>
              </a:rPr>
              <a:t>el </a:t>
            </a:r>
            <a:r>
              <a:rPr sz="2000" dirty="0">
                <a:latin typeface="Tahoma"/>
                <a:cs typeface="Tahoma"/>
              </a:rPr>
              <a:t>mismo </a:t>
            </a:r>
            <a:r>
              <a:rPr sz="2000" spc="-5" dirty="0">
                <a:latin typeface="Tahoma"/>
                <a:cs typeface="Tahoma"/>
              </a:rPr>
              <a:t>valor para el atributo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clave</a:t>
            </a:r>
            <a:r>
              <a:rPr sz="2000" spc="-5" dirty="0" smtClean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8101" y="4508436"/>
            <a:ext cx="1300099" cy="325089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75"/>
              </a:spcBef>
            </a:pPr>
            <a:r>
              <a:rPr sz="1800" spc="-5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EMPLEDO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1275" y="4868798"/>
            <a:ext cx="0" cy="457834"/>
          </a:xfrm>
          <a:custGeom>
            <a:avLst/>
            <a:gdLst/>
            <a:ahLst/>
            <a:cxnLst/>
            <a:rect l="l" t="t" r="r" b="b"/>
            <a:pathLst>
              <a:path h="457835">
                <a:moveTo>
                  <a:pt x="0" y="457326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6401" y="5300726"/>
            <a:ext cx="273050" cy="434975"/>
          </a:xfrm>
          <a:custGeom>
            <a:avLst/>
            <a:gdLst/>
            <a:ahLst/>
            <a:cxnLst/>
            <a:rect l="l" t="t" r="r" b="b"/>
            <a:pathLst>
              <a:path w="273050" h="434975">
                <a:moveTo>
                  <a:pt x="136525" y="0"/>
                </a:moveTo>
                <a:lnTo>
                  <a:pt x="67601" y="29670"/>
                </a:lnTo>
                <a:lnTo>
                  <a:pt x="39973" y="63658"/>
                </a:lnTo>
                <a:lnTo>
                  <a:pt x="18631" y="107658"/>
                </a:lnTo>
                <a:lnTo>
                  <a:pt x="4874" y="159602"/>
                </a:lnTo>
                <a:lnTo>
                  <a:pt x="0" y="217424"/>
                </a:lnTo>
                <a:lnTo>
                  <a:pt x="4874" y="275241"/>
                </a:lnTo>
                <a:lnTo>
                  <a:pt x="18631" y="327194"/>
                </a:lnTo>
                <a:lnTo>
                  <a:pt x="39973" y="371211"/>
                </a:lnTo>
                <a:lnTo>
                  <a:pt x="67601" y="405218"/>
                </a:lnTo>
                <a:lnTo>
                  <a:pt x="100218" y="427142"/>
                </a:lnTo>
                <a:lnTo>
                  <a:pt x="136525" y="434911"/>
                </a:lnTo>
                <a:lnTo>
                  <a:pt x="172787" y="427142"/>
                </a:lnTo>
                <a:lnTo>
                  <a:pt x="205391" y="405218"/>
                </a:lnTo>
                <a:lnTo>
                  <a:pt x="233029" y="371211"/>
                </a:lnTo>
                <a:lnTo>
                  <a:pt x="254390" y="327194"/>
                </a:lnTo>
                <a:lnTo>
                  <a:pt x="268166" y="275241"/>
                </a:lnTo>
                <a:lnTo>
                  <a:pt x="273050" y="217424"/>
                </a:lnTo>
                <a:lnTo>
                  <a:pt x="268166" y="159602"/>
                </a:lnTo>
                <a:lnTo>
                  <a:pt x="254390" y="107658"/>
                </a:lnTo>
                <a:lnTo>
                  <a:pt x="233029" y="63658"/>
                </a:lnTo>
                <a:lnTo>
                  <a:pt x="205391" y="29670"/>
                </a:lnTo>
                <a:lnTo>
                  <a:pt x="172787" y="7762"/>
                </a:lnTo>
                <a:lnTo>
                  <a:pt x="136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6401" y="5300726"/>
            <a:ext cx="273050" cy="434975"/>
          </a:xfrm>
          <a:custGeom>
            <a:avLst/>
            <a:gdLst/>
            <a:ahLst/>
            <a:cxnLst/>
            <a:rect l="l" t="t" r="r" b="b"/>
            <a:pathLst>
              <a:path w="273050" h="434975">
                <a:moveTo>
                  <a:pt x="0" y="217424"/>
                </a:moveTo>
                <a:lnTo>
                  <a:pt x="4874" y="159602"/>
                </a:lnTo>
                <a:lnTo>
                  <a:pt x="18631" y="107658"/>
                </a:lnTo>
                <a:lnTo>
                  <a:pt x="39973" y="63658"/>
                </a:lnTo>
                <a:lnTo>
                  <a:pt x="67601" y="29670"/>
                </a:lnTo>
                <a:lnTo>
                  <a:pt x="100218" y="7762"/>
                </a:lnTo>
                <a:lnTo>
                  <a:pt x="136525" y="0"/>
                </a:lnTo>
                <a:lnTo>
                  <a:pt x="172787" y="7762"/>
                </a:lnTo>
                <a:lnTo>
                  <a:pt x="205391" y="29670"/>
                </a:lnTo>
                <a:lnTo>
                  <a:pt x="233029" y="63658"/>
                </a:lnTo>
                <a:lnTo>
                  <a:pt x="254390" y="107658"/>
                </a:lnTo>
                <a:lnTo>
                  <a:pt x="268166" y="159602"/>
                </a:lnTo>
                <a:lnTo>
                  <a:pt x="273050" y="217424"/>
                </a:lnTo>
                <a:lnTo>
                  <a:pt x="268166" y="275241"/>
                </a:lnTo>
                <a:lnTo>
                  <a:pt x="254390" y="327194"/>
                </a:lnTo>
                <a:lnTo>
                  <a:pt x="233029" y="371211"/>
                </a:lnTo>
                <a:lnTo>
                  <a:pt x="205391" y="405218"/>
                </a:lnTo>
                <a:lnTo>
                  <a:pt x="172787" y="427142"/>
                </a:lnTo>
                <a:lnTo>
                  <a:pt x="136525" y="434911"/>
                </a:lnTo>
                <a:lnTo>
                  <a:pt x="100218" y="427142"/>
                </a:lnTo>
                <a:lnTo>
                  <a:pt x="67601" y="405218"/>
                </a:lnTo>
                <a:lnTo>
                  <a:pt x="39973" y="371211"/>
                </a:lnTo>
                <a:lnTo>
                  <a:pt x="18631" y="327194"/>
                </a:lnTo>
                <a:lnTo>
                  <a:pt x="4874" y="275241"/>
                </a:lnTo>
                <a:lnTo>
                  <a:pt x="0" y="217424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72914" y="5346903"/>
            <a:ext cx="6466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ci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950131"/>
            <a:ext cx="616143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ahoma"/>
                <a:cs typeface="Tahoma"/>
              </a:rPr>
              <a:t>Atributos</a:t>
            </a:r>
            <a:r>
              <a:rPr sz="4000" b="0" spc="-50" dirty="0">
                <a:latin typeface="Tahoma"/>
                <a:cs typeface="Tahoma"/>
              </a:rPr>
              <a:t> </a:t>
            </a:r>
            <a:r>
              <a:rPr sz="4000" b="0" spc="-5" dirty="0">
                <a:latin typeface="Tahoma"/>
                <a:cs typeface="Tahoma"/>
              </a:rPr>
              <a:t>Clave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17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1984628"/>
            <a:ext cx="6568440" cy="389191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1434465" indent="-342900">
              <a:lnSpc>
                <a:spcPts val="2540"/>
              </a:lnSpc>
              <a:spcBef>
                <a:spcPts val="46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Una clave puede estar </a:t>
            </a:r>
            <a:r>
              <a:rPr sz="2400" dirty="0">
                <a:latin typeface="Tahoma"/>
                <a:cs typeface="Tahoma"/>
              </a:rPr>
              <a:t>formada </a:t>
            </a:r>
            <a:r>
              <a:rPr sz="2400" spc="5" dirty="0">
                <a:latin typeface="Tahoma"/>
                <a:cs typeface="Tahoma"/>
              </a:rPr>
              <a:t>por </a:t>
            </a:r>
            <a:r>
              <a:rPr sz="2400" spc="5" dirty="0">
                <a:solidFill>
                  <a:srgbClr val="FFCF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CF00"/>
                </a:solidFill>
                <a:latin typeface="Tahoma"/>
                <a:cs typeface="Tahoma"/>
              </a:rPr>
              <a:t>varios </a:t>
            </a:r>
            <a:r>
              <a:rPr sz="2400" dirty="0">
                <a:solidFill>
                  <a:srgbClr val="FFCF00"/>
                </a:solidFill>
                <a:latin typeface="Tahoma"/>
                <a:cs typeface="Tahoma"/>
              </a:rPr>
              <a:t>atributos </a:t>
            </a:r>
            <a:r>
              <a:rPr sz="2400" spc="3454" dirty="0">
                <a:latin typeface="Wingdings"/>
                <a:cs typeface="Wingdings"/>
              </a:rPr>
              <a:t>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CF00"/>
                </a:solidFill>
                <a:latin typeface="Tahoma"/>
                <a:cs typeface="Tahoma"/>
              </a:rPr>
              <a:t>clave </a:t>
            </a:r>
            <a:r>
              <a:rPr sz="2400" spc="-420" dirty="0">
                <a:solidFill>
                  <a:srgbClr val="FFCF00"/>
                </a:solidFill>
                <a:latin typeface="Tahoma"/>
                <a:cs typeface="Tahoma"/>
              </a:rPr>
              <a:t>compuesta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Combinación de </a:t>
            </a:r>
            <a:r>
              <a:rPr sz="2000" spc="-5" dirty="0">
                <a:latin typeface="Tahoma"/>
                <a:cs typeface="Tahoma"/>
              </a:rPr>
              <a:t>valores distinta </a:t>
            </a:r>
            <a:r>
              <a:rPr sz="2000" dirty="0">
                <a:latin typeface="Tahoma"/>
                <a:cs typeface="Tahoma"/>
              </a:rPr>
              <a:t>para cada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instancia</a:t>
            </a:r>
            <a:endParaRPr sz="20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204"/>
              </a:spcBef>
            </a:pP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(nombre, </a:t>
            </a: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fechanacim) </a:t>
            </a:r>
            <a:r>
              <a:rPr sz="1800" spc="-5" dirty="0">
                <a:latin typeface="Tahoma"/>
                <a:cs typeface="Tahoma"/>
              </a:rPr>
              <a:t>en </a:t>
            </a:r>
            <a:r>
              <a:rPr sz="1800" dirty="0">
                <a:latin typeface="Tahoma"/>
                <a:cs typeface="Tahoma"/>
              </a:rPr>
              <a:t>el </a:t>
            </a:r>
            <a:r>
              <a:rPr sz="1800" spc="-5" dirty="0">
                <a:latin typeface="Tahoma"/>
                <a:cs typeface="Tahoma"/>
              </a:rPr>
              <a:t>tipo </a:t>
            </a:r>
            <a:r>
              <a:rPr sz="1800" dirty="0">
                <a:latin typeface="Tahoma"/>
                <a:cs typeface="Tahoma"/>
              </a:rPr>
              <a:t>de </a:t>
            </a:r>
            <a:r>
              <a:rPr sz="1800" spc="-5" dirty="0">
                <a:latin typeface="Tahoma"/>
                <a:cs typeface="Tahoma"/>
              </a:rPr>
              <a:t>entidad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</a:t>
            </a:r>
            <a:endParaRPr sz="2000">
              <a:latin typeface="Liberation Sans Narrow"/>
              <a:cs typeface="Liberation Sans Narrow"/>
            </a:endParaRPr>
          </a:p>
          <a:p>
            <a:pPr marL="756285" lvl="1" indent="-28638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Una </a:t>
            </a:r>
            <a:r>
              <a:rPr sz="2000" spc="-5" dirty="0">
                <a:latin typeface="Tahoma"/>
                <a:cs typeface="Tahoma"/>
              </a:rPr>
              <a:t>clave compuesta debe </a:t>
            </a:r>
            <a:r>
              <a:rPr sz="2000" dirty="0">
                <a:latin typeface="Tahoma"/>
                <a:cs typeface="Tahoma"/>
              </a:rPr>
              <a:t>ser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CF00"/>
                </a:solidFill>
                <a:latin typeface="Tahoma"/>
                <a:cs typeface="Tahoma"/>
              </a:rPr>
              <a:t>mínima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Wingdings"/>
              <a:buChar char="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ts val="271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Un tipo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entidad puede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tener</a:t>
            </a:r>
            <a:endParaRPr sz="2400">
              <a:latin typeface="Tahoma"/>
              <a:cs typeface="Tahoma"/>
            </a:endParaRPr>
          </a:p>
          <a:p>
            <a:pPr marR="342265" algn="ctr">
              <a:lnSpc>
                <a:spcPts val="2710"/>
              </a:lnSpc>
            </a:pPr>
            <a:r>
              <a:rPr sz="2400" dirty="0">
                <a:solidFill>
                  <a:srgbClr val="FFCF00"/>
                </a:solidFill>
                <a:latin typeface="Tahoma"/>
                <a:cs typeface="Tahoma"/>
              </a:rPr>
              <a:t>más de </a:t>
            </a:r>
            <a:r>
              <a:rPr sz="2400" spc="-5" dirty="0">
                <a:solidFill>
                  <a:srgbClr val="FFCF00"/>
                </a:solidFill>
                <a:latin typeface="Tahoma"/>
                <a:cs typeface="Tahoma"/>
              </a:rPr>
              <a:t>una clave </a:t>
            </a:r>
            <a:r>
              <a:rPr sz="2400" spc="3454" dirty="0">
                <a:latin typeface="Wingdings"/>
                <a:cs typeface="Wingdings"/>
              </a:rPr>
              <a:t>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CF00"/>
                </a:solidFill>
                <a:latin typeface="Tahoma"/>
                <a:cs typeface="Tahoma"/>
              </a:rPr>
              <a:t>claves candidatas</a:t>
            </a:r>
            <a:endParaRPr sz="24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Tahoma"/>
                <a:cs typeface="Tahoma"/>
              </a:rPr>
              <a:t>Claves </a:t>
            </a:r>
            <a:r>
              <a:rPr sz="1800" dirty="0">
                <a:latin typeface="Tahoma"/>
                <a:cs typeface="Tahoma"/>
              </a:rPr>
              <a:t>o </a:t>
            </a:r>
            <a:r>
              <a:rPr sz="1800" spc="-5" dirty="0">
                <a:latin typeface="Tahoma"/>
                <a:cs typeface="Tahoma"/>
              </a:rPr>
              <a:t>Identificadores Candidatos </a:t>
            </a:r>
            <a:r>
              <a:rPr sz="1800" dirty="0">
                <a:latin typeface="Tahoma"/>
                <a:cs typeface="Tahoma"/>
              </a:rPr>
              <a:t>de</a:t>
            </a:r>
            <a:r>
              <a:rPr sz="1800" spc="100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</a:t>
            </a:r>
            <a:r>
              <a:rPr sz="2000" spc="-5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ts val="2195"/>
              </a:lnSpc>
              <a:spcBef>
                <a:spcPts val="25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ci</a:t>
            </a:r>
            <a:endParaRPr sz="2000">
              <a:latin typeface="Liberation Sans Narrow"/>
              <a:cs typeface="Liberation Sans Narrow"/>
            </a:endParaRPr>
          </a:p>
          <a:p>
            <a:pPr marL="756285" lvl="1" indent="-286385">
              <a:lnSpc>
                <a:spcPts val="1955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nss</a:t>
            </a:r>
            <a:endParaRPr sz="2000">
              <a:latin typeface="Liberation Sans Narrow"/>
              <a:cs typeface="Liberation Sans Narrow"/>
            </a:endParaRPr>
          </a:p>
          <a:p>
            <a:pPr marL="756285" lvl="1" indent="-286385">
              <a:lnSpc>
                <a:spcPts val="216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(nombre</a:t>
            </a:r>
            <a:r>
              <a:rPr sz="2000" b="1" dirty="0">
                <a:latin typeface="Tahoma"/>
                <a:cs typeface="Tahoma"/>
              </a:rPr>
              <a:t>,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fechanacim)</a:t>
            </a:r>
            <a:endParaRPr sz="2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997471"/>
            <a:ext cx="555183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ahoma"/>
                <a:cs typeface="Tahoma"/>
              </a:rPr>
              <a:t>Atributos</a:t>
            </a:r>
            <a:r>
              <a:rPr sz="4000" b="0" spc="-50" dirty="0">
                <a:latin typeface="Tahoma"/>
                <a:cs typeface="Tahoma"/>
              </a:rPr>
              <a:t> </a:t>
            </a:r>
            <a:r>
              <a:rPr sz="4000" b="0" spc="-5" dirty="0">
                <a:latin typeface="Tahoma"/>
                <a:cs typeface="Tahoma"/>
              </a:rPr>
              <a:t>Clave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18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387" y="2328925"/>
            <a:ext cx="8112759" cy="34709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23495" indent="-342900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Una </a:t>
            </a:r>
            <a:r>
              <a:rPr sz="2400" spc="-10" dirty="0">
                <a:latin typeface="Tahoma"/>
                <a:cs typeface="Tahoma"/>
              </a:rPr>
              <a:t>clave </a:t>
            </a:r>
            <a:r>
              <a:rPr sz="2400" spc="-5" dirty="0">
                <a:latin typeface="Tahoma"/>
                <a:cs typeface="Tahoma"/>
              </a:rPr>
              <a:t>compuesta debe ser </a:t>
            </a:r>
            <a:r>
              <a:rPr sz="2400" spc="-5" dirty="0">
                <a:solidFill>
                  <a:srgbClr val="3333CC"/>
                </a:solidFill>
                <a:latin typeface="Tahoma"/>
                <a:cs typeface="Tahoma"/>
              </a:rPr>
              <a:t>MINIMA</a:t>
            </a:r>
            <a:r>
              <a:rPr sz="2400" spc="-5" dirty="0">
                <a:latin typeface="Tahoma"/>
                <a:cs typeface="Tahoma"/>
              </a:rPr>
              <a:t>, es decir, </a:t>
            </a:r>
            <a:r>
              <a:rPr sz="2400" spc="-5" dirty="0">
                <a:solidFill>
                  <a:srgbClr val="3333CC"/>
                </a:solidFill>
                <a:latin typeface="Tahoma"/>
                <a:cs typeface="Tahoma"/>
              </a:rPr>
              <a:t> no debe contener atributos </a:t>
            </a:r>
            <a:r>
              <a:rPr sz="2400" spc="-10" dirty="0">
                <a:solidFill>
                  <a:srgbClr val="3333CC"/>
                </a:solidFill>
                <a:latin typeface="Tahoma"/>
                <a:cs typeface="Tahoma"/>
              </a:rPr>
              <a:t>superfluos </a:t>
            </a:r>
            <a:r>
              <a:rPr sz="2400" spc="-5" dirty="0">
                <a:latin typeface="Tahoma"/>
                <a:cs typeface="Tahoma"/>
              </a:rPr>
              <a:t>= que  podrían quitarse y el resto </a:t>
            </a:r>
            <a:r>
              <a:rPr sz="2400" spc="-10" dirty="0">
                <a:latin typeface="Tahoma"/>
                <a:cs typeface="Tahoma"/>
              </a:rPr>
              <a:t>seguiría siendo</a:t>
            </a:r>
            <a:r>
              <a:rPr sz="2400" spc="1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clave</a:t>
            </a:r>
            <a:endParaRPr sz="2400" dirty="0">
              <a:latin typeface="Tahoma"/>
              <a:cs typeface="Tahoma"/>
            </a:endParaRPr>
          </a:p>
          <a:p>
            <a:pPr marL="355600" marR="219710" indent="-342900">
              <a:lnSpc>
                <a:spcPts val="3020"/>
              </a:lnSpc>
              <a:spcBef>
                <a:spcPts val="7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Ejemplo: la clave compuesta (nombre, telefono,  fechanacim) no es mínima, sobra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“telefono”.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Otros </a:t>
            </a:r>
            <a:r>
              <a:rPr sz="2400" spc="-10" dirty="0">
                <a:latin typeface="Tahoma"/>
                <a:cs typeface="Tahoma"/>
              </a:rPr>
              <a:t>ejemplos </a:t>
            </a:r>
            <a:r>
              <a:rPr sz="2400" spc="-5" dirty="0">
                <a:latin typeface="Tahoma"/>
                <a:cs typeface="Tahoma"/>
              </a:rPr>
              <a:t>de claves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candidatas:</a:t>
            </a:r>
            <a:endParaRPr sz="24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PROFESOR: </a:t>
            </a:r>
            <a:r>
              <a:rPr sz="2000" dirty="0">
                <a:latin typeface="Tahoma"/>
                <a:cs typeface="Tahoma"/>
              </a:rPr>
              <a:t>(idprof), </a:t>
            </a:r>
            <a:r>
              <a:rPr sz="2000" spc="-5" dirty="0">
                <a:latin typeface="Tahoma"/>
                <a:cs typeface="Tahoma"/>
              </a:rPr>
              <a:t>(nombre,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facultad)</a:t>
            </a:r>
            <a:endParaRPr sz="2000" dirty="0">
              <a:latin typeface="Tahoma"/>
              <a:cs typeface="Tahoma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1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s-ES" sz="2000" spc="-5" dirty="0" smtClean="0">
                <a:latin typeface="Tahoma"/>
                <a:cs typeface="Tahoma"/>
              </a:rPr>
              <a:t>ESTUDIANTE</a:t>
            </a:r>
            <a:r>
              <a:rPr sz="2000" spc="-5" dirty="0" smtClean="0">
                <a:latin typeface="Tahoma"/>
                <a:cs typeface="Tahoma"/>
              </a:rPr>
              <a:t>: </a:t>
            </a:r>
            <a:r>
              <a:rPr sz="2000" dirty="0">
                <a:latin typeface="Tahoma"/>
                <a:cs typeface="Tahoma"/>
              </a:rPr>
              <a:t>(numunico), </a:t>
            </a:r>
            <a:r>
              <a:rPr sz="2000" spc="-5" dirty="0">
                <a:latin typeface="Tahoma"/>
                <a:cs typeface="Tahoma"/>
              </a:rPr>
              <a:t>(numexpediente), (fechanacim,  </a:t>
            </a:r>
            <a:r>
              <a:rPr sz="2000" dirty="0">
                <a:latin typeface="Tahoma"/>
                <a:cs typeface="Tahoma"/>
              </a:rPr>
              <a:t>nombre,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telefono)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07110"/>
            <a:ext cx="524703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ahoma"/>
                <a:cs typeface="Tahoma"/>
              </a:rPr>
              <a:t>Atributos</a:t>
            </a:r>
            <a:r>
              <a:rPr sz="4000" b="0" spc="-50" dirty="0">
                <a:latin typeface="Tahoma"/>
                <a:cs typeface="Tahoma"/>
              </a:rPr>
              <a:t> </a:t>
            </a:r>
            <a:r>
              <a:rPr sz="4000" b="0" spc="-5" dirty="0">
                <a:latin typeface="Tahoma"/>
                <a:cs typeface="Tahoma"/>
              </a:rPr>
              <a:t>Clave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19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644" y="1978532"/>
            <a:ext cx="8021955" cy="368818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288290" indent="-342900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Clave </a:t>
            </a:r>
            <a:r>
              <a:rPr sz="2400" spc="-5" dirty="0">
                <a:latin typeface="Tahoma"/>
                <a:cs typeface="Tahoma"/>
              </a:rPr>
              <a:t>primaria </a:t>
            </a:r>
            <a:r>
              <a:rPr sz="2400" dirty="0">
                <a:latin typeface="Tahoma"/>
                <a:cs typeface="Tahoma"/>
              </a:rPr>
              <a:t>- </a:t>
            </a:r>
            <a:r>
              <a:rPr sz="2400" spc="-10" dirty="0">
                <a:latin typeface="Tahoma"/>
                <a:cs typeface="Tahoma"/>
              </a:rPr>
              <a:t>Clave Principal </a:t>
            </a:r>
            <a:r>
              <a:rPr sz="2400" spc="-5" dirty="0">
                <a:solidFill>
                  <a:srgbClr val="333399"/>
                </a:solidFill>
                <a:latin typeface="Tahoma"/>
                <a:cs typeface="Tahoma"/>
              </a:rPr>
              <a:t>(Primary Key = 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PK)</a:t>
            </a:r>
            <a:endParaRPr sz="2400" dirty="0">
              <a:latin typeface="Tahoma"/>
              <a:cs typeface="Tahoma"/>
            </a:endParaRPr>
          </a:p>
          <a:p>
            <a:pPr marL="756285" lvl="1" indent="-286385">
              <a:lnSpc>
                <a:spcPts val="2735"/>
              </a:lnSpc>
              <a:spcBef>
                <a:spcPts val="254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Elegido </a:t>
            </a:r>
            <a:r>
              <a:rPr sz="2000" dirty="0">
                <a:latin typeface="Tahoma"/>
                <a:cs typeface="Tahoma"/>
              </a:rPr>
              <a:t>(por </a:t>
            </a:r>
            <a:r>
              <a:rPr sz="2000" spc="-5" dirty="0">
                <a:latin typeface="Tahoma"/>
                <a:cs typeface="Tahoma"/>
              </a:rPr>
              <a:t>el diseñador)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entre </a:t>
            </a:r>
            <a:r>
              <a:rPr sz="2000" dirty="0">
                <a:latin typeface="Tahoma"/>
                <a:cs typeface="Tahoma"/>
              </a:rPr>
              <a:t>las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claves</a:t>
            </a:r>
            <a:endParaRPr sz="2000" dirty="0">
              <a:latin typeface="Tahoma"/>
              <a:cs typeface="Tahoma"/>
            </a:endParaRPr>
          </a:p>
          <a:p>
            <a:pPr marL="756285">
              <a:lnSpc>
                <a:spcPts val="2590"/>
              </a:lnSpc>
              <a:tabLst>
                <a:tab pos="2473960" algn="l"/>
              </a:tabLst>
            </a:pPr>
            <a:r>
              <a:rPr sz="2000" spc="-5" dirty="0">
                <a:latin typeface="Tahoma"/>
                <a:cs typeface="Tahoma"/>
              </a:rPr>
              <a:t>candidatas,	</a:t>
            </a:r>
            <a:r>
              <a:rPr sz="2000" dirty="0">
                <a:latin typeface="Tahoma"/>
                <a:cs typeface="Tahoma"/>
              </a:rPr>
              <a:t>para </a:t>
            </a:r>
            <a:r>
              <a:rPr sz="2000" spc="-5" dirty="0">
                <a:latin typeface="Tahoma"/>
                <a:cs typeface="Tahoma"/>
              </a:rPr>
              <a:t>ser el </a:t>
            </a:r>
            <a:r>
              <a:rPr sz="2000" dirty="0">
                <a:latin typeface="Tahoma"/>
                <a:cs typeface="Tahoma"/>
              </a:rPr>
              <a:t>identificador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</a:p>
          <a:p>
            <a:pPr marL="756285" marR="5080">
              <a:lnSpc>
                <a:spcPts val="2590"/>
              </a:lnSpc>
              <a:spcBef>
                <a:spcPts val="185"/>
              </a:spcBef>
            </a:pPr>
            <a:r>
              <a:rPr sz="2000" dirty="0">
                <a:latin typeface="Tahoma"/>
                <a:cs typeface="Tahoma"/>
              </a:rPr>
              <a:t>las instancias del </a:t>
            </a:r>
            <a:r>
              <a:rPr sz="2000" spc="-5" dirty="0">
                <a:latin typeface="Tahoma"/>
                <a:cs typeface="Tahoma"/>
              </a:rPr>
              <a:t>tipo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entidad </a:t>
            </a:r>
            <a:r>
              <a:rPr sz="2000" dirty="0">
                <a:latin typeface="Tahoma"/>
                <a:cs typeface="Tahoma"/>
              </a:rPr>
              <a:t>(valor </a:t>
            </a:r>
            <a:r>
              <a:rPr sz="2000" spc="-5" dirty="0">
                <a:latin typeface="Tahoma"/>
                <a:cs typeface="Tahoma"/>
              </a:rPr>
              <a:t>que diferencia  </a:t>
            </a:r>
            <a:r>
              <a:rPr sz="2000" dirty="0">
                <a:latin typeface="Tahoma"/>
                <a:cs typeface="Tahoma"/>
              </a:rPr>
              <a:t>una instancia 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otra)</a:t>
            </a: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ci 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-34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</a:t>
            </a:r>
            <a:endParaRPr sz="2000" dirty="0">
              <a:latin typeface="Liberation Sans Narrow"/>
              <a:cs typeface="Liberation Sans Narrow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Claves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candidatas</a:t>
            </a:r>
            <a:endParaRPr sz="2400" dirty="0">
              <a:latin typeface="Tahoma"/>
              <a:cs typeface="Tahoma"/>
            </a:endParaRPr>
          </a:p>
          <a:p>
            <a:pPr marL="756285" marR="1193165" lvl="1" indent="-286385">
              <a:lnSpc>
                <a:spcPts val="2590"/>
              </a:lnSpc>
              <a:spcBef>
                <a:spcPts val="6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Claves Alternativas (valores únicos para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cada  </a:t>
            </a:r>
            <a:r>
              <a:rPr sz="2000" dirty="0">
                <a:latin typeface="Tahoma"/>
                <a:cs typeface="Tahoma"/>
              </a:rPr>
              <a:t>instancia de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entidad).</a:t>
            </a:r>
            <a:endParaRPr sz="20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nss </a:t>
            </a:r>
            <a:r>
              <a:rPr sz="2000" dirty="0">
                <a:latin typeface="Liberation Sans Narrow"/>
                <a:cs typeface="Liberation Sans Narrow"/>
              </a:rPr>
              <a:t>y </a:t>
            </a: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(nombre, </a:t>
            </a: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fechanacim) 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</a:t>
            </a:r>
            <a:endParaRPr sz="20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1966" y="1960245"/>
            <a:ext cx="7475220" cy="4327467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4965" marR="1141095" indent="-342265">
              <a:lnSpc>
                <a:spcPct val="80000"/>
              </a:lnSpc>
              <a:spcBef>
                <a:spcPts val="58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Narrow" panose="020B0606020202030204" pitchFamily="34" charset="0"/>
                <a:cs typeface="Tahoma"/>
              </a:rPr>
              <a:t>Modelo de datos </a:t>
            </a:r>
            <a:r>
              <a:rPr sz="2000" b="1" spc="-5" dirty="0">
                <a:latin typeface="Arial Narrow" panose="020B0606020202030204" pitchFamily="34" charset="0"/>
                <a:cs typeface="Tahoma"/>
              </a:rPr>
              <a:t>conceptual </a:t>
            </a:r>
            <a:r>
              <a:rPr sz="2000" dirty="0">
                <a:latin typeface="Arial Narrow" panose="020B0606020202030204" pitchFamily="34" charset="0"/>
                <a:cs typeface="Tahoma"/>
              </a:rPr>
              <a:t>de alto </a:t>
            </a:r>
            <a:r>
              <a:rPr sz="2000" spc="-5" dirty="0">
                <a:latin typeface="Arial Narrow" panose="020B0606020202030204" pitchFamily="34" charset="0"/>
                <a:cs typeface="Tahoma"/>
              </a:rPr>
              <a:t>nivel </a:t>
            </a:r>
            <a:r>
              <a:rPr sz="2000" dirty="0">
                <a:latin typeface="Arial Narrow" panose="020B0606020202030204" pitchFamily="34" charset="0"/>
                <a:cs typeface="Tahoma"/>
              </a:rPr>
              <a:t>permite la  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e</a:t>
            </a:r>
            <a:r>
              <a:rPr sz="2000" dirty="0" err="1" smtClean="0">
                <a:latin typeface="Arial Narrow" panose="020B0606020202030204" pitchFamily="34" charset="0"/>
                <a:cs typeface="Tahoma"/>
              </a:rPr>
              <a:t>specificación</a:t>
            </a:r>
            <a:r>
              <a:rPr sz="2000"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sz="2000" dirty="0">
                <a:latin typeface="Arial Narrow" panose="020B0606020202030204" pitchFamily="34" charset="0"/>
                <a:cs typeface="Tahoma"/>
              </a:rPr>
              <a:t>del modelo de la</a:t>
            </a:r>
            <a:r>
              <a:rPr sz="2000" spc="-80" dirty="0">
                <a:latin typeface="Arial Narrow" panose="020B0606020202030204" pitchFamily="34" charset="0"/>
                <a:cs typeface="Tahoma"/>
              </a:rPr>
              <a:t> </a:t>
            </a:r>
            <a:r>
              <a:rPr sz="2000" spc="-5" dirty="0" err="1">
                <a:latin typeface="Arial Narrow" panose="020B0606020202030204" pitchFamily="34" charset="0"/>
                <a:cs typeface="Tahoma"/>
              </a:rPr>
              <a:t>empresa</a:t>
            </a:r>
            <a:r>
              <a:rPr sz="2000" spc="-5" dirty="0" smtClean="0">
                <a:latin typeface="Arial Narrow" panose="020B0606020202030204" pitchFamily="34" charset="0"/>
                <a:cs typeface="Tahoma"/>
              </a:rPr>
              <a:t>.</a:t>
            </a:r>
            <a:endParaRPr lang="es-ES" sz="2000" spc="-5" dirty="0" smtClean="0">
              <a:latin typeface="Arial Narrow" panose="020B0606020202030204" pitchFamily="34" charset="0"/>
              <a:cs typeface="Tahoma"/>
            </a:endParaRPr>
          </a:p>
          <a:p>
            <a:pPr marL="12700" marR="1141095">
              <a:lnSpc>
                <a:spcPct val="80000"/>
              </a:lnSpc>
              <a:spcBef>
                <a:spcPts val="585"/>
              </a:spcBef>
              <a:buClr>
                <a:srgbClr val="3333CC"/>
              </a:buClr>
              <a:buSzPct val="60000"/>
              <a:tabLst>
                <a:tab pos="354965" algn="l"/>
                <a:tab pos="355600" algn="l"/>
              </a:tabLst>
            </a:pPr>
            <a:endParaRPr sz="2000" dirty="0">
              <a:latin typeface="Arial Narrow" panose="020B0606020202030204" pitchFamily="34" charset="0"/>
              <a:cs typeface="Tahoma"/>
            </a:endParaRPr>
          </a:p>
          <a:p>
            <a:pPr marL="354965" indent="-342265">
              <a:lnSpc>
                <a:spcPts val="216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 Narrow" panose="020B0606020202030204" pitchFamily="34" charset="0"/>
                <a:cs typeface="Tahoma"/>
              </a:rPr>
              <a:t>Es un </a:t>
            </a:r>
            <a:r>
              <a:rPr sz="2000" dirty="0" err="1">
                <a:latin typeface="Arial Narrow" panose="020B0606020202030204" pitchFamily="34" charset="0"/>
                <a:cs typeface="Tahoma"/>
              </a:rPr>
              <a:t>modelo</a:t>
            </a:r>
            <a:r>
              <a:rPr sz="2000" dirty="0">
                <a:latin typeface="Arial Narrow" panose="020B0606020202030204" pitchFamily="34" charset="0"/>
                <a:cs typeface="Tahoma"/>
              </a:rPr>
              <a:t> </a:t>
            </a:r>
            <a:r>
              <a:rPr sz="2000" spc="-5" dirty="0" err="1" smtClean="0">
                <a:latin typeface="Arial Narrow" panose="020B0606020202030204" pitchFamily="34" charset="0"/>
                <a:cs typeface="Tahoma"/>
              </a:rPr>
              <a:t>semántico</a:t>
            </a:r>
            <a:r>
              <a:rPr lang="es-ES" sz="2000" spc="-5" dirty="0" smtClean="0">
                <a:latin typeface="Arial Narrow" panose="020B0606020202030204" pitchFamily="34" charset="0"/>
                <a:cs typeface="Tahoma"/>
              </a:rPr>
              <a:t>, </a:t>
            </a:r>
            <a:r>
              <a:rPr sz="2000" dirty="0" err="1" smtClean="0">
                <a:latin typeface="Arial Narrow" panose="020B0606020202030204" pitchFamily="34" charset="0"/>
                <a:cs typeface="Tahoma"/>
              </a:rPr>
              <a:t>los</a:t>
            </a:r>
            <a:r>
              <a:rPr sz="2000"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sz="2000" dirty="0">
                <a:latin typeface="Arial Narrow" panose="020B0606020202030204" pitchFamily="34" charset="0"/>
                <a:cs typeface="Tahoma"/>
              </a:rPr>
              <a:t>datos </a:t>
            </a:r>
            <a:r>
              <a:rPr sz="2000" spc="-5" dirty="0">
                <a:latin typeface="Arial Narrow" panose="020B0606020202030204" pitchFamily="34" charset="0"/>
                <a:cs typeface="Tahoma"/>
              </a:rPr>
              <a:t>tienen significado </a:t>
            </a:r>
            <a:r>
              <a:rPr sz="2000" spc="-5" dirty="0" err="1">
                <a:latin typeface="Arial Narrow" panose="020B0606020202030204" pitchFamily="34" charset="0"/>
                <a:cs typeface="Tahoma"/>
              </a:rPr>
              <a:t>en</a:t>
            </a:r>
            <a:r>
              <a:rPr sz="2000" spc="-120" dirty="0">
                <a:latin typeface="Arial Narrow" panose="020B0606020202030204" pitchFamily="34" charset="0"/>
                <a:cs typeface="Tahoma"/>
              </a:rPr>
              <a:t> </a:t>
            </a:r>
            <a:r>
              <a:rPr sz="2000" spc="-5" dirty="0" smtClean="0">
                <a:latin typeface="Arial Narrow" panose="020B0606020202030204" pitchFamily="34" charset="0"/>
                <a:cs typeface="Tahoma"/>
              </a:rPr>
              <a:t>el</a:t>
            </a:r>
            <a:r>
              <a:rPr lang="es-ES" sz="2000" spc="-5"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sz="2000" dirty="0" err="1" smtClean="0">
                <a:latin typeface="Arial Narrow" panose="020B0606020202030204" pitchFamily="34" charset="0"/>
                <a:cs typeface="Tahoma"/>
              </a:rPr>
              <a:t>contexto</a:t>
            </a:r>
            <a:endParaRPr lang="es-ES" sz="2000" dirty="0" smtClean="0">
              <a:latin typeface="Arial Narrow" panose="020B0606020202030204" pitchFamily="34" charset="0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s-ES" dirty="0">
              <a:latin typeface="Arial Narrow" panose="020B0606020202030204" pitchFamily="34" charset="0"/>
              <a:cs typeface="Tahoma"/>
            </a:endParaRPr>
          </a:p>
          <a:p>
            <a:pPr marL="354965" indent="-342265">
              <a:lnSpc>
                <a:spcPts val="216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  <a:tab pos="7334884" algn="l"/>
              </a:tabLst>
            </a:pPr>
            <a:r>
              <a:rPr lang="es-ES" sz="2000" spc="-5" dirty="0" smtClean="0">
                <a:latin typeface="Arial Narrow" panose="020B0606020202030204" pitchFamily="34" charset="0"/>
                <a:cs typeface="Tahoma"/>
              </a:rPr>
              <a:t>Descri</a:t>
            </a:r>
            <a:r>
              <a:rPr lang="es-ES" sz="2000" spc="-15" dirty="0" smtClean="0">
                <a:latin typeface="Arial Narrow" panose="020B0606020202030204" pitchFamily="34" charset="0"/>
                <a:cs typeface="Tahoma"/>
              </a:rPr>
              <a:t>b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e</a:t>
            </a:r>
            <a:r>
              <a:rPr lang="es-ES" sz="2000" spc="-30"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lang="es-ES" sz="2000" spc="-5" dirty="0" smtClean="0">
                <a:latin typeface="Arial Narrow" panose="020B0606020202030204" pitchFamily="34" charset="0"/>
                <a:cs typeface="Tahoma"/>
              </a:rPr>
              <a:t>e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l</a:t>
            </a:r>
            <a:r>
              <a:rPr lang="es-ES" sz="2000" spc="-5" dirty="0" smtClean="0">
                <a:latin typeface="Arial Narrow" panose="020B0606020202030204" pitchFamily="34" charset="0"/>
                <a:cs typeface="Tahoma"/>
              </a:rPr>
              <a:t> “m</a:t>
            </a:r>
            <a:r>
              <a:rPr lang="es-ES" sz="2000" spc="-15" dirty="0" smtClean="0">
                <a:latin typeface="Arial Narrow" panose="020B0606020202030204" pitchFamily="34" charset="0"/>
                <a:cs typeface="Tahoma"/>
              </a:rPr>
              <a:t>u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n</a:t>
            </a:r>
            <a:r>
              <a:rPr lang="es-ES" sz="2000" spc="-10" dirty="0" smtClean="0">
                <a:latin typeface="Arial Narrow" panose="020B0606020202030204" pitchFamily="34" charset="0"/>
                <a:cs typeface="Tahoma"/>
              </a:rPr>
              <a:t>d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o</a:t>
            </a:r>
            <a:r>
              <a:rPr lang="es-ES" sz="2000" spc="-25"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lang="es-ES" sz="2000" spc="-5" dirty="0" smtClean="0">
                <a:latin typeface="Arial Narrow" panose="020B0606020202030204" pitchFamily="34" charset="0"/>
                <a:cs typeface="Tahoma"/>
              </a:rPr>
              <a:t>real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”</a:t>
            </a:r>
            <a:r>
              <a:rPr lang="es-ES" sz="2000" spc="-10"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lang="es-ES" sz="2000" spc="-5" dirty="0" smtClean="0">
                <a:latin typeface="Arial Narrow" panose="020B0606020202030204" pitchFamily="34" charset="0"/>
                <a:cs typeface="Tahoma"/>
              </a:rPr>
              <a:t>com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o</a:t>
            </a:r>
            <a:r>
              <a:rPr lang="es-ES" sz="2000" spc="-20"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un</a:t>
            </a:r>
            <a:r>
              <a:rPr lang="es-ES" sz="2000" spc="-5" dirty="0" smtClean="0">
                <a:latin typeface="Arial Narrow" panose="020B0606020202030204" pitchFamily="34" charset="0"/>
                <a:cs typeface="Tahoma"/>
              </a:rPr>
              <a:t> con</a:t>
            </a:r>
            <a:r>
              <a:rPr lang="es-ES" sz="2000" spc="-10" dirty="0" smtClean="0">
                <a:latin typeface="Arial Narrow" panose="020B0606020202030204" pitchFamily="34" charset="0"/>
                <a:cs typeface="Tahoma"/>
              </a:rPr>
              <a:t>j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u</a:t>
            </a:r>
            <a:r>
              <a:rPr lang="es-ES" sz="2000" spc="-10" dirty="0" smtClean="0">
                <a:latin typeface="Arial Narrow" panose="020B0606020202030204" pitchFamily="34" charset="0"/>
                <a:cs typeface="Tahoma"/>
              </a:rPr>
              <a:t>n</a:t>
            </a:r>
            <a:r>
              <a:rPr lang="es-ES" sz="2000" spc="-5" dirty="0" smtClean="0">
                <a:latin typeface="Arial Narrow" panose="020B0606020202030204" pitchFamily="34" charset="0"/>
                <a:cs typeface="Tahoma"/>
              </a:rPr>
              <a:t>t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o</a:t>
            </a:r>
            <a:r>
              <a:rPr lang="es-ES" sz="2000" spc="-25"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de</a:t>
            </a:r>
            <a:r>
              <a:rPr lang="es-ES" sz="2000" spc="30"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lang="es-ES" sz="2000" b="1" spc="-5" dirty="0" smtClean="0">
                <a:latin typeface="Arial Narrow" panose="020B0606020202030204" pitchFamily="34" charset="0"/>
                <a:cs typeface="Tahoma"/>
              </a:rPr>
              <a:t>ENTID</a:t>
            </a:r>
            <a:r>
              <a:rPr lang="es-ES" sz="2000" b="1" spc="-15" dirty="0" smtClean="0">
                <a:latin typeface="Arial Narrow" panose="020B0606020202030204" pitchFamily="34" charset="0"/>
                <a:cs typeface="Tahoma"/>
              </a:rPr>
              <a:t>A</a:t>
            </a:r>
            <a:r>
              <a:rPr lang="es-ES" sz="2000" b="1" spc="-10" dirty="0" smtClean="0">
                <a:latin typeface="Arial Narrow" panose="020B0606020202030204" pitchFamily="34" charset="0"/>
                <a:cs typeface="Tahoma"/>
              </a:rPr>
              <a:t>D</a:t>
            </a:r>
            <a:r>
              <a:rPr lang="es-ES" sz="2000" b="1" spc="-5" dirty="0" smtClean="0">
                <a:latin typeface="Arial Narrow" panose="020B0606020202030204" pitchFamily="34" charset="0"/>
                <a:cs typeface="Tahoma"/>
              </a:rPr>
              <a:t>E</a:t>
            </a:r>
            <a:r>
              <a:rPr lang="es-ES" sz="2000" b="1" dirty="0" smtClean="0">
                <a:latin typeface="Arial Narrow" panose="020B0606020202030204" pitchFamily="34" charset="0"/>
                <a:cs typeface="Tahoma"/>
              </a:rPr>
              <a:t>S 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y</a:t>
            </a:r>
          </a:p>
          <a:p>
            <a:pPr marL="354965">
              <a:lnSpc>
                <a:spcPts val="2160"/>
              </a:lnSpc>
            </a:pP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de </a:t>
            </a:r>
            <a:r>
              <a:rPr lang="es-ES" sz="2000" b="1" dirty="0" smtClean="0">
                <a:latin typeface="Arial Narrow" panose="020B0606020202030204" pitchFamily="34" charset="0"/>
                <a:cs typeface="Tahoma"/>
              </a:rPr>
              <a:t>RELACIONES </a:t>
            </a:r>
            <a:r>
              <a:rPr lang="es-ES" sz="2000" spc="-5" dirty="0" smtClean="0">
                <a:latin typeface="Arial Narrow" panose="020B0606020202030204" pitchFamily="34" charset="0"/>
                <a:cs typeface="Tahoma"/>
              </a:rPr>
              <a:t>entre</a:t>
            </a:r>
            <a:r>
              <a:rPr lang="es-ES" sz="2000" spc="-50"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lang="es-ES" sz="2000" spc="-5" dirty="0" smtClean="0">
                <a:latin typeface="Arial Narrow" panose="020B0606020202030204" pitchFamily="34" charset="0"/>
                <a:cs typeface="Tahoma"/>
              </a:rPr>
              <a:t>ellas</a:t>
            </a:r>
            <a:endParaRPr lang="es-ES" sz="2000" dirty="0" smtClean="0">
              <a:latin typeface="Arial Narrow" panose="020B0606020202030204" pitchFamily="34" charset="0"/>
              <a:cs typeface="Tahoma"/>
            </a:endParaRPr>
          </a:p>
          <a:p>
            <a:pPr marL="354965">
              <a:lnSpc>
                <a:spcPts val="2160"/>
              </a:lnSpc>
            </a:pPr>
            <a:endParaRPr sz="2000" dirty="0">
              <a:latin typeface="Arial Narrow" panose="020B0606020202030204" pitchFamily="34" charset="0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 err="1" smtClean="0">
                <a:latin typeface="Arial Narrow" panose="020B0606020202030204" pitchFamily="34" charset="0"/>
                <a:cs typeface="Tahoma"/>
              </a:rPr>
              <a:t>Propuesto</a:t>
            </a:r>
            <a:r>
              <a:rPr spc="-5"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dirty="0" err="1" smtClean="0">
                <a:latin typeface="Arial Narrow" panose="020B0606020202030204" pitchFamily="34" charset="0"/>
                <a:cs typeface="Tahoma"/>
              </a:rPr>
              <a:t>por</a:t>
            </a:r>
            <a:r>
              <a:rPr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lang="es-ES" dirty="0" smtClean="0">
                <a:latin typeface="Arial Narrow" panose="020B0606020202030204" pitchFamily="34" charset="0"/>
                <a:hlinkClick r:id="rId5" tooltip="Edgar Frank Codd"/>
              </a:rPr>
              <a:t>Edgar Frank </a:t>
            </a:r>
            <a:r>
              <a:rPr lang="es-ES" dirty="0" err="1" smtClean="0">
                <a:latin typeface="Arial Narrow" panose="020B0606020202030204" pitchFamily="34" charset="0"/>
                <a:hlinkClick r:id="rId5" tooltip="Edgar Frank Codd"/>
              </a:rPr>
              <a:t>Codd</a:t>
            </a:r>
            <a:r>
              <a:rPr lang="es-ES" dirty="0">
                <a:latin typeface="Arial Narrow" panose="020B0606020202030204" pitchFamily="34" charset="0"/>
              </a:rPr>
              <a:t> </a:t>
            </a:r>
            <a:r>
              <a:rPr lang="es-ES" dirty="0" smtClean="0">
                <a:latin typeface="Arial Narrow" panose="020B0606020202030204" pitchFamily="34" charset="0"/>
              </a:rPr>
              <a:t>(1970) con ex</a:t>
            </a:r>
            <a:r>
              <a:rPr spc="-5" dirty="0" err="1" smtClean="0">
                <a:latin typeface="Arial Narrow" panose="020B0606020202030204" pitchFamily="34" charset="0"/>
                <a:cs typeface="Tahoma"/>
              </a:rPr>
              <a:t>tensiones</a:t>
            </a:r>
            <a:r>
              <a:rPr spc="-5" dirty="0" smtClean="0">
                <a:latin typeface="Arial Narrow" panose="020B0606020202030204" pitchFamily="34" charset="0"/>
                <a:cs typeface="Tahoma"/>
              </a:rPr>
              <a:t>/</a:t>
            </a:r>
            <a:r>
              <a:rPr spc="-5" dirty="0" err="1" smtClean="0">
                <a:latin typeface="Arial Narrow" panose="020B0606020202030204" pitchFamily="34" charset="0"/>
                <a:cs typeface="Tahoma"/>
              </a:rPr>
              <a:t>aportaciones</a:t>
            </a:r>
            <a:r>
              <a:rPr spc="-5"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dirty="0">
                <a:latin typeface="Arial Narrow" panose="020B0606020202030204" pitchFamily="34" charset="0"/>
                <a:cs typeface="Tahoma"/>
              </a:rPr>
              <a:t>de </a:t>
            </a:r>
            <a:r>
              <a:rPr spc="-5" dirty="0">
                <a:latin typeface="Arial Narrow" panose="020B0606020202030204" pitchFamily="34" charset="0"/>
                <a:cs typeface="Tahoma"/>
              </a:rPr>
              <a:t>muchos </a:t>
            </a:r>
            <a:r>
              <a:rPr spc="-5" dirty="0" err="1">
                <a:latin typeface="Arial Narrow" panose="020B0606020202030204" pitchFamily="34" charset="0"/>
                <a:cs typeface="Tahoma"/>
              </a:rPr>
              <a:t>otros</a:t>
            </a:r>
            <a:r>
              <a:rPr spc="-20" dirty="0">
                <a:latin typeface="Arial Narrow" panose="020B0606020202030204" pitchFamily="34" charset="0"/>
                <a:cs typeface="Tahoma"/>
              </a:rPr>
              <a:t> </a:t>
            </a:r>
            <a:r>
              <a:rPr dirty="0" err="1" smtClean="0">
                <a:latin typeface="Arial Narrow" panose="020B0606020202030204" pitchFamily="34" charset="0"/>
                <a:cs typeface="Tahoma"/>
              </a:rPr>
              <a:t>autores</a:t>
            </a:r>
            <a:r>
              <a:rPr lang="es-ES" dirty="0" smtClean="0">
                <a:latin typeface="Arial Narrow" panose="020B0606020202030204" pitchFamily="34" charset="0"/>
                <a:cs typeface="Tahoma"/>
              </a:rPr>
              <a:t>. </a:t>
            </a:r>
            <a:r>
              <a:rPr spc="-5" dirty="0" smtClean="0">
                <a:latin typeface="Arial Narrow" panose="020B0606020202030204" pitchFamily="34" charset="0"/>
                <a:cs typeface="Tahoma"/>
              </a:rPr>
              <a:t>No </a:t>
            </a:r>
            <a:r>
              <a:rPr spc="-5" dirty="0">
                <a:latin typeface="Arial Narrow" panose="020B0606020202030204" pitchFamily="34" charset="0"/>
                <a:cs typeface="Tahoma"/>
              </a:rPr>
              <a:t>existe un único MER, sino una FAMILIA DE</a:t>
            </a:r>
            <a:r>
              <a:rPr spc="-25" dirty="0">
                <a:latin typeface="Arial Narrow" panose="020B0606020202030204" pitchFamily="34" charset="0"/>
                <a:cs typeface="Tahoma"/>
              </a:rPr>
              <a:t> </a:t>
            </a:r>
            <a:r>
              <a:rPr dirty="0" smtClean="0">
                <a:latin typeface="Arial Narrow" panose="020B0606020202030204" pitchFamily="34" charset="0"/>
                <a:cs typeface="Tahoma"/>
              </a:rPr>
              <a:t>MODELOS</a:t>
            </a:r>
            <a:r>
              <a:rPr lang="es-ES" dirty="0" smtClean="0">
                <a:latin typeface="Arial Narrow" panose="020B0606020202030204" pitchFamily="34" charset="0"/>
                <a:cs typeface="Tahoma"/>
              </a:rPr>
              <a:t>. </a:t>
            </a:r>
            <a:r>
              <a:rPr dirty="0" err="1" smtClean="0">
                <a:latin typeface="Arial Narrow" panose="020B0606020202030204" pitchFamily="34" charset="0"/>
                <a:cs typeface="Tahoma"/>
              </a:rPr>
              <a:t>Muy</a:t>
            </a:r>
            <a:r>
              <a:rPr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spc="-5" dirty="0">
                <a:latin typeface="Arial Narrow" panose="020B0606020202030204" pitchFamily="34" charset="0"/>
                <a:cs typeface="Tahoma"/>
              </a:rPr>
              <a:t>extendido en los métodos </a:t>
            </a:r>
            <a:r>
              <a:rPr dirty="0">
                <a:latin typeface="Arial Narrow" panose="020B0606020202030204" pitchFamily="34" charset="0"/>
                <a:cs typeface="Tahoma"/>
              </a:rPr>
              <a:t>de </a:t>
            </a:r>
            <a:r>
              <a:rPr spc="-5" dirty="0">
                <a:latin typeface="Arial Narrow" panose="020B0606020202030204" pitchFamily="34" charset="0"/>
                <a:cs typeface="Tahoma"/>
              </a:rPr>
              <a:t>diseño </a:t>
            </a:r>
            <a:r>
              <a:rPr dirty="0">
                <a:latin typeface="Arial Narrow" panose="020B0606020202030204" pitchFamily="34" charset="0"/>
                <a:cs typeface="Tahoma"/>
              </a:rPr>
              <a:t>de bases de</a:t>
            </a:r>
            <a:r>
              <a:rPr spc="5" dirty="0">
                <a:latin typeface="Arial Narrow" panose="020B0606020202030204" pitchFamily="34" charset="0"/>
                <a:cs typeface="Tahoma"/>
              </a:rPr>
              <a:t> </a:t>
            </a:r>
            <a:r>
              <a:rPr dirty="0" err="1" smtClean="0">
                <a:latin typeface="Arial Narrow" panose="020B0606020202030204" pitchFamily="34" charset="0"/>
                <a:cs typeface="Tahoma"/>
              </a:rPr>
              <a:t>datos</a:t>
            </a:r>
            <a:r>
              <a:rPr lang="es-ES" dirty="0" smtClean="0">
                <a:latin typeface="Arial Narrow" panose="020B0606020202030204" pitchFamily="34" charset="0"/>
                <a:cs typeface="Tahoma"/>
              </a:rPr>
              <a:t> y s</a:t>
            </a:r>
            <a:r>
              <a:rPr spc="-5" dirty="0" err="1" smtClean="0">
                <a:latin typeface="Arial Narrow" panose="020B0606020202030204" pitchFamily="34" charset="0"/>
                <a:cs typeface="Tahoma"/>
              </a:rPr>
              <a:t>oportado</a:t>
            </a:r>
            <a:r>
              <a:rPr spc="-5" dirty="0" smtClean="0">
                <a:latin typeface="Arial Narrow" panose="020B0606020202030204" pitchFamily="34" charset="0"/>
                <a:cs typeface="Tahoma"/>
              </a:rPr>
              <a:t> </a:t>
            </a:r>
            <a:r>
              <a:rPr spc="-5" dirty="0">
                <a:latin typeface="Arial Narrow" panose="020B0606020202030204" pitchFamily="34" charset="0"/>
                <a:cs typeface="Tahoma"/>
              </a:rPr>
              <a:t>por </a:t>
            </a:r>
            <a:r>
              <a:rPr b="1" spc="-5" dirty="0">
                <a:latin typeface="Arial Narrow" panose="020B0606020202030204" pitchFamily="34" charset="0"/>
                <a:cs typeface="Tahoma"/>
              </a:rPr>
              <a:t>herramientas </a:t>
            </a:r>
            <a:r>
              <a:rPr spc="-5" dirty="0">
                <a:latin typeface="Arial Narrow" panose="020B0606020202030204" pitchFamily="34" charset="0"/>
                <a:cs typeface="Tahoma"/>
              </a:rPr>
              <a:t>software </a:t>
            </a:r>
            <a:r>
              <a:rPr dirty="0">
                <a:latin typeface="Arial Narrow" panose="020B0606020202030204" pitchFamily="34" charset="0"/>
                <a:cs typeface="Tahoma"/>
              </a:rPr>
              <a:t>de </a:t>
            </a:r>
            <a:r>
              <a:rPr spc="-5" dirty="0">
                <a:latin typeface="Arial Narrow" panose="020B0606020202030204" pitchFamily="34" charset="0"/>
                <a:cs typeface="Tahoma"/>
              </a:rPr>
              <a:t>diseño</a:t>
            </a:r>
            <a:r>
              <a:rPr spc="5" dirty="0">
                <a:latin typeface="Arial Narrow" panose="020B0606020202030204" pitchFamily="34" charset="0"/>
                <a:cs typeface="Tahoma"/>
              </a:rPr>
              <a:t> </a:t>
            </a:r>
            <a:r>
              <a:rPr spc="-5" dirty="0">
                <a:latin typeface="Arial Narrow" panose="020B0606020202030204" pitchFamily="34" charset="0"/>
                <a:cs typeface="Tahoma"/>
              </a:rPr>
              <a:t>(CASE</a:t>
            </a:r>
            <a:r>
              <a:rPr spc="-5" dirty="0" smtClean="0">
                <a:latin typeface="Arial Narrow" panose="020B0606020202030204" pitchFamily="34" charset="0"/>
                <a:cs typeface="Tahoma"/>
              </a:rPr>
              <a:t>)</a:t>
            </a:r>
            <a:endParaRPr lang="es-ES" spc="-5" dirty="0" smtClean="0">
              <a:latin typeface="Arial Narrow" panose="020B0606020202030204" pitchFamily="34" charset="0"/>
              <a:cs typeface="Tahoma"/>
            </a:endParaRPr>
          </a:p>
          <a:p>
            <a:pPr marL="12700">
              <a:lnSpc>
                <a:spcPct val="100000"/>
              </a:lnSpc>
              <a:buClr>
                <a:srgbClr val="3333CC"/>
              </a:buClr>
              <a:buSzPct val="60000"/>
              <a:tabLst>
                <a:tab pos="354965" algn="l"/>
                <a:tab pos="355600" algn="l"/>
              </a:tabLst>
            </a:pPr>
            <a:endParaRPr sz="1800" dirty="0">
              <a:latin typeface="Arial Narrow" panose="020B0606020202030204" pitchFamily="34" charset="0"/>
              <a:cs typeface="Tahoma"/>
            </a:endParaRPr>
          </a:p>
          <a:p>
            <a:pPr marL="354965" marR="534035" indent="-342265">
              <a:lnSpc>
                <a:spcPts val="1920"/>
              </a:lnSpc>
              <a:spcBef>
                <a:spcPts val="4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Narrow" panose="020B0606020202030204" pitchFamily="34" charset="0"/>
                <a:cs typeface="Tahoma"/>
              </a:rPr>
              <a:t>Soportado </a:t>
            </a:r>
            <a:r>
              <a:rPr sz="2000" dirty="0">
                <a:latin typeface="Arial Narrow" panose="020B0606020202030204" pitchFamily="34" charset="0"/>
                <a:cs typeface="Tahoma"/>
              </a:rPr>
              <a:t>por </a:t>
            </a:r>
            <a:r>
              <a:rPr sz="2000" dirty="0" err="1">
                <a:latin typeface="Arial Narrow" panose="020B0606020202030204" pitchFamily="34" charset="0"/>
                <a:cs typeface="Tahoma"/>
              </a:rPr>
              <a:t>importantes</a:t>
            </a:r>
            <a:r>
              <a:rPr sz="2000" dirty="0">
                <a:latin typeface="Arial Narrow" panose="020B0606020202030204" pitchFamily="34" charset="0"/>
                <a:cs typeface="Tahoma"/>
              </a:rPr>
              <a:t> </a:t>
            </a:r>
            <a:r>
              <a:rPr sz="2000" spc="-5" dirty="0" smtClean="0">
                <a:latin typeface="Arial Narrow" panose="020B0606020202030204" pitchFamily="34" charset="0"/>
                <a:cs typeface="Tahoma"/>
              </a:rPr>
              <a:t>DBMS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: </a:t>
            </a:r>
            <a:r>
              <a:rPr sz="2000" dirty="0" smtClean="0">
                <a:latin typeface="Arial Narrow" panose="020B0606020202030204" pitchFamily="34" charset="0"/>
                <a:cs typeface="Tahoma"/>
              </a:rPr>
              <a:t>M</a:t>
            </a:r>
            <a:r>
              <a:rPr lang="es-ES" sz="2000" dirty="0" smtClean="0">
                <a:latin typeface="Arial Narrow" panose="020B0606020202030204" pitchFamily="34" charset="0"/>
                <a:cs typeface="Tahoma"/>
              </a:rPr>
              <a:t>y</a:t>
            </a:r>
            <a:r>
              <a:rPr sz="2000" spc="-5" dirty="0" smtClean="0">
                <a:latin typeface="Arial Narrow" panose="020B0606020202030204" pitchFamily="34" charset="0"/>
                <a:cs typeface="Tahoma"/>
              </a:rPr>
              <a:t>SQL </a:t>
            </a:r>
            <a:r>
              <a:rPr sz="2000" spc="-5" dirty="0">
                <a:latin typeface="Arial Narrow" panose="020B0606020202030204" pitchFamily="34" charset="0"/>
                <a:cs typeface="Tahoma"/>
              </a:rPr>
              <a:t>Server, </a:t>
            </a:r>
            <a:r>
              <a:rPr lang="es-ES" sz="2000" spc="-5" dirty="0" smtClean="0">
                <a:latin typeface="Arial Narrow" panose="020B0606020202030204" pitchFamily="34" charset="0"/>
                <a:cs typeface="Tahoma"/>
              </a:rPr>
              <a:t>SQL Server, </a:t>
            </a:r>
            <a:r>
              <a:rPr sz="2000" spc="-5" dirty="0" smtClean="0">
                <a:latin typeface="Arial Narrow" panose="020B0606020202030204" pitchFamily="34" charset="0"/>
                <a:cs typeface="Tahoma"/>
              </a:rPr>
              <a:t>Sybase</a:t>
            </a:r>
            <a:r>
              <a:rPr sz="2000" spc="-5" dirty="0">
                <a:latin typeface="Arial Narrow" panose="020B0606020202030204" pitchFamily="34" charset="0"/>
                <a:cs typeface="Tahoma"/>
              </a:rPr>
              <a:t>,  </a:t>
            </a:r>
            <a:r>
              <a:rPr sz="2000" dirty="0">
                <a:latin typeface="Arial Narrow" panose="020B0606020202030204" pitchFamily="34" charset="0"/>
                <a:cs typeface="Tahoma"/>
              </a:rPr>
              <a:t>Oracle, </a:t>
            </a:r>
            <a:r>
              <a:rPr sz="2000" spc="-5" dirty="0">
                <a:latin typeface="Arial Narrow" panose="020B0606020202030204" pitchFamily="34" charset="0"/>
                <a:cs typeface="Tahoma"/>
              </a:rPr>
              <a:t>Informix, </a:t>
            </a:r>
            <a:r>
              <a:rPr sz="2000" spc="-5" dirty="0" err="1" smtClean="0">
                <a:latin typeface="Arial Narrow" panose="020B0606020202030204" pitchFamily="34" charset="0"/>
                <a:cs typeface="Tahoma"/>
              </a:rPr>
              <a:t>Postgresql</a:t>
            </a:r>
            <a:r>
              <a:rPr lang="es-ES" sz="2000" spc="-5" dirty="0">
                <a:latin typeface="Arial Narrow" panose="020B0606020202030204" pitchFamily="34" charset="0"/>
                <a:cs typeface="Tahoma"/>
              </a:rPr>
              <a:t>.</a:t>
            </a:r>
            <a:endParaRPr sz="2000" dirty="0">
              <a:latin typeface="Arial Narrow" panose="020B0606020202030204" pitchFamily="34" charset="0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6012" y="549338"/>
            <a:ext cx="7793355" cy="1071880"/>
          </a:xfrm>
          <a:custGeom>
            <a:avLst/>
            <a:gdLst/>
            <a:ahLst/>
            <a:cxnLst/>
            <a:rect l="l" t="t" r="r" b="b"/>
            <a:pathLst>
              <a:path w="7793355" h="1071880">
                <a:moveTo>
                  <a:pt x="0" y="1071562"/>
                </a:moveTo>
                <a:lnTo>
                  <a:pt x="7792974" y="1071562"/>
                </a:lnTo>
                <a:lnTo>
                  <a:pt x="7792974" y="0"/>
                </a:lnTo>
                <a:lnTo>
                  <a:pt x="0" y="0"/>
                </a:lnTo>
                <a:lnTo>
                  <a:pt x="0" y="107156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28712" y="531129"/>
            <a:ext cx="7780655" cy="1007968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67005">
              <a:lnSpc>
                <a:spcPts val="3180"/>
              </a:lnSpc>
            </a:pPr>
            <a:r>
              <a:rPr spc="-10" dirty="0" err="1" smtClean="0"/>
              <a:t>Introducción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8548369" y="6400509"/>
            <a:ext cx="148590" cy="2743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sz="1400" dirty="0">
                <a:solidFill>
                  <a:srgbClr val="1C1C1C"/>
                </a:solidFill>
                <a:latin typeface="Tahoma"/>
                <a:cs typeface="Tahoma"/>
              </a:rPr>
              <a:t>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046979"/>
            <a:ext cx="6923431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DOMINIO </a:t>
            </a:r>
            <a:r>
              <a:rPr b="0" spc="-65" dirty="0">
                <a:latin typeface="Tahoma"/>
                <a:cs typeface="Tahoma"/>
              </a:rPr>
              <a:t>(</a:t>
            </a:r>
            <a:r>
              <a:rPr sz="3150" b="0" i="1" spc="-65" dirty="0">
                <a:latin typeface="Tahoma"/>
                <a:cs typeface="Tahoma"/>
              </a:rPr>
              <a:t>values</a:t>
            </a:r>
            <a:r>
              <a:rPr sz="3150" b="0" i="1" spc="-60" dirty="0">
                <a:latin typeface="Tahoma"/>
                <a:cs typeface="Tahoma"/>
              </a:rPr>
              <a:t> </a:t>
            </a:r>
            <a:r>
              <a:rPr sz="3150" b="0" i="1" spc="-45" dirty="0">
                <a:latin typeface="Tahoma"/>
                <a:cs typeface="Tahoma"/>
              </a:rPr>
              <a:t>set</a:t>
            </a:r>
            <a:r>
              <a:rPr b="0" spc="-45" dirty="0">
                <a:latin typeface="Tahoma"/>
                <a:cs typeface="Tahoma"/>
              </a:rPr>
              <a:t>)</a:t>
            </a:r>
            <a:endParaRPr sz="31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20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2219" y="1800185"/>
            <a:ext cx="7588250" cy="11601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Conjunto de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valores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ts val="2735"/>
              </a:lnSpc>
              <a:spcBef>
                <a:spcPts val="29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Cada </a:t>
            </a:r>
            <a:r>
              <a:rPr sz="2400" dirty="0">
                <a:solidFill>
                  <a:srgbClr val="FFCF00"/>
                </a:solidFill>
                <a:latin typeface="Tahoma"/>
                <a:cs typeface="Tahoma"/>
              </a:rPr>
              <a:t>atributo </a:t>
            </a:r>
            <a:r>
              <a:rPr sz="2400" spc="-5" dirty="0">
                <a:solidFill>
                  <a:srgbClr val="FFCF00"/>
                </a:solidFill>
                <a:latin typeface="Tahoma"/>
                <a:cs typeface="Tahoma"/>
              </a:rPr>
              <a:t>simple </a:t>
            </a:r>
            <a:r>
              <a:rPr sz="2400" spc="-5" dirty="0">
                <a:latin typeface="Tahoma"/>
                <a:cs typeface="Tahoma"/>
              </a:rPr>
              <a:t>está </a:t>
            </a:r>
            <a:r>
              <a:rPr sz="2400" dirty="0">
                <a:solidFill>
                  <a:srgbClr val="FFCF00"/>
                </a:solidFill>
                <a:latin typeface="Tahoma"/>
                <a:cs typeface="Tahoma"/>
              </a:rPr>
              <a:t>asociado a un dominio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</a:t>
            </a: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Tahoma"/>
                <a:cs typeface="Tahoma"/>
              </a:rPr>
              <a:t>especifica </a:t>
            </a:r>
            <a:r>
              <a:rPr sz="2400" dirty="0">
                <a:latin typeface="Tahoma"/>
                <a:cs typeface="Tahoma"/>
              </a:rPr>
              <a:t>sus </a:t>
            </a:r>
            <a:r>
              <a:rPr sz="2400" spc="-5" dirty="0">
                <a:solidFill>
                  <a:srgbClr val="FFCF00"/>
                </a:solidFill>
                <a:latin typeface="Tahoma"/>
                <a:cs typeface="Tahoma"/>
              </a:rPr>
              <a:t>valores</a:t>
            </a:r>
            <a:r>
              <a:rPr sz="2400" spc="25" dirty="0">
                <a:solidFill>
                  <a:srgbClr val="FFCF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CF00"/>
                </a:solidFill>
                <a:latin typeface="Tahoma"/>
                <a:cs typeface="Tahoma"/>
              </a:rPr>
              <a:t>válidos</a:t>
            </a:r>
            <a:endParaRPr sz="2400" dirty="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44600" y="3270313"/>
          <a:ext cx="6670040" cy="2268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Atributo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Dominio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Descripción</a:t>
                      </a:r>
                      <a:r>
                        <a:rPr sz="1800" spc="-1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Dominio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00" spc="-5" dirty="0">
                          <a:solidFill>
                            <a:srgbClr val="333399"/>
                          </a:solidFill>
                          <a:latin typeface="Liberation Sans Narrow"/>
                          <a:cs typeface="Liberation Sans Narrow"/>
                        </a:rPr>
                        <a:t>nombre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NOMBRES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cadenas de hasta 30 caracteres</a:t>
                      </a:r>
                      <a:r>
                        <a:rPr sz="1800" spc="8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800" spc="-10" dirty="0">
                          <a:latin typeface="Liberation Sans Narrow"/>
                          <a:cs typeface="Liberation Sans Narrow"/>
                        </a:rPr>
                        <a:t>alfabéticos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solidFill>
                            <a:srgbClr val="333399"/>
                          </a:solidFill>
                          <a:latin typeface="Liberation Sans Narrow"/>
                          <a:cs typeface="Liberation Sans Narrow"/>
                        </a:rPr>
                        <a:t>telefono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TELEFONOS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10" dirty="0">
                          <a:latin typeface="Liberation Sans Narrow"/>
                          <a:cs typeface="Liberation Sans Narrow"/>
                        </a:rPr>
                        <a:t>cadenas </a:t>
                      </a: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de hasta </a:t>
                      </a:r>
                      <a:r>
                        <a:rPr sz="1800" dirty="0">
                          <a:latin typeface="Liberation Sans Narrow"/>
                          <a:cs typeface="Liberation Sans Narrow"/>
                        </a:rPr>
                        <a:t>9 </a:t>
                      </a: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caracteres</a:t>
                      </a:r>
                      <a:r>
                        <a:rPr sz="1800" spc="65" dirty="0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numéricos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spc="-5" dirty="0">
                          <a:solidFill>
                            <a:srgbClr val="333399"/>
                          </a:solidFill>
                          <a:latin typeface="Liberation Sans Narrow"/>
                          <a:cs typeface="Liberation Sans Narrow"/>
                        </a:rPr>
                        <a:t>estatura</a:t>
                      </a:r>
                      <a:endParaRPr sz="20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MEDIDAS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Liberation Sans Narrow"/>
                          <a:cs typeface="Liberation Sans Narrow"/>
                        </a:rPr>
                        <a:t>números </a:t>
                      </a: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reales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entre </a:t>
                      </a:r>
                      <a:r>
                        <a:rPr sz="1800" spc="-185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800" spc="-150" dirty="0">
                          <a:latin typeface="Arial"/>
                          <a:cs typeface="Arial"/>
                        </a:rPr>
                        <a:t>2’5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5" dirty="0">
                          <a:latin typeface="Arial"/>
                          <a:cs typeface="Arial"/>
                        </a:rPr>
                        <a:t>(metros)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...</a:t>
                      </a:r>
                      <a:endParaRPr sz="1800" dirty="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...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Liberation Sans Narrow"/>
                          <a:cs typeface="Liberation Sans Narrow"/>
                        </a:rPr>
                        <a:t>...</a:t>
                      </a:r>
                      <a:endParaRPr sz="1800" dirty="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915901"/>
            <a:ext cx="6431280" cy="733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5" dirty="0"/>
              <a:t>RELACIÓN</a:t>
            </a:r>
            <a:r>
              <a:rPr sz="4400" spc="30" dirty="0"/>
              <a:t> </a:t>
            </a:r>
            <a:r>
              <a:rPr sz="4400" b="0" spc="-95" dirty="0">
                <a:latin typeface="Tahoma"/>
                <a:cs typeface="Tahoma"/>
              </a:rPr>
              <a:t>(</a:t>
            </a:r>
            <a:r>
              <a:rPr sz="4650" b="0" i="1" spc="-95" dirty="0">
                <a:latin typeface="Tahoma"/>
                <a:cs typeface="Tahoma"/>
              </a:rPr>
              <a:t>relationship</a:t>
            </a:r>
            <a:r>
              <a:rPr sz="4400" b="0" spc="-95" dirty="0">
                <a:latin typeface="Tahoma"/>
                <a:cs typeface="Tahoma"/>
              </a:rPr>
              <a:t>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21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644" y="2021204"/>
            <a:ext cx="7811770" cy="3061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Asociación, </a:t>
            </a:r>
            <a:r>
              <a:rPr sz="2000" b="1" spc="-5" dirty="0">
                <a:solidFill>
                  <a:srgbClr val="FFCF00"/>
                </a:solidFill>
                <a:latin typeface="Tahoma"/>
                <a:cs typeface="Tahoma"/>
              </a:rPr>
              <a:t>vínculo </a:t>
            </a:r>
            <a:r>
              <a:rPr sz="2000" spc="-5" dirty="0">
                <a:latin typeface="Tahoma"/>
                <a:cs typeface="Tahoma"/>
              </a:rPr>
              <a:t>o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spc="-5" dirty="0" err="1" smtClean="0">
                <a:latin typeface="Tahoma"/>
                <a:cs typeface="Tahoma"/>
              </a:rPr>
              <a:t>correspondencia</a:t>
            </a:r>
            <a:r>
              <a:rPr lang="es-ES" sz="2000" spc="-5" dirty="0" smtClean="0">
                <a:latin typeface="Tahoma"/>
                <a:cs typeface="Tahoma"/>
              </a:rPr>
              <a:t> </a:t>
            </a:r>
            <a:r>
              <a:rPr sz="2000" b="1" spc="-5" dirty="0" smtClean="0">
                <a:solidFill>
                  <a:srgbClr val="FFCF00"/>
                </a:solidFill>
                <a:latin typeface="Tahoma"/>
                <a:cs typeface="Tahoma"/>
              </a:rPr>
              <a:t>entre </a:t>
            </a:r>
            <a:r>
              <a:rPr sz="2000" b="1" spc="-10" dirty="0">
                <a:solidFill>
                  <a:srgbClr val="FFCF00"/>
                </a:solidFill>
                <a:latin typeface="Tahoma"/>
                <a:cs typeface="Tahoma"/>
              </a:rPr>
              <a:t>instancias </a:t>
            </a:r>
            <a:r>
              <a:rPr sz="2000" b="1" spc="-5" dirty="0">
                <a:solidFill>
                  <a:srgbClr val="FFCF00"/>
                </a:solidFill>
                <a:latin typeface="Tahoma"/>
                <a:cs typeface="Tahoma"/>
              </a:rPr>
              <a:t>de </a:t>
            </a:r>
            <a:r>
              <a:rPr sz="2000" b="1" spc="-10" dirty="0">
                <a:solidFill>
                  <a:srgbClr val="FFCF00"/>
                </a:solidFill>
                <a:latin typeface="Tahoma"/>
                <a:cs typeface="Tahoma"/>
              </a:rPr>
              <a:t>entidades </a:t>
            </a:r>
            <a:r>
              <a:rPr sz="2000" spc="-10" dirty="0">
                <a:latin typeface="Tahoma"/>
                <a:cs typeface="Tahoma"/>
              </a:rPr>
              <a:t>relacionadas  </a:t>
            </a:r>
            <a:r>
              <a:rPr sz="2000" spc="-5" dirty="0">
                <a:latin typeface="Tahoma"/>
                <a:cs typeface="Tahoma"/>
              </a:rPr>
              <a:t>de alguna manera en el </a:t>
            </a:r>
            <a:r>
              <a:rPr sz="2000" spc="-10" dirty="0">
                <a:latin typeface="Tahoma"/>
                <a:cs typeface="Tahoma"/>
              </a:rPr>
              <a:t>“mundo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real”</a:t>
            </a:r>
            <a:endParaRPr sz="20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4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el director “</a:t>
            </a: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James Cameron</a:t>
            </a:r>
            <a:r>
              <a:rPr sz="2400" spc="-5" dirty="0">
                <a:latin typeface="Tahoma"/>
                <a:cs typeface="Tahoma"/>
              </a:rPr>
              <a:t>” </a:t>
            </a:r>
            <a:r>
              <a:rPr sz="24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dirige </a:t>
            </a:r>
            <a:r>
              <a:rPr sz="2400" spc="-5" dirty="0">
                <a:latin typeface="Tahoma"/>
                <a:cs typeface="Tahoma"/>
              </a:rPr>
              <a:t>la película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“</a:t>
            </a: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Avatar</a:t>
            </a:r>
            <a:r>
              <a:rPr sz="2400" spc="-5" dirty="0">
                <a:solidFill>
                  <a:srgbClr val="333399"/>
                </a:solidFill>
                <a:latin typeface="Tahoma"/>
                <a:cs typeface="Tahoma"/>
              </a:rPr>
              <a:t>”</a:t>
            </a:r>
            <a:endParaRPr sz="2400" dirty="0">
              <a:latin typeface="Tahoma"/>
              <a:cs typeface="Tahoma"/>
            </a:endParaRPr>
          </a:p>
          <a:p>
            <a:pPr marL="756285" marR="113030" lvl="1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el empleado </a:t>
            </a: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87654321 </a:t>
            </a: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trabaja en </a:t>
            </a:r>
            <a:r>
              <a:rPr sz="2400" spc="-5" dirty="0">
                <a:latin typeface="Tahoma"/>
                <a:cs typeface="Tahoma"/>
              </a:rPr>
              <a:t>el local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lang="es-ES" sz="2400" spc="-5" dirty="0" smtClean="0">
                <a:latin typeface="Tahoma"/>
                <a:cs typeface="Tahoma"/>
              </a:rPr>
              <a:t>Movistar</a:t>
            </a:r>
            <a:r>
              <a:rPr sz="2400" spc="-5" dirty="0" smtClean="0">
                <a:latin typeface="Tahoma"/>
                <a:cs typeface="Tahoma"/>
              </a:rPr>
              <a:t> </a:t>
            </a:r>
            <a:r>
              <a:rPr sz="2400" spc="-5" dirty="0" smtClean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ahoma"/>
                <a:cs typeface="Tahoma"/>
              </a:rPr>
              <a:t>“</a:t>
            </a: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principal</a:t>
            </a:r>
            <a:r>
              <a:rPr sz="2400" spc="-5" dirty="0">
                <a:solidFill>
                  <a:srgbClr val="333399"/>
                </a:solidFill>
                <a:latin typeface="Tahoma"/>
                <a:cs typeface="Tahoma"/>
              </a:rPr>
              <a:t>”</a:t>
            </a:r>
            <a:endParaRPr sz="24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la </a:t>
            </a:r>
            <a:r>
              <a:rPr sz="2400" spc="-5" dirty="0" err="1">
                <a:latin typeface="Tahoma"/>
                <a:cs typeface="Tahoma"/>
              </a:rPr>
              <a:t>película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5" dirty="0" smtClean="0">
                <a:latin typeface="Tahoma"/>
                <a:cs typeface="Tahoma"/>
              </a:rPr>
              <a:t>“</a:t>
            </a:r>
            <a:r>
              <a:rPr lang="es-ES" sz="2400" spc="-5" dirty="0" err="1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Avenger</a:t>
            </a:r>
            <a:r>
              <a:rPr lang="es-ES" sz="2400" spc="-5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lang="es-ES" sz="2400" spc="-5" dirty="0" err="1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Engame</a:t>
            </a:r>
            <a:r>
              <a:rPr sz="2400" spc="-5" dirty="0" smtClean="0">
                <a:latin typeface="Tahoma"/>
                <a:cs typeface="Tahoma"/>
              </a:rPr>
              <a:t>” </a:t>
            </a: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es </a:t>
            </a:r>
            <a:r>
              <a:rPr sz="24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una </a:t>
            </a:r>
            <a:r>
              <a:rPr sz="2400" b="1" spc="-5" dirty="0" err="1">
                <a:solidFill>
                  <a:srgbClr val="333399"/>
                </a:solidFill>
                <a:latin typeface="Liberation Sans Narrow"/>
                <a:cs typeface="Liberation Sans Narrow"/>
              </a:rPr>
              <a:t>continuación</a:t>
            </a:r>
            <a:r>
              <a:rPr sz="2400" b="1" spc="6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2400" b="1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de</a:t>
            </a:r>
            <a:r>
              <a:rPr lang="es-ES" sz="2400" b="1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2400" spc="-5" dirty="0" smtClean="0">
                <a:latin typeface="Tahoma"/>
                <a:cs typeface="Tahoma"/>
              </a:rPr>
              <a:t>la </a:t>
            </a:r>
            <a:r>
              <a:rPr sz="2400" spc="-5" dirty="0" err="1">
                <a:latin typeface="Tahoma"/>
                <a:cs typeface="Tahoma"/>
              </a:rPr>
              <a:t>película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5" dirty="0" smtClean="0">
                <a:latin typeface="Tahoma"/>
                <a:cs typeface="Tahoma"/>
              </a:rPr>
              <a:t>“</a:t>
            </a:r>
            <a:r>
              <a:rPr lang="es-ES" sz="2400" spc="-5" dirty="0" smtClean="0">
                <a:latin typeface="Tahoma"/>
                <a:cs typeface="Tahoma"/>
              </a:rPr>
              <a:t>Los Vengadores</a:t>
            </a:r>
            <a:r>
              <a:rPr sz="2400" spc="-5" dirty="0" smtClean="0">
                <a:latin typeface="Tahoma"/>
                <a:cs typeface="Tahoma"/>
              </a:rPr>
              <a:t>”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6542" y="344947"/>
            <a:ext cx="204012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Liberation Sans Narrow"/>
                <a:cs typeface="Liberation Sans Narrow"/>
              </a:rPr>
              <a:t>DIRECTOR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00" y="250315"/>
            <a:ext cx="223227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</a:t>
            </a:r>
            <a:r>
              <a:rPr sz="2800" b="1" spc="-2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28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LICULA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5837" y="1663700"/>
            <a:ext cx="2035810" cy="3516629"/>
          </a:xfrm>
          <a:custGeom>
            <a:avLst/>
            <a:gdLst/>
            <a:ahLst/>
            <a:cxnLst/>
            <a:rect l="l" t="t" r="r" b="b"/>
            <a:pathLst>
              <a:path w="2035810" h="3516629">
                <a:moveTo>
                  <a:pt x="0" y="1758188"/>
                </a:moveTo>
                <a:lnTo>
                  <a:pt x="590" y="1697742"/>
                </a:lnTo>
                <a:lnTo>
                  <a:pt x="2347" y="1637809"/>
                </a:lnTo>
                <a:lnTo>
                  <a:pt x="5253" y="1578419"/>
                </a:lnTo>
                <a:lnTo>
                  <a:pt x="9289" y="1519607"/>
                </a:lnTo>
                <a:lnTo>
                  <a:pt x="14436" y="1461405"/>
                </a:lnTo>
                <a:lnTo>
                  <a:pt x="20674" y="1403845"/>
                </a:lnTo>
                <a:lnTo>
                  <a:pt x="27985" y="1346961"/>
                </a:lnTo>
                <a:lnTo>
                  <a:pt x="36350" y="1290784"/>
                </a:lnTo>
                <a:lnTo>
                  <a:pt x="45750" y="1235348"/>
                </a:lnTo>
                <a:lnTo>
                  <a:pt x="56166" y="1180686"/>
                </a:lnTo>
                <a:lnTo>
                  <a:pt x="67579" y="1126830"/>
                </a:lnTo>
                <a:lnTo>
                  <a:pt x="79970" y="1073812"/>
                </a:lnTo>
                <a:lnTo>
                  <a:pt x="93320" y="1021667"/>
                </a:lnTo>
                <a:lnTo>
                  <a:pt x="107610" y="970425"/>
                </a:lnTo>
                <a:lnTo>
                  <a:pt x="122821" y="920121"/>
                </a:lnTo>
                <a:lnTo>
                  <a:pt x="138935" y="870787"/>
                </a:lnTo>
                <a:lnTo>
                  <a:pt x="155932" y="822455"/>
                </a:lnTo>
                <a:lnTo>
                  <a:pt x="173794" y="775158"/>
                </a:lnTo>
                <a:lnTo>
                  <a:pt x="192500" y="728930"/>
                </a:lnTo>
                <a:lnTo>
                  <a:pt x="212034" y="683802"/>
                </a:lnTo>
                <a:lnTo>
                  <a:pt x="232374" y="639808"/>
                </a:lnTo>
                <a:lnTo>
                  <a:pt x="253504" y="596980"/>
                </a:lnTo>
                <a:lnTo>
                  <a:pt x="275403" y="555350"/>
                </a:lnTo>
                <a:lnTo>
                  <a:pt x="298053" y="514953"/>
                </a:lnTo>
                <a:lnTo>
                  <a:pt x="321434" y="475820"/>
                </a:lnTo>
                <a:lnTo>
                  <a:pt x="345528" y="437983"/>
                </a:lnTo>
                <a:lnTo>
                  <a:pt x="370316" y="401477"/>
                </a:lnTo>
                <a:lnTo>
                  <a:pt x="395779" y="366333"/>
                </a:lnTo>
                <a:lnTo>
                  <a:pt x="421898" y="332585"/>
                </a:lnTo>
                <a:lnTo>
                  <a:pt x="448654" y="300265"/>
                </a:lnTo>
                <a:lnTo>
                  <a:pt x="476028" y="269405"/>
                </a:lnTo>
                <a:lnTo>
                  <a:pt x="504001" y="240039"/>
                </a:lnTo>
                <a:lnTo>
                  <a:pt x="532555" y="212199"/>
                </a:lnTo>
                <a:lnTo>
                  <a:pt x="561669" y="185918"/>
                </a:lnTo>
                <a:lnTo>
                  <a:pt x="591326" y="161229"/>
                </a:lnTo>
                <a:lnTo>
                  <a:pt x="652190" y="116756"/>
                </a:lnTo>
                <a:lnTo>
                  <a:pt x="714996" y="79042"/>
                </a:lnTo>
                <a:lnTo>
                  <a:pt x="779592" y="48350"/>
                </a:lnTo>
                <a:lnTo>
                  <a:pt x="845827" y="24941"/>
                </a:lnTo>
                <a:lnTo>
                  <a:pt x="913548" y="9077"/>
                </a:lnTo>
                <a:lnTo>
                  <a:pt x="982605" y="1019"/>
                </a:lnTo>
                <a:lnTo>
                  <a:pt x="1017587" y="0"/>
                </a:lnTo>
                <a:lnTo>
                  <a:pt x="1052569" y="1019"/>
                </a:lnTo>
                <a:lnTo>
                  <a:pt x="1087255" y="4056"/>
                </a:lnTo>
                <a:lnTo>
                  <a:pt x="1155664" y="16049"/>
                </a:lnTo>
                <a:lnTo>
                  <a:pt x="1222662" y="35719"/>
                </a:lnTo>
                <a:lnTo>
                  <a:pt x="1288099" y="62802"/>
                </a:lnTo>
                <a:lnTo>
                  <a:pt x="1351821" y="97038"/>
                </a:lnTo>
                <a:lnTo>
                  <a:pt x="1413678" y="138164"/>
                </a:lnTo>
                <a:lnTo>
                  <a:pt x="1473518" y="185918"/>
                </a:lnTo>
                <a:lnTo>
                  <a:pt x="1502634" y="212199"/>
                </a:lnTo>
                <a:lnTo>
                  <a:pt x="1531189" y="240039"/>
                </a:lnTo>
                <a:lnTo>
                  <a:pt x="1559164" y="269405"/>
                </a:lnTo>
                <a:lnTo>
                  <a:pt x="1586540" y="300265"/>
                </a:lnTo>
                <a:lnTo>
                  <a:pt x="1613298" y="332585"/>
                </a:lnTo>
                <a:lnTo>
                  <a:pt x="1639418" y="366333"/>
                </a:lnTo>
                <a:lnTo>
                  <a:pt x="1664883" y="401477"/>
                </a:lnTo>
                <a:lnTo>
                  <a:pt x="1689673" y="437983"/>
                </a:lnTo>
                <a:lnTo>
                  <a:pt x="1713770" y="475820"/>
                </a:lnTo>
                <a:lnTo>
                  <a:pt x="1737153" y="514953"/>
                </a:lnTo>
                <a:lnTo>
                  <a:pt x="1759805" y="555350"/>
                </a:lnTo>
                <a:lnTo>
                  <a:pt x="1781706" y="596980"/>
                </a:lnTo>
                <a:lnTo>
                  <a:pt x="1802837" y="639808"/>
                </a:lnTo>
                <a:lnTo>
                  <a:pt x="1823180" y="683802"/>
                </a:lnTo>
                <a:lnTo>
                  <a:pt x="1842715" y="728930"/>
                </a:lnTo>
                <a:lnTo>
                  <a:pt x="1861424" y="775158"/>
                </a:lnTo>
                <a:lnTo>
                  <a:pt x="1879287" y="822455"/>
                </a:lnTo>
                <a:lnTo>
                  <a:pt x="1896286" y="870787"/>
                </a:lnTo>
                <a:lnTo>
                  <a:pt x="1912401" y="920121"/>
                </a:lnTo>
                <a:lnTo>
                  <a:pt x="1927614" y="970425"/>
                </a:lnTo>
                <a:lnTo>
                  <a:pt x="1941906" y="1021667"/>
                </a:lnTo>
                <a:lnTo>
                  <a:pt x="1955258" y="1073812"/>
                </a:lnTo>
                <a:lnTo>
                  <a:pt x="1967650" y="1126830"/>
                </a:lnTo>
                <a:lnTo>
                  <a:pt x="1979064" y="1180686"/>
                </a:lnTo>
                <a:lnTo>
                  <a:pt x="1989481" y="1235348"/>
                </a:lnTo>
                <a:lnTo>
                  <a:pt x="1998882" y="1290784"/>
                </a:lnTo>
                <a:lnTo>
                  <a:pt x="2007249" y="1346961"/>
                </a:lnTo>
                <a:lnTo>
                  <a:pt x="2014561" y="1403845"/>
                </a:lnTo>
                <a:lnTo>
                  <a:pt x="2020800" y="1461405"/>
                </a:lnTo>
                <a:lnTo>
                  <a:pt x="2025947" y="1519607"/>
                </a:lnTo>
                <a:lnTo>
                  <a:pt x="2029983" y="1578419"/>
                </a:lnTo>
                <a:lnTo>
                  <a:pt x="2032890" y="1637809"/>
                </a:lnTo>
                <a:lnTo>
                  <a:pt x="2034648" y="1697742"/>
                </a:lnTo>
                <a:lnTo>
                  <a:pt x="2035238" y="1758188"/>
                </a:lnTo>
                <a:lnTo>
                  <a:pt x="2034648" y="1818625"/>
                </a:lnTo>
                <a:lnTo>
                  <a:pt x="2032890" y="1878552"/>
                </a:lnTo>
                <a:lnTo>
                  <a:pt x="2029983" y="1937935"/>
                </a:lnTo>
                <a:lnTo>
                  <a:pt x="2025947" y="1996741"/>
                </a:lnTo>
                <a:lnTo>
                  <a:pt x="2020800" y="2054938"/>
                </a:lnTo>
                <a:lnTo>
                  <a:pt x="2014561" y="2112493"/>
                </a:lnTo>
                <a:lnTo>
                  <a:pt x="2007249" y="2169374"/>
                </a:lnTo>
                <a:lnTo>
                  <a:pt x="1998882" y="2225547"/>
                </a:lnTo>
                <a:lnTo>
                  <a:pt x="1989481" y="2280980"/>
                </a:lnTo>
                <a:lnTo>
                  <a:pt x="1979064" y="2335639"/>
                </a:lnTo>
                <a:lnTo>
                  <a:pt x="1967650" y="2389494"/>
                </a:lnTo>
                <a:lnTo>
                  <a:pt x="1955258" y="2442509"/>
                </a:lnTo>
                <a:lnTo>
                  <a:pt x="1941906" y="2494654"/>
                </a:lnTo>
                <a:lnTo>
                  <a:pt x="1927614" y="2545894"/>
                </a:lnTo>
                <a:lnTo>
                  <a:pt x="1912401" y="2596198"/>
                </a:lnTo>
                <a:lnTo>
                  <a:pt x="1896286" y="2645532"/>
                </a:lnTo>
                <a:lnTo>
                  <a:pt x="1879287" y="2693864"/>
                </a:lnTo>
                <a:lnTo>
                  <a:pt x="1861424" y="2741161"/>
                </a:lnTo>
                <a:lnTo>
                  <a:pt x="1842715" y="2787390"/>
                </a:lnTo>
                <a:lnTo>
                  <a:pt x="1823180" y="2832519"/>
                </a:lnTo>
                <a:lnTo>
                  <a:pt x="1802837" y="2876515"/>
                </a:lnTo>
                <a:lnTo>
                  <a:pt x="1781706" y="2919344"/>
                </a:lnTo>
                <a:lnTo>
                  <a:pt x="1759805" y="2960975"/>
                </a:lnTo>
                <a:lnTo>
                  <a:pt x="1737153" y="3001375"/>
                </a:lnTo>
                <a:lnTo>
                  <a:pt x="1713770" y="3040510"/>
                </a:lnTo>
                <a:lnTo>
                  <a:pt x="1689673" y="3078348"/>
                </a:lnTo>
                <a:lnTo>
                  <a:pt x="1664883" y="3114857"/>
                </a:lnTo>
                <a:lnTo>
                  <a:pt x="1639418" y="3150003"/>
                </a:lnTo>
                <a:lnTo>
                  <a:pt x="1613298" y="3183754"/>
                </a:lnTo>
                <a:lnTo>
                  <a:pt x="1586540" y="3216077"/>
                </a:lnTo>
                <a:lnTo>
                  <a:pt x="1559164" y="3246939"/>
                </a:lnTo>
                <a:lnTo>
                  <a:pt x="1531189" y="3276308"/>
                </a:lnTo>
                <a:lnTo>
                  <a:pt x="1502634" y="3304150"/>
                </a:lnTo>
                <a:lnTo>
                  <a:pt x="1473518" y="3330434"/>
                </a:lnTo>
                <a:lnTo>
                  <a:pt x="1443860" y="3355126"/>
                </a:lnTo>
                <a:lnTo>
                  <a:pt x="1382992" y="3399604"/>
                </a:lnTo>
                <a:lnTo>
                  <a:pt x="1320184" y="3437322"/>
                </a:lnTo>
                <a:lnTo>
                  <a:pt x="1255585" y="3468018"/>
                </a:lnTo>
                <a:lnTo>
                  <a:pt x="1189349" y="3491430"/>
                </a:lnTo>
                <a:lnTo>
                  <a:pt x="1121626" y="3507297"/>
                </a:lnTo>
                <a:lnTo>
                  <a:pt x="1052569" y="3515356"/>
                </a:lnTo>
                <a:lnTo>
                  <a:pt x="1017587" y="3516376"/>
                </a:lnTo>
                <a:lnTo>
                  <a:pt x="982605" y="3515356"/>
                </a:lnTo>
                <a:lnTo>
                  <a:pt x="947919" y="3512319"/>
                </a:lnTo>
                <a:lnTo>
                  <a:pt x="879511" y="3500323"/>
                </a:lnTo>
                <a:lnTo>
                  <a:pt x="812514" y="3480651"/>
                </a:lnTo>
                <a:lnTo>
                  <a:pt x="747080" y="3453564"/>
                </a:lnTo>
                <a:lnTo>
                  <a:pt x="683360" y="3419324"/>
                </a:lnTo>
                <a:lnTo>
                  <a:pt x="621506" y="3378194"/>
                </a:lnTo>
                <a:lnTo>
                  <a:pt x="561669" y="3330434"/>
                </a:lnTo>
                <a:lnTo>
                  <a:pt x="532555" y="3304150"/>
                </a:lnTo>
                <a:lnTo>
                  <a:pt x="504001" y="3276308"/>
                </a:lnTo>
                <a:lnTo>
                  <a:pt x="476028" y="3246939"/>
                </a:lnTo>
                <a:lnTo>
                  <a:pt x="448654" y="3216077"/>
                </a:lnTo>
                <a:lnTo>
                  <a:pt x="421898" y="3183754"/>
                </a:lnTo>
                <a:lnTo>
                  <a:pt x="395779" y="3150003"/>
                </a:lnTo>
                <a:lnTo>
                  <a:pt x="370316" y="3114857"/>
                </a:lnTo>
                <a:lnTo>
                  <a:pt x="345528" y="3078348"/>
                </a:lnTo>
                <a:lnTo>
                  <a:pt x="321434" y="3040510"/>
                </a:lnTo>
                <a:lnTo>
                  <a:pt x="298053" y="3001375"/>
                </a:lnTo>
                <a:lnTo>
                  <a:pt x="275403" y="2960975"/>
                </a:lnTo>
                <a:lnTo>
                  <a:pt x="253504" y="2919344"/>
                </a:lnTo>
                <a:lnTo>
                  <a:pt x="232374" y="2876515"/>
                </a:lnTo>
                <a:lnTo>
                  <a:pt x="212034" y="2832519"/>
                </a:lnTo>
                <a:lnTo>
                  <a:pt x="192500" y="2787390"/>
                </a:lnTo>
                <a:lnTo>
                  <a:pt x="173794" y="2741161"/>
                </a:lnTo>
                <a:lnTo>
                  <a:pt x="155932" y="2693864"/>
                </a:lnTo>
                <a:lnTo>
                  <a:pt x="138935" y="2645532"/>
                </a:lnTo>
                <a:lnTo>
                  <a:pt x="122821" y="2596198"/>
                </a:lnTo>
                <a:lnTo>
                  <a:pt x="107610" y="2545894"/>
                </a:lnTo>
                <a:lnTo>
                  <a:pt x="93320" y="2494654"/>
                </a:lnTo>
                <a:lnTo>
                  <a:pt x="79970" y="2442509"/>
                </a:lnTo>
                <a:lnTo>
                  <a:pt x="67579" y="2389494"/>
                </a:lnTo>
                <a:lnTo>
                  <a:pt x="56166" y="2335639"/>
                </a:lnTo>
                <a:lnTo>
                  <a:pt x="45750" y="2280980"/>
                </a:lnTo>
                <a:lnTo>
                  <a:pt x="36350" y="2225547"/>
                </a:lnTo>
                <a:lnTo>
                  <a:pt x="27985" y="2169374"/>
                </a:lnTo>
                <a:lnTo>
                  <a:pt x="20674" y="2112493"/>
                </a:lnTo>
                <a:lnTo>
                  <a:pt x="14436" y="2054938"/>
                </a:lnTo>
                <a:lnTo>
                  <a:pt x="9289" y="1996741"/>
                </a:lnTo>
                <a:lnTo>
                  <a:pt x="5253" y="1937935"/>
                </a:lnTo>
                <a:lnTo>
                  <a:pt x="2347" y="1878552"/>
                </a:lnTo>
                <a:lnTo>
                  <a:pt x="590" y="1818625"/>
                </a:lnTo>
                <a:lnTo>
                  <a:pt x="0" y="17581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7428" y="2174494"/>
            <a:ext cx="1208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A.G.Iñárritu</a:t>
            </a:r>
            <a:r>
              <a:rPr sz="1800" spc="-3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6885" y="2723515"/>
            <a:ext cx="98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C. </a:t>
            </a: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Saura</a:t>
            </a:r>
            <a:r>
              <a:rPr sz="1800" spc="-7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4213" y="3272154"/>
            <a:ext cx="1031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F. </a:t>
            </a:r>
            <a:r>
              <a:rPr sz="1800" spc="-1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Trueba</a:t>
            </a:r>
            <a:r>
              <a:rPr sz="1800" spc="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2397" y="3820744"/>
            <a:ext cx="1083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S. </a:t>
            </a: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Segura</a:t>
            </a:r>
            <a:r>
              <a:rPr sz="1800" spc="-6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2461" y="4369689"/>
            <a:ext cx="133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A. 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Amenábar</a:t>
            </a:r>
            <a:r>
              <a:rPr sz="1800" spc="-1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800" dirty="0">
                <a:solidFill>
                  <a:srgbClr val="333399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32250" y="1189100"/>
            <a:ext cx="995680" cy="5059680"/>
          </a:xfrm>
          <a:custGeom>
            <a:avLst/>
            <a:gdLst/>
            <a:ahLst/>
            <a:cxnLst/>
            <a:rect l="l" t="t" r="r" b="b"/>
            <a:pathLst>
              <a:path w="995679" h="5059680">
                <a:moveTo>
                  <a:pt x="0" y="2529586"/>
                </a:moveTo>
                <a:lnTo>
                  <a:pt x="212" y="2454998"/>
                </a:lnTo>
                <a:lnTo>
                  <a:pt x="844" y="2380946"/>
                </a:lnTo>
                <a:lnTo>
                  <a:pt x="1891" y="2307459"/>
                </a:lnTo>
                <a:lnTo>
                  <a:pt x="3347" y="2234568"/>
                </a:lnTo>
                <a:lnTo>
                  <a:pt x="5206" y="2162302"/>
                </a:lnTo>
                <a:lnTo>
                  <a:pt x="7461" y="2090691"/>
                </a:lnTo>
                <a:lnTo>
                  <a:pt x="10108" y="2019764"/>
                </a:lnTo>
                <a:lnTo>
                  <a:pt x="13140" y="1949551"/>
                </a:lnTo>
                <a:lnTo>
                  <a:pt x="16552" y="1880081"/>
                </a:lnTo>
                <a:lnTo>
                  <a:pt x="20338" y="1811385"/>
                </a:lnTo>
                <a:lnTo>
                  <a:pt x="24492" y="1743492"/>
                </a:lnTo>
                <a:lnTo>
                  <a:pt x="29007" y="1676431"/>
                </a:lnTo>
                <a:lnTo>
                  <a:pt x="33879" y="1610232"/>
                </a:lnTo>
                <a:lnTo>
                  <a:pt x="39102" y="1544925"/>
                </a:lnTo>
                <a:lnTo>
                  <a:pt x="44669" y="1480539"/>
                </a:lnTo>
                <a:lnTo>
                  <a:pt x="50574" y="1417105"/>
                </a:lnTo>
                <a:lnTo>
                  <a:pt x="56813" y="1354651"/>
                </a:lnTo>
                <a:lnTo>
                  <a:pt x="63379" y="1293208"/>
                </a:lnTo>
                <a:lnTo>
                  <a:pt x="70266" y="1232805"/>
                </a:lnTo>
                <a:lnTo>
                  <a:pt x="77469" y="1173471"/>
                </a:lnTo>
                <a:lnTo>
                  <a:pt x="84981" y="1115237"/>
                </a:lnTo>
                <a:lnTo>
                  <a:pt x="92797" y="1058132"/>
                </a:lnTo>
                <a:lnTo>
                  <a:pt x="100911" y="1002185"/>
                </a:lnTo>
                <a:lnTo>
                  <a:pt x="109318" y="947427"/>
                </a:lnTo>
                <a:lnTo>
                  <a:pt x="118010" y="893887"/>
                </a:lnTo>
                <a:lnTo>
                  <a:pt x="126983" y="841594"/>
                </a:lnTo>
                <a:lnTo>
                  <a:pt x="136231" y="790578"/>
                </a:lnTo>
                <a:lnTo>
                  <a:pt x="145748" y="740870"/>
                </a:lnTo>
                <a:lnTo>
                  <a:pt x="155528" y="692498"/>
                </a:lnTo>
                <a:lnTo>
                  <a:pt x="165564" y="645492"/>
                </a:lnTo>
                <a:lnTo>
                  <a:pt x="175853" y="599882"/>
                </a:lnTo>
                <a:lnTo>
                  <a:pt x="186387" y="555697"/>
                </a:lnTo>
                <a:lnTo>
                  <a:pt x="197160" y="512968"/>
                </a:lnTo>
                <a:lnTo>
                  <a:pt x="208168" y="471723"/>
                </a:lnTo>
                <a:lnTo>
                  <a:pt x="219403" y="431993"/>
                </a:lnTo>
                <a:lnTo>
                  <a:pt x="230861" y="393807"/>
                </a:lnTo>
                <a:lnTo>
                  <a:pt x="242535" y="357195"/>
                </a:lnTo>
                <a:lnTo>
                  <a:pt x="266509" y="288810"/>
                </a:lnTo>
                <a:lnTo>
                  <a:pt x="291279" y="227075"/>
                </a:lnTo>
                <a:lnTo>
                  <a:pt x="316798" y="172229"/>
                </a:lnTo>
                <a:lnTo>
                  <a:pt x="343020" y="124507"/>
                </a:lnTo>
                <a:lnTo>
                  <a:pt x="369898" y="84148"/>
                </a:lnTo>
                <a:lnTo>
                  <a:pt x="397384" y="51389"/>
                </a:lnTo>
                <a:lnTo>
                  <a:pt x="439655" y="17017"/>
                </a:lnTo>
                <a:lnTo>
                  <a:pt x="483034" y="1078"/>
                </a:lnTo>
                <a:lnTo>
                  <a:pt x="497713" y="0"/>
                </a:lnTo>
                <a:lnTo>
                  <a:pt x="512385" y="1078"/>
                </a:lnTo>
                <a:lnTo>
                  <a:pt x="526952" y="4293"/>
                </a:lnTo>
                <a:lnTo>
                  <a:pt x="569963" y="26466"/>
                </a:lnTo>
                <a:lnTo>
                  <a:pt x="611817" y="66804"/>
                </a:lnTo>
                <a:lnTo>
                  <a:pt x="638999" y="103393"/>
                </a:lnTo>
                <a:lnTo>
                  <a:pt x="665550" y="147463"/>
                </a:lnTo>
                <a:lnTo>
                  <a:pt x="691423" y="198776"/>
                </a:lnTo>
                <a:lnTo>
                  <a:pt x="716572" y="257096"/>
                </a:lnTo>
                <a:lnTo>
                  <a:pt x="740949" y="322186"/>
                </a:lnTo>
                <a:lnTo>
                  <a:pt x="764508" y="393807"/>
                </a:lnTo>
                <a:lnTo>
                  <a:pt x="775966" y="431993"/>
                </a:lnTo>
                <a:lnTo>
                  <a:pt x="787202" y="471723"/>
                </a:lnTo>
                <a:lnTo>
                  <a:pt x="798210" y="512968"/>
                </a:lnTo>
                <a:lnTo>
                  <a:pt x="808985" y="555697"/>
                </a:lnTo>
                <a:lnTo>
                  <a:pt x="819520" y="599882"/>
                </a:lnTo>
                <a:lnTo>
                  <a:pt x="829810" y="645492"/>
                </a:lnTo>
                <a:lnTo>
                  <a:pt x="839848" y="692498"/>
                </a:lnTo>
                <a:lnTo>
                  <a:pt x="849629" y="740870"/>
                </a:lnTo>
                <a:lnTo>
                  <a:pt x="859148" y="790578"/>
                </a:lnTo>
                <a:lnTo>
                  <a:pt x="868398" y="841594"/>
                </a:lnTo>
                <a:lnTo>
                  <a:pt x="877373" y="893887"/>
                </a:lnTo>
                <a:lnTo>
                  <a:pt x="886067" y="947427"/>
                </a:lnTo>
                <a:lnTo>
                  <a:pt x="894476" y="1002185"/>
                </a:lnTo>
                <a:lnTo>
                  <a:pt x="902592" y="1058132"/>
                </a:lnTo>
                <a:lnTo>
                  <a:pt x="910410" y="1115237"/>
                </a:lnTo>
                <a:lnTo>
                  <a:pt x="917925" y="1173471"/>
                </a:lnTo>
                <a:lnTo>
                  <a:pt x="925130" y="1232805"/>
                </a:lnTo>
                <a:lnTo>
                  <a:pt x="932019" y="1293208"/>
                </a:lnTo>
                <a:lnTo>
                  <a:pt x="938587" y="1354651"/>
                </a:lnTo>
                <a:lnTo>
                  <a:pt x="944828" y="1417105"/>
                </a:lnTo>
                <a:lnTo>
                  <a:pt x="950736" y="1480539"/>
                </a:lnTo>
                <a:lnTo>
                  <a:pt x="956306" y="1544925"/>
                </a:lnTo>
                <a:lnTo>
                  <a:pt x="961530" y="1610232"/>
                </a:lnTo>
                <a:lnTo>
                  <a:pt x="966404" y="1676431"/>
                </a:lnTo>
                <a:lnTo>
                  <a:pt x="970922" y="1743492"/>
                </a:lnTo>
                <a:lnTo>
                  <a:pt x="975077" y="1811385"/>
                </a:lnTo>
                <a:lnTo>
                  <a:pt x="978864" y="1880081"/>
                </a:lnTo>
                <a:lnTo>
                  <a:pt x="982278" y="1949551"/>
                </a:lnTo>
                <a:lnTo>
                  <a:pt x="985312" y="2019764"/>
                </a:lnTo>
                <a:lnTo>
                  <a:pt x="987960" y="2090691"/>
                </a:lnTo>
                <a:lnTo>
                  <a:pt x="990217" y="2162302"/>
                </a:lnTo>
                <a:lnTo>
                  <a:pt x="992076" y="2234568"/>
                </a:lnTo>
                <a:lnTo>
                  <a:pt x="993533" y="2307459"/>
                </a:lnTo>
                <a:lnTo>
                  <a:pt x="994580" y="2380946"/>
                </a:lnTo>
                <a:lnTo>
                  <a:pt x="995213" y="2454998"/>
                </a:lnTo>
                <a:lnTo>
                  <a:pt x="995426" y="2529586"/>
                </a:lnTo>
                <a:lnTo>
                  <a:pt x="995213" y="2604174"/>
                </a:lnTo>
                <a:lnTo>
                  <a:pt x="994580" y="2678226"/>
                </a:lnTo>
                <a:lnTo>
                  <a:pt x="993533" y="2751713"/>
                </a:lnTo>
                <a:lnTo>
                  <a:pt x="992076" y="2824604"/>
                </a:lnTo>
                <a:lnTo>
                  <a:pt x="990217" y="2896871"/>
                </a:lnTo>
                <a:lnTo>
                  <a:pt x="987960" y="2968484"/>
                </a:lnTo>
                <a:lnTo>
                  <a:pt x="985312" y="3039412"/>
                </a:lnTo>
                <a:lnTo>
                  <a:pt x="982278" y="3109627"/>
                </a:lnTo>
                <a:lnTo>
                  <a:pt x="978864" y="3179098"/>
                </a:lnTo>
                <a:lnTo>
                  <a:pt x="975077" y="3247797"/>
                </a:lnTo>
                <a:lnTo>
                  <a:pt x="970922" y="3315692"/>
                </a:lnTo>
                <a:lnTo>
                  <a:pt x="966404" y="3382755"/>
                </a:lnTo>
                <a:lnTo>
                  <a:pt x="961530" y="3448957"/>
                </a:lnTo>
                <a:lnTo>
                  <a:pt x="956306" y="3514266"/>
                </a:lnTo>
                <a:lnTo>
                  <a:pt x="950736" y="3578654"/>
                </a:lnTo>
                <a:lnTo>
                  <a:pt x="944828" y="3642091"/>
                </a:lnTo>
                <a:lnTo>
                  <a:pt x="938587" y="3704548"/>
                </a:lnTo>
                <a:lnTo>
                  <a:pt x="932019" y="3765994"/>
                </a:lnTo>
                <a:lnTo>
                  <a:pt x="925130" y="3826400"/>
                </a:lnTo>
                <a:lnTo>
                  <a:pt x="917925" y="3885737"/>
                </a:lnTo>
                <a:lnTo>
                  <a:pt x="910410" y="3943974"/>
                </a:lnTo>
                <a:lnTo>
                  <a:pt x="902592" y="4001083"/>
                </a:lnTo>
                <a:lnTo>
                  <a:pt x="894476" y="4057033"/>
                </a:lnTo>
                <a:lnTo>
                  <a:pt x="886067" y="4111794"/>
                </a:lnTo>
                <a:lnTo>
                  <a:pt x="877373" y="4165338"/>
                </a:lnTo>
                <a:lnTo>
                  <a:pt x="868398" y="4217634"/>
                </a:lnTo>
                <a:lnTo>
                  <a:pt x="859148" y="4268653"/>
                </a:lnTo>
                <a:lnTo>
                  <a:pt x="849630" y="4318365"/>
                </a:lnTo>
                <a:lnTo>
                  <a:pt x="839848" y="4366740"/>
                </a:lnTo>
                <a:lnTo>
                  <a:pt x="829810" y="4413749"/>
                </a:lnTo>
                <a:lnTo>
                  <a:pt x="819520" y="4459363"/>
                </a:lnTo>
                <a:lnTo>
                  <a:pt x="808985" y="4503551"/>
                </a:lnTo>
                <a:lnTo>
                  <a:pt x="798210" y="4546283"/>
                </a:lnTo>
                <a:lnTo>
                  <a:pt x="787202" y="4587531"/>
                </a:lnTo>
                <a:lnTo>
                  <a:pt x="775966" y="4627265"/>
                </a:lnTo>
                <a:lnTo>
                  <a:pt x="764508" y="4665454"/>
                </a:lnTo>
                <a:lnTo>
                  <a:pt x="752833" y="4702069"/>
                </a:lnTo>
                <a:lnTo>
                  <a:pt x="728860" y="4770460"/>
                </a:lnTo>
                <a:lnTo>
                  <a:pt x="704091" y="4832200"/>
                </a:lnTo>
                <a:lnTo>
                  <a:pt x="678574" y="4887052"/>
                </a:lnTo>
                <a:lnTo>
                  <a:pt x="652357" y="4934778"/>
                </a:lnTo>
                <a:lnTo>
                  <a:pt x="625484" y="4975141"/>
                </a:lnTo>
                <a:lnTo>
                  <a:pt x="598004" y="5007904"/>
                </a:lnTo>
                <a:lnTo>
                  <a:pt x="555747" y="5042279"/>
                </a:lnTo>
                <a:lnTo>
                  <a:pt x="512385" y="5058220"/>
                </a:lnTo>
                <a:lnTo>
                  <a:pt x="497713" y="5059299"/>
                </a:lnTo>
                <a:lnTo>
                  <a:pt x="483034" y="5058220"/>
                </a:lnTo>
                <a:lnTo>
                  <a:pt x="468461" y="5055004"/>
                </a:lnTo>
                <a:lnTo>
                  <a:pt x="425434" y="5032830"/>
                </a:lnTo>
                <a:lnTo>
                  <a:pt x="383568" y="4992487"/>
                </a:lnTo>
                <a:lnTo>
                  <a:pt x="356380" y="4955894"/>
                </a:lnTo>
                <a:lnTo>
                  <a:pt x="329824" y="4911820"/>
                </a:lnTo>
                <a:lnTo>
                  <a:pt x="303948" y="4860502"/>
                </a:lnTo>
                <a:lnTo>
                  <a:pt x="278798" y="4802176"/>
                </a:lnTo>
                <a:lnTo>
                  <a:pt x="254420" y="4737081"/>
                </a:lnTo>
                <a:lnTo>
                  <a:pt x="230861" y="4665454"/>
                </a:lnTo>
                <a:lnTo>
                  <a:pt x="219403" y="4627265"/>
                </a:lnTo>
                <a:lnTo>
                  <a:pt x="208168" y="4587531"/>
                </a:lnTo>
                <a:lnTo>
                  <a:pt x="197160" y="4546283"/>
                </a:lnTo>
                <a:lnTo>
                  <a:pt x="186387" y="4503551"/>
                </a:lnTo>
                <a:lnTo>
                  <a:pt x="175853" y="4459363"/>
                </a:lnTo>
                <a:lnTo>
                  <a:pt x="165564" y="4413749"/>
                </a:lnTo>
                <a:lnTo>
                  <a:pt x="155528" y="4366740"/>
                </a:lnTo>
                <a:lnTo>
                  <a:pt x="145748" y="4318365"/>
                </a:lnTo>
                <a:lnTo>
                  <a:pt x="136231" y="4268653"/>
                </a:lnTo>
                <a:lnTo>
                  <a:pt x="126983" y="4217634"/>
                </a:lnTo>
                <a:lnTo>
                  <a:pt x="118010" y="4165338"/>
                </a:lnTo>
                <a:lnTo>
                  <a:pt x="109318" y="4111794"/>
                </a:lnTo>
                <a:lnTo>
                  <a:pt x="100911" y="4057033"/>
                </a:lnTo>
                <a:lnTo>
                  <a:pt x="92797" y="4001083"/>
                </a:lnTo>
                <a:lnTo>
                  <a:pt x="84981" y="3943974"/>
                </a:lnTo>
                <a:lnTo>
                  <a:pt x="77469" y="3885737"/>
                </a:lnTo>
                <a:lnTo>
                  <a:pt x="70266" y="3826400"/>
                </a:lnTo>
                <a:lnTo>
                  <a:pt x="63379" y="3765994"/>
                </a:lnTo>
                <a:lnTo>
                  <a:pt x="56813" y="3704548"/>
                </a:lnTo>
                <a:lnTo>
                  <a:pt x="50574" y="3642091"/>
                </a:lnTo>
                <a:lnTo>
                  <a:pt x="44669" y="3578654"/>
                </a:lnTo>
                <a:lnTo>
                  <a:pt x="39102" y="3514266"/>
                </a:lnTo>
                <a:lnTo>
                  <a:pt x="33879" y="3448957"/>
                </a:lnTo>
                <a:lnTo>
                  <a:pt x="29007" y="3382755"/>
                </a:lnTo>
                <a:lnTo>
                  <a:pt x="24492" y="3315692"/>
                </a:lnTo>
                <a:lnTo>
                  <a:pt x="20338" y="3247797"/>
                </a:lnTo>
                <a:lnTo>
                  <a:pt x="16552" y="3179098"/>
                </a:lnTo>
                <a:lnTo>
                  <a:pt x="13140" y="3109627"/>
                </a:lnTo>
                <a:lnTo>
                  <a:pt x="10108" y="3039412"/>
                </a:lnTo>
                <a:lnTo>
                  <a:pt x="7461" y="2968484"/>
                </a:lnTo>
                <a:lnTo>
                  <a:pt x="5206" y="2896871"/>
                </a:lnTo>
                <a:lnTo>
                  <a:pt x="3347" y="2824604"/>
                </a:lnTo>
                <a:lnTo>
                  <a:pt x="1891" y="2751713"/>
                </a:lnTo>
                <a:lnTo>
                  <a:pt x="844" y="2678226"/>
                </a:lnTo>
                <a:lnTo>
                  <a:pt x="212" y="2604174"/>
                </a:lnTo>
                <a:lnTo>
                  <a:pt x="0" y="25295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32808" y="246621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2808" y="3014853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2808" y="3563569"/>
            <a:ext cx="196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2808" y="4112514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2808" y="4661154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2808" y="5210047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70625" y="882650"/>
            <a:ext cx="1983105" cy="5059680"/>
          </a:xfrm>
          <a:custGeom>
            <a:avLst/>
            <a:gdLst/>
            <a:ahLst/>
            <a:cxnLst/>
            <a:rect l="l" t="t" r="r" b="b"/>
            <a:pathLst>
              <a:path w="1983104" h="5059680">
                <a:moveTo>
                  <a:pt x="0" y="2529713"/>
                </a:moveTo>
                <a:lnTo>
                  <a:pt x="344" y="2462320"/>
                </a:lnTo>
                <a:lnTo>
                  <a:pt x="1374" y="2395362"/>
                </a:lnTo>
                <a:lnTo>
                  <a:pt x="3079" y="2328860"/>
                </a:lnTo>
                <a:lnTo>
                  <a:pt x="5451" y="2262837"/>
                </a:lnTo>
                <a:lnTo>
                  <a:pt x="8481" y="2197315"/>
                </a:lnTo>
                <a:lnTo>
                  <a:pt x="12162" y="2132314"/>
                </a:lnTo>
                <a:lnTo>
                  <a:pt x="16484" y="2067858"/>
                </a:lnTo>
                <a:lnTo>
                  <a:pt x="21439" y="2003967"/>
                </a:lnTo>
                <a:lnTo>
                  <a:pt x="27018" y="1940664"/>
                </a:lnTo>
                <a:lnTo>
                  <a:pt x="33213" y="1877971"/>
                </a:lnTo>
                <a:lnTo>
                  <a:pt x="40015" y="1815910"/>
                </a:lnTo>
                <a:lnTo>
                  <a:pt x="47415" y="1754501"/>
                </a:lnTo>
                <a:lnTo>
                  <a:pt x="55406" y="1693768"/>
                </a:lnTo>
                <a:lnTo>
                  <a:pt x="63978" y="1633732"/>
                </a:lnTo>
                <a:lnTo>
                  <a:pt x="73123" y="1574414"/>
                </a:lnTo>
                <a:lnTo>
                  <a:pt x="82833" y="1515838"/>
                </a:lnTo>
                <a:lnTo>
                  <a:pt x="93098" y="1458023"/>
                </a:lnTo>
                <a:lnTo>
                  <a:pt x="103910" y="1400994"/>
                </a:lnTo>
                <a:lnTo>
                  <a:pt x="115261" y="1344770"/>
                </a:lnTo>
                <a:lnTo>
                  <a:pt x="127142" y="1289375"/>
                </a:lnTo>
                <a:lnTo>
                  <a:pt x="139545" y="1234830"/>
                </a:lnTo>
                <a:lnTo>
                  <a:pt x="152460" y="1181156"/>
                </a:lnTo>
                <a:lnTo>
                  <a:pt x="165880" y="1128376"/>
                </a:lnTo>
                <a:lnTo>
                  <a:pt x="179796" y="1076512"/>
                </a:lnTo>
                <a:lnTo>
                  <a:pt x="194199" y="1025585"/>
                </a:lnTo>
                <a:lnTo>
                  <a:pt x="209081" y="975618"/>
                </a:lnTo>
                <a:lnTo>
                  <a:pt x="224432" y="926631"/>
                </a:lnTo>
                <a:lnTo>
                  <a:pt x="240246" y="878648"/>
                </a:lnTo>
                <a:lnTo>
                  <a:pt x="256512" y="831689"/>
                </a:lnTo>
                <a:lnTo>
                  <a:pt x="273223" y="785777"/>
                </a:lnTo>
                <a:lnTo>
                  <a:pt x="290369" y="740933"/>
                </a:lnTo>
                <a:lnTo>
                  <a:pt x="307943" y="697180"/>
                </a:lnTo>
                <a:lnTo>
                  <a:pt x="325936" y="654539"/>
                </a:lnTo>
                <a:lnTo>
                  <a:pt x="344338" y="613032"/>
                </a:lnTo>
                <a:lnTo>
                  <a:pt x="363143" y="572681"/>
                </a:lnTo>
                <a:lnTo>
                  <a:pt x="382340" y="533508"/>
                </a:lnTo>
                <a:lnTo>
                  <a:pt x="401922" y="495535"/>
                </a:lnTo>
                <a:lnTo>
                  <a:pt x="421879" y="458783"/>
                </a:lnTo>
                <a:lnTo>
                  <a:pt x="442204" y="423274"/>
                </a:lnTo>
                <a:lnTo>
                  <a:pt x="462888" y="389030"/>
                </a:lnTo>
                <a:lnTo>
                  <a:pt x="483922" y="356074"/>
                </a:lnTo>
                <a:lnTo>
                  <a:pt x="505298" y="324427"/>
                </a:lnTo>
                <a:lnTo>
                  <a:pt x="549039" y="265146"/>
                </a:lnTo>
                <a:lnTo>
                  <a:pt x="594045" y="211362"/>
                </a:lnTo>
                <a:lnTo>
                  <a:pt x="640246" y="163252"/>
                </a:lnTo>
                <a:lnTo>
                  <a:pt x="687573" y="120989"/>
                </a:lnTo>
                <a:lnTo>
                  <a:pt x="735959" y="84748"/>
                </a:lnTo>
                <a:lnTo>
                  <a:pt x="785334" y="54705"/>
                </a:lnTo>
                <a:lnTo>
                  <a:pt x="835631" y="31034"/>
                </a:lnTo>
                <a:lnTo>
                  <a:pt x="886780" y="13909"/>
                </a:lnTo>
                <a:lnTo>
                  <a:pt x="938713" y="3506"/>
                </a:lnTo>
                <a:lnTo>
                  <a:pt x="991361" y="0"/>
                </a:lnTo>
                <a:lnTo>
                  <a:pt x="1017777" y="880"/>
                </a:lnTo>
                <a:lnTo>
                  <a:pt x="1044022" y="3506"/>
                </a:lnTo>
                <a:lnTo>
                  <a:pt x="1095966" y="13909"/>
                </a:lnTo>
                <a:lnTo>
                  <a:pt x="1147126" y="31034"/>
                </a:lnTo>
                <a:lnTo>
                  <a:pt x="1197432" y="54705"/>
                </a:lnTo>
                <a:lnTo>
                  <a:pt x="1246816" y="84748"/>
                </a:lnTo>
                <a:lnTo>
                  <a:pt x="1295210" y="120989"/>
                </a:lnTo>
                <a:lnTo>
                  <a:pt x="1342545" y="163252"/>
                </a:lnTo>
                <a:lnTo>
                  <a:pt x="1388753" y="211362"/>
                </a:lnTo>
                <a:lnTo>
                  <a:pt x="1433765" y="265146"/>
                </a:lnTo>
                <a:lnTo>
                  <a:pt x="1477513" y="324427"/>
                </a:lnTo>
                <a:lnTo>
                  <a:pt x="1498891" y="356074"/>
                </a:lnTo>
                <a:lnTo>
                  <a:pt x="1519928" y="389030"/>
                </a:lnTo>
                <a:lnTo>
                  <a:pt x="1540614" y="423274"/>
                </a:lnTo>
                <a:lnTo>
                  <a:pt x="1560941" y="458783"/>
                </a:lnTo>
                <a:lnTo>
                  <a:pt x="1580901" y="495535"/>
                </a:lnTo>
                <a:lnTo>
                  <a:pt x="1600485" y="533508"/>
                </a:lnTo>
                <a:lnTo>
                  <a:pt x="1619685" y="572681"/>
                </a:lnTo>
                <a:lnTo>
                  <a:pt x="1638491" y="613032"/>
                </a:lnTo>
                <a:lnTo>
                  <a:pt x="1656895" y="654539"/>
                </a:lnTo>
                <a:lnTo>
                  <a:pt x="1674890" y="697180"/>
                </a:lnTo>
                <a:lnTo>
                  <a:pt x="1692465" y="740933"/>
                </a:lnTo>
                <a:lnTo>
                  <a:pt x="1709613" y="785777"/>
                </a:lnTo>
                <a:lnTo>
                  <a:pt x="1726325" y="831689"/>
                </a:lnTo>
                <a:lnTo>
                  <a:pt x="1742593" y="878648"/>
                </a:lnTo>
                <a:lnTo>
                  <a:pt x="1758407" y="926631"/>
                </a:lnTo>
                <a:lnTo>
                  <a:pt x="1773760" y="975618"/>
                </a:lnTo>
                <a:lnTo>
                  <a:pt x="1788643" y="1025585"/>
                </a:lnTo>
                <a:lnTo>
                  <a:pt x="1803047" y="1076512"/>
                </a:lnTo>
                <a:lnTo>
                  <a:pt x="1816963" y="1128376"/>
                </a:lnTo>
                <a:lnTo>
                  <a:pt x="1830384" y="1181156"/>
                </a:lnTo>
                <a:lnTo>
                  <a:pt x="1843300" y="1234830"/>
                </a:lnTo>
                <a:lnTo>
                  <a:pt x="1855703" y="1289375"/>
                </a:lnTo>
                <a:lnTo>
                  <a:pt x="1867585" y="1344770"/>
                </a:lnTo>
                <a:lnTo>
                  <a:pt x="1878937" y="1400994"/>
                </a:lnTo>
                <a:lnTo>
                  <a:pt x="1889749" y="1458023"/>
                </a:lnTo>
                <a:lnTo>
                  <a:pt x="1900015" y="1515838"/>
                </a:lnTo>
                <a:lnTo>
                  <a:pt x="1909725" y="1574414"/>
                </a:lnTo>
                <a:lnTo>
                  <a:pt x="1918870" y="1633732"/>
                </a:lnTo>
                <a:lnTo>
                  <a:pt x="1927443" y="1693768"/>
                </a:lnTo>
                <a:lnTo>
                  <a:pt x="1935434" y="1754501"/>
                </a:lnTo>
                <a:lnTo>
                  <a:pt x="1942834" y="1815910"/>
                </a:lnTo>
                <a:lnTo>
                  <a:pt x="1949637" y="1877971"/>
                </a:lnTo>
                <a:lnTo>
                  <a:pt x="1955832" y="1940664"/>
                </a:lnTo>
                <a:lnTo>
                  <a:pt x="1961411" y="2003967"/>
                </a:lnTo>
                <a:lnTo>
                  <a:pt x="1966366" y="2067858"/>
                </a:lnTo>
                <a:lnTo>
                  <a:pt x="1970688" y="2132314"/>
                </a:lnTo>
                <a:lnTo>
                  <a:pt x="1974369" y="2197315"/>
                </a:lnTo>
                <a:lnTo>
                  <a:pt x="1977399" y="2262837"/>
                </a:lnTo>
                <a:lnTo>
                  <a:pt x="1979771" y="2328860"/>
                </a:lnTo>
                <a:lnTo>
                  <a:pt x="1981476" y="2395362"/>
                </a:lnTo>
                <a:lnTo>
                  <a:pt x="1982506" y="2462320"/>
                </a:lnTo>
                <a:lnTo>
                  <a:pt x="1982851" y="2529713"/>
                </a:lnTo>
                <a:lnTo>
                  <a:pt x="1982506" y="2597105"/>
                </a:lnTo>
                <a:lnTo>
                  <a:pt x="1981476" y="2664063"/>
                </a:lnTo>
                <a:lnTo>
                  <a:pt x="1979771" y="2730564"/>
                </a:lnTo>
                <a:lnTo>
                  <a:pt x="1977399" y="2796587"/>
                </a:lnTo>
                <a:lnTo>
                  <a:pt x="1974369" y="2862109"/>
                </a:lnTo>
                <a:lnTo>
                  <a:pt x="1970688" y="2927109"/>
                </a:lnTo>
                <a:lnTo>
                  <a:pt x="1966366" y="2991565"/>
                </a:lnTo>
                <a:lnTo>
                  <a:pt x="1961411" y="3055455"/>
                </a:lnTo>
                <a:lnTo>
                  <a:pt x="1955832" y="3118757"/>
                </a:lnTo>
                <a:lnTo>
                  <a:pt x="1949637" y="3181449"/>
                </a:lnTo>
                <a:lnTo>
                  <a:pt x="1942834" y="3243510"/>
                </a:lnTo>
                <a:lnTo>
                  <a:pt x="1935434" y="3304918"/>
                </a:lnTo>
                <a:lnTo>
                  <a:pt x="1927443" y="3365650"/>
                </a:lnTo>
                <a:lnTo>
                  <a:pt x="1918870" y="3425685"/>
                </a:lnTo>
                <a:lnTo>
                  <a:pt x="1909725" y="3485001"/>
                </a:lnTo>
                <a:lnTo>
                  <a:pt x="1900015" y="3543577"/>
                </a:lnTo>
                <a:lnTo>
                  <a:pt x="1889749" y="3601390"/>
                </a:lnTo>
                <a:lnTo>
                  <a:pt x="1878937" y="3658418"/>
                </a:lnTo>
                <a:lnTo>
                  <a:pt x="1867585" y="3714640"/>
                </a:lnTo>
                <a:lnTo>
                  <a:pt x="1855703" y="3770034"/>
                </a:lnTo>
                <a:lnTo>
                  <a:pt x="1843300" y="3824578"/>
                </a:lnTo>
                <a:lnTo>
                  <a:pt x="1830384" y="3878250"/>
                </a:lnTo>
                <a:lnTo>
                  <a:pt x="1816963" y="3931029"/>
                </a:lnTo>
                <a:lnTo>
                  <a:pt x="1803047" y="3982892"/>
                </a:lnTo>
                <a:lnTo>
                  <a:pt x="1788643" y="4033817"/>
                </a:lnTo>
                <a:lnTo>
                  <a:pt x="1773760" y="4083783"/>
                </a:lnTo>
                <a:lnTo>
                  <a:pt x="1758407" y="4132768"/>
                </a:lnTo>
                <a:lnTo>
                  <a:pt x="1742593" y="4180750"/>
                </a:lnTo>
                <a:lnTo>
                  <a:pt x="1726325" y="4227707"/>
                </a:lnTo>
                <a:lnTo>
                  <a:pt x="1709613" y="4273618"/>
                </a:lnTo>
                <a:lnTo>
                  <a:pt x="1692465" y="4318460"/>
                </a:lnTo>
                <a:lnTo>
                  <a:pt x="1674890" y="4362212"/>
                </a:lnTo>
                <a:lnTo>
                  <a:pt x="1656895" y="4404851"/>
                </a:lnTo>
                <a:lnTo>
                  <a:pt x="1638491" y="4446356"/>
                </a:lnTo>
                <a:lnTo>
                  <a:pt x="1619685" y="4486706"/>
                </a:lnTo>
                <a:lnTo>
                  <a:pt x="1600485" y="4525877"/>
                </a:lnTo>
                <a:lnTo>
                  <a:pt x="1580901" y="4563849"/>
                </a:lnTo>
                <a:lnTo>
                  <a:pt x="1560941" y="4600600"/>
                </a:lnTo>
                <a:lnTo>
                  <a:pt x="1540614" y="4636107"/>
                </a:lnTo>
                <a:lnTo>
                  <a:pt x="1519928" y="4670349"/>
                </a:lnTo>
                <a:lnTo>
                  <a:pt x="1498891" y="4703304"/>
                </a:lnTo>
                <a:lnTo>
                  <a:pt x="1477513" y="4734951"/>
                </a:lnTo>
                <a:lnTo>
                  <a:pt x="1433765" y="4794229"/>
                </a:lnTo>
                <a:lnTo>
                  <a:pt x="1388753" y="4848010"/>
                </a:lnTo>
                <a:lnTo>
                  <a:pt x="1342545" y="4896118"/>
                </a:lnTo>
                <a:lnTo>
                  <a:pt x="1295210" y="4938379"/>
                </a:lnTo>
                <a:lnTo>
                  <a:pt x="1246816" y="4974617"/>
                </a:lnTo>
                <a:lnTo>
                  <a:pt x="1197432" y="5004659"/>
                </a:lnTo>
                <a:lnTo>
                  <a:pt x="1147126" y="5028330"/>
                </a:lnTo>
                <a:lnTo>
                  <a:pt x="1095966" y="5045453"/>
                </a:lnTo>
                <a:lnTo>
                  <a:pt x="1044022" y="5055856"/>
                </a:lnTo>
                <a:lnTo>
                  <a:pt x="991361" y="5059362"/>
                </a:lnTo>
                <a:lnTo>
                  <a:pt x="964952" y="5058482"/>
                </a:lnTo>
                <a:lnTo>
                  <a:pt x="938713" y="5055856"/>
                </a:lnTo>
                <a:lnTo>
                  <a:pt x="886780" y="5045453"/>
                </a:lnTo>
                <a:lnTo>
                  <a:pt x="835631" y="5028330"/>
                </a:lnTo>
                <a:lnTo>
                  <a:pt x="785334" y="5004659"/>
                </a:lnTo>
                <a:lnTo>
                  <a:pt x="735959" y="4974617"/>
                </a:lnTo>
                <a:lnTo>
                  <a:pt x="687573" y="4938379"/>
                </a:lnTo>
                <a:lnTo>
                  <a:pt x="640246" y="4896118"/>
                </a:lnTo>
                <a:lnTo>
                  <a:pt x="594045" y="4848010"/>
                </a:lnTo>
                <a:lnTo>
                  <a:pt x="549039" y="4794229"/>
                </a:lnTo>
                <a:lnTo>
                  <a:pt x="505298" y="4734951"/>
                </a:lnTo>
                <a:lnTo>
                  <a:pt x="483922" y="4703304"/>
                </a:lnTo>
                <a:lnTo>
                  <a:pt x="462888" y="4670349"/>
                </a:lnTo>
                <a:lnTo>
                  <a:pt x="442204" y="4636107"/>
                </a:lnTo>
                <a:lnTo>
                  <a:pt x="421879" y="4600600"/>
                </a:lnTo>
                <a:lnTo>
                  <a:pt x="401922" y="4563849"/>
                </a:lnTo>
                <a:lnTo>
                  <a:pt x="382340" y="4525877"/>
                </a:lnTo>
                <a:lnTo>
                  <a:pt x="363143" y="4486706"/>
                </a:lnTo>
                <a:lnTo>
                  <a:pt x="344338" y="4446356"/>
                </a:lnTo>
                <a:lnTo>
                  <a:pt x="325936" y="4404851"/>
                </a:lnTo>
                <a:lnTo>
                  <a:pt x="307943" y="4362212"/>
                </a:lnTo>
                <a:lnTo>
                  <a:pt x="290369" y="4318460"/>
                </a:lnTo>
                <a:lnTo>
                  <a:pt x="273223" y="4273618"/>
                </a:lnTo>
                <a:lnTo>
                  <a:pt x="256512" y="4227707"/>
                </a:lnTo>
                <a:lnTo>
                  <a:pt x="240246" y="4180750"/>
                </a:lnTo>
                <a:lnTo>
                  <a:pt x="224432" y="4132768"/>
                </a:lnTo>
                <a:lnTo>
                  <a:pt x="209081" y="4083783"/>
                </a:lnTo>
                <a:lnTo>
                  <a:pt x="194199" y="4033817"/>
                </a:lnTo>
                <a:lnTo>
                  <a:pt x="179796" y="3982892"/>
                </a:lnTo>
                <a:lnTo>
                  <a:pt x="165880" y="3931029"/>
                </a:lnTo>
                <a:lnTo>
                  <a:pt x="152460" y="3878250"/>
                </a:lnTo>
                <a:lnTo>
                  <a:pt x="139545" y="3824578"/>
                </a:lnTo>
                <a:lnTo>
                  <a:pt x="127142" y="3770034"/>
                </a:lnTo>
                <a:lnTo>
                  <a:pt x="115261" y="3714640"/>
                </a:lnTo>
                <a:lnTo>
                  <a:pt x="103910" y="3658418"/>
                </a:lnTo>
                <a:lnTo>
                  <a:pt x="93098" y="3601390"/>
                </a:lnTo>
                <a:lnTo>
                  <a:pt x="82833" y="3543577"/>
                </a:lnTo>
                <a:lnTo>
                  <a:pt x="73123" y="3485001"/>
                </a:lnTo>
                <a:lnTo>
                  <a:pt x="63978" y="3425685"/>
                </a:lnTo>
                <a:lnTo>
                  <a:pt x="55406" y="3365650"/>
                </a:lnTo>
                <a:lnTo>
                  <a:pt x="47415" y="3304918"/>
                </a:lnTo>
                <a:lnTo>
                  <a:pt x="40015" y="3243510"/>
                </a:lnTo>
                <a:lnTo>
                  <a:pt x="33213" y="3181449"/>
                </a:lnTo>
                <a:lnTo>
                  <a:pt x="27018" y="3118757"/>
                </a:lnTo>
                <a:lnTo>
                  <a:pt x="21439" y="3055455"/>
                </a:lnTo>
                <a:lnTo>
                  <a:pt x="16484" y="2991565"/>
                </a:lnTo>
                <a:lnTo>
                  <a:pt x="12162" y="2927109"/>
                </a:lnTo>
                <a:lnTo>
                  <a:pt x="8481" y="2862109"/>
                </a:lnTo>
                <a:lnTo>
                  <a:pt x="5451" y="2796587"/>
                </a:lnTo>
                <a:lnTo>
                  <a:pt x="3079" y="2730564"/>
                </a:lnTo>
                <a:lnTo>
                  <a:pt x="1374" y="2664063"/>
                </a:lnTo>
                <a:lnTo>
                  <a:pt x="344" y="2597105"/>
                </a:lnTo>
                <a:lnTo>
                  <a:pt x="0" y="25297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21271" y="2159634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232410" algn="l"/>
              </a:tabLst>
            </a:pPr>
            <a:r>
              <a:rPr sz="1800" spc="-17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</a:t>
            </a: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esis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21271" y="2708528"/>
            <a:ext cx="136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250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235585" algn="l"/>
              </a:tabLst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Belle</a:t>
            </a:r>
            <a:r>
              <a:rPr sz="1800" spc="-5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Epoque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1271" y="3257169"/>
            <a:ext cx="930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232410" algn="l"/>
              </a:tabLst>
            </a:pPr>
            <a:r>
              <a:rPr sz="1800" spc="-3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Torrente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21271" y="3805885"/>
            <a:ext cx="1133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250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235585" algn="l"/>
              </a:tabLst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21</a:t>
            </a:r>
            <a:r>
              <a:rPr sz="1800" spc="-4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gramos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21271" y="4356354"/>
            <a:ext cx="1321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226060" algn="l"/>
              </a:tabLst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Abre los</a:t>
            </a:r>
            <a:r>
              <a:rPr sz="1800" spc="-5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ojos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21271" y="4904994"/>
            <a:ext cx="10204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250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235585" algn="l"/>
              </a:tabLst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Los</a:t>
            </a:r>
            <a:r>
              <a:rPr sz="1800" spc="-5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otros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67000" y="2055876"/>
            <a:ext cx="1833880" cy="230504"/>
          </a:xfrm>
          <a:custGeom>
            <a:avLst/>
            <a:gdLst/>
            <a:ahLst/>
            <a:cxnLst/>
            <a:rect l="l" t="t" r="r" b="b"/>
            <a:pathLst>
              <a:path w="1833879" h="230505">
                <a:moveTo>
                  <a:pt x="0" y="230124"/>
                </a:moveTo>
                <a:lnTo>
                  <a:pt x="1833626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5800" y="17526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304800"/>
                </a:moveTo>
                <a:lnTo>
                  <a:pt x="213360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95800" y="28956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304800"/>
                </a:moveTo>
                <a:lnTo>
                  <a:pt x="2133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95800" y="34290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304800"/>
                </a:moveTo>
                <a:lnTo>
                  <a:pt x="2133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5800" y="44958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304800"/>
                </a:moveTo>
                <a:lnTo>
                  <a:pt x="2133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0800" y="2286000"/>
            <a:ext cx="1905000" cy="304800"/>
          </a:xfrm>
          <a:custGeom>
            <a:avLst/>
            <a:gdLst/>
            <a:ahLst/>
            <a:cxnLst/>
            <a:rect l="l" t="t" r="r" b="b"/>
            <a:pathLst>
              <a:path w="1905000" h="304800">
                <a:moveTo>
                  <a:pt x="0" y="0"/>
                </a:moveTo>
                <a:lnTo>
                  <a:pt x="190500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95800" y="2590800"/>
            <a:ext cx="2133600" cy="1371600"/>
          </a:xfrm>
          <a:custGeom>
            <a:avLst/>
            <a:gdLst/>
            <a:ahLst/>
            <a:cxnLst/>
            <a:rect l="l" t="t" r="r" b="b"/>
            <a:pathLst>
              <a:path w="2133600" h="1371600">
                <a:moveTo>
                  <a:pt x="0" y="0"/>
                </a:moveTo>
                <a:lnTo>
                  <a:pt x="2133600" y="1371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01976" y="3200400"/>
            <a:ext cx="1894205" cy="228600"/>
          </a:xfrm>
          <a:custGeom>
            <a:avLst/>
            <a:gdLst/>
            <a:ahLst/>
            <a:cxnLst/>
            <a:rect l="l" t="t" r="r" b="b"/>
            <a:pathLst>
              <a:path w="1894204" h="228600">
                <a:moveTo>
                  <a:pt x="0" y="228600"/>
                </a:moveTo>
                <a:lnTo>
                  <a:pt x="18938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0800" y="3733800"/>
            <a:ext cx="1905000" cy="228600"/>
          </a:xfrm>
          <a:custGeom>
            <a:avLst/>
            <a:gdLst/>
            <a:ahLst/>
            <a:cxnLst/>
            <a:rect l="l" t="t" r="r" b="b"/>
            <a:pathLst>
              <a:path w="1905000" h="228600">
                <a:moveTo>
                  <a:pt x="0" y="228600"/>
                </a:moveTo>
                <a:lnTo>
                  <a:pt x="1905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0800" y="4267200"/>
            <a:ext cx="1911350" cy="228600"/>
          </a:xfrm>
          <a:custGeom>
            <a:avLst/>
            <a:gdLst/>
            <a:ahLst/>
            <a:cxnLst/>
            <a:rect l="l" t="t" r="r" b="b"/>
            <a:pathLst>
              <a:path w="1911350" h="228600">
                <a:moveTo>
                  <a:pt x="0" y="228600"/>
                </a:moveTo>
                <a:lnTo>
                  <a:pt x="19113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02150" y="2286000"/>
            <a:ext cx="2127250" cy="1981200"/>
          </a:xfrm>
          <a:custGeom>
            <a:avLst/>
            <a:gdLst/>
            <a:ahLst/>
            <a:cxnLst/>
            <a:rect l="l" t="t" r="r" b="b"/>
            <a:pathLst>
              <a:path w="2127250" h="1981200">
                <a:moveTo>
                  <a:pt x="0" y="1981200"/>
                </a:moveTo>
                <a:lnTo>
                  <a:pt x="21272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67000" y="4495800"/>
            <a:ext cx="1828800" cy="304800"/>
          </a:xfrm>
          <a:custGeom>
            <a:avLst/>
            <a:gdLst/>
            <a:ahLst/>
            <a:cxnLst/>
            <a:rect l="l" t="t" r="r" b="b"/>
            <a:pathLst>
              <a:path w="1828800" h="304800">
                <a:moveTo>
                  <a:pt x="0" y="0"/>
                </a:moveTo>
                <a:lnTo>
                  <a:pt x="1828800" y="304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148834" y="5742838"/>
            <a:ext cx="2058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CF00"/>
                </a:solidFill>
                <a:latin typeface="Times New Roman"/>
                <a:cs typeface="Times New Roman"/>
              </a:rPr>
              <a:t>Tipo </a:t>
            </a:r>
            <a:r>
              <a:rPr sz="1800" b="1" spc="-5" dirty="0">
                <a:solidFill>
                  <a:srgbClr val="FFCF00"/>
                </a:solidFill>
                <a:latin typeface="Times New Roman"/>
                <a:cs typeface="Times New Roman"/>
              </a:rPr>
              <a:t>de</a:t>
            </a:r>
            <a:r>
              <a:rPr sz="1800" b="1" spc="-25" dirty="0">
                <a:solidFill>
                  <a:srgbClr val="FFCF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CF00"/>
                </a:solidFill>
                <a:latin typeface="Times New Roman"/>
                <a:cs typeface="Times New Roman"/>
              </a:rPr>
              <a:t>Relación</a:t>
            </a:r>
            <a:r>
              <a:rPr sz="1800" dirty="0">
                <a:solidFill>
                  <a:srgbClr val="FFCF00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CF00"/>
                </a:solidFill>
                <a:latin typeface="Times New Roman"/>
                <a:cs typeface="Times New Roman"/>
              </a:rPr>
              <a:t>conjunto de</a:t>
            </a:r>
            <a:r>
              <a:rPr sz="1800" spc="-95" dirty="0">
                <a:solidFill>
                  <a:srgbClr val="FFC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F00"/>
                </a:solidFill>
                <a:latin typeface="Times New Roman"/>
                <a:cs typeface="Times New Roman"/>
              </a:rPr>
              <a:t>instancias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78000" y="5584037"/>
            <a:ext cx="2058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CF00"/>
                </a:solidFill>
                <a:latin typeface="Times New Roman"/>
                <a:cs typeface="Times New Roman"/>
              </a:rPr>
              <a:t>Tipo </a:t>
            </a:r>
            <a:r>
              <a:rPr sz="1800" b="1" spc="-5" dirty="0">
                <a:solidFill>
                  <a:srgbClr val="FFCF00"/>
                </a:solidFill>
                <a:latin typeface="Times New Roman"/>
                <a:cs typeface="Times New Roman"/>
              </a:rPr>
              <a:t>de</a:t>
            </a:r>
            <a:r>
              <a:rPr sz="1800" b="1" spc="-20" dirty="0">
                <a:solidFill>
                  <a:srgbClr val="FFCF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CF00"/>
                </a:solidFill>
                <a:latin typeface="Times New Roman"/>
                <a:cs typeface="Times New Roman"/>
              </a:rPr>
              <a:t>Entidad: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CF00"/>
                </a:solidFill>
                <a:latin typeface="Times New Roman"/>
                <a:cs typeface="Times New Roman"/>
              </a:rPr>
              <a:t>conjunto de</a:t>
            </a:r>
            <a:r>
              <a:rPr sz="1800" spc="-95" dirty="0">
                <a:solidFill>
                  <a:srgbClr val="FFC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F00"/>
                </a:solidFill>
                <a:latin typeface="Times New Roman"/>
                <a:cs typeface="Times New Roman"/>
              </a:rPr>
              <a:t>instancias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35958" y="330240"/>
            <a:ext cx="2058543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DIRIGE</a:t>
            </a:r>
            <a:endParaRPr sz="2800" dirty="0">
              <a:latin typeface="Liberation Sans Narrow"/>
              <a:cs typeface="Liberation Sans Narrow"/>
            </a:endParaRPr>
          </a:p>
          <a:p>
            <a:pPr marL="283845">
              <a:lnSpc>
                <a:spcPct val="100000"/>
              </a:lnSpc>
              <a:spcBef>
                <a:spcPts val="1580"/>
              </a:spcBef>
            </a:pPr>
            <a:r>
              <a:rPr sz="1800" b="1" spc="-5" dirty="0">
                <a:solidFill>
                  <a:srgbClr val="FFCF00"/>
                </a:solidFill>
                <a:latin typeface="Times New Roman"/>
                <a:cs typeface="Times New Roman"/>
              </a:rPr>
              <a:t>Instancia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32808" y="1124534"/>
            <a:ext cx="291401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solidFill>
                  <a:srgbClr val="FFCF00"/>
                </a:solidFill>
                <a:latin typeface="Times New Roman"/>
                <a:cs typeface="Times New Roman"/>
              </a:rPr>
              <a:t>del tipo</a:t>
            </a:r>
            <a:r>
              <a:rPr sz="1800" spc="-120" dirty="0">
                <a:solidFill>
                  <a:srgbClr val="FFCF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F00"/>
                </a:solidFill>
                <a:latin typeface="Times New Roman"/>
                <a:cs typeface="Times New Roman"/>
              </a:rPr>
              <a:t>de</a:t>
            </a:r>
            <a:endParaRPr sz="1800" dirty="0">
              <a:latin typeface="Times New Roman"/>
              <a:cs typeface="Times New Roman"/>
            </a:endParaRPr>
          </a:p>
          <a:p>
            <a:pPr marL="735965">
              <a:lnSpc>
                <a:spcPts val="1914"/>
              </a:lnSpc>
            </a:pPr>
            <a:r>
              <a:rPr sz="1800" dirty="0">
                <a:solidFill>
                  <a:srgbClr val="FFCF00"/>
                </a:solidFill>
                <a:latin typeface="Times New Roman"/>
                <a:cs typeface="Times New Roman"/>
              </a:rPr>
              <a:t>relación</a:t>
            </a:r>
            <a:endParaRPr sz="1800" dirty="0">
              <a:latin typeface="Times New Roman"/>
              <a:cs typeface="Times New Roman"/>
            </a:endParaRPr>
          </a:p>
          <a:p>
            <a:pPr marL="2423160" marR="5080" indent="-222250" algn="r">
              <a:lnSpc>
                <a:spcPts val="2020"/>
              </a:lnSpc>
              <a:buFont typeface="Wingdings"/>
              <a:buChar char=""/>
              <a:tabLst>
                <a:tab pos="2423795" algn="l"/>
              </a:tabLst>
            </a:pP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B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</a:t>
            </a: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b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l</a:t>
            </a:r>
            <a:endParaRPr sz="1800" dirty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Wingdings"/>
                <a:cs typeface="Wingdings"/>
              </a:rPr>
              <a:t></a:t>
            </a:r>
          </a:p>
        </p:txBody>
      </p:sp>
      <p:sp>
        <p:nvSpPr>
          <p:cNvPr id="44" name="object 44"/>
          <p:cNvSpPr/>
          <p:nvPr/>
        </p:nvSpPr>
        <p:spPr>
          <a:xfrm>
            <a:off x="2667000" y="4572000"/>
            <a:ext cx="1828800" cy="762000"/>
          </a:xfrm>
          <a:custGeom>
            <a:avLst/>
            <a:gdLst/>
            <a:ahLst/>
            <a:cxnLst/>
            <a:rect l="l" t="t" r="r" b="b"/>
            <a:pathLst>
              <a:path w="1828800" h="762000">
                <a:moveTo>
                  <a:pt x="0" y="0"/>
                </a:moveTo>
                <a:lnTo>
                  <a:pt x="1828800" y="7620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95800" y="5029200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304800"/>
                </a:moveTo>
                <a:lnTo>
                  <a:pt x="21336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12900" y="4813300"/>
            <a:ext cx="127000" cy="965200"/>
          </a:xfrm>
          <a:custGeom>
            <a:avLst/>
            <a:gdLst/>
            <a:ahLst/>
            <a:cxnLst/>
            <a:rect l="l" t="t" r="r" b="b"/>
            <a:pathLst>
              <a:path w="127000" h="965200">
                <a:moveTo>
                  <a:pt x="57150" y="839482"/>
                </a:moveTo>
                <a:lnTo>
                  <a:pt x="38790" y="843189"/>
                </a:lnTo>
                <a:lnTo>
                  <a:pt x="18605" y="856795"/>
                </a:lnTo>
                <a:lnTo>
                  <a:pt x="4992" y="876979"/>
                </a:lnTo>
                <a:lnTo>
                  <a:pt x="0" y="901700"/>
                </a:lnTo>
                <a:lnTo>
                  <a:pt x="4992" y="926414"/>
                </a:lnTo>
                <a:lnTo>
                  <a:pt x="18605" y="946599"/>
                </a:lnTo>
                <a:lnTo>
                  <a:pt x="38790" y="960209"/>
                </a:lnTo>
                <a:lnTo>
                  <a:pt x="63500" y="965200"/>
                </a:lnTo>
                <a:lnTo>
                  <a:pt x="88209" y="960209"/>
                </a:lnTo>
                <a:lnTo>
                  <a:pt x="108394" y="946599"/>
                </a:lnTo>
                <a:lnTo>
                  <a:pt x="122007" y="926414"/>
                </a:lnTo>
                <a:lnTo>
                  <a:pt x="127000" y="901700"/>
                </a:lnTo>
                <a:lnTo>
                  <a:pt x="57150" y="901700"/>
                </a:lnTo>
                <a:lnTo>
                  <a:pt x="57150" y="839482"/>
                </a:lnTo>
                <a:close/>
              </a:path>
              <a:path w="127000" h="965200">
                <a:moveTo>
                  <a:pt x="63500" y="838200"/>
                </a:moveTo>
                <a:lnTo>
                  <a:pt x="57150" y="839482"/>
                </a:lnTo>
                <a:lnTo>
                  <a:pt x="57150" y="901700"/>
                </a:lnTo>
                <a:lnTo>
                  <a:pt x="69850" y="901700"/>
                </a:lnTo>
                <a:lnTo>
                  <a:pt x="69850" y="839482"/>
                </a:lnTo>
                <a:lnTo>
                  <a:pt x="63500" y="838200"/>
                </a:lnTo>
                <a:close/>
              </a:path>
              <a:path w="127000" h="965200">
                <a:moveTo>
                  <a:pt x="69850" y="839482"/>
                </a:moveTo>
                <a:lnTo>
                  <a:pt x="69850" y="901700"/>
                </a:lnTo>
                <a:lnTo>
                  <a:pt x="127000" y="901700"/>
                </a:lnTo>
                <a:lnTo>
                  <a:pt x="122007" y="876979"/>
                </a:lnTo>
                <a:lnTo>
                  <a:pt x="108394" y="856795"/>
                </a:lnTo>
                <a:lnTo>
                  <a:pt x="88209" y="843189"/>
                </a:lnTo>
                <a:lnTo>
                  <a:pt x="69850" y="839482"/>
                </a:lnTo>
                <a:close/>
              </a:path>
              <a:path w="127000" h="965200">
                <a:moveTo>
                  <a:pt x="57150" y="125716"/>
                </a:moveTo>
                <a:lnTo>
                  <a:pt x="57150" y="839482"/>
                </a:lnTo>
                <a:lnTo>
                  <a:pt x="63500" y="838200"/>
                </a:lnTo>
                <a:lnTo>
                  <a:pt x="69850" y="838200"/>
                </a:lnTo>
                <a:lnTo>
                  <a:pt x="69850" y="127000"/>
                </a:lnTo>
                <a:lnTo>
                  <a:pt x="63500" y="127000"/>
                </a:lnTo>
                <a:lnTo>
                  <a:pt x="57150" y="125716"/>
                </a:lnTo>
                <a:close/>
              </a:path>
              <a:path w="127000" h="965200">
                <a:moveTo>
                  <a:pt x="69850" y="838200"/>
                </a:moveTo>
                <a:lnTo>
                  <a:pt x="63500" y="838200"/>
                </a:lnTo>
                <a:lnTo>
                  <a:pt x="69850" y="839482"/>
                </a:lnTo>
                <a:lnTo>
                  <a:pt x="69850" y="838200"/>
                </a:lnTo>
                <a:close/>
              </a:path>
              <a:path w="127000" h="965200">
                <a:moveTo>
                  <a:pt x="69850" y="63500"/>
                </a:moveTo>
                <a:lnTo>
                  <a:pt x="57150" y="63500"/>
                </a:lnTo>
                <a:lnTo>
                  <a:pt x="57150" y="125716"/>
                </a:lnTo>
                <a:lnTo>
                  <a:pt x="63500" y="127000"/>
                </a:lnTo>
                <a:lnTo>
                  <a:pt x="69850" y="125716"/>
                </a:lnTo>
                <a:lnTo>
                  <a:pt x="69850" y="63500"/>
                </a:lnTo>
                <a:close/>
              </a:path>
              <a:path w="127000" h="965200">
                <a:moveTo>
                  <a:pt x="69850" y="125716"/>
                </a:moveTo>
                <a:lnTo>
                  <a:pt x="63500" y="127000"/>
                </a:lnTo>
                <a:lnTo>
                  <a:pt x="69850" y="127000"/>
                </a:lnTo>
                <a:lnTo>
                  <a:pt x="69850" y="125716"/>
                </a:lnTo>
                <a:close/>
              </a:path>
              <a:path w="127000" h="965200">
                <a:moveTo>
                  <a:pt x="63500" y="0"/>
                </a:move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4992" y="88209"/>
                </a:lnTo>
                <a:lnTo>
                  <a:pt x="18605" y="108394"/>
                </a:lnTo>
                <a:lnTo>
                  <a:pt x="38790" y="122007"/>
                </a:lnTo>
                <a:lnTo>
                  <a:pt x="57150" y="125716"/>
                </a:lnTo>
                <a:lnTo>
                  <a:pt x="57150" y="63500"/>
                </a:lnTo>
                <a:lnTo>
                  <a:pt x="127000" y="63500"/>
                </a:lnTo>
                <a:lnTo>
                  <a:pt x="122007" y="38790"/>
                </a:lnTo>
                <a:lnTo>
                  <a:pt x="108394" y="18605"/>
                </a:lnTo>
                <a:lnTo>
                  <a:pt x="88209" y="4992"/>
                </a:lnTo>
                <a:lnTo>
                  <a:pt x="63500" y="0"/>
                </a:lnTo>
                <a:close/>
              </a:path>
              <a:path w="127000" h="965200">
                <a:moveTo>
                  <a:pt x="127000" y="63500"/>
                </a:moveTo>
                <a:lnTo>
                  <a:pt x="69850" y="63500"/>
                </a:lnTo>
                <a:lnTo>
                  <a:pt x="69850" y="125716"/>
                </a:lnTo>
                <a:lnTo>
                  <a:pt x="88209" y="122007"/>
                </a:lnTo>
                <a:lnTo>
                  <a:pt x="108394" y="108394"/>
                </a:lnTo>
                <a:lnTo>
                  <a:pt x="122007" y="88209"/>
                </a:lnTo>
                <a:lnTo>
                  <a:pt x="127000" y="6350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32300" y="5803900"/>
            <a:ext cx="660400" cy="127000"/>
          </a:xfrm>
          <a:custGeom>
            <a:avLst/>
            <a:gdLst/>
            <a:ahLst/>
            <a:cxnLst/>
            <a:rect l="l" t="t" r="r" b="b"/>
            <a:pathLst>
              <a:path w="660400" h="127000">
                <a:moveTo>
                  <a:pt x="63500" y="0"/>
                </a:moveTo>
                <a:lnTo>
                  <a:pt x="38790" y="4989"/>
                </a:lnTo>
                <a:lnTo>
                  <a:pt x="18605" y="18595"/>
                </a:lnTo>
                <a:lnTo>
                  <a:pt x="4992" y="38779"/>
                </a:lnTo>
                <a:lnTo>
                  <a:pt x="0" y="63500"/>
                </a:lnTo>
                <a:lnTo>
                  <a:pt x="4992" y="88214"/>
                </a:lnTo>
                <a:lnTo>
                  <a:pt x="18605" y="108399"/>
                </a:lnTo>
                <a:lnTo>
                  <a:pt x="38790" y="122009"/>
                </a:lnTo>
                <a:lnTo>
                  <a:pt x="63500" y="127000"/>
                </a:lnTo>
                <a:lnTo>
                  <a:pt x="88209" y="122009"/>
                </a:lnTo>
                <a:lnTo>
                  <a:pt x="108394" y="108399"/>
                </a:lnTo>
                <a:lnTo>
                  <a:pt x="122007" y="88214"/>
                </a:lnTo>
                <a:lnTo>
                  <a:pt x="125717" y="69850"/>
                </a:lnTo>
                <a:lnTo>
                  <a:pt x="63500" y="69850"/>
                </a:lnTo>
                <a:lnTo>
                  <a:pt x="63500" y="57150"/>
                </a:lnTo>
                <a:lnTo>
                  <a:pt x="125717" y="57150"/>
                </a:lnTo>
                <a:lnTo>
                  <a:pt x="122007" y="38779"/>
                </a:lnTo>
                <a:lnTo>
                  <a:pt x="108394" y="18595"/>
                </a:lnTo>
                <a:lnTo>
                  <a:pt x="88209" y="4989"/>
                </a:lnTo>
                <a:lnTo>
                  <a:pt x="63500" y="0"/>
                </a:lnTo>
                <a:close/>
              </a:path>
              <a:path w="660400" h="127000">
                <a:moveTo>
                  <a:pt x="596900" y="0"/>
                </a:moveTo>
                <a:lnTo>
                  <a:pt x="572190" y="4989"/>
                </a:lnTo>
                <a:lnTo>
                  <a:pt x="552005" y="18595"/>
                </a:lnTo>
                <a:lnTo>
                  <a:pt x="538392" y="38779"/>
                </a:lnTo>
                <a:lnTo>
                  <a:pt x="533400" y="63500"/>
                </a:lnTo>
                <a:lnTo>
                  <a:pt x="538392" y="88214"/>
                </a:lnTo>
                <a:lnTo>
                  <a:pt x="552005" y="108399"/>
                </a:lnTo>
                <a:lnTo>
                  <a:pt x="572190" y="122009"/>
                </a:lnTo>
                <a:lnTo>
                  <a:pt x="596900" y="127000"/>
                </a:lnTo>
                <a:lnTo>
                  <a:pt x="621609" y="122009"/>
                </a:lnTo>
                <a:lnTo>
                  <a:pt x="641794" y="108399"/>
                </a:lnTo>
                <a:lnTo>
                  <a:pt x="655407" y="88214"/>
                </a:lnTo>
                <a:lnTo>
                  <a:pt x="659117" y="69850"/>
                </a:lnTo>
                <a:lnTo>
                  <a:pt x="596900" y="69850"/>
                </a:lnTo>
                <a:lnTo>
                  <a:pt x="596900" y="57150"/>
                </a:lnTo>
                <a:lnTo>
                  <a:pt x="659117" y="57150"/>
                </a:lnTo>
                <a:lnTo>
                  <a:pt x="655407" y="38779"/>
                </a:lnTo>
                <a:lnTo>
                  <a:pt x="641794" y="18595"/>
                </a:lnTo>
                <a:lnTo>
                  <a:pt x="621609" y="4989"/>
                </a:lnTo>
                <a:lnTo>
                  <a:pt x="596900" y="0"/>
                </a:lnTo>
                <a:close/>
              </a:path>
              <a:path w="660400" h="127000">
                <a:moveTo>
                  <a:pt x="125717" y="57150"/>
                </a:moveTo>
                <a:lnTo>
                  <a:pt x="63500" y="57150"/>
                </a:lnTo>
                <a:lnTo>
                  <a:pt x="63500" y="69850"/>
                </a:lnTo>
                <a:lnTo>
                  <a:pt x="125717" y="69850"/>
                </a:lnTo>
                <a:lnTo>
                  <a:pt x="127000" y="63500"/>
                </a:lnTo>
                <a:lnTo>
                  <a:pt x="125717" y="57150"/>
                </a:lnTo>
                <a:close/>
              </a:path>
              <a:path w="660400" h="127000">
                <a:moveTo>
                  <a:pt x="534682" y="57150"/>
                </a:moveTo>
                <a:lnTo>
                  <a:pt x="125717" y="57150"/>
                </a:lnTo>
                <a:lnTo>
                  <a:pt x="127000" y="63500"/>
                </a:lnTo>
                <a:lnTo>
                  <a:pt x="125717" y="69850"/>
                </a:lnTo>
                <a:lnTo>
                  <a:pt x="534682" y="69850"/>
                </a:lnTo>
                <a:lnTo>
                  <a:pt x="533400" y="63500"/>
                </a:lnTo>
                <a:lnTo>
                  <a:pt x="534682" y="57150"/>
                </a:lnTo>
                <a:close/>
              </a:path>
              <a:path w="660400" h="127000">
                <a:moveTo>
                  <a:pt x="659117" y="57150"/>
                </a:moveTo>
                <a:lnTo>
                  <a:pt x="596900" y="57150"/>
                </a:lnTo>
                <a:lnTo>
                  <a:pt x="596900" y="69850"/>
                </a:lnTo>
                <a:lnTo>
                  <a:pt x="659117" y="69850"/>
                </a:lnTo>
                <a:lnTo>
                  <a:pt x="660400" y="63500"/>
                </a:lnTo>
                <a:lnTo>
                  <a:pt x="659117" y="5715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32292" y="1003294"/>
            <a:ext cx="508634" cy="1118235"/>
          </a:xfrm>
          <a:custGeom>
            <a:avLst/>
            <a:gdLst/>
            <a:ahLst/>
            <a:cxnLst/>
            <a:rect l="l" t="t" r="r" b="b"/>
            <a:pathLst>
              <a:path w="508635" h="1118235">
                <a:moveTo>
                  <a:pt x="61420" y="990600"/>
                </a:moveTo>
                <a:lnTo>
                  <a:pt x="37695" y="996082"/>
                </a:lnTo>
                <a:lnTo>
                  <a:pt x="17732" y="1010066"/>
                </a:lnTo>
                <a:lnTo>
                  <a:pt x="4198" y="1031372"/>
                </a:lnTo>
                <a:lnTo>
                  <a:pt x="0" y="1056193"/>
                </a:lnTo>
                <a:lnTo>
                  <a:pt x="5468" y="1079918"/>
                </a:lnTo>
                <a:lnTo>
                  <a:pt x="19415" y="1099881"/>
                </a:lnTo>
                <a:lnTo>
                  <a:pt x="40647" y="1113414"/>
                </a:lnTo>
                <a:lnTo>
                  <a:pt x="65541" y="1117611"/>
                </a:lnTo>
                <a:lnTo>
                  <a:pt x="89304" y="1112129"/>
                </a:lnTo>
                <a:lnTo>
                  <a:pt x="109281" y="1098145"/>
                </a:lnTo>
                <a:lnTo>
                  <a:pt x="122816" y="1076838"/>
                </a:lnTo>
                <a:lnTo>
                  <a:pt x="126274" y="1056391"/>
                </a:lnTo>
                <a:lnTo>
                  <a:pt x="69476" y="1056391"/>
                </a:lnTo>
                <a:lnTo>
                  <a:pt x="57538" y="1051819"/>
                </a:lnTo>
                <a:lnTo>
                  <a:pt x="79884" y="993722"/>
                </a:lnTo>
                <a:lnTo>
                  <a:pt x="61420" y="990600"/>
                </a:lnTo>
                <a:close/>
              </a:path>
              <a:path w="508635" h="1118235">
                <a:moveTo>
                  <a:pt x="79884" y="993722"/>
                </a:moveTo>
                <a:lnTo>
                  <a:pt x="57538" y="1051819"/>
                </a:lnTo>
                <a:lnTo>
                  <a:pt x="69476" y="1056391"/>
                </a:lnTo>
                <a:lnTo>
                  <a:pt x="91807" y="998332"/>
                </a:lnTo>
                <a:lnTo>
                  <a:pt x="86240" y="994796"/>
                </a:lnTo>
                <a:lnTo>
                  <a:pt x="79884" y="993722"/>
                </a:lnTo>
                <a:close/>
              </a:path>
              <a:path w="508635" h="1118235">
                <a:moveTo>
                  <a:pt x="91807" y="998332"/>
                </a:moveTo>
                <a:lnTo>
                  <a:pt x="69476" y="1056391"/>
                </a:lnTo>
                <a:lnTo>
                  <a:pt x="126274" y="1056391"/>
                </a:lnTo>
                <a:lnTo>
                  <a:pt x="127013" y="1052018"/>
                </a:lnTo>
                <a:lnTo>
                  <a:pt x="121531" y="1028293"/>
                </a:lnTo>
                <a:lnTo>
                  <a:pt x="107547" y="1008330"/>
                </a:lnTo>
                <a:lnTo>
                  <a:pt x="91807" y="998332"/>
                </a:lnTo>
                <a:close/>
              </a:path>
              <a:path w="508635" h="1118235">
                <a:moveTo>
                  <a:pt x="416187" y="119334"/>
                </a:moveTo>
                <a:lnTo>
                  <a:pt x="79884" y="993722"/>
                </a:lnTo>
                <a:lnTo>
                  <a:pt x="86240" y="994796"/>
                </a:lnTo>
                <a:lnTo>
                  <a:pt x="91807" y="998332"/>
                </a:lnTo>
                <a:lnTo>
                  <a:pt x="428125" y="123906"/>
                </a:lnTo>
                <a:lnTo>
                  <a:pt x="421647" y="122814"/>
                </a:lnTo>
                <a:lnTo>
                  <a:pt x="416187" y="119334"/>
                </a:lnTo>
                <a:close/>
              </a:path>
              <a:path w="508635" h="1118235">
                <a:moveTo>
                  <a:pt x="507968" y="61219"/>
                </a:moveTo>
                <a:lnTo>
                  <a:pt x="438538" y="61219"/>
                </a:lnTo>
                <a:lnTo>
                  <a:pt x="450476" y="65791"/>
                </a:lnTo>
                <a:lnTo>
                  <a:pt x="428125" y="123906"/>
                </a:lnTo>
                <a:lnTo>
                  <a:pt x="470304" y="121529"/>
                </a:lnTo>
                <a:lnTo>
                  <a:pt x="503816" y="86238"/>
                </a:lnTo>
                <a:lnTo>
                  <a:pt x="508013" y="61418"/>
                </a:lnTo>
                <a:lnTo>
                  <a:pt x="507968" y="61219"/>
                </a:lnTo>
                <a:close/>
              </a:path>
              <a:path w="508635" h="1118235">
                <a:moveTo>
                  <a:pt x="438538" y="61219"/>
                </a:moveTo>
                <a:lnTo>
                  <a:pt x="416187" y="119334"/>
                </a:lnTo>
                <a:lnTo>
                  <a:pt x="421647" y="122814"/>
                </a:lnTo>
                <a:lnTo>
                  <a:pt x="428125" y="123906"/>
                </a:lnTo>
                <a:lnTo>
                  <a:pt x="450476" y="65791"/>
                </a:lnTo>
                <a:lnTo>
                  <a:pt x="438538" y="61219"/>
                </a:lnTo>
                <a:close/>
              </a:path>
              <a:path w="508635" h="1118235">
                <a:moveTo>
                  <a:pt x="442420" y="0"/>
                </a:moveTo>
                <a:lnTo>
                  <a:pt x="418695" y="5482"/>
                </a:lnTo>
                <a:lnTo>
                  <a:pt x="398732" y="19466"/>
                </a:lnTo>
                <a:lnTo>
                  <a:pt x="385198" y="40772"/>
                </a:lnTo>
                <a:lnTo>
                  <a:pt x="381000" y="65593"/>
                </a:lnTo>
                <a:lnTo>
                  <a:pt x="386468" y="89318"/>
                </a:lnTo>
                <a:lnTo>
                  <a:pt x="400415" y="109281"/>
                </a:lnTo>
                <a:lnTo>
                  <a:pt x="416187" y="119334"/>
                </a:lnTo>
                <a:lnTo>
                  <a:pt x="438538" y="61219"/>
                </a:lnTo>
                <a:lnTo>
                  <a:pt x="507968" y="61219"/>
                </a:lnTo>
                <a:lnTo>
                  <a:pt x="502531" y="37693"/>
                </a:lnTo>
                <a:lnTo>
                  <a:pt x="488547" y="17730"/>
                </a:lnTo>
                <a:lnTo>
                  <a:pt x="467240" y="4196"/>
                </a:lnTo>
                <a:lnTo>
                  <a:pt x="44242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2219" y="747751"/>
            <a:ext cx="7499732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TIPO </a:t>
            </a:r>
            <a:r>
              <a:rPr spc="-10" dirty="0"/>
              <a:t>DE </a:t>
            </a:r>
            <a:r>
              <a:rPr spc="-5" dirty="0"/>
              <a:t>RELACIÓN </a:t>
            </a:r>
            <a:r>
              <a:rPr b="0" spc="-65" dirty="0">
                <a:latin typeface="Tahoma"/>
                <a:cs typeface="Tahoma"/>
              </a:rPr>
              <a:t>(</a:t>
            </a:r>
            <a:r>
              <a:rPr sz="3150" b="0" i="1" spc="-65" dirty="0">
                <a:latin typeface="Tahoma"/>
                <a:cs typeface="Tahoma"/>
              </a:rPr>
              <a:t>relationship</a:t>
            </a:r>
            <a:r>
              <a:rPr sz="3150" b="0" i="1" spc="-30" dirty="0">
                <a:latin typeface="Tahoma"/>
                <a:cs typeface="Tahoma"/>
              </a:rPr>
              <a:t> </a:t>
            </a:r>
            <a:r>
              <a:rPr sz="3150" b="0" i="1" spc="-40" dirty="0">
                <a:latin typeface="Tahoma"/>
                <a:cs typeface="Tahoma"/>
              </a:rPr>
              <a:t>set</a:t>
            </a:r>
            <a:r>
              <a:rPr b="0" spc="-40" dirty="0">
                <a:latin typeface="Tahoma"/>
                <a:cs typeface="Tahoma"/>
              </a:rPr>
              <a:t>)</a:t>
            </a:r>
            <a:endParaRPr sz="315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71" y="2163826"/>
            <a:ext cx="7485380" cy="2113656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marR="196215" indent="-342900" algn="just">
              <a:lnSpc>
                <a:spcPct val="80100"/>
              </a:lnSpc>
              <a:spcBef>
                <a:spcPts val="6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Estructura </a:t>
            </a:r>
            <a:r>
              <a:rPr sz="2400" dirty="0">
                <a:latin typeface="Tahoma"/>
                <a:cs typeface="Tahoma"/>
              </a:rPr>
              <a:t>genérica o abstracción </a:t>
            </a:r>
            <a:r>
              <a:rPr sz="2400" spc="-5" dirty="0">
                <a:latin typeface="Tahoma"/>
                <a:cs typeface="Tahoma"/>
              </a:rPr>
              <a:t>del </a:t>
            </a:r>
            <a:r>
              <a:rPr sz="2400" b="1" spc="-10" dirty="0">
                <a:solidFill>
                  <a:srgbClr val="FFCF00"/>
                </a:solidFill>
                <a:latin typeface="Tahoma"/>
                <a:cs typeface="Tahoma"/>
              </a:rPr>
              <a:t>conjunto </a:t>
            </a:r>
            <a:r>
              <a:rPr sz="2400" b="1" spc="-5" dirty="0">
                <a:solidFill>
                  <a:srgbClr val="FFCF00"/>
                </a:solidFill>
                <a:latin typeface="Tahoma"/>
                <a:cs typeface="Tahoma"/>
              </a:rPr>
              <a:t>de  relaciones </a:t>
            </a:r>
            <a:r>
              <a:rPr sz="2400" b="1" dirty="0">
                <a:solidFill>
                  <a:srgbClr val="FFCF00"/>
                </a:solidFill>
                <a:latin typeface="Tahoma"/>
                <a:cs typeface="Tahoma"/>
              </a:rPr>
              <a:t>existentes entre </a:t>
            </a:r>
            <a:r>
              <a:rPr sz="2400" dirty="0">
                <a:latin typeface="Tahoma"/>
                <a:cs typeface="Tahoma"/>
              </a:rPr>
              <a:t>dos o más </a:t>
            </a:r>
            <a:r>
              <a:rPr sz="2400" b="1" spc="-5" dirty="0">
                <a:solidFill>
                  <a:srgbClr val="FFCF00"/>
                </a:solidFill>
                <a:latin typeface="Tahoma"/>
                <a:cs typeface="Tahoma"/>
              </a:rPr>
              <a:t>tipos de  entidad</a:t>
            </a:r>
            <a:endParaRPr sz="2400" dirty="0">
              <a:latin typeface="Tahoma"/>
              <a:cs typeface="Tahoma"/>
            </a:endParaRPr>
          </a:p>
          <a:p>
            <a:pPr marL="469265">
              <a:lnSpc>
                <a:spcPts val="2370"/>
              </a:lnSpc>
            </a:pPr>
            <a:r>
              <a:rPr sz="2000" spc="-5" dirty="0">
                <a:latin typeface="Tahoma"/>
                <a:cs typeface="Tahoma"/>
              </a:rPr>
              <a:t>un </a:t>
            </a:r>
            <a:r>
              <a:rPr sz="20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DIRECTOR </a:t>
            </a:r>
            <a:r>
              <a:rPr sz="2000" b="1" spc="-5" dirty="0">
                <a:solidFill>
                  <a:srgbClr val="FFCF00"/>
                </a:solidFill>
                <a:latin typeface="Tahoma"/>
                <a:cs typeface="Tahoma"/>
              </a:rPr>
              <a:t>dirige</a:t>
            </a:r>
            <a:r>
              <a:rPr sz="2000" b="1" spc="-290" dirty="0">
                <a:solidFill>
                  <a:srgbClr val="FFCF00"/>
                </a:solidFill>
                <a:latin typeface="Tahoma"/>
                <a:cs typeface="Tahoma"/>
              </a:rPr>
              <a:t> </a:t>
            </a:r>
            <a:r>
              <a:rPr sz="2000" spc="-5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PELICULA</a:t>
            </a:r>
            <a:r>
              <a:rPr sz="2000" spc="-5" dirty="0" smtClean="0">
                <a:latin typeface="Tahoma"/>
                <a:cs typeface="Tahoma"/>
              </a:rPr>
              <a:t>’s</a:t>
            </a:r>
            <a:endParaRPr lang="es-ES" sz="2000" spc="-5" dirty="0" smtClean="0">
              <a:latin typeface="Tahoma"/>
              <a:cs typeface="Tahoma"/>
            </a:endParaRPr>
          </a:p>
          <a:p>
            <a:pPr marL="469265">
              <a:lnSpc>
                <a:spcPts val="2370"/>
              </a:lnSpc>
            </a:pP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ts val="1925"/>
              </a:lnSpc>
              <a:spcBef>
                <a:spcPts val="3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Sólo puede </a:t>
            </a:r>
            <a:r>
              <a:rPr sz="1800" dirty="0">
                <a:latin typeface="Tahoma"/>
                <a:cs typeface="Tahoma"/>
              </a:rPr>
              <a:t>haber </a:t>
            </a:r>
            <a:r>
              <a:rPr sz="1800" spc="-5" dirty="0">
                <a:latin typeface="Tahoma"/>
                <a:cs typeface="Tahoma"/>
              </a:rPr>
              <a:t>relaciones entre entidades. Es </a:t>
            </a:r>
            <a:r>
              <a:rPr sz="1800" dirty="0">
                <a:latin typeface="Tahoma"/>
                <a:cs typeface="Tahoma"/>
              </a:rPr>
              <a:t>decir, </a:t>
            </a:r>
            <a:r>
              <a:rPr sz="1800" spc="-5" dirty="0">
                <a:latin typeface="Tahoma"/>
                <a:cs typeface="Tahoma"/>
              </a:rPr>
              <a:t>no se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establece</a:t>
            </a:r>
            <a:endParaRPr sz="1800" dirty="0">
              <a:latin typeface="Tahoma"/>
              <a:cs typeface="Tahoma"/>
            </a:endParaRPr>
          </a:p>
          <a:p>
            <a:pPr marL="355600">
              <a:lnSpc>
                <a:spcPts val="2165"/>
              </a:lnSpc>
            </a:pPr>
            <a:r>
              <a:rPr sz="1800" dirty="0">
                <a:latin typeface="Tahoma"/>
                <a:cs typeface="Tahoma"/>
              </a:rPr>
              <a:t>una </a:t>
            </a:r>
            <a:r>
              <a:rPr sz="1800" spc="-5" dirty="0">
                <a:latin typeface="Tahoma"/>
                <a:cs typeface="Tahoma"/>
              </a:rPr>
              <a:t>relación entre relaciones </a:t>
            </a:r>
            <a:r>
              <a:rPr sz="1800" dirty="0">
                <a:latin typeface="Tahoma"/>
                <a:cs typeface="Tahoma"/>
              </a:rPr>
              <a:t>o </a:t>
            </a:r>
            <a:r>
              <a:rPr sz="1800" spc="-5" dirty="0">
                <a:latin typeface="Tahoma"/>
                <a:cs typeface="Tahoma"/>
              </a:rPr>
              <a:t>entre </a:t>
            </a:r>
            <a:r>
              <a:rPr sz="1800" dirty="0">
                <a:latin typeface="Tahoma"/>
                <a:cs typeface="Tahoma"/>
              </a:rPr>
              <a:t>una </a:t>
            </a:r>
            <a:r>
              <a:rPr sz="1800" spc="-5" dirty="0">
                <a:latin typeface="Tahoma"/>
                <a:cs typeface="Tahoma"/>
              </a:rPr>
              <a:t>relación </a:t>
            </a:r>
            <a:r>
              <a:rPr sz="1800" dirty="0">
                <a:latin typeface="Tahoma"/>
                <a:cs typeface="Tahoma"/>
              </a:rPr>
              <a:t>y una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 err="1">
                <a:latin typeface="Tahoma"/>
                <a:cs typeface="Tahoma"/>
              </a:rPr>
              <a:t>entidad</a:t>
            </a:r>
            <a:r>
              <a:rPr sz="2000" spc="-5" dirty="0" smtClean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7262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Grado </a:t>
            </a:r>
            <a:r>
              <a:rPr sz="4400" b="0" dirty="0">
                <a:latin typeface="Tahoma"/>
                <a:cs typeface="Tahoma"/>
              </a:rPr>
              <a:t>de un </a:t>
            </a:r>
            <a:r>
              <a:rPr sz="4400" b="0" spc="-5" dirty="0">
                <a:latin typeface="Tahoma"/>
                <a:cs typeface="Tahoma"/>
              </a:rPr>
              <a:t>tipo </a:t>
            </a:r>
            <a:r>
              <a:rPr sz="4400" b="0" dirty="0">
                <a:latin typeface="Tahoma"/>
                <a:cs typeface="Tahoma"/>
              </a:rPr>
              <a:t>de</a:t>
            </a:r>
            <a:r>
              <a:rPr sz="4400" b="0" spc="20" dirty="0">
                <a:latin typeface="Tahoma"/>
                <a:cs typeface="Tahoma"/>
              </a:rPr>
              <a:t> </a:t>
            </a:r>
            <a:r>
              <a:rPr sz="4400" b="0" spc="-5" dirty="0">
                <a:latin typeface="Tahoma"/>
                <a:cs typeface="Tahoma"/>
              </a:rPr>
              <a:t>relación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5209" y="2960605"/>
            <a:ext cx="611886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Número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tipos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entidad </a:t>
            </a:r>
            <a:r>
              <a:rPr sz="2400" dirty="0">
                <a:latin typeface="Tahoma"/>
                <a:cs typeface="Tahoma"/>
              </a:rPr>
              <a:t>que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participan</a:t>
            </a:r>
          </a:p>
          <a:p>
            <a:pPr marL="355600">
              <a:lnSpc>
                <a:spcPts val="2735"/>
              </a:lnSpc>
            </a:pPr>
            <a:r>
              <a:rPr sz="2400" spc="-5" dirty="0">
                <a:latin typeface="Tahoma"/>
                <a:cs typeface="Tahoma"/>
              </a:rPr>
              <a:t>en el tipo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 err="1" smtClean="0">
                <a:latin typeface="Tahoma"/>
                <a:cs typeface="Tahoma"/>
              </a:rPr>
              <a:t>relación</a:t>
            </a:r>
            <a:endParaRPr lang="es-ES" sz="2400" spc="-5" dirty="0" smtClean="0">
              <a:latin typeface="Tahoma"/>
              <a:cs typeface="Tahoma"/>
            </a:endParaRPr>
          </a:p>
          <a:p>
            <a:pPr marL="355600">
              <a:lnSpc>
                <a:spcPts val="2735"/>
              </a:lnSpc>
            </a:pPr>
            <a:endParaRPr sz="24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FFCF00"/>
                </a:solidFill>
                <a:latin typeface="Tahoma"/>
                <a:cs typeface="Tahoma"/>
              </a:rPr>
              <a:t>Binaria</a:t>
            </a:r>
            <a:r>
              <a:rPr sz="2400" spc="-5" dirty="0">
                <a:latin typeface="Tahoma"/>
                <a:cs typeface="Tahoma"/>
              </a:rPr>
              <a:t>: </a:t>
            </a:r>
            <a:r>
              <a:rPr sz="2400" dirty="0">
                <a:latin typeface="Tahoma"/>
                <a:cs typeface="Tahoma"/>
              </a:rPr>
              <a:t>grado 2 (el más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frecuente)</a:t>
            </a:r>
            <a:endParaRPr sz="2400" dirty="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FFCF00"/>
                </a:solidFill>
                <a:latin typeface="Tahoma"/>
                <a:cs typeface="Tahoma"/>
              </a:rPr>
              <a:t>Ternaria</a:t>
            </a:r>
            <a:r>
              <a:rPr sz="2400" spc="-5" dirty="0">
                <a:latin typeface="Tahoma"/>
                <a:cs typeface="Tahoma"/>
              </a:rPr>
              <a:t>: </a:t>
            </a:r>
            <a:r>
              <a:rPr sz="2400" dirty="0">
                <a:latin typeface="Tahoma"/>
                <a:cs typeface="Tahoma"/>
              </a:rPr>
              <a:t>grado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FFCF00"/>
                </a:solidFill>
                <a:latin typeface="Tahoma"/>
                <a:cs typeface="Tahoma"/>
              </a:rPr>
              <a:t>Reflexiva </a:t>
            </a:r>
            <a:r>
              <a:rPr sz="2400" dirty="0">
                <a:latin typeface="Tahoma"/>
                <a:cs typeface="Tahoma"/>
              </a:rPr>
              <a:t>(o </a:t>
            </a:r>
            <a:r>
              <a:rPr sz="2400" spc="-5" dirty="0">
                <a:latin typeface="Tahoma"/>
                <a:cs typeface="Tahoma"/>
              </a:rPr>
              <a:t>recursiva): </a:t>
            </a:r>
            <a:r>
              <a:rPr sz="2400" dirty="0">
                <a:latin typeface="Tahoma"/>
                <a:cs typeface="Tahoma"/>
              </a:rPr>
              <a:t>grado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6414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Nombres </a:t>
            </a:r>
            <a:r>
              <a:rPr sz="4400" spc="-5" dirty="0"/>
              <a:t>de Rol</a:t>
            </a:r>
            <a:r>
              <a:rPr sz="4400" spc="-35" dirty="0"/>
              <a:t> </a:t>
            </a:r>
            <a:r>
              <a:rPr sz="4400" b="0" dirty="0">
                <a:latin typeface="Tahoma"/>
                <a:cs typeface="Tahoma"/>
              </a:rPr>
              <a:t>(papel)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9119" y="1982546"/>
            <a:ext cx="7385050" cy="62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200" spc="-5" dirty="0">
                <a:latin typeface="Tahoma"/>
                <a:cs typeface="Tahoma"/>
              </a:rPr>
              <a:t>Todo tipo de </a:t>
            </a:r>
            <a:r>
              <a:rPr sz="2200" spc="-10" dirty="0">
                <a:latin typeface="Tahoma"/>
                <a:cs typeface="Tahoma"/>
              </a:rPr>
              <a:t>entidad </a:t>
            </a:r>
            <a:r>
              <a:rPr sz="2200" spc="-5" dirty="0">
                <a:latin typeface="Tahoma"/>
                <a:cs typeface="Tahoma"/>
              </a:rPr>
              <a:t>que participa </a:t>
            </a:r>
            <a:r>
              <a:rPr sz="2200" spc="-10" dirty="0">
                <a:latin typeface="Tahoma"/>
                <a:cs typeface="Tahoma"/>
              </a:rPr>
              <a:t>en </a:t>
            </a:r>
            <a:r>
              <a:rPr sz="2200" spc="-5" dirty="0">
                <a:latin typeface="Tahoma"/>
                <a:cs typeface="Tahoma"/>
              </a:rPr>
              <a:t>un tipo de</a:t>
            </a:r>
            <a:r>
              <a:rPr sz="2200" spc="1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relación</a:t>
            </a:r>
            <a:endParaRPr sz="2200">
              <a:latin typeface="Tahoma"/>
              <a:cs typeface="Tahoma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solidFill>
                  <a:srgbClr val="FFCF00"/>
                </a:solidFill>
                <a:latin typeface="Tahoma"/>
                <a:cs typeface="Tahoma"/>
              </a:rPr>
              <a:t>juega </a:t>
            </a:r>
            <a:r>
              <a:rPr sz="2200" spc="-10" dirty="0">
                <a:solidFill>
                  <a:srgbClr val="FFCF00"/>
                </a:solidFill>
                <a:latin typeface="Tahoma"/>
                <a:cs typeface="Tahoma"/>
              </a:rPr>
              <a:t>un </a:t>
            </a:r>
            <a:r>
              <a:rPr sz="2200" spc="-5" dirty="0">
                <a:solidFill>
                  <a:srgbClr val="FFCF00"/>
                </a:solidFill>
                <a:latin typeface="Tahoma"/>
                <a:cs typeface="Tahoma"/>
              </a:rPr>
              <a:t>papel específico </a:t>
            </a:r>
            <a:r>
              <a:rPr sz="2200" spc="-5" dirty="0">
                <a:latin typeface="Tahoma"/>
                <a:cs typeface="Tahoma"/>
              </a:rPr>
              <a:t>en la</a:t>
            </a:r>
            <a:r>
              <a:rPr sz="2200" spc="4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relación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9119" y="3592448"/>
            <a:ext cx="7774305" cy="214879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97155" indent="-342900">
              <a:lnSpc>
                <a:spcPct val="80000"/>
              </a:lnSpc>
              <a:spcBef>
                <a:spcPts val="62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200" spc="-5" dirty="0">
                <a:latin typeface="Tahoma"/>
                <a:cs typeface="Tahoma"/>
              </a:rPr>
              <a:t>Los nombres de rol se </a:t>
            </a:r>
            <a:r>
              <a:rPr sz="2200" spc="-10" dirty="0">
                <a:latin typeface="Tahoma"/>
                <a:cs typeface="Tahoma"/>
              </a:rPr>
              <a:t>deben </a:t>
            </a:r>
            <a:r>
              <a:rPr sz="2200" spc="-5" dirty="0">
                <a:latin typeface="Tahoma"/>
                <a:cs typeface="Tahoma"/>
              </a:rPr>
              <a:t>usar, </a:t>
            </a:r>
            <a:r>
              <a:rPr sz="2200" spc="-10" dirty="0">
                <a:latin typeface="Tahoma"/>
                <a:cs typeface="Tahoma"/>
              </a:rPr>
              <a:t>sobre todo, </a:t>
            </a:r>
            <a:r>
              <a:rPr sz="2200" spc="-5" dirty="0">
                <a:latin typeface="Tahoma"/>
                <a:cs typeface="Tahoma"/>
              </a:rPr>
              <a:t>en los </a:t>
            </a:r>
            <a:r>
              <a:rPr sz="2200" spc="-10" dirty="0">
                <a:solidFill>
                  <a:srgbClr val="FFCF00"/>
                </a:solidFill>
                <a:latin typeface="Tahoma"/>
                <a:cs typeface="Tahoma"/>
              </a:rPr>
              <a:t>tipos  </a:t>
            </a:r>
            <a:r>
              <a:rPr sz="2200" spc="-5" dirty="0">
                <a:solidFill>
                  <a:srgbClr val="FFCF00"/>
                </a:solidFill>
                <a:latin typeface="Tahoma"/>
                <a:cs typeface="Tahoma"/>
              </a:rPr>
              <a:t>de </a:t>
            </a:r>
            <a:r>
              <a:rPr sz="2200" spc="-10" dirty="0">
                <a:solidFill>
                  <a:srgbClr val="FFCF00"/>
                </a:solidFill>
                <a:latin typeface="Tahoma"/>
                <a:cs typeface="Tahoma"/>
              </a:rPr>
              <a:t>relación reflexivos </a:t>
            </a:r>
            <a:r>
              <a:rPr sz="2200" spc="-5" dirty="0">
                <a:solidFill>
                  <a:srgbClr val="FFCF00"/>
                </a:solidFill>
                <a:latin typeface="Tahoma"/>
                <a:cs typeface="Tahoma"/>
              </a:rPr>
              <a:t>(recursivos)</a:t>
            </a:r>
            <a:r>
              <a:rPr sz="2200" spc="-5" dirty="0">
                <a:latin typeface="Tahoma"/>
                <a:cs typeface="Tahoma"/>
              </a:rPr>
              <a:t>, para </a:t>
            </a:r>
            <a:r>
              <a:rPr sz="2200" spc="-10" dirty="0">
                <a:latin typeface="Tahoma"/>
                <a:cs typeface="Tahoma"/>
              </a:rPr>
              <a:t>evitar</a:t>
            </a:r>
            <a:r>
              <a:rPr sz="2200" spc="155" dirty="0">
                <a:latin typeface="Tahoma"/>
                <a:cs typeface="Tahoma"/>
              </a:rPr>
              <a:t> </a:t>
            </a:r>
            <a:r>
              <a:rPr sz="2200" spc="-5" dirty="0" err="1">
                <a:latin typeface="Tahoma"/>
                <a:cs typeface="Tahoma"/>
              </a:rPr>
              <a:t>ambigüedad</a:t>
            </a:r>
            <a:r>
              <a:rPr sz="2200" spc="-5" dirty="0" smtClean="0">
                <a:latin typeface="Tahoma"/>
                <a:cs typeface="Tahoma"/>
              </a:rPr>
              <a:t>.</a:t>
            </a:r>
            <a:endParaRPr lang="es-ES" sz="2200" spc="-5" dirty="0" smtClean="0">
              <a:latin typeface="Tahoma"/>
              <a:cs typeface="Tahoma"/>
            </a:endParaRPr>
          </a:p>
          <a:p>
            <a:pPr marL="12700" marR="97155">
              <a:lnSpc>
                <a:spcPct val="80000"/>
              </a:lnSpc>
              <a:spcBef>
                <a:spcPts val="620"/>
              </a:spcBef>
              <a:buClr>
                <a:srgbClr val="3333CC"/>
              </a:buClr>
              <a:buSzPct val="59090"/>
              <a:tabLst>
                <a:tab pos="354965" algn="l"/>
                <a:tab pos="356235" algn="l"/>
              </a:tabLst>
            </a:pPr>
            <a:endParaRPr sz="2200" dirty="0">
              <a:latin typeface="Tahoma"/>
              <a:cs typeface="Tahoma"/>
            </a:endParaRPr>
          </a:p>
          <a:p>
            <a:pPr marL="355600" indent="-342900">
              <a:lnSpc>
                <a:spcPts val="2160"/>
              </a:lnSpc>
              <a:spcBef>
                <a:spcPts val="1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dirty="0">
                <a:latin typeface="Tahoma"/>
                <a:cs typeface="Tahoma"/>
              </a:rPr>
              <a:t>Los </a:t>
            </a:r>
            <a:r>
              <a:rPr sz="2000" spc="-5" dirty="0">
                <a:latin typeface="Tahoma"/>
                <a:cs typeface="Tahoma"/>
              </a:rPr>
              <a:t>roles </a:t>
            </a:r>
            <a:r>
              <a:rPr sz="2000" dirty="0">
                <a:latin typeface="Tahoma"/>
                <a:cs typeface="Tahoma"/>
              </a:rPr>
              <a:t>son opcionales, y son usados para </a:t>
            </a:r>
            <a:r>
              <a:rPr sz="2000" spc="-5" dirty="0">
                <a:latin typeface="Tahoma"/>
                <a:cs typeface="Tahoma"/>
              </a:rPr>
              <a:t>clarificar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semántica</a:t>
            </a:r>
          </a:p>
          <a:p>
            <a:pPr marL="355600">
              <a:lnSpc>
                <a:spcPts val="2160"/>
              </a:lnSpc>
            </a:pPr>
            <a:r>
              <a:rPr sz="2000" dirty="0">
                <a:latin typeface="Tahoma"/>
                <a:cs typeface="Tahoma"/>
              </a:rPr>
              <a:t>de la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relación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R="1942464" algn="r">
              <a:lnSpc>
                <a:spcPct val="100000"/>
              </a:lnSpc>
            </a:pPr>
            <a:r>
              <a:rPr sz="1800" i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or</a:t>
            </a: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i</a:t>
            </a:r>
            <a:r>
              <a:rPr sz="1800" i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g</a:t>
            </a: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i</a:t>
            </a:r>
            <a:r>
              <a:rPr sz="1800" i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</a:t>
            </a: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</a:t>
            </a:r>
            <a:r>
              <a:rPr sz="1800" i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l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3411" y="5728512"/>
            <a:ext cx="18597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v</a:t>
            </a:r>
            <a:r>
              <a:rPr sz="1800" i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ersi</a:t>
            </a: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ó</a:t>
            </a:r>
            <a:r>
              <a:rPr sz="1800" i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29401" y="5013325"/>
            <a:ext cx="0" cy="509905"/>
          </a:xfrm>
          <a:custGeom>
            <a:avLst/>
            <a:gdLst/>
            <a:ahLst/>
            <a:cxnLst/>
            <a:rect l="l" t="t" r="r" b="b"/>
            <a:pathLst>
              <a:path h="509904">
                <a:moveTo>
                  <a:pt x="0" y="0"/>
                </a:moveTo>
                <a:lnTo>
                  <a:pt x="0" y="509587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6990" y="5013325"/>
            <a:ext cx="2772410" cy="0"/>
          </a:xfrm>
          <a:custGeom>
            <a:avLst/>
            <a:gdLst/>
            <a:ahLst/>
            <a:cxnLst/>
            <a:rect l="l" t="t" r="r" b="b"/>
            <a:pathLst>
              <a:path w="2772410">
                <a:moveTo>
                  <a:pt x="0" y="0"/>
                </a:moveTo>
                <a:lnTo>
                  <a:pt x="2772410" y="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3750" y="5013325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0"/>
                </a:moveTo>
                <a:lnTo>
                  <a:pt x="0" y="426719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37276" y="5522912"/>
            <a:ext cx="1830324" cy="335348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PELICULA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4075" y="5408676"/>
            <a:ext cx="2492375" cy="579755"/>
          </a:xfrm>
          <a:custGeom>
            <a:avLst/>
            <a:gdLst/>
            <a:ahLst/>
            <a:cxnLst/>
            <a:rect l="l" t="t" r="r" b="b"/>
            <a:pathLst>
              <a:path w="2492375" h="579754">
                <a:moveTo>
                  <a:pt x="1246251" y="0"/>
                </a:moveTo>
                <a:lnTo>
                  <a:pt x="0" y="289661"/>
                </a:lnTo>
                <a:lnTo>
                  <a:pt x="1246251" y="579374"/>
                </a:lnTo>
                <a:lnTo>
                  <a:pt x="2492375" y="289661"/>
                </a:lnTo>
                <a:lnTo>
                  <a:pt x="12462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24075" y="5408676"/>
            <a:ext cx="2492375" cy="579755"/>
          </a:xfrm>
          <a:custGeom>
            <a:avLst/>
            <a:gdLst/>
            <a:ahLst/>
            <a:cxnLst/>
            <a:rect l="l" t="t" r="r" b="b"/>
            <a:pathLst>
              <a:path w="2492375" h="579754">
                <a:moveTo>
                  <a:pt x="0" y="289661"/>
                </a:moveTo>
                <a:lnTo>
                  <a:pt x="1246251" y="0"/>
                </a:lnTo>
                <a:lnTo>
                  <a:pt x="2492375" y="289661"/>
                </a:lnTo>
                <a:lnTo>
                  <a:pt x="1246251" y="579374"/>
                </a:lnTo>
                <a:lnTo>
                  <a:pt x="0" y="289661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53995" y="5545327"/>
            <a:ext cx="612736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VERSION_DE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40250" y="5699125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500" y="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92275" y="2881312"/>
            <a:ext cx="1108075" cy="360680"/>
          </a:xfrm>
          <a:custGeom>
            <a:avLst/>
            <a:gdLst/>
            <a:ahLst/>
            <a:cxnLst/>
            <a:rect l="l" t="t" r="r" b="b"/>
            <a:pathLst>
              <a:path w="1108075" h="360680">
                <a:moveTo>
                  <a:pt x="0" y="360362"/>
                </a:moveTo>
                <a:lnTo>
                  <a:pt x="1108075" y="360362"/>
                </a:lnTo>
                <a:lnTo>
                  <a:pt x="1108075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92275" y="2881312"/>
            <a:ext cx="1108075" cy="360680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DIRECTOR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19976" y="2909887"/>
            <a:ext cx="1109980" cy="360680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PELICULA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65550" y="2708275"/>
            <a:ext cx="2117725" cy="663575"/>
          </a:xfrm>
          <a:custGeom>
            <a:avLst/>
            <a:gdLst/>
            <a:ahLst/>
            <a:cxnLst/>
            <a:rect l="l" t="t" r="r" b="b"/>
            <a:pathLst>
              <a:path w="2117725" h="663575">
                <a:moveTo>
                  <a:pt x="0" y="331724"/>
                </a:moveTo>
                <a:lnTo>
                  <a:pt x="1058926" y="0"/>
                </a:lnTo>
                <a:lnTo>
                  <a:pt x="2117725" y="331724"/>
                </a:lnTo>
                <a:lnTo>
                  <a:pt x="1058926" y="663575"/>
                </a:lnTo>
                <a:lnTo>
                  <a:pt x="0" y="331724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4950" y="3054350"/>
            <a:ext cx="1079500" cy="3175"/>
          </a:xfrm>
          <a:custGeom>
            <a:avLst/>
            <a:gdLst/>
            <a:ahLst/>
            <a:cxnLst/>
            <a:rect l="l" t="t" r="r" b="b"/>
            <a:pathLst>
              <a:path w="1079500" h="3175">
                <a:moveTo>
                  <a:pt x="0" y="0"/>
                </a:moveTo>
                <a:lnTo>
                  <a:pt x="1079500" y="3175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99609" y="2903601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DIRIGE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07075" y="3054350"/>
            <a:ext cx="1079500" cy="3175"/>
          </a:xfrm>
          <a:custGeom>
            <a:avLst/>
            <a:gdLst/>
            <a:ahLst/>
            <a:cxnLst/>
            <a:rect l="l" t="t" r="r" b="b"/>
            <a:pathLst>
              <a:path w="1079500" h="3175">
                <a:moveTo>
                  <a:pt x="0" y="0"/>
                </a:moveTo>
                <a:lnTo>
                  <a:pt x="1079500" y="3175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70453" y="3054477"/>
            <a:ext cx="579888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1404" algn="l"/>
              </a:tabLst>
            </a:pPr>
            <a:r>
              <a:rPr sz="1800" i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re</a:t>
            </a: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</a:t>
            </a:r>
            <a:r>
              <a:rPr sz="1800" i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l</a:t>
            </a: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i</a:t>
            </a:r>
            <a:r>
              <a:rPr sz="1800" i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z</a:t>
            </a:r>
            <a:r>
              <a:rPr sz="1800" i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</a:t>
            </a: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</a:t>
            </a:r>
            <a:r>
              <a:rPr sz="1800" i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o</a:t>
            </a:r>
            <a:r>
              <a:rPr sz="1800" i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r	f</a:t>
            </a: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i</a:t>
            </a:r>
            <a:r>
              <a:rPr sz="1800" i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lm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8096" y="990058"/>
            <a:ext cx="7290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5" dirty="0" smtClean="0"/>
              <a:t>CARDINALIDAD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26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300" y="2150935"/>
            <a:ext cx="7573645" cy="3155351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355600" marR="755015" indent="-342900">
              <a:lnSpc>
                <a:spcPct val="100000"/>
              </a:lnSpc>
              <a:spcBef>
                <a:spcPts val="20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 err="1" smtClean="0">
                <a:latin typeface="Tahoma"/>
                <a:cs typeface="Tahoma"/>
              </a:rPr>
              <a:t>Extraídas</a:t>
            </a:r>
            <a:r>
              <a:rPr sz="3200" spc="-5" dirty="0" smtClean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 la </a:t>
            </a:r>
            <a:r>
              <a:rPr sz="3200" spc="-5" dirty="0">
                <a:latin typeface="Tahoma"/>
                <a:cs typeface="Tahoma"/>
              </a:rPr>
              <a:t>situación real </a:t>
            </a:r>
            <a:r>
              <a:rPr sz="3200" dirty="0">
                <a:latin typeface="Tahoma"/>
                <a:cs typeface="Tahoma"/>
              </a:rPr>
              <a:t>que </a:t>
            </a:r>
            <a:r>
              <a:rPr sz="3200" spc="-5" dirty="0">
                <a:latin typeface="Tahoma"/>
                <a:cs typeface="Tahoma"/>
              </a:rPr>
              <a:t>se  </a:t>
            </a:r>
            <a:r>
              <a:rPr sz="3200" dirty="0">
                <a:latin typeface="Tahoma"/>
                <a:cs typeface="Tahoma"/>
              </a:rPr>
              <a:t>modela</a:t>
            </a:r>
          </a:p>
          <a:p>
            <a:pPr marL="756285" marR="104139" indent="-287020">
              <a:lnSpc>
                <a:spcPts val="3350"/>
              </a:lnSpc>
              <a:spcBef>
                <a:spcPts val="760"/>
              </a:spcBef>
            </a:pPr>
            <a:r>
              <a:rPr sz="2800" spc="-5" dirty="0">
                <a:latin typeface="Tahoma"/>
                <a:cs typeface="Tahoma"/>
              </a:rPr>
              <a:t>“</a:t>
            </a:r>
            <a:r>
              <a:rPr sz="2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Una </a:t>
            </a:r>
            <a:r>
              <a:rPr sz="2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película debe haber sido dirigida </a:t>
            </a:r>
            <a:r>
              <a:rPr sz="2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por </a:t>
            </a:r>
            <a:r>
              <a:rPr sz="28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uno y </a:t>
            </a:r>
            <a:r>
              <a:rPr sz="2800" b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sólo  </a:t>
            </a:r>
            <a:r>
              <a:rPr sz="28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un</a:t>
            </a:r>
            <a:r>
              <a:rPr sz="2800" b="1" spc="-3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director</a:t>
            </a:r>
            <a:r>
              <a:rPr sz="2800" spc="-25" dirty="0">
                <a:solidFill>
                  <a:srgbClr val="333399"/>
                </a:solidFill>
                <a:latin typeface="Arial"/>
                <a:cs typeface="Arial"/>
              </a:rPr>
              <a:t>”</a:t>
            </a:r>
            <a:endParaRPr sz="2800" dirty="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565"/>
              </a:spcBef>
            </a:pPr>
            <a:r>
              <a:rPr sz="2800" spc="-50" dirty="0">
                <a:solidFill>
                  <a:srgbClr val="333399"/>
                </a:solidFill>
                <a:latin typeface="Arial"/>
                <a:cs typeface="Arial"/>
              </a:rPr>
              <a:t>“</a:t>
            </a:r>
            <a:r>
              <a:rPr sz="2800" spc="-5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Un </a:t>
            </a:r>
            <a:r>
              <a:rPr sz="2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director ha </a:t>
            </a:r>
            <a:r>
              <a:rPr sz="2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dirigido </a:t>
            </a:r>
            <a:r>
              <a:rPr sz="28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al menos una </a:t>
            </a:r>
            <a:r>
              <a:rPr sz="2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película </a:t>
            </a:r>
            <a:r>
              <a:rPr sz="2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y </a:t>
            </a:r>
            <a:r>
              <a:rPr sz="2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puede  haber dirigido</a:t>
            </a:r>
            <a:r>
              <a:rPr sz="2800" spc="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2800" b="1" spc="-3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muchas</a:t>
            </a:r>
            <a:r>
              <a:rPr sz="2800" spc="-30" dirty="0">
                <a:solidFill>
                  <a:srgbClr val="333399"/>
                </a:solidFill>
                <a:latin typeface="Arial"/>
                <a:cs typeface="Arial"/>
              </a:rPr>
              <a:t>”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093" y="1098549"/>
            <a:ext cx="48729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5" dirty="0"/>
              <a:t>Razón </a:t>
            </a:r>
            <a:r>
              <a:rPr sz="3400" spc="-5" dirty="0"/>
              <a:t>de</a:t>
            </a:r>
            <a:r>
              <a:rPr sz="3400" spc="-55" dirty="0"/>
              <a:t> </a:t>
            </a:r>
            <a:r>
              <a:rPr sz="3400" spc="-10" dirty="0"/>
              <a:t>Cardinalidad</a:t>
            </a:r>
            <a:endParaRPr sz="3400"/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27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093" y="2032253"/>
            <a:ext cx="761492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Para </a:t>
            </a:r>
            <a:r>
              <a:rPr sz="2400" dirty="0">
                <a:latin typeface="Tahoma"/>
                <a:cs typeface="Tahoma"/>
              </a:rPr>
              <a:t>un </a:t>
            </a:r>
            <a:r>
              <a:rPr sz="2400" spc="-5" dirty="0">
                <a:latin typeface="Tahoma"/>
                <a:cs typeface="Tahoma"/>
              </a:rPr>
              <a:t>conjunto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relaciones </a:t>
            </a:r>
            <a:r>
              <a:rPr sz="2400" dirty="0">
                <a:latin typeface="Tahoma"/>
                <a:cs typeface="Tahoma"/>
              </a:rPr>
              <a:t>binarias (2 </a:t>
            </a:r>
            <a:r>
              <a:rPr sz="2400" spc="-5" dirty="0">
                <a:latin typeface="Tahoma"/>
                <a:cs typeface="Tahoma"/>
              </a:rPr>
              <a:t>entidades)  </a:t>
            </a:r>
            <a:r>
              <a:rPr sz="2400" dirty="0">
                <a:latin typeface="Tahoma"/>
                <a:cs typeface="Tahoma"/>
              </a:rPr>
              <a:t>la </a:t>
            </a:r>
            <a:r>
              <a:rPr sz="2400" spc="-5" dirty="0">
                <a:latin typeface="Tahoma"/>
                <a:cs typeface="Tahoma"/>
              </a:rPr>
              <a:t>cardinalidad </a:t>
            </a:r>
            <a:r>
              <a:rPr sz="2400" dirty="0">
                <a:latin typeface="Tahoma"/>
                <a:cs typeface="Tahoma"/>
              </a:rPr>
              <a:t>puede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ser:</a:t>
            </a:r>
            <a:endParaRPr sz="24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2400" b="1" dirty="0">
                <a:latin typeface="Tahoma"/>
                <a:cs typeface="Tahoma"/>
              </a:rPr>
              <a:t>Uno a Uno </a:t>
            </a:r>
            <a:r>
              <a:rPr sz="2400" b="1" spc="-5" dirty="0">
                <a:latin typeface="Tahoma"/>
                <a:cs typeface="Tahoma"/>
              </a:rPr>
              <a:t>(1:1)</a:t>
            </a:r>
            <a:r>
              <a:rPr sz="2400" spc="-5" dirty="0">
                <a:latin typeface="Tahoma"/>
                <a:cs typeface="Tahoma"/>
              </a:rPr>
              <a:t>: Una entidad en A se socia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5" dirty="0">
                <a:latin typeface="Tahoma"/>
                <a:cs typeface="Tahoma"/>
              </a:rPr>
              <a:t>lo </a:t>
            </a:r>
            <a:r>
              <a:rPr sz="2400" spc="7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sumo con </a:t>
            </a:r>
            <a:r>
              <a:rPr sz="2400" dirty="0">
                <a:latin typeface="Tahoma"/>
                <a:cs typeface="Tahoma"/>
              </a:rPr>
              <a:t>una </a:t>
            </a:r>
            <a:r>
              <a:rPr sz="2400" spc="-5" dirty="0">
                <a:latin typeface="Tahoma"/>
                <a:cs typeface="Tahoma"/>
              </a:rPr>
              <a:t>entidad en </a:t>
            </a:r>
            <a:r>
              <a:rPr sz="2400" dirty="0">
                <a:latin typeface="Tahoma"/>
                <a:cs typeface="Tahoma"/>
              </a:rPr>
              <a:t>B y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viceversa.</a:t>
            </a:r>
            <a:endParaRPr sz="24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2400" b="1" dirty="0">
                <a:latin typeface="Tahoma"/>
                <a:cs typeface="Tahoma"/>
              </a:rPr>
              <a:t>Uno a </a:t>
            </a:r>
            <a:r>
              <a:rPr sz="2400" b="1" spc="-10" dirty="0">
                <a:latin typeface="Tahoma"/>
                <a:cs typeface="Tahoma"/>
              </a:rPr>
              <a:t>Muchos </a:t>
            </a:r>
            <a:r>
              <a:rPr sz="2400" b="1" dirty="0">
                <a:latin typeface="Tahoma"/>
                <a:cs typeface="Tahoma"/>
              </a:rPr>
              <a:t>(1:n)</a:t>
            </a:r>
            <a:r>
              <a:rPr sz="2400" dirty="0">
                <a:latin typeface="Tahoma"/>
                <a:cs typeface="Tahoma"/>
              </a:rPr>
              <a:t>: una </a:t>
            </a:r>
            <a:r>
              <a:rPr sz="2400" spc="-5" dirty="0">
                <a:latin typeface="Tahoma"/>
                <a:cs typeface="Tahoma"/>
              </a:rPr>
              <a:t>entidad en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se </a:t>
            </a:r>
            <a:r>
              <a:rPr sz="2400" dirty="0">
                <a:latin typeface="Tahoma"/>
                <a:cs typeface="Tahoma"/>
              </a:rPr>
              <a:t>asocia  </a:t>
            </a:r>
            <a:r>
              <a:rPr sz="2400" spc="-5" dirty="0">
                <a:latin typeface="Tahoma"/>
                <a:cs typeface="Tahoma"/>
              </a:rPr>
              <a:t>con </a:t>
            </a:r>
            <a:r>
              <a:rPr sz="2400" spc="-10" dirty="0">
                <a:latin typeface="Tahoma"/>
                <a:cs typeface="Tahoma"/>
              </a:rPr>
              <a:t>cualquier </a:t>
            </a:r>
            <a:r>
              <a:rPr sz="2400" dirty="0">
                <a:latin typeface="Tahoma"/>
                <a:cs typeface="Tahoma"/>
              </a:rPr>
              <a:t>número de </a:t>
            </a:r>
            <a:r>
              <a:rPr sz="2400" spc="-10" dirty="0">
                <a:latin typeface="Tahoma"/>
                <a:cs typeface="Tahoma"/>
              </a:rPr>
              <a:t>entidades </a:t>
            </a:r>
            <a:r>
              <a:rPr sz="2400" spc="-5" dirty="0">
                <a:latin typeface="Tahoma"/>
                <a:cs typeface="Tahoma"/>
              </a:rPr>
              <a:t>en </a:t>
            </a:r>
            <a:r>
              <a:rPr sz="2400" dirty="0">
                <a:latin typeface="Tahoma"/>
                <a:cs typeface="Tahoma"/>
              </a:rPr>
              <a:t>B. </a:t>
            </a:r>
            <a:r>
              <a:rPr sz="2400" spc="-5" dirty="0">
                <a:latin typeface="Tahoma"/>
                <a:cs typeface="Tahoma"/>
              </a:rPr>
              <a:t>Una </a:t>
            </a:r>
            <a:r>
              <a:rPr sz="2400" spc="-10" dirty="0">
                <a:latin typeface="Tahoma"/>
                <a:cs typeface="Tahoma"/>
              </a:rPr>
              <a:t>entidad  </a:t>
            </a:r>
            <a:r>
              <a:rPr sz="2400" spc="-5" dirty="0">
                <a:latin typeface="Tahoma"/>
                <a:cs typeface="Tahoma"/>
              </a:rPr>
              <a:t>en </a:t>
            </a:r>
            <a:r>
              <a:rPr sz="2400" dirty="0">
                <a:latin typeface="Tahoma"/>
                <a:cs typeface="Tahoma"/>
              </a:rPr>
              <a:t>B, </a:t>
            </a:r>
            <a:r>
              <a:rPr sz="2400" spc="-5" dirty="0">
                <a:latin typeface="Tahoma"/>
                <a:cs typeface="Tahoma"/>
              </a:rPr>
              <a:t>sin embargo se socia con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lo sumo una  entidad 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5662" y="1098549"/>
            <a:ext cx="50965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95"/>
              </a:spcBef>
            </a:pPr>
            <a:r>
              <a:rPr sz="3400" spc="5" dirty="0"/>
              <a:t>Razón </a:t>
            </a:r>
            <a:r>
              <a:rPr sz="3400" spc="-5" dirty="0"/>
              <a:t>de</a:t>
            </a:r>
            <a:r>
              <a:rPr sz="3400" spc="-55" dirty="0"/>
              <a:t> </a:t>
            </a:r>
            <a:r>
              <a:rPr sz="3400" spc="-10" dirty="0"/>
              <a:t>Cardinalidad</a:t>
            </a:r>
            <a:endParaRPr sz="3400"/>
          </a:p>
        </p:txBody>
      </p:sp>
      <p:sp>
        <p:nvSpPr>
          <p:cNvPr id="7" name="object 7"/>
          <p:cNvSpPr txBox="1"/>
          <p:nvPr/>
        </p:nvSpPr>
        <p:spPr>
          <a:xfrm>
            <a:off x="1079093" y="2032253"/>
            <a:ext cx="7617459" cy="426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2400" b="1" spc="-5" dirty="0">
                <a:latin typeface="Tahoma"/>
                <a:cs typeface="Tahoma"/>
              </a:rPr>
              <a:t>Muchos </a:t>
            </a:r>
            <a:r>
              <a:rPr sz="2400" b="1" dirty="0">
                <a:latin typeface="Tahoma"/>
                <a:cs typeface="Tahoma"/>
              </a:rPr>
              <a:t>a Uno </a:t>
            </a:r>
            <a:r>
              <a:rPr sz="2400" b="1" spc="-5" dirty="0">
                <a:latin typeface="Tahoma"/>
                <a:cs typeface="Tahoma"/>
              </a:rPr>
              <a:t>(n:1)</a:t>
            </a:r>
            <a:r>
              <a:rPr sz="2400" spc="-5" dirty="0">
                <a:latin typeface="Tahoma"/>
                <a:cs typeface="Tahoma"/>
              </a:rPr>
              <a:t>: </a:t>
            </a:r>
            <a:r>
              <a:rPr sz="2400" dirty="0">
                <a:latin typeface="Tahoma"/>
                <a:cs typeface="Tahoma"/>
              </a:rPr>
              <a:t>una </a:t>
            </a:r>
            <a:r>
              <a:rPr sz="2400" spc="-5" dirty="0">
                <a:latin typeface="Tahoma"/>
                <a:cs typeface="Tahoma"/>
              </a:rPr>
              <a:t>entidad </a:t>
            </a:r>
            <a:r>
              <a:rPr sz="2400" spc="-10" dirty="0">
                <a:latin typeface="Tahoma"/>
                <a:cs typeface="Tahoma"/>
              </a:rPr>
              <a:t>en </a:t>
            </a:r>
            <a:r>
              <a:rPr sz="2400" spc="-5" dirty="0">
                <a:latin typeface="Tahoma"/>
                <a:cs typeface="Tahoma"/>
              </a:rPr>
              <a:t>A se socia  con </a:t>
            </a:r>
            <a:r>
              <a:rPr sz="2400" dirty="0">
                <a:latin typeface="Tahoma"/>
                <a:cs typeface="Tahoma"/>
              </a:rPr>
              <a:t>a lo </a:t>
            </a:r>
            <a:r>
              <a:rPr sz="2400" spc="-10" dirty="0">
                <a:latin typeface="Tahoma"/>
                <a:cs typeface="Tahoma"/>
              </a:rPr>
              <a:t>sumo </a:t>
            </a:r>
            <a:r>
              <a:rPr sz="2400" dirty="0">
                <a:latin typeface="Tahoma"/>
                <a:cs typeface="Tahoma"/>
              </a:rPr>
              <a:t>una </a:t>
            </a:r>
            <a:r>
              <a:rPr sz="2400" spc="-5" dirty="0">
                <a:latin typeface="Tahoma"/>
                <a:cs typeface="Tahoma"/>
              </a:rPr>
              <a:t>entidad en </a:t>
            </a:r>
            <a:r>
              <a:rPr sz="2400" dirty="0">
                <a:latin typeface="Tahoma"/>
                <a:cs typeface="Tahoma"/>
              </a:rPr>
              <a:t>B. </a:t>
            </a:r>
            <a:r>
              <a:rPr sz="2400" spc="-10" dirty="0">
                <a:latin typeface="Tahoma"/>
                <a:cs typeface="Tahoma"/>
              </a:rPr>
              <a:t>Una </a:t>
            </a:r>
            <a:r>
              <a:rPr sz="2400" spc="-5" dirty="0">
                <a:latin typeface="Tahoma"/>
                <a:cs typeface="Tahoma"/>
              </a:rPr>
              <a:t>entidad en </a:t>
            </a:r>
            <a:r>
              <a:rPr sz="2400" spc="-15" dirty="0">
                <a:latin typeface="Tahoma"/>
                <a:cs typeface="Tahoma"/>
              </a:rPr>
              <a:t>B,  </a:t>
            </a:r>
            <a:r>
              <a:rPr sz="2400" spc="-5" dirty="0">
                <a:latin typeface="Tahoma"/>
                <a:cs typeface="Tahoma"/>
              </a:rPr>
              <a:t>sin embargo, se puede </a:t>
            </a:r>
            <a:r>
              <a:rPr sz="2400" dirty="0">
                <a:latin typeface="Tahoma"/>
                <a:cs typeface="Tahoma"/>
              </a:rPr>
              <a:t>asociar con </a:t>
            </a:r>
            <a:r>
              <a:rPr sz="2400" spc="-5" dirty="0">
                <a:latin typeface="Tahoma"/>
                <a:cs typeface="Tahoma"/>
              </a:rPr>
              <a:t>cualquier número 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entidades en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A.</a:t>
            </a:r>
            <a:endParaRPr sz="24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2400" b="1" spc="-5" dirty="0">
                <a:latin typeface="Tahoma"/>
                <a:cs typeface="Tahoma"/>
              </a:rPr>
              <a:t>Muchos </a:t>
            </a:r>
            <a:r>
              <a:rPr sz="2400" b="1" dirty="0">
                <a:latin typeface="Tahoma"/>
                <a:cs typeface="Tahoma"/>
              </a:rPr>
              <a:t>a </a:t>
            </a:r>
            <a:r>
              <a:rPr sz="2400" b="1" spc="-5" dirty="0">
                <a:latin typeface="Tahoma"/>
                <a:cs typeface="Tahoma"/>
              </a:rPr>
              <a:t>Muchos </a:t>
            </a:r>
            <a:r>
              <a:rPr sz="2400" b="1" dirty="0">
                <a:latin typeface="Tahoma"/>
                <a:cs typeface="Tahoma"/>
              </a:rPr>
              <a:t>(m:n)</a:t>
            </a:r>
            <a:r>
              <a:rPr sz="2400" dirty="0">
                <a:latin typeface="Tahoma"/>
                <a:cs typeface="Tahoma"/>
              </a:rPr>
              <a:t>: </a:t>
            </a:r>
            <a:r>
              <a:rPr sz="2400" spc="-5" dirty="0">
                <a:latin typeface="Tahoma"/>
                <a:cs typeface="Tahoma"/>
              </a:rPr>
              <a:t>Una entidad en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se  </a:t>
            </a:r>
            <a:r>
              <a:rPr sz="2400" dirty="0">
                <a:latin typeface="Tahoma"/>
                <a:cs typeface="Tahoma"/>
              </a:rPr>
              <a:t>asocia </a:t>
            </a:r>
            <a:r>
              <a:rPr sz="2400" spc="-5" dirty="0">
                <a:latin typeface="Tahoma"/>
                <a:cs typeface="Tahoma"/>
              </a:rPr>
              <a:t>con cualquier número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entidades en </a:t>
            </a:r>
            <a:r>
              <a:rPr sz="2400" dirty="0">
                <a:latin typeface="Tahoma"/>
                <a:cs typeface="Tahoma"/>
              </a:rPr>
              <a:t>B y </a:t>
            </a:r>
            <a:r>
              <a:rPr sz="2400" spc="-5" dirty="0">
                <a:latin typeface="Tahoma"/>
                <a:cs typeface="Tahoma"/>
              </a:rPr>
              <a:t>una  entidad </a:t>
            </a:r>
            <a:r>
              <a:rPr sz="2400" spc="-10" dirty="0">
                <a:latin typeface="Tahoma"/>
                <a:cs typeface="Tahoma"/>
              </a:rPr>
              <a:t>en </a:t>
            </a:r>
            <a:r>
              <a:rPr sz="2400" dirty="0">
                <a:latin typeface="Tahoma"/>
                <a:cs typeface="Tahoma"/>
              </a:rPr>
              <a:t>B </a:t>
            </a:r>
            <a:r>
              <a:rPr sz="2400" spc="-5" dirty="0">
                <a:latin typeface="Tahoma"/>
                <a:cs typeface="Tahoma"/>
              </a:rPr>
              <a:t>se </a:t>
            </a:r>
            <a:r>
              <a:rPr sz="2400" dirty="0">
                <a:latin typeface="Tahoma"/>
                <a:cs typeface="Tahoma"/>
              </a:rPr>
              <a:t>asocia </a:t>
            </a:r>
            <a:r>
              <a:rPr sz="2400" spc="-5" dirty="0">
                <a:latin typeface="Tahoma"/>
                <a:cs typeface="Tahoma"/>
              </a:rPr>
              <a:t>con cualquier número </a:t>
            </a:r>
            <a:r>
              <a:rPr sz="2400" spc="5" dirty="0">
                <a:latin typeface="Tahoma"/>
                <a:cs typeface="Tahoma"/>
              </a:rPr>
              <a:t>de  </a:t>
            </a:r>
            <a:r>
              <a:rPr sz="2400" spc="-5" dirty="0">
                <a:latin typeface="Tahoma"/>
                <a:cs typeface="Tahoma"/>
              </a:rPr>
              <a:t>entidades 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3450">
              <a:latin typeface="Times New Roman"/>
              <a:cs typeface="Times New Roman"/>
            </a:endParaRPr>
          </a:p>
          <a:p>
            <a:pPr marL="355600" marR="47625" indent="-342900" algn="just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Por lo general la </a:t>
            </a:r>
            <a:r>
              <a:rPr sz="2400" spc="-10" dirty="0">
                <a:latin typeface="Liberation Sans Narrow"/>
                <a:cs typeface="Liberation Sans Narrow"/>
              </a:rPr>
              <a:t>cardinalidad </a:t>
            </a:r>
            <a:r>
              <a:rPr sz="2400" spc="-5" dirty="0">
                <a:latin typeface="Liberation Sans Narrow"/>
                <a:cs typeface="Liberation Sans Narrow"/>
              </a:rPr>
              <a:t>uno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muchos, </a:t>
            </a:r>
            <a:r>
              <a:rPr sz="2400" dirty="0">
                <a:latin typeface="Liberation Sans Narrow"/>
                <a:cs typeface="Liberation Sans Narrow"/>
              </a:rPr>
              <a:t>y </a:t>
            </a:r>
            <a:r>
              <a:rPr sz="2400" spc="-5" dirty="0">
                <a:latin typeface="Liberation Sans Narrow"/>
                <a:cs typeface="Liberation Sans Narrow"/>
              </a:rPr>
              <a:t>muchos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uno, se  trata como una sola, dependiendo del sentido de la</a:t>
            </a:r>
            <a:r>
              <a:rPr sz="2400" spc="16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relación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1625" y="5215001"/>
            <a:ext cx="7273925" cy="0"/>
          </a:xfrm>
          <a:custGeom>
            <a:avLst/>
            <a:gdLst/>
            <a:ahLst/>
            <a:cxnLst/>
            <a:rect l="l" t="t" r="r" b="b"/>
            <a:pathLst>
              <a:path w="7273925">
                <a:moveTo>
                  <a:pt x="0" y="0"/>
                </a:moveTo>
                <a:lnTo>
                  <a:pt x="7273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5662" y="1098549"/>
            <a:ext cx="50965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95"/>
              </a:spcBef>
            </a:pPr>
            <a:r>
              <a:rPr sz="3400" b="1" spc="5" dirty="0">
                <a:solidFill>
                  <a:srgbClr val="333399"/>
                </a:solidFill>
                <a:latin typeface="Tahoma"/>
                <a:cs typeface="Tahoma"/>
              </a:rPr>
              <a:t>Razón </a:t>
            </a:r>
            <a:r>
              <a:rPr sz="3400" b="1" spc="-5" dirty="0">
                <a:solidFill>
                  <a:srgbClr val="333399"/>
                </a:solidFill>
                <a:latin typeface="Tahoma"/>
                <a:cs typeface="Tahoma"/>
              </a:rPr>
              <a:t>de</a:t>
            </a:r>
            <a:r>
              <a:rPr sz="3400" b="1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400" b="1" spc="-10" dirty="0">
                <a:solidFill>
                  <a:srgbClr val="333399"/>
                </a:solidFill>
                <a:latin typeface="Tahoma"/>
                <a:cs typeface="Tahoma"/>
              </a:rPr>
              <a:t>Cardinalidad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9556" y="2445192"/>
            <a:ext cx="5388253" cy="3947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9248" y="6534150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800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5598" y="2286000"/>
            <a:ext cx="0" cy="4241800"/>
          </a:xfrm>
          <a:custGeom>
            <a:avLst/>
            <a:gdLst/>
            <a:ahLst/>
            <a:cxnLst/>
            <a:rect l="l" t="t" r="r" b="b"/>
            <a:pathLst>
              <a:path h="4241800">
                <a:moveTo>
                  <a:pt x="0" y="0"/>
                </a:moveTo>
                <a:lnTo>
                  <a:pt x="0" y="424180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248" y="2279650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800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51698" y="2286000"/>
            <a:ext cx="0" cy="4241800"/>
          </a:xfrm>
          <a:custGeom>
            <a:avLst/>
            <a:gdLst/>
            <a:ahLst/>
            <a:cxnLst/>
            <a:rect l="l" t="t" r="r" b="b"/>
            <a:pathLst>
              <a:path h="4241800">
                <a:moveTo>
                  <a:pt x="0" y="0"/>
                </a:moveTo>
                <a:lnTo>
                  <a:pt x="0" y="424180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44648" y="6502400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8000" y="0"/>
                </a:lnTo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7348" y="2324100"/>
            <a:ext cx="0" cy="4165600"/>
          </a:xfrm>
          <a:custGeom>
            <a:avLst/>
            <a:gdLst/>
            <a:ahLst/>
            <a:cxnLst/>
            <a:rect l="l" t="t" r="r" b="b"/>
            <a:pathLst>
              <a:path h="4165600">
                <a:moveTo>
                  <a:pt x="0" y="0"/>
                </a:moveTo>
                <a:lnTo>
                  <a:pt x="0" y="4165600"/>
                </a:lnTo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4648" y="2311400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8000" y="0"/>
                </a:lnTo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19948" y="2324100"/>
            <a:ext cx="0" cy="4165600"/>
          </a:xfrm>
          <a:custGeom>
            <a:avLst/>
            <a:gdLst/>
            <a:ahLst/>
            <a:cxnLst/>
            <a:rect l="l" t="t" r="r" b="b"/>
            <a:pathLst>
              <a:path h="4165600">
                <a:moveTo>
                  <a:pt x="0" y="0"/>
                </a:moveTo>
                <a:lnTo>
                  <a:pt x="0" y="4165600"/>
                </a:lnTo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2748" y="6470650"/>
            <a:ext cx="5511800" cy="0"/>
          </a:xfrm>
          <a:custGeom>
            <a:avLst/>
            <a:gdLst/>
            <a:ahLst/>
            <a:cxnLst/>
            <a:rect l="l" t="t" r="r" b="b"/>
            <a:pathLst>
              <a:path w="5511800">
                <a:moveTo>
                  <a:pt x="0" y="0"/>
                </a:moveTo>
                <a:lnTo>
                  <a:pt x="5511800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9098" y="2349500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2748" y="2343150"/>
            <a:ext cx="5511800" cy="0"/>
          </a:xfrm>
          <a:custGeom>
            <a:avLst/>
            <a:gdLst/>
            <a:ahLst/>
            <a:cxnLst/>
            <a:rect l="l" t="t" r="r" b="b"/>
            <a:pathLst>
              <a:path w="5511800">
                <a:moveTo>
                  <a:pt x="0" y="0"/>
                </a:moveTo>
                <a:lnTo>
                  <a:pt x="5511800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88198" y="2349500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65730" y="1841754"/>
            <a:ext cx="5332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53080" algn="l"/>
              </a:tabLst>
            </a:pPr>
            <a:r>
              <a:rPr sz="2000" b="1" spc="-5" dirty="0">
                <a:latin typeface="Tahoma"/>
                <a:cs typeface="Tahoma"/>
              </a:rPr>
              <a:t>(a) </a:t>
            </a:r>
            <a:r>
              <a:rPr sz="2000" b="1" dirty="0">
                <a:latin typeface="Tahoma"/>
                <a:cs typeface="Tahoma"/>
              </a:rPr>
              <a:t>Uno</a:t>
            </a:r>
            <a:r>
              <a:rPr sz="2000" b="1" spc="-1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</a:t>
            </a:r>
            <a:r>
              <a:rPr sz="2000" b="1" spc="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uno	</a:t>
            </a:r>
            <a:r>
              <a:rPr sz="2000" b="1" dirty="0">
                <a:latin typeface="Tahoma"/>
                <a:cs typeface="Tahoma"/>
              </a:rPr>
              <a:t>(b) Uno a</a:t>
            </a:r>
            <a:r>
              <a:rPr sz="2000" b="1" spc="-9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muchos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3925" y="-10917"/>
            <a:ext cx="7290054" cy="14996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5" dirty="0">
                <a:latin typeface="Tahoma"/>
                <a:cs typeface="Tahoma"/>
              </a:rPr>
              <a:t>Diseño </a:t>
            </a:r>
            <a:r>
              <a:rPr sz="3600" b="0" dirty="0">
                <a:latin typeface="Tahoma"/>
                <a:cs typeface="Tahoma"/>
              </a:rPr>
              <a:t>de una</a:t>
            </a:r>
            <a:r>
              <a:rPr sz="3600" b="0" spc="-120" dirty="0">
                <a:latin typeface="Tahoma"/>
                <a:cs typeface="Tahoma"/>
              </a:rPr>
              <a:t> </a:t>
            </a:r>
            <a:r>
              <a:rPr sz="3600" b="0" spc="-5" dirty="0">
                <a:latin typeface="Tahoma"/>
                <a:cs typeface="Tahoma"/>
              </a:rPr>
              <a:t>BD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11" name="Marcador de contenido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4492625" y="1995550"/>
            <a:ext cx="4640848" cy="41766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48369" y="6400509"/>
            <a:ext cx="148590" cy="2743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sz="1400" dirty="0">
                <a:solidFill>
                  <a:srgbClr val="1C1C1C"/>
                </a:solidFill>
                <a:latin typeface="Tahoma"/>
                <a:cs typeface="Tahoma"/>
              </a:rPr>
              <a:t>3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036" y="1447800"/>
            <a:ext cx="4267953" cy="481888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  <a:buClr>
                <a:srgbClr val="3333CC"/>
              </a:buClr>
              <a:buSzPct val="60416"/>
              <a:tabLst>
                <a:tab pos="354965" algn="l"/>
                <a:tab pos="356235" algn="l"/>
                <a:tab pos="1877695" algn="l"/>
              </a:tabLst>
            </a:pPr>
            <a:endParaRPr sz="2400" dirty="0">
              <a:latin typeface="Tahoma"/>
              <a:cs typeface="Tahoma"/>
            </a:endParaRPr>
          </a:p>
          <a:p>
            <a:pPr marL="756285" marR="298450" lvl="1" indent="-286385">
              <a:lnSpc>
                <a:spcPts val="2160"/>
              </a:lnSpc>
              <a:spcBef>
                <a:spcPts val="51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considera inicialmente el </a:t>
            </a:r>
            <a:r>
              <a:rPr sz="2100" b="1" i="1" spc="-60" dirty="0">
                <a:latin typeface="Tahoma"/>
                <a:cs typeface="Tahoma"/>
              </a:rPr>
              <a:t>esquema </a:t>
            </a:r>
            <a:r>
              <a:rPr sz="2100" b="1" i="1" spc="-45" dirty="0">
                <a:latin typeface="Tahoma"/>
                <a:cs typeface="Tahoma"/>
              </a:rPr>
              <a:t>externo</a:t>
            </a:r>
            <a:r>
              <a:rPr sz="2000" spc="-45" dirty="0">
                <a:latin typeface="Tahoma"/>
                <a:cs typeface="Tahoma"/>
              </a:rPr>
              <a:t>; </a:t>
            </a:r>
            <a:r>
              <a:rPr sz="2000" dirty="0">
                <a:latin typeface="Tahoma"/>
                <a:cs typeface="Tahoma"/>
              </a:rPr>
              <a:t>a partir de los  </a:t>
            </a:r>
            <a:r>
              <a:rPr sz="2000" spc="-5" dirty="0">
                <a:latin typeface="Tahoma"/>
                <a:cs typeface="Tahoma"/>
              </a:rPr>
              <a:t>requerimientos que tendrán </a:t>
            </a:r>
            <a:r>
              <a:rPr sz="2000" dirty="0">
                <a:latin typeface="Tahoma"/>
                <a:cs typeface="Tahoma"/>
              </a:rPr>
              <a:t>los usuarios </a:t>
            </a:r>
            <a:r>
              <a:rPr sz="2000" spc="-5" dirty="0">
                <a:latin typeface="Tahoma"/>
                <a:cs typeface="Tahoma"/>
              </a:rPr>
              <a:t>finales </a:t>
            </a:r>
            <a:r>
              <a:rPr sz="2000" dirty="0">
                <a:latin typeface="Tahoma"/>
                <a:cs typeface="Tahoma"/>
              </a:rPr>
              <a:t>para la  manipulación de la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información,</a:t>
            </a:r>
            <a:endParaRPr sz="2000" dirty="0">
              <a:latin typeface="Tahoma"/>
              <a:cs typeface="Tahoma"/>
            </a:endParaRPr>
          </a:p>
          <a:p>
            <a:pPr marL="756285" marR="111760" lvl="1" indent="-286385">
              <a:lnSpc>
                <a:spcPts val="216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  <a:tab pos="5749290" algn="l"/>
              </a:tabLst>
            </a:pPr>
            <a:r>
              <a:rPr sz="2000" spc="-5" dirty="0">
                <a:latin typeface="Tahoma"/>
                <a:cs typeface="Tahoma"/>
              </a:rPr>
              <a:t>luego </a:t>
            </a:r>
            <a:r>
              <a:rPr sz="2000" dirty="0">
                <a:latin typeface="Tahoma"/>
                <a:cs typeface="Tahoma"/>
              </a:rPr>
              <a:t>se especifica </a:t>
            </a:r>
            <a:r>
              <a:rPr sz="2000" spc="-5" dirty="0">
                <a:latin typeface="Tahoma"/>
                <a:cs typeface="Tahoma"/>
              </a:rPr>
              <a:t>el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100" b="1" i="1" spc="-60" dirty="0">
                <a:latin typeface="Tahoma"/>
                <a:cs typeface="Tahoma"/>
              </a:rPr>
              <a:t>esquema </a:t>
            </a:r>
            <a:r>
              <a:rPr sz="2100" b="1" i="1" spc="-50" dirty="0">
                <a:latin typeface="Tahoma"/>
                <a:cs typeface="Tahoma"/>
              </a:rPr>
              <a:t>conceptual</a:t>
            </a:r>
            <a:r>
              <a:rPr sz="2100" i="1" spc="-50" dirty="0">
                <a:latin typeface="Tahoma"/>
                <a:cs typeface="Tahoma"/>
              </a:rPr>
              <a:t>;	</a:t>
            </a:r>
            <a:r>
              <a:rPr sz="2000" spc="-5" dirty="0">
                <a:latin typeface="Tahoma"/>
                <a:cs typeface="Tahoma"/>
              </a:rPr>
              <a:t>significa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definir  </a:t>
            </a:r>
            <a:r>
              <a:rPr sz="2000" dirty="0">
                <a:latin typeface="Tahoma"/>
                <a:cs typeface="Tahoma"/>
              </a:rPr>
              <a:t>un modelo de datos para </a:t>
            </a:r>
            <a:r>
              <a:rPr sz="2000" spc="-5" dirty="0">
                <a:latin typeface="Tahoma"/>
                <a:cs typeface="Tahoma"/>
              </a:rPr>
              <a:t>representar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BD</a:t>
            </a:r>
            <a:endParaRPr sz="2000" dirty="0">
              <a:latin typeface="Tahoma"/>
              <a:cs typeface="Tahoma"/>
            </a:endParaRPr>
          </a:p>
          <a:p>
            <a:pPr marL="756285" lvl="1" indent="-286385">
              <a:lnSpc>
                <a:spcPts val="2230"/>
              </a:lnSpc>
              <a:spcBef>
                <a:spcPts val="21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Finalmente, selecciona el DBMS </a:t>
            </a:r>
            <a:r>
              <a:rPr sz="2000" dirty="0">
                <a:latin typeface="Tahoma"/>
                <a:cs typeface="Tahoma"/>
              </a:rPr>
              <a:t>con </a:t>
            </a:r>
            <a:r>
              <a:rPr sz="2000" spc="-5" dirty="0">
                <a:latin typeface="Tahoma"/>
                <a:cs typeface="Tahoma"/>
              </a:rPr>
              <a:t>el cual </a:t>
            </a:r>
            <a:r>
              <a:rPr sz="2000" dirty="0">
                <a:latin typeface="Tahoma"/>
                <a:cs typeface="Tahoma"/>
              </a:rPr>
              <a:t>se va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</a:p>
          <a:p>
            <a:pPr marL="756285">
              <a:lnSpc>
                <a:spcPts val="2350"/>
              </a:lnSpc>
            </a:pPr>
            <a:r>
              <a:rPr sz="2000" dirty="0">
                <a:latin typeface="Tahoma"/>
                <a:cs typeface="Tahoma"/>
              </a:rPr>
              <a:t>gestionar; lo </a:t>
            </a:r>
            <a:r>
              <a:rPr sz="2000" spc="-5" dirty="0">
                <a:latin typeface="Tahoma"/>
                <a:cs typeface="Tahoma"/>
              </a:rPr>
              <a:t>que </a:t>
            </a:r>
            <a:r>
              <a:rPr sz="2000" dirty="0">
                <a:latin typeface="Tahoma"/>
                <a:cs typeface="Tahoma"/>
              </a:rPr>
              <a:t>define </a:t>
            </a:r>
            <a:r>
              <a:rPr sz="2000" spc="-5" dirty="0">
                <a:latin typeface="Tahoma"/>
                <a:cs typeface="Tahoma"/>
              </a:rPr>
              <a:t>el </a:t>
            </a:r>
            <a:r>
              <a:rPr sz="2100" b="1" i="1" spc="-60" dirty="0">
                <a:latin typeface="Tahoma"/>
                <a:cs typeface="Tahoma"/>
              </a:rPr>
              <a:t>esquema</a:t>
            </a:r>
            <a:r>
              <a:rPr sz="2100" b="1" i="1" spc="-140" dirty="0">
                <a:latin typeface="Tahoma"/>
                <a:cs typeface="Tahoma"/>
              </a:rPr>
              <a:t> </a:t>
            </a:r>
            <a:r>
              <a:rPr sz="2100" b="1" i="1" spc="-40" dirty="0">
                <a:latin typeface="Tahoma"/>
                <a:cs typeface="Tahoma"/>
              </a:rPr>
              <a:t>físico</a:t>
            </a:r>
            <a:r>
              <a:rPr sz="2100" i="1" spc="-40" dirty="0">
                <a:latin typeface="Tahoma"/>
                <a:cs typeface="Tahoma"/>
              </a:rPr>
              <a:t>.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5662" y="1098549"/>
            <a:ext cx="50965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95"/>
              </a:spcBef>
            </a:pPr>
            <a:r>
              <a:rPr sz="3400" b="1" spc="5" dirty="0">
                <a:solidFill>
                  <a:srgbClr val="333399"/>
                </a:solidFill>
                <a:latin typeface="Tahoma"/>
                <a:cs typeface="Tahoma"/>
              </a:rPr>
              <a:t>Razón </a:t>
            </a:r>
            <a:r>
              <a:rPr sz="3400" b="1" spc="-5" dirty="0">
                <a:solidFill>
                  <a:srgbClr val="333399"/>
                </a:solidFill>
                <a:latin typeface="Tahoma"/>
                <a:cs typeface="Tahoma"/>
              </a:rPr>
              <a:t>de</a:t>
            </a:r>
            <a:r>
              <a:rPr sz="3400" b="1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400" b="1" spc="-10" dirty="0">
                <a:solidFill>
                  <a:srgbClr val="333399"/>
                </a:solidFill>
                <a:latin typeface="Tahoma"/>
                <a:cs typeface="Tahoma"/>
              </a:rPr>
              <a:t>Cardinalidad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2488" y="2531726"/>
            <a:ext cx="5377562" cy="3838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1975" y="6534150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800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8325" y="2286000"/>
            <a:ext cx="0" cy="4241800"/>
          </a:xfrm>
          <a:custGeom>
            <a:avLst/>
            <a:gdLst/>
            <a:ahLst/>
            <a:cxnLst/>
            <a:rect l="l" t="t" r="r" b="b"/>
            <a:pathLst>
              <a:path h="4241800">
                <a:moveTo>
                  <a:pt x="0" y="0"/>
                </a:moveTo>
                <a:lnTo>
                  <a:pt x="0" y="424180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1975" y="2279650"/>
            <a:ext cx="5638800" cy="0"/>
          </a:xfrm>
          <a:custGeom>
            <a:avLst/>
            <a:gdLst/>
            <a:ahLst/>
            <a:cxnLst/>
            <a:rect l="l" t="t" r="r" b="b"/>
            <a:pathLst>
              <a:path w="5638800">
                <a:moveTo>
                  <a:pt x="0" y="0"/>
                </a:moveTo>
                <a:lnTo>
                  <a:pt x="5638800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64425" y="2286000"/>
            <a:ext cx="0" cy="4241800"/>
          </a:xfrm>
          <a:custGeom>
            <a:avLst/>
            <a:gdLst/>
            <a:ahLst/>
            <a:cxnLst/>
            <a:rect l="l" t="t" r="r" b="b"/>
            <a:pathLst>
              <a:path h="4241800">
                <a:moveTo>
                  <a:pt x="0" y="0"/>
                </a:moveTo>
                <a:lnTo>
                  <a:pt x="0" y="424180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57375" y="6502400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8000" y="0"/>
                </a:lnTo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0075" y="2324100"/>
            <a:ext cx="0" cy="4165600"/>
          </a:xfrm>
          <a:custGeom>
            <a:avLst/>
            <a:gdLst/>
            <a:ahLst/>
            <a:cxnLst/>
            <a:rect l="l" t="t" r="r" b="b"/>
            <a:pathLst>
              <a:path h="4165600">
                <a:moveTo>
                  <a:pt x="0" y="0"/>
                </a:moveTo>
                <a:lnTo>
                  <a:pt x="0" y="4165600"/>
                </a:lnTo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57375" y="2311400"/>
            <a:ext cx="5588000" cy="0"/>
          </a:xfrm>
          <a:custGeom>
            <a:avLst/>
            <a:gdLst/>
            <a:ahLst/>
            <a:cxnLst/>
            <a:rect l="l" t="t" r="r" b="b"/>
            <a:pathLst>
              <a:path w="5588000">
                <a:moveTo>
                  <a:pt x="0" y="0"/>
                </a:moveTo>
                <a:lnTo>
                  <a:pt x="5588000" y="0"/>
                </a:lnTo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32675" y="2324100"/>
            <a:ext cx="0" cy="4165600"/>
          </a:xfrm>
          <a:custGeom>
            <a:avLst/>
            <a:gdLst/>
            <a:ahLst/>
            <a:cxnLst/>
            <a:rect l="l" t="t" r="r" b="b"/>
            <a:pathLst>
              <a:path h="4165600">
                <a:moveTo>
                  <a:pt x="0" y="0"/>
                </a:moveTo>
                <a:lnTo>
                  <a:pt x="0" y="4165600"/>
                </a:lnTo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5475" y="6470650"/>
            <a:ext cx="5511800" cy="0"/>
          </a:xfrm>
          <a:custGeom>
            <a:avLst/>
            <a:gdLst/>
            <a:ahLst/>
            <a:cxnLst/>
            <a:rect l="l" t="t" r="r" b="b"/>
            <a:pathLst>
              <a:path w="5511800">
                <a:moveTo>
                  <a:pt x="0" y="0"/>
                </a:moveTo>
                <a:lnTo>
                  <a:pt x="5511800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1825" y="2349500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5475" y="2343150"/>
            <a:ext cx="5511800" cy="0"/>
          </a:xfrm>
          <a:custGeom>
            <a:avLst/>
            <a:gdLst/>
            <a:ahLst/>
            <a:cxnLst/>
            <a:rect l="l" t="t" r="r" b="b"/>
            <a:pathLst>
              <a:path w="5511800">
                <a:moveTo>
                  <a:pt x="0" y="0"/>
                </a:moveTo>
                <a:lnTo>
                  <a:pt x="5511800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00925" y="2349500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76805" y="1841754"/>
            <a:ext cx="5574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28925" algn="l"/>
              </a:tabLst>
            </a:pPr>
            <a:r>
              <a:rPr sz="2000" b="1" spc="-5" dirty="0">
                <a:latin typeface="Tahoma"/>
                <a:cs typeface="Tahoma"/>
              </a:rPr>
              <a:t>(a) Muchos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a</a:t>
            </a:r>
            <a:r>
              <a:rPr sz="2000" b="1" spc="1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uno	</a:t>
            </a:r>
            <a:r>
              <a:rPr sz="2000" b="1" dirty="0">
                <a:latin typeface="Tahoma"/>
                <a:cs typeface="Tahoma"/>
              </a:rPr>
              <a:t>(b) </a:t>
            </a:r>
            <a:r>
              <a:rPr sz="2000" b="1" spc="-5" dirty="0">
                <a:latin typeface="Tahoma"/>
                <a:cs typeface="Tahoma"/>
              </a:rPr>
              <a:t>Muchos </a:t>
            </a:r>
            <a:r>
              <a:rPr sz="2000" b="1" dirty="0">
                <a:latin typeface="Tahoma"/>
                <a:cs typeface="Tahoma"/>
              </a:rPr>
              <a:t>a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muchos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2219" y="1795653"/>
            <a:ext cx="566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Razones de </a:t>
            </a:r>
            <a:r>
              <a:rPr sz="2400" spc="-5" dirty="0">
                <a:latin typeface="Tahoma"/>
                <a:cs typeface="Tahoma"/>
              </a:rPr>
              <a:t>cardinalidad </a:t>
            </a:r>
            <a:r>
              <a:rPr sz="2400" dirty="0">
                <a:latin typeface="Tahoma"/>
                <a:cs typeface="Tahoma"/>
              </a:rPr>
              <a:t>más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comunes: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9420" y="2161373"/>
            <a:ext cx="3220085" cy="16357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400" b="1" dirty="0">
                <a:solidFill>
                  <a:srgbClr val="FFCF00"/>
                </a:solidFill>
                <a:latin typeface="Tahoma"/>
                <a:cs typeface="Tahoma"/>
              </a:rPr>
              <a:t>1:1 </a:t>
            </a:r>
            <a:r>
              <a:rPr sz="2000" dirty="0">
                <a:latin typeface="Tahoma"/>
                <a:cs typeface="Tahoma"/>
              </a:rPr>
              <a:t>(“</a:t>
            </a:r>
            <a:r>
              <a:rPr sz="2000" dirty="0">
                <a:latin typeface="Times New Roman"/>
                <a:cs typeface="Times New Roman"/>
              </a:rPr>
              <a:t>uno 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uno</a:t>
            </a:r>
            <a:r>
              <a:rPr sz="2000" dirty="0">
                <a:latin typeface="Tahoma"/>
                <a:cs typeface="Tahoma"/>
              </a:rPr>
              <a:t>”)</a:t>
            </a:r>
            <a:endParaRPr sz="2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400" b="1" dirty="0">
                <a:solidFill>
                  <a:srgbClr val="FFCF00"/>
                </a:solidFill>
                <a:latin typeface="Tahoma"/>
                <a:cs typeface="Tahoma"/>
              </a:rPr>
              <a:t>1:n </a:t>
            </a:r>
            <a:r>
              <a:rPr sz="2000" dirty="0">
                <a:latin typeface="Tahoma"/>
                <a:cs typeface="Tahoma"/>
              </a:rPr>
              <a:t>(“</a:t>
            </a:r>
            <a:r>
              <a:rPr sz="2000" dirty="0">
                <a:latin typeface="Times New Roman"/>
                <a:cs typeface="Times New Roman"/>
              </a:rPr>
              <a:t>uno 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muchos</a:t>
            </a:r>
            <a:r>
              <a:rPr sz="2000" spc="-5" dirty="0">
                <a:latin typeface="Tahoma"/>
                <a:cs typeface="Tahoma"/>
              </a:rPr>
              <a:t>”)</a:t>
            </a:r>
            <a:endParaRPr sz="2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400" b="1" spc="-5" dirty="0">
                <a:solidFill>
                  <a:srgbClr val="FFCF00"/>
                </a:solidFill>
                <a:latin typeface="Tahoma"/>
                <a:cs typeface="Tahoma"/>
              </a:rPr>
              <a:t>n:1 </a:t>
            </a:r>
            <a:r>
              <a:rPr sz="2000" dirty="0">
                <a:latin typeface="Tahoma"/>
                <a:cs typeface="Tahoma"/>
              </a:rPr>
              <a:t>(“</a:t>
            </a:r>
            <a:r>
              <a:rPr sz="2000" dirty="0">
                <a:latin typeface="Times New Roman"/>
                <a:cs typeface="Times New Roman"/>
              </a:rPr>
              <a:t>uno a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muchos</a:t>
            </a:r>
            <a:r>
              <a:rPr sz="2000" spc="-5" dirty="0">
                <a:latin typeface="Tahoma"/>
                <a:cs typeface="Tahoma"/>
              </a:rPr>
              <a:t>”)</a:t>
            </a:r>
            <a:endParaRPr sz="2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400" b="1" dirty="0">
                <a:solidFill>
                  <a:srgbClr val="FFCF00"/>
                </a:solidFill>
                <a:latin typeface="Tahoma"/>
                <a:cs typeface="Tahoma"/>
              </a:rPr>
              <a:t>m:n </a:t>
            </a:r>
            <a:r>
              <a:rPr sz="2000" spc="-5" dirty="0">
                <a:latin typeface="Tahoma"/>
                <a:cs typeface="Tahoma"/>
              </a:rPr>
              <a:t>(“</a:t>
            </a:r>
            <a:r>
              <a:rPr sz="2000" spc="-5" dirty="0">
                <a:latin typeface="Times New Roman"/>
                <a:cs typeface="Times New Roman"/>
              </a:rPr>
              <a:t>muchos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muchos</a:t>
            </a:r>
            <a:r>
              <a:rPr sz="2000" dirty="0">
                <a:latin typeface="Tahoma"/>
                <a:cs typeface="Tahoma"/>
              </a:rPr>
              <a:t>”)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0" y="4035361"/>
            <a:ext cx="1054100" cy="351155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415"/>
              </a:spcBef>
            </a:pP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ACTOR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75400" y="4729098"/>
            <a:ext cx="1802130" cy="627380"/>
          </a:xfrm>
          <a:custGeom>
            <a:avLst/>
            <a:gdLst/>
            <a:ahLst/>
            <a:cxnLst/>
            <a:rect l="l" t="t" r="r" b="b"/>
            <a:pathLst>
              <a:path w="1802129" h="627379">
                <a:moveTo>
                  <a:pt x="0" y="313563"/>
                </a:moveTo>
                <a:lnTo>
                  <a:pt x="900938" y="0"/>
                </a:lnTo>
                <a:lnTo>
                  <a:pt x="1801876" y="313563"/>
                </a:lnTo>
                <a:lnTo>
                  <a:pt x="900938" y="627126"/>
                </a:lnTo>
                <a:lnTo>
                  <a:pt x="0" y="313563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6625" y="437515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60667" y="4404105"/>
            <a:ext cx="846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</a:t>
            </a: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1800" i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r</a:t>
            </a:r>
            <a:r>
              <a:rPr sz="1800" i="1" spc="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s</a:t>
            </a:r>
            <a:r>
              <a:rPr sz="1800" i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o</a:t>
            </a: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</a:t>
            </a:r>
            <a:r>
              <a:rPr sz="1800" i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</a:t>
            </a: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j</a:t>
            </a:r>
            <a:r>
              <a:rPr sz="1800" i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endParaRPr sz="1800">
              <a:latin typeface="Liberation Sans Narrow"/>
              <a:cs typeface="Liberation Sans Narro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715125" y="5372100"/>
          <a:ext cx="1138555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49860">
                        <a:lnSpc>
                          <a:spcPts val="2145"/>
                        </a:lnSpc>
                      </a:pPr>
                      <a:r>
                        <a:rPr sz="1800" i="1" spc="-5" dirty="0">
                          <a:solidFill>
                            <a:srgbClr val="333399"/>
                          </a:solidFill>
                          <a:latin typeface="Liberation Sans Narrow"/>
                          <a:cs typeface="Liberation Sans Narrow"/>
                        </a:rPr>
                        <a:t>film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2540" marB="0">
                    <a:lnR w="19050">
                      <a:solidFill>
                        <a:srgbClr val="333399"/>
                      </a:solidFill>
                      <a:prstDash val="solid"/>
                    </a:lnR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333399"/>
                      </a:solidFill>
                      <a:prstDash val="solid"/>
                    </a:lnL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 grid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5" dirty="0">
                          <a:solidFill>
                            <a:srgbClr val="333399"/>
                          </a:solidFill>
                          <a:latin typeface="Liberation Sans Narrow"/>
                          <a:cs typeface="Liberation Sans Narrow"/>
                        </a:rPr>
                        <a:t>PELICULA</a:t>
                      </a:r>
                      <a:endParaRPr sz="18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53340" marB="0">
                    <a:lnL w="19050">
                      <a:solidFill>
                        <a:srgbClr val="333399"/>
                      </a:solidFill>
                      <a:prstDash val="solid"/>
                    </a:lnL>
                    <a:lnR w="19050">
                      <a:solidFill>
                        <a:srgbClr val="333399"/>
                      </a:solidFill>
                      <a:prstDash val="solid"/>
                    </a:lnR>
                    <a:lnT w="19050">
                      <a:solidFill>
                        <a:srgbClr val="333399"/>
                      </a:solidFill>
                      <a:prstDash val="solid"/>
                    </a:lnT>
                    <a:lnB w="19050">
                      <a:solidFill>
                        <a:srgbClr val="3333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722491" y="4868417"/>
            <a:ext cx="102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ACTUA_EN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2623" y="4151312"/>
            <a:ext cx="1243330" cy="316230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1148" y="5884875"/>
            <a:ext cx="1987550" cy="351155"/>
          </a:xfrm>
          <a:prstGeom prst="rect">
            <a:avLst/>
          </a:prstGeom>
          <a:ln w="19050">
            <a:solidFill>
              <a:srgbClr val="333399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LOCAL_VIDEOCLUB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4923" y="5372100"/>
            <a:ext cx="0" cy="534035"/>
          </a:xfrm>
          <a:custGeom>
            <a:avLst/>
            <a:gdLst/>
            <a:ahLst/>
            <a:cxnLst/>
            <a:rect l="l" t="t" r="r" b="b"/>
            <a:pathLst>
              <a:path h="534035">
                <a:moveTo>
                  <a:pt x="0" y="0"/>
                </a:moveTo>
                <a:lnTo>
                  <a:pt x="0" y="533412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4923" y="44577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39210" y="4486782"/>
            <a:ext cx="908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encargado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55619" y="5477662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s</a:t>
            </a:r>
            <a:r>
              <a:rPr sz="1800" i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ucursal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84323" y="5372100"/>
            <a:ext cx="0" cy="686435"/>
          </a:xfrm>
          <a:custGeom>
            <a:avLst/>
            <a:gdLst/>
            <a:ahLst/>
            <a:cxnLst/>
            <a:rect l="l" t="t" r="r" b="b"/>
            <a:pathLst>
              <a:path h="686435">
                <a:moveTo>
                  <a:pt x="0" y="0"/>
                </a:moveTo>
                <a:lnTo>
                  <a:pt x="0" y="685812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4323" y="43053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73807" y="3957904"/>
            <a:ext cx="865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trabajador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16911" y="6030264"/>
            <a:ext cx="111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lugar</a:t>
            </a:r>
            <a:r>
              <a:rPr sz="1800" i="1" spc="35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800" i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trabajo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84323" y="4305300"/>
            <a:ext cx="1647825" cy="0"/>
          </a:xfrm>
          <a:custGeom>
            <a:avLst/>
            <a:gdLst/>
            <a:ahLst/>
            <a:cxnLst/>
            <a:rect l="l" t="t" r="r" b="b"/>
            <a:pathLst>
              <a:path w="1647825">
                <a:moveTo>
                  <a:pt x="0" y="0"/>
                </a:moveTo>
                <a:lnTo>
                  <a:pt x="1647825" y="0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4323" y="6057912"/>
            <a:ext cx="1266825" cy="0"/>
          </a:xfrm>
          <a:custGeom>
            <a:avLst/>
            <a:gdLst/>
            <a:ahLst/>
            <a:cxnLst/>
            <a:rect l="l" t="t" r="r" b="b"/>
            <a:pathLst>
              <a:path w="1266825">
                <a:moveTo>
                  <a:pt x="0" y="0"/>
                </a:moveTo>
                <a:lnTo>
                  <a:pt x="1266825" y="0"/>
                </a:lnTo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0287" y="4811776"/>
            <a:ext cx="2108200" cy="627380"/>
          </a:xfrm>
          <a:custGeom>
            <a:avLst/>
            <a:gdLst/>
            <a:ahLst/>
            <a:cxnLst/>
            <a:rect l="l" t="t" r="r" b="b"/>
            <a:pathLst>
              <a:path w="2108200" h="627379">
                <a:moveTo>
                  <a:pt x="1054036" y="0"/>
                </a:moveTo>
                <a:lnTo>
                  <a:pt x="0" y="313436"/>
                </a:lnTo>
                <a:lnTo>
                  <a:pt x="1054036" y="626999"/>
                </a:lnTo>
                <a:lnTo>
                  <a:pt x="2108136" y="313436"/>
                </a:lnTo>
                <a:lnTo>
                  <a:pt x="1054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0287" y="4811776"/>
            <a:ext cx="2108200" cy="627380"/>
          </a:xfrm>
          <a:custGeom>
            <a:avLst/>
            <a:gdLst/>
            <a:ahLst/>
            <a:cxnLst/>
            <a:rect l="l" t="t" r="r" b="b"/>
            <a:pathLst>
              <a:path w="2108200" h="627379">
                <a:moveTo>
                  <a:pt x="0" y="313436"/>
                </a:moveTo>
                <a:lnTo>
                  <a:pt x="1054036" y="0"/>
                </a:lnTo>
                <a:lnTo>
                  <a:pt x="2108136" y="313436"/>
                </a:lnTo>
                <a:lnTo>
                  <a:pt x="1054036" y="626999"/>
                </a:lnTo>
                <a:lnTo>
                  <a:pt x="0" y="31343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223" y="4811776"/>
            <a:ext cx="1803400" cy="627380"/>
          </a:xfrm>
          <a:custGeom>
            <a:avLst/>
            <a:gdLst/>
            <a:ahLst/>
            <a:cxnLst/>
            <a:rect l="l" t="t" r="r" b="b"/>
            <a:pathLst>
              <a:path w="1803400" h="627379">
                <a:moveTo>
                  <a:pt x="901700" y="0"/>
                </a:moveTo>
                <a:lnTo>
                  <a:pt x="0" y="313436"/>
                </a:lnTo>
                <a:lnTo>
                  <a:pt x="901700" y="626999"/>
                </a:lnTo>
                <a:lnTo>
                  <a:pt x="1803400" y="313436"/>
                </a:lnTo>
                <a:lnTo>
                  <a:pt x="901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3223" y="4811776"/>
            <a:ext cx="1803400" cy="627380"/>
          </a:xfrm>
          <a:custGeom>
            <a:avLst/>
            <a:gdLst/>
            <a:ahLst/>
            <a:cxnLst/>
            <a:rect l="l" t="t" r="r" b="b"/>
            <a:pathLst>
              <a:path w="1803400" h="627379">
                <a:moveTo>
                  <a:pt x="0" y="313436"/>
                </a:moveTo>
                <a:lnTo>
                  <a:pt x="901700" y="0"/>
                </a:lnTo>
                <a:lnTo>
                  <a:pt x="1803400" y="313436"/>
                </a:lnTo>
                <a:lnTo>
                  <a:pt x="901700" y="626999"/>
                </a:lnTo>
                <a:lnTo>
                  <a:pt x="0" y="313436"/>
                </a:lnTo>
                <a:close/>
              </a:path>
            </a:pathLst>
          </a:custGeom>
          <a:ln w="1905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27480" y="4958842"/>
            <a:ext cx="1233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TRABAJA_EN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96029" y="4958842"/>
            <a:ext cx="109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SUPE</a:t>
            </a:r>
            <a:r>
              <a:rPr sz="1800" spc="-2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R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VISA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55662" y="1151890"/>
            <a:ext cx="4528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Razón </a:t>
            </a:r>
            <a:r>
              <a:rPr spc="-5" dirty="0"/>
              <a:t>de</a:t>
            </a:r>
            <a:r>
              <a:rPr spc="-100" dirty="0"/>
              <a:t> </a:t>
            </a:r>
            <a:r>
              <a:rPr spc="-5" dirty="0"/>
              <a:t>Cardinalidad</a:t>
            </a:r>
          </a:p>
        </p:txBody>
      </p:sp>
      <p:sp>
        <p:nvSpPr>
          <p:cNvPr id="33" name="object 33"/>
          <p:cNvSpPr/>
          <p:nvPr/>
        </p:nvSpPr>
        <p:spPr>
          <a:xfrm>
            <a:off x="7105650" y="1700276"/>
            <a:ext cx="1319530" cy="390525"/>
          </a:xfrm>
          <a:custGeom>
            <a:avLst/>
            <a:gdLst/>
            <a:ahLst/>
            <a:cxnLst/>
            <a:rect l="l" t="t" r="r" b="b"/>
            <a:pathLst>
              <a:path w="1319529" h="390525">
                <a:moveTo>
                  <a:pt x="0" y="390525"/>
                </a:moveTo>
                <a:lnTo>
                  <a:pt x="1319276" y="390525"/>
                </a:lnTo>
                <a:lnTo>
                  <a:pt x="1319276" y="0"/>
                </a:lnTo>
                <a:lnTo>
                  <a:pt x="0" y="0"/>
                </a:lnTo>
                <a:lnTo>
                  <a:pt x="0" y="390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05650" y="1700276"/>
            <a:ext cx="1319530" cy="390525"/>
          </a:xfrm>
          <a:custGeom>
            <a:avLst/>
            <a:gdLst/>
            <a:ahLst/>
            <a:cxnLst/>
            <a:rect l="l" t="t" r="r" b="b"/>
            <a:pathLst>
              <a:path w="1319529" h="390525">
                <a:moveTo>
                  <a:pt x="0" y="390525"/>
                </a:moveTo>
                <a:lnTo>
                  <a:pt x="1319276" y="390525"/>
                </a:lnTo>
                <a:lnTo>
                  <a:pt x="1319276" y="0"/>
                </a:lnTo>
                <a:lnTo>
                  <a:pt x="0" y="0"/>
                </a:lnTo>
                <a:lnTo>
                  <a:pt x="0" y="390525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19937" y="1742694"/>
            <a:ext cx="12909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DIRECTOR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16826" y="3452876"/>
            <a:ext cx="1297305" cy="390525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440"/>
              </a:spcBef>
            </a:pP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PELICULA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64526" y="3092450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5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4526" y="2081276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59626" y="2455926"/>
            <a:ext cx="2209800" cy="644525"/>
          </a:xfrm>
          <a:custGeom>
            <a:avLst/>
            <a:gdLst/>
            <a:ahLst/>
            <a:cxnLst/>
            <a:rect l="l" t="t" r="r" b="b"/>
            <a:pathLst>
              <a:path w="2209800" h="644525">
                <a:moveTo>
                  <a:pt x="0" y="322199"/>
                </a:moveTo>
                <a:lnTo>
                  <a:pt x="1104900" y="0"/>
                </a:lnTo>
                <a:lnTo>
                  <a:pt x="2209800" y="322199"/>
                </a:lnTo>
                <a:lnTo>
                  <a:pt x="1104900" y="644398"/>
                </a:lnTo>
                <a:lnTo>
                  <a:pt x="0" y="322199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95718" y="2626232"/>
            <a:ext cx="745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DIRIGE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31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48325" y="4935537"/>
            <a:ext cx="441325" cy="297180"/>
          </a:xfrm>
          <a:prstGeom prst="rect">
            <a:avLst/>
          </a:prstGeom>
          <a:solidFill>
            <a:srgbClr val="00E3A8"/>
          </a:solidFill>
        </p:spPr>
        <p:txBody>
          <a:bodyPr vert="horz" wrap="square" lIns="0" tIns="1079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5"/>
              </a:spcBef>
            </a:pPr>
            <a:r>
              <a:rPr sz="1800" spc="-5" dirty="0">
                <a:latin typeface="Tahoma"/>
                <a:cs typeface="Tahoma"/>
              </a:rPr>
              <a:t>1:n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09660" y="4867935"/>
            <a:ext cx="513080" cy="299085"/>
          </a:xfrm>
          <a:prstGeom prst="rect">
            <a:avLst/>
          </a:prstGeom>
          <a:solidFill>
            <a:srgbClr val="00E3A8"/>
          </a:solidFill>
        </p:spPr>
        <p:txBody>
          <a:bodyPr vert="horz" wrap="square" lIns="0" tIns="1143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Tahoma"/>
                <a:cs typeface="Tahoma"/>
              </a:rPr>
              <a:t>m:n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16701" y="2565463"/>
            <a:ext cx="441325" cy="297180"/>
          </a:xfrm>
          <a:prstGeom prst="rect">
            <a:avLst/>
          </a:prstGeom>
          <a:solidFill>
            <a:srgbClr val="00E3A8"/>
          </a:solidFill>
        </p:spPr>
        <p:txBody>
          <a:bodyPr vert="horz" wrap="square" lIns="0" tIns="1016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0"/>
              </a:spcBef>
            </a:pPr>
            <a:r>
              <a:rPr sz="1800" spc="-5" dirty="0">
                <a:latin typeface="Tahoma"/>
                <a:cs typeface="Tahoma"/>
              </a:rPr>
              <a:t>1:n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6250" y="4979987"/>
            <a:ext cx="440055" cy="297180"/>
          </a:xfrm>
          <a:prstGeom prst="rect">
            <a:avLst/>
          </a:prstGeom>
          <a:solidFill>
            <a:srgbClr val="00E3A8"/>
          </a:solidFill>
        </p:spPr>
        <p:txBody>
          <a:bodyPr vert="horz" wrap="square" lIns="0" tIns="1079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85"/>
              </a:spcBef>
            </a:pPr>
            <a:r>
              <a:rPr sz="1800" spc="-5" dirty="0">
                <a:latin typeface="Tahoma"/>
                <a:cs typeface="Tahoma"/>
              </a:rPr>
              <a:t>1:1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5662" y="944626"/>
            <a:ext cx="5665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ahoma"/>
                <a:cs typeface="Tahoma"/>
              </a:rPr>
              <a:t>Razón de</a:t>
            </a:r>
            <a:r>
              <a:rPr sz="4400" b="0" spc="-105" dirty="0">
                <a:latin typeface="Tahoma"/>
                <a:cs typeface="Tahoma"/>
              </a:rPr>
              <a:t> </a:t>
            </a:r>
            <a:r>
              <a:rPr sz="4400" b="0" spc="-5" dirty="0">
                <a:latin typeface="Tahoma"/>
                <a:cs typeface="Tahoma"/>
              </a:rPr>
              <a:t>cardinalidad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32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093" y="2032254"/>
            <a:ext cx="7406640" cy="3504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54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dirty="0">
                <a:latin typeface="Tahoma"/>
                <a:cs typeface="Tahoma"/>
              </a:rPr>
              <a:t>La </a:t>
            </a:r>
            <a:r>
              <a:rPr sz="2000" spc="-5" dirty="0">
                <a:latin typeface="Tahoma"/>
                <a:cs typeface="Tahoma"/>
              </a:rPr>
              <a:t>correspondencia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cardinalidades </a:t>
            </a:r>
            <a:r>
              <a:rPr sz="2000" dirty="0">
                <a:latin typeface="Tahoma"/>
                <a:cs typeface="Tahoma"/>
              </a:rPr>
              <a:t>apropiada para un  </a:t>
            </a:r>
            <a:r>
              <a:rPr sz="2000" spc="-5" dirty="0">
                <a:latin typeface="Tahoma"/>
                <a:cs typeface="Tahoma"/>
              </a:rPr>
              <a:t>conjunto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relaciones </a:t>
            </a:r>
            <a:r>
              <a:rPr sz="2000" dirty="0">
                <a:latin typeface="Tahoma"/>
                <a:cs typeface="Tahoma"/>
              </a:rPr>
              <a:t>proviene </a:t>
            </a:r>
            <a:r>
              <a:rPr sz="2000" spc="-5" dirty="0">
                <a:latin typeface="Tahoma"/>
                <a:cs typeface="Tahoma"/>
              </a:rPr>
              <a:t>de </a:t>
            </a:r>
            <a:r>
              <a:rPr sz="2000" dirty="0">
                <a:latin typeface="Tahoma"/>
                <a:cs typeface="Tahoma"/>
              </a:rPr>
              <a:t>la </a:t>
            </a:r>
            <a:r>
              <a:rPr sz="2000" spc="-5" dirty="0">
                <a:latin typeface="Tahoma"/>
                <a:cs typeface="Tahoma"/>
              </a:rPr>
              <a:t>situación </a:t>
            </a:r>
            <a:r>
              <a:rPr sz="2000" dirty="0">
                <a:latin typeface="Tahoma"/>
                <a:cs typeface="Tahoma"/>
              </a:rPr>
              <a:t>del </a:t>
            </a:r>
            <a:r>
              <a:rPr sz="2000" spc="-5" dirty="0">
                <a:latin typeface="Tahoma"/>
                <a:cs typeface="Tahoma"/>
              </a:rPr>
              <a:t>mundo real  que el </a:t>
            </a:r>
            <a:r>
              <a:rPr sz="2000" dirty="0">
                <a:latin typeface="Tahoma"/>
                <a:cs typeface="Tahoma"/>
              </a:rPr>
              <a:t>se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modela.</a:t>
            </a:r>
            <a:endParaRPr sz="2000">
              <a:latin typeface="Tahoma"/>
              <a:cs typeface="Tahoma"/>
            </a:endParaRPr>
          </a:p>
          <a:p>
            <a:pPr marL="355600" marR="141605" indent="-342900">
              <a:lnSpc>
                <a:spcPct val="97100"/>
              </a:lnSpc>
              <a:spcBef>
                <a:spcPts val="5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spc="-5" dirty="0">
                <a:latin typeface="Tahoma"/>
                <a:cs typeface="Tahoma"/>
              </a:rPr>
              <a:t>Por ej. Si </a:t>
            </a:r>
            <a:r>
              <a:rPr sz="2000" dirty="0">
                <a:latin typeface="Tahoma"/>
                <a:cs typeface="Tahoma"/>
              </a:rPr>
              <a:t>en un banco, un préstamo </a:t>
            </a:r>
            <a:r>
              <a:rPr sz="2000" spc="-5" dirty="0">
                <a:latin typeface="Tahoma"/>
                <a:cs typeface="Tahoma"/>
              </a:rPr>
              <a:t>puede </a:t>
            </a:r>
            <a:r>
              <a:rPr sz="2000" dirty="0">
                <a:latin typeface="Tahoma"/>
                <a:cs typeface="Tahoma"/>
              </a:rPr>
              <a:t>pertenecer  </a:t>
            </a:r>
            <a:r>
              <a:rPr sz="2000" spc="-5" dirty="0">
                <a:latin typeface="Tahoma"/>
                <a:cs typeface="Tahoma"/>
              </a:rPr>
              <a:t>únicamente </a:t>
            </a:r>
            <a:r>
              <a:rPr sz="2000" dirty="0">
                <a:latin typeface="Tahoma"/>
                <a:cs typeface="Tahoma"/>
              </a:rPr>
              <a:t>a un </a:t>
            </a:r>
            <a:r>
              <a:rPr sz="2000" spc="-5" dirty="0">
                <a:latin typeface="Tahoma"/>
                <a:cs typeface="Tahoma"/>
              </a:rPr>
              <a:t>cliente </a:t>
            </a:r>
            <a:r>
              <a:rPr sz="2000" dirty="0">
                <a:latin typeface="Tahoma"/>
                <a:cs typeface="Tahoma"/>
              </a:rPr>
              <a:t>y un </a:t>
            </a:r>
            <a:r>
              <a:rPr sz="2000" spc="-5" dirty="0">
                <a:latin typeface="Tahoma"/>
                <a:cs typeface="Tahoma"/>
              </a:rPr>
              <a:t>cliente puede tener </a:t>
            </a:r>
            <a:r>
              <a:rPr sz="2000" dirty="0">
                <a:latin typeface="Tahoma"/>
                <a:cs typeface="Tahoma"/>
              </a:rPr>
              <a:t>muchos  préstamos, </a:t>
            </a:r>
            <a:r>
              <a:rPr sz="2000" spc="-5" dirty="0">
                <a:latin typeface="Tahoma"/>
                <a:cs typeface="Tahoma"/>
              </a:rPr>
              <a:t>entonces, el conjunto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relaciones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100" b="1" i="1" spc="-55" dirty="0">
                <a:latin typeface="Tahoma"/>
                <a:cs typeface="Tahoma"/>
              </a:rPr>
              <a:t>clientes </a:t>
            </a:r>
            <a:r>
              <a:rPr sz="2000" dirty="0">
                <a:latin typeface="Tahoma"/>
                <a:cs typeface="Tahoma"/>
              </a:rPr>
              <a:t>a  </a:t>
            </a:r>
            <a:r>
              <a:rPr sz="2100" b="1" i="1" spc="-60" dirty="0">
                <a:latin typeface="Tahoma"/>
                <a:cs typeface="Tahoma"/>
              </a:rPr>
              <a:t>préstamos </a:t>
            </a:r>
            <a:r>
              <a:rPr sz="2000" dirty="0">
                <a:latin typeface="Tahoma"/>
                <a:cs typeface="Tahoma"/>
              </a:rPr>
              <a:t>es de uno 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muchos.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98700"/>
              </a:lnSpc>
              <a:spcBef>
                <a:spcPts val="4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spc="-5" dirty="0">
                <a:latin typeface="Tahoma"/>
                <a:cs typeface="Tahoma"/>
              </a:rPr>
              <a:t>Si </a:t>
            </a:r>
            <a:r>
              <a:rPr sz="2000" dirty="0">
                <a:latin typeface="Tahoma"/>
                <a:cs typeface="Tahoma"/>
              </a:rPr>
              <a:t>un préstamo </a:t>
            </a:r>
            <a:r>
              <a:rPr sz="2000" spc="-5" dirty="0">
                <a:latin typeface="Tahoma"/>
                <a:cs typeface="Tahoma"/>
              </a:rPr>
              <a:t>puede </a:t>
            </a:r>
            <a:r>
              <a:rPr sz="2000" dirty="0">
                <a:latin typeface="Tahoma"/>
                <a:cs typeface="Tahoma"/>
              </a:rPr>
              <a:t>pertenecer a </a:t>
            </a:r>
            <a:r>
              <a:rPr sz="2000" spc="-5" dirty="0">
                <a:latin typeface="Tahoma"/>
                <a:cs typeface="Tahoma"/>
              </a:rPr>
              <a:t>varios clientes </a:t>
            </a:r>
            <a:r>
              <a:rPr sz="2000" dirty="0">
                <a:latin typeface="Tahoma"/>
                <a:cs typeface="Tahoma"/>
              </a:rPr>
              <a:t>(como  préstamos </a:t>
            </a:r>
            <a:r>
              <a:rPr sz="2000" spc="-5" dirty="0">
                <a:latin typeface="Tahoma"/>
                <a:cs typeface="Tahoma"/>
              </a:rPr>
              <a:t>en conjunto </a:t>
            </a:r>
            <a:r>
              <a:rPr sz="2000" dirty="0">
                <a:latin typeface="Tahoma"/>
                <a:cs typeface="Tahoma"/>
              </a:rPr>
              <a:t>para socios de un negocio) y </a:t>
            </a:r>
            <a:r>
              <a:rPr sz="2000" spc="-5" dirty="0">
                <a:latin typeface="Tahoma"/>
                <a:cs typeface="Tahoma"/>
              </a:rPr>
              <a:t>un cliente  puede tener muchos </a:t>
            </a:r>
            <a:r>
              <a:rPr sz="2000" dirty="0">
                <a:latin typeface="Tahoma"/>
                <a:cs typeface="Tahoma"/>
              </a:rPr>
              <a:t>préstamos, </a:t>
            </a:r>
            <a:r>
              <a:rPr sz="2000" spc="-5" dirty="0">
                <a:latin typeface="Tahoma"/>
                <a:cs typeface="Tahoma"/>
              </a:rPr>
              <a:t>entonces, el conjunto </a:t>
            </a:r>
            <a:r>
              <a:rPr sz="2000" dirty="0">
                <a:latin typeface="Tahoma"/>
                <a:cs typeface="Tahoma"/>
              </a:rPr>
              <a:t>de  </a:t>
            </a:r>
            <a:r>
              <a:rPr sz="2000" spc="-5" dirty="0">
                <a:latin typeface="Tahoma"/>
                <a:cs typeface="Tahoma"/>
              </a:rPr>
              <a:t>relaciones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100" b="1" i="1" spc="-55" dirty="0">
                <a:latin typeface="Tahoma"/>
                <a:cs typeface="Tahoma"/>
              </a:rPr>
              <a:t>clientes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100" b="1" i="1" spc="-60" dirty="0">
                <a:latin typeface="Tahoma"/>
                <a:cs typeface="Tahoma"/>
              </a:rPr>
              <a:t>préstamos </a:t>
            </a:r>
            <a:r>
              <a:rPr sz="2000" dirty="0">
                <a:latin typeface="Tahoma"/>
                <a:cs typeface="Tahoma"/>
              </a:rPr>
              <a:t>es de muchos a muchos.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093" y="944626"/>
            <a:ext cx="5441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ahoma"/>
                <a:cs typeface="Tahoma"/>
              </a:rPr>
              <a:t>Razón de</a:t>
            </a:r>
            <a:r>
              <a:rPr sz="4400" b="0" spc="-105" dirty="0">
                <a:latin typeface="Tahoma"/>
                <a:cs typeface="Tahoma"/>
              </a:rPr>
              <a:t> </a:t>
            </a:r>
            <a:r>
              <a:rPr sz="4400" b="0" spc="-5" dirty="0">
                <a:latin typeface="Tahoma"/>
                <a:cs typeface="Tahoma"/>
              </a:rPr>
              <a:t>cardinalidad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093" y="1988174"/>
            <a:ext cx="5407660" cy="74422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670300" algn="l"/>
              </a:tabLst>
            </a:pPr>
            <a:r>
              <a:rPr sz="2000" b="1" dirty="0">
                <a:solidFill>
                  <a:srgbClr val="333399"/>
                </a:solidFill>
                <a:latin typeface="Tahoma"/>
                <a:cs typeface="Tahoma"/>
              </a:rPr>
              <a:t>CLIENTES	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PRESTAMOS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926465" algn="l"/>
                <a:tab pos="3670300" algn="l"/>
                <a:tab pos="4584700" algn="l"/>
              </a:tabLst>
            </a:pPr>
            <a:r>
              <a:rPr sz="2100" b="1" i="1" spc="-55" dirty="0">
                <a:latin typeface="Tahoma"/>
                <a:cs typeface="Tahoma"/>
              </a:rPr>
              <a:t>IdCli	</a:t>
            </a:r>
            <a:r>
              <a:rPr sz="2100" b="1" i="1" spc="-60" dirty="0">
                <a:latin typeface="Tahoma"/>
                <a:cs typeface="Tahoma"/>
              </a:rPr>
              <a:t>NomCli	IdPr	</a:t>
            </a:r>
            <a:r>
              <a:rPr sz="2100" b="1" i="1" spc="-70" dirty="0">
                <a:latin typeface="Tahoma"/>
                <a:cs typeface="Tahoma"/>
              </a:rPr>
              <a:t>Monto</a:t>
            </a:r>
            <a:endParaRPr sz="21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60043" y="2776603"/>
          <a:ext cx="5347970" cy="2502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1789..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Arias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Pedro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P17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10000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1720..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Bedón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Jorge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P23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1123..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Castro</a:t>
                      </a:r>
                      <a:r>
                        <a:rPr sz="2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Juan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969644" algn="l"/>
                        </a:tabLst>
                      </a:pPr>
                      <a:r>
                        <a:rPr sz="2000" strike="sngStrike" dirty="0">
                          <a:latin typeface="Tahoma"/>
                          <a:cs typeface="Tahoma"/>
                        </a:rPr>
                        <a:t> 	</a:t>
                      </a:r>
                      <a:r>
                        <a:rPr sz="2000" strike="sngStrike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000" strike="noStrike" spc="-5" dirty="0">
                          <a:latin typeface="Tahoma"/>
                          <a:cs typeface="Tahoma"/>
                        </a:rPr>
                        <a:t>11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12000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1001..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Erazo</a:t>
                      </a:r>
                      <a:r>
                        <a:rPr sz="2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María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969644" algn="l"/>
                        </a:tabLst>
                      </a:pPr>
                      <a:r>
                        <a:rPr sz="2000" strike="sngStrike" dirty="0">
                          <a:latin typeface="Tahoma"/>
                          <a:cs typeface="Tahoma"/>
                        </a:rPr>
                        <a:t> 	</a:t>
                      </a:r>
                      <a:r>
                        <a:rPr sz="2000" strike="sngStrike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000" strike="noStrike" spc="-5" dirty="0">
                          <a:latin typeface="Tahoma"/>
                          <a:cs typeface="Tahoma"/>
                        </a:rPr>
                        <a:t>16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6500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0756..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Fierro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Luis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969644" algn="l"/>
                        </a:tabLst>
                      </a:pPr>
                      <a:r>
                        <a:rPr sz="2000" strike="sngStrike" dirty="0">
                          <a:latin typeface="Tahoma"/>
                          <a:cs typeface="Tahoma"/>
                        </a:rPr>
                        <a:t> 	</a:t>
                      </a:r>
                      <a:r>
                        <a:rPr sz="2000" strike="sngStrike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000" strike="noStrike" spc="-5" dirty="0">
                          <a:latin typeface="Tahoma"/>
                          <a:cs typeface="Tahoma"/>
                        </a:rPr>
                        <a:t>08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4800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1733..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Plaza</a:t>
                      </a:r>
                      <a:r>
                        <a:rPr sz="2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Mario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P10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15000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315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1478..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315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García</a:t>
                      </a:r>
                      <a:r>
                        <a:rPr sz="2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Sara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40665" algn="r">
                        <a:lnSpc>
                          <a:spcPts val="2315"/>
                        </a:lnSpc>
                        <a:spcBef>
                          <a:spcPts val="235"/>
                        </a:spcBef>
                        <a:tabLst>
                          <a:tab pos="898525" algn="l"/>
                        </a:tabLst>
                      </a:pPr>
                      <a:r>
                        <a:rPr sz="2000" strike="sngStrike" dirty="0">
                          <a:latin typeface="Tahoma"/>
                          <a:cs typeface="Tahoma"/>
                        </a:rPr>
                        <a:t> 	</a:t>
                      </a:r>
                      <a:r>
                        <a:rPr sz="2000" strike="sngStrike" spc="-5" dirty="0">
                          <a:latin typeface="Tahoma"/>
                          <a:cs typeface="Tahoma"/>
                        </a:rPr>
                        <a:t>P</a:t>
                      </a:r>
                      <a:r>
                        <a:rPr sz="2000" strike="noStrike" spc="-5" dirty="0">
                          <a:latin typeface="Tahoma"/>
                          <a:cs typeface="Tahoma"/>
                        </a:rPr>
                        <a:t>33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315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6000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079093" y="5676953"/>
            <a:ext cx="6734175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460"/>
              </a:lnSpc>
              <a:spcBef>
                <a:spcPts val="110"/>
              </a:spcBef>
            </a:pPr>
            <a:r>
              <a:rPr sz="2000" spc="-5" dirty="0">
                <a:latin typeface="Tahoma"/>
                <a:cs typeface="Tahoma"/>
              </a:rPr>
              <a:t>Ejemplo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cardinalidad </a:t>
            </a:r>
            <a:r>
              <a:rPr sz="2000" dirty="0">
                <a:latin typeface="Tahoma"/>
                <a:cs typeface="Tahoma"/>
              </a:rPr>
              <a:t>muchos a muchos </a:t>
            </a:r>
            <a:r>
              <a:rPr sz="2000" spc="-5" dirty="0">
                <a:latin typeface="Tahoma"/>
                <a:cs typeface="Tahoma"/>
              </a:rPr>
              <a:t>entre </a:t>
            </a:r>
            <a:r>
              <a:rPr sz="2100" b="1" i="1" spc="-55" dirty="0">
                <a:latin typeface="Tahoma"/>
                <a:cs typeface="Tahoma"/>
              </a:rPr>
              <a:t>clientes</a:t>
            </a:r>
            <a:r>
              <a:rPr sz="2100" b="1" i="1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460"/>
              </a:lnSpc>
            </a:pPr>
            <a:r>
              <a:rPr sz="2100" b="1" i="1" spc="-65" dirty="0">
                <a:latin typeface="Tahoma"/>
                <a:cs typeface="Tahoma"/>
              </a:rPr>
              <a:t>prestamos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9901" y="299720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79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79901" y="3357626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79">
                <a:moveTo>
                  <a:pt x="0" y="0"/>
                </a:moveTo>
                <a:lnTo>
                  <a:pt x="10079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8400" y="3068573"/>
            <a:ext cx="1079500" cy="1800225"/>
          </a:xfrm>
          <a:custGeom>
            <a:avLst/>
            <a:gdLst/>
            <a:ahLst/>
            <a:cxnLst/>
            <a:rect l="l" t="t" r="r" b="b"/>
            <a:pathLst>
              <a:path w="1079500" h="1800225">
                <a:moveTo>
                  <a:pt x="0" y="1800225"/>
                </a:moveTo>
                <a:lnTo>
                  <a:pt x="1079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79901" y="3429000"/>
            <a:ext cx="1079500" cy="1440180"/>
          </a:xfrm>
          <a:custGeom>
            <a:avLst/>
            <a:gdLst/>
            <a:ahLst/>
            <a:cxnLst/>
            <a:rect l="l" t="t" r="r" b="b"/>
            <a:pathLst>
              <a:path w="1079500" h="1440179">
                <a:moveTo>
                  <a:pt x="0" y="0"/>
                </a:moveTo>
                <a:lnTo>
                  <a:pt x="1079500" y="14397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093" y="944626"/>
            <a:ext cx="5654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ahoma"/>
                <a:cs typeface="Tahoma"/>
              </a:rPr>
              <a:t>Atributos de</a:t>
            </a:r>
            <a:r>
              <a:rPr sz="4400" b="0" spc="-65" dirty="0">
                <a:latin typeface="Tahoma"/>
                <a:cs typeface="Tahoma"/>
              </a:rPr>
              <a:t> </a:t>
            </a:r>
            <a:r>
              <a:rPr sz="4400" b="0" spc="-5" dirty="0">
                <a:latin typeface="Tahoma"/>
                <a:cs typeface="Tahoma"/>
              </a:rPr>
              <a:t>relaciones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093" y="2030730"/>
            <a:ext cx="7550784" cy="158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Existe </a:t>
            </a:r>
            <a:r>
              <a:rPr sz="3200" dirty="0">
                <a:latin typeface="Tahoma"/>
                <a:cs typeface="Tahoma"/>
              </a:rPr>
              <a:t>la posibilidad de que una </a:t>
            </a:r>
            <a:r>
              <a:rPr sz="3200" spc="-5" dirty="0">
                <a:latin typeface="Tahoma"/>
                <a:cs typeface="Tahoma"/>
              </a:rPr>
              <a:t>relación  tenga </a:t>
            </a:r>
            <a:r>
              <a:rPr sz="3200" dirty="0">
                <a:latin typeface="Tahoma"/>
                <a:cs typeface="Tahoma"/>
              </a:rPr>
              <a:t>atributos para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calificarla.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3200" spc="-5" dirty="0">
                <a:latin typeface="Tahoma"/>
                <a:cs typeface="Tahoma"/>
              </a:rPr>
              <a:t>Por </a:t>
            </a:r>
            <a:r>
              <a:rPr sz="3200" dirty="0">
                <a:latin typeface="Tahoma"/>
                <a:cs typeface="Tahoma"/>
              </a:rPr>
              <a:t>ejemplo: </a:t>
            </a:r>
            <a:r>
              <a:rPr sz="3200" spc="-5" dirty="0">
                <a:latin typeface="Tahoma"/>
                <a:cs typeface="Tahoma"/>
              </a:rPr>
              <a:t>en </a:t>
            </a:r>
            <a:r>
              <a:rPr sz="3200" dirty="0">
                <a:latin typeface="Tahoma"/>
                <a:cs typeface="Tahoma"/>
              </a:rPr>
              <a:t>un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hotel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2500" y="3933825"/>
            <a:ext cx="1727200" cy="935355"/>
          </a:xfrm>
          <a:custGeom>
            <a:avLst/>
            <a:gdLst/>
            <a:ahLst/>
            <a:cxnLst/>
            <a:rect l="l" t="t" r="r" b="b"/>
            <a:pathLst>
              <a:path w="1727200" h="935354">
                <a:moveTo>
                  <a:pt x="0" y="467487"/>
                </a:moveTo>
                <a:lnTo>
                  <a:pt x="863600" y="0"/>
                </a:lnTo>
                <a:lnTo>
                  <a:pt x="1727200" y="467487"/>
                </a:lnTo>
                <a:lnTo>
                  <a:pt x="863600" y="934974"/>
                </a:lnTo>
                <a:lnTo>
                  <a:pt x="0" y="467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40425" y="4005262"/>
            <a:ext cx="1689100" cy="6496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470"/>
              </a:spcBef>
            </a:pPr>
            <a:r>
              <a:rPr sz="1800" spc="-15" dirty="0">
                <a:latin typeface="Tahoma"/>
                <a:cs typeface="Tahoma"/>
              </a:rPr>
              <a:t>HABITACIÓN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112" y="4076636"/>
            <a:ext cx="1689100" cy="649605"/>
          </a:xfrm>
          <a:custGeom>
            <a:avLst/>
            <a:gdLst/>
            <a:ahLst/>
            <a:cxnLst/>
            <a:rect l="l" t="t" r="r" b="b"/>
            <a:pathLst>
              <a:path w="1689100" h="649604">
                <a:moveTo>
                  <a:pt x="0" y="649287"/>
                </a:moveTo>
                <a:lnTo>
                  <a:pt x="1689100" y="649287"/>
                </a:lnTo>
                <a:lnTo>
                  <a:pt x="1689100" y="0"/>
                </a:lnTo>
                <a:lnTo>
                  <a:pt x="0" y="0"/>
                </a:lnTo>
                <a:lnTo>
                  <a:pt x="0" y="649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0112" y="4076636"/>
            <a:ext cx="3822065" cy="6496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7325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475"/>
              </a:spcBef>
              <a:tabLst>
                <a:tab pos="3101975" algn="l"/>
              </a:tabLst>
            </a:pPr>
            <a:r>
              <a:rPr sz="1800" spc="-5" dirty="0">
                <a:latin typeface="Tahoma"/>
                <a:cs typeface="Tahoma"/>
              </a:rPr>
              <a:t>PER</a:t>
            </a:r>
            <a:r>
              <a:rPr sz="1800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ONA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5" dirty="0">
                <a:latin typeface="Tahoma"/>
                <a:cs typeface="Tahoma"/>
              </a:rPr>
              <a:t>OC</a:t>
            </a:r>
            <a:r>
              <a:rPr sz="1800" spc="-15" dirty="0">
                <a:latin typeface="Tahoma"/>
                <a:cs typeface="Tahoma"/>
              </a:rPr>
              <a:t>U</a:t>
            </a:r>
            <a:r>
              <a:rPr sz="1800" spc="-35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55875" y="4365625"/>
            <a:ext cx="936625" cy="0"/>
          </a:xfrm>
          <a:custGeom>
            <a:avLst/>
            <a:gdLst/>
            <a:ahLst/>
            <a:cxnLst/>
            <a:rect l="l" t="t" r="r" b="b"/>
            <a:pathLst>
              <a:path w="936625">
                <a:moveTo>
                  <a:pt x="0" y="0"/>
                </a:moveTo>
                <a:lnTo>
                  <a:pt x="9366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9700" y="4365625"/>
            <a:ext cx="720725" cy="0"/>
          </a:xfrm>
          <a:custGeom>
            <a:avLst/>
            <a:gdLst/>
            <a:ahLst/>
            <a:cxnLst/>
            <a:rect l="l" t="t" r="r" b="b"/>
            <a:pathLst>
              <a:path w="720725">
                <a:moveTo>
                  <a:pt x="0" y="0"/>
                </a:moveTo>
                <a:lnTo>
                  <a:pt x="720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43123" y="5286375"/>
            <a:ext cx="1727200" cy="421005"/>
          </a:xfrm>
          <a:custGeom>
            <a:avLst/>
            <a:gdLst/>
            <a:ahLst/>
            <a:cxnLst/>
            <a:rect l="l" t="t" r="r" b="b"/>
            <a:pathLst>
              <a:path w="1727200" h="421004">
                <a:moveTo>
                  <a:pt x="0" y="210312"/>
                </a:moveTo>
                <a:lnTo>
                  <a:pt x="25102" y="159795"/>
                </a:lnTo>
                <a:lnTo>
                  <a:pt x="67875" y="128480"/>
                </a:lnTo>
                <a:lnTo>
                  <a:pt x="129403" y="99561"/>
                </a:lnTo>
                <a:lnTo>
                  <a:pt x="166644" y="86136"/>
                </a:lnTo>
                <a:lnTo>
                  <a:pt x="207906" y="73473"/>
                </a:lnTo>
                <a:lnTo>
                  <a:pt x="252968" y="61626"/>
                </a:lnTo>
                <a:lnTo>
                  <a:pt x="301606" y="50650"/>
                </a:lnTo>
                <a:lnTo>
                  <a:pt x="353598" y="40599"/>
                </a:lnTo>
                <a:lnTo>
                  <a:pt x="408722" y="31527"/>
                </a:lnTo>
                <a:lnTo>
                  <a:pt x="466756" y="23488"/>
                </a:lnTo>
                <a:lnTo>
                  <a:pt x="527476" y="16537"/>
                </a:lnTo>
                <a:lnTo>
                  <a:pt x="590661" y="10728"/>
                </a:lnTo>
                <a:lnTo>
                  <a:pt x="656089" y="6116"/>
                </a:lnTo>
                <a:lnTo>
                  <a:pt x="723536" y="2754"/>
                </a:lnTo>
                <a:lnTo>
                  <a:pt x="792780" y="697"/>
                </a:lnTo>
                <a:lnTo>
                  <a:pt x="863600" y="0"/>
                </a:lnTo>
                <a:lnTo>
                  <a:pt x="934436" y="697"/>
                </a:lnTo>
                <a:lnTo>
                  <a:pt x="1003694" y="2754"/>
                </a:lnTo>
                <a:lnTo>
                  <a:pt x="1071152" y="6116"/>
                </a:lnTo>
                <a:lnTo>
                  <a:pt x="1136587" y="10728"/>
                </a:lnTo>
                <a:lnTo>
                  <a:pt x="1199776" y="16537"/>
                </a:lnTo>
                <a:lnTo>
                  <a:pt x="1260499" y="23488"/>
                </a:lnTo>
                <a:lnTo>
                  <a:pt x="1318533" y="31527"/>
                </a:lnTo>
                <a:lnTo>
                  <a:pt x="1373656" y="40599"/>
                </a:lnTo>
                <a:lnTo>
                  <a:pt x="1425645" y="50650"/>
                </a:lnTo>
                <a:lnTo>
                  <a:pt x="1474279" y="61626"/>
                </a:lnTo>
                <a:lnTo>
                  <a:pt x="1519335" y="73473"/>
                </a:lnTo>
                <a:lnTo>
                  <a:pt x="1560592" y="86136"/>
                </a:lnTo>
                <a:lnTo>
                  <a:pt x="1597826" y="99561"/>
                </a:lnTo>
                <a:lnTo>
                  <a:pt x="1659342" y="128480"/>
                </a:lnTo>
                <a:lnTo>
                  <a:pt x="1702104" y="159795"/>
                </a:lnTo>
                <a:lnTo>
                  <a:pt x="1724337" y="193073"/>
                </a:lnTo>
                <a:lnTo>
                  <a:pt x="1727200" y="210312"/>
                </a:lnTo>
                <a:lnTo>
                  <a:pt x="1724337" y="227570"/>
                </a:lnTo>
                <a:lnTo>
                  <a:pt x="1715898" y="244443"/>
                </a:lnTo>
                <a:lnTo>
                  <a:pt x="1683178" y="276819"/>
                </a:lnTo>
                <a:lnTo>
                  <a:pt x="1630817" y="307007"/>
                </a:lnTo>
                <a:lnTo>
                  <a:pt x="1560592" y="334574"/>
                </a:lnTo>
                <a:lnTo>
                  <a:pt x="1519335" y="347239"/>
                </a:lnTo>
                <a:lnTo>
                  <a:pt x="1474279" y="359087"/>
                </a:lnTo>
                <a:lnTo>
                  <a:pt x="1425645" y="370063"/>
                </a:lnTo>
                <a:lnTo>
                  <a:pt x="1373656" y="380114"/>
                </a:lnTo>
                <a:lnTo>
                  <a:pt x="1318533" y="389184"/>
                </a:lnTo>
                <a:lnTo>
                  <a:pt x="1260499" y="397221"/>
                </a:lnTo>
                <a:lnTo>
                  <a:pt x="1199776" y="404170"/>
                </a:lnTo>
                <a:lnTo>
                  <a:pt x="1136587" y="409976"/>
                </a:lnTo>
                <a:lnTo>
                  <a:pt x="1071152" y="414587"/>
                </a:lnTo>
                <a:lnTo>
                  <a:pt x="1003694" y="417947"/>
                </a:lnTo>
                <a:lnTo>
                  <a:pt x="934436" y="420002"/>
                </a:lnTo>
                <a:lnTo>
                  <a:pt x="863600" y="420700"/>
                </a:lnTo>
                <a:lnTo>
                  <a:pt x="792780" y="420002"/>
                </a:lnTo>
                <a:lnTo>
                  <a:pt x="723536" y="417947"/>
                </a:lnTo>
                <a:lnTo>
                  <a:pt x="656089" y="414587"/>
                </a:lnTo>
                <a:lnTo>
                  <a:pt x="590661" y="409976"/>
                </a:lnTo>
                <a:lnTo>
                  <a:pt x="527476" y="404170"/>
                </a:lnTo>
                <a:lnTo>
                  <a:pt x="466756" y="397221"/>
                </a:lnTo>
                <a:lnTo>
                  <a:pt x="408722" y="389184"/>
                </a:lnTo>
                <a:lnTo>
                  <a:pt x="353598" y="380114"/>
                </a:lnTo>
                <a:lnTo>
                  <a:pt x="301606" y="370063"/>
                </a:lnTo>
                <a:lnTo>
                  <a:pt x="252968" y="359087"/>
                </a:lnTo>
                <a:lnTo>
                  <a:pt x="207906" y="347239"/>
                </a:lnTo>
                <a:lnTo>
                  <a:pt x="166644" y="334574"/>
                </a:lnTo>
                <a:lnTo>
                  <a:pt x="129403" y="321145"/>
                </a:lnTo>
                <a:lnTo>
                  <a:pt x="67875" y="292214"/>
                </a:lnTo>
                <a:lnTo>
                  <a:pt x="25102" y="260878"/>
                </a:lnTo>
                <a:lnTo>
                  <a:pt x="2863" y="227570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41066" y="5346572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4" dirty="0">
                <a:latin typeface="Tahoma"/>
                <a:cs typeface="Tahoma"/>
              </a:rPr>
              <a:t>F</a:t>
            </a:r>
            <a:r>
              <a:rPr sz="1800" spc="-5" dirty="0">
                <a:latin typeface="Tahoma"/>
                <a:cs typeface="Tahoma"/>
              </a:rPr>
              <a:t>.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5" dirty="0">
                <a:latin typeface="Tahoma"/>
                <a:cs typeface="Tahoma"/>
              </a:rPr>
              <a:t>GRESO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59401" y="5278501"/>
            <a:ext cx="1514475" cy="421005"/>
          </a:xfrm>
          <a:custGeom>
            <a:avLst/>
            <a:gdLst/>
            <a:ahLst/>
            <a:cxnLst/>
            <a:rect l="l" t="t" r="r" b="b"/>
            <a:pathLst>
              <a:path w="1514475" h="421004">
                <a:moveTo>
                  <a:pt x="0" y="210312"/>
                </a:moveTo>
                <a:lnTo>
                  <a:pt x="13651" y="170333"/>
                </a:lnTo>
                <a:lnTo>
                  <a:pt x="52915" y="132893"/>
                </a:lnTo>
                <a:lnTo>
                  <a:pt x="115252" y="98695"/>
                </a:lnTo>
                <a:lnTo>
                  <a:pt x="154281" y="83032"/>
                </a:lnTo>
                <a:lnTo>
                  <a:pt x="198127" y="68443"/>
                </a:lnTo>
                <a:lnTo>
                  <a:pt x="246473" y="55016"/>
                </a:lnTo>
                <a:lnTo>
                  <a:pt x="299001" y="42840"/>
                </a:lnTo>
                <a:lnTo>
                  <a:pt x="355395" y="32002"/>
                </a:lnTo>
                <a:lnTo>
                  <a:pt x="415338" y="22590"/>
                </a:lnTo>
                <a:lnTo>
                  <a:pt x="478511" y="14692"/>
                </a:lnTo>
                <a:lnTo>
                  <a:pt x="544599" y="8396"/>
                </a:lnTo>
                <a:lnTo>
                  <a:pt x="613283" y="3790"/>
                </a:lnTo>
                <a:lnTo>
                  <a:pt x="684247" y="962"/>
                </a:lnTo>
                <a:lnTo>
                  <a:pt x="757174" y="0"/>
                </a:lnTo>
                <a:lnTo>
                  <a:pt x="830101" y="962"/>
                </a:lnTo>
                <a:lnTo>
                  <a:pt x="901069" y="3790"/>
                </a:lnTo>
                <a:lnTo>
                  <a:pt x="969759" y="8396"/>
                </a:lnTo>
                <a:lnTo>
                  <a:pt x="1035854" y="14692"/>
                </a:lnTo>
                <a:lnTo>
                  <a:pt x="1099036" y="22590"/>
                </a:lnTo>
                <a:lnTo>
                  <a:pt x="1158988" y="32002"/>
                </a:lnTo>
                <a:lnTo>
                  <a:pt x="1215392" y="42840"/>
                </a:lnTo>
                <a:lnTo>
                  <a:pt x="1267932" y="55016"/>
                </a:lnTo>
                <a:lnTo>
                  <a:pt x="1316289" y="68443"/>
                </a:lnTo>
                <a:lnTo>
                  <a:pt x="1360146" y="83032"/>
                </a:lnTo>
                <a:lnTo>
                  <a:pt x="1399185" y="98695"/>
                </a:lnTo>
                <a:lnTo>
                  <a:pt x="1461542" y="132893"/>
                </a:lnTo>
                <a:lnTo>
                  <a:pt x="1500818" y="170333"/>
                </a:lnTo>
                <a:lnTo>
                  <a:pt x="1514475" y="210312"/>
                </a:lnTo>
                <a:lnTo>
                  <a:pt x="1511007" y="230564"/>
                </a:lnTo>
                <a:lnTo>
                  <a:pt x="1500818" y="250273"/>
                </a:lnTo>
                <a:lnTo>
                  <a:pt x="1461542" y="287704"/>
                </a:lnTo>
                <a:lnTo>
                  <a:pt x="1399185" y="321900"/>
                </a:lnTo>
                <a:lnTo>
                  <a:pt x="1360146" y="337564"/>
                </a:lnTo>
                <a:lnTo>
                  <a:pt x="1316289" y="352155"/>
                </a:lnTo>
                <a:lnTo>
                  <a:pt x="1267932" y="365585"/>
                </a:lnTo>
                <a:lnTo>
                  <a:pt x="1215392" y="377764"/>
                </a:lnTo>
                <a:lnTo>
                  <a:pt x="1158988" y="388606"/>
                </a:lnTo>
                <a:lnTo>
                  <a:pt x="1099036" y="398022"/>
                </a:lnTo>
                <a:lnTo>
                  <a:pt x="1035854" y="405923"/>
                </a:lnTo>
                <a:lnTo>
                  <a:pt x="969759" y="412222"/>
                </a:lnTo>
                <a:lnTo>
                  <a:pt x="901069" y="416831"/>
                </a:lnTo>
                <a:lnTo>
                  <a:pt x="830101" y="419661"/>
                </a:lnTo>
                <a:lnTo>
                  <a:pt x="757174" y="420624"/>
                </a:lnTo>
                <a:lnTo>
                  <a:pt x="684247" y="419661"/>
                </a:lnTo>
                <a:lnTo>
                  <a:pt x="613283" y="416831"/>
                </a:lnTo>
                <a:lnTo>
                  <a:pt x="544599" y="412222"/>
                </a:lnTo>
                <a:lnTo>
                  <a:pt x="478511" y="405923"/>
                </a:lnTo>
                <a:lnTo>
                  <a:pt x="415338" y="398022"/>
                </a:lnTo>
                <a:lnTo>
                  <a:pt x="355395" y="388606"/>
                </a:lnTo>
                <a:lnTo>
                  <a:pt x="299001" y="377764"/>
                </a:lnTo>
                <a:lnTo>
                  <a:pt x="246473" y="365585"/>
                </a:lnTo>
                <a:lnTo>
                  <a:pt x="198127" y="352155"/>
                </a:lnTo>
                <a:lnTo>
                  <a:pt x="154281" y="337564"/>
                </a:lnTo>
                <a:lnTo>
                  <a:pt x="115252" y="321900"/>
                </a:lnTo>
                <a:lnTo>
                  <a:pt x="52915" y="287704"/>
                </a:lnTo>
                <a:lnTo>
                  <a:pt x="13651" y="250273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48198" y="5338698"/>
            <a:ext cx="93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4" dirty="0">
                <a:latin typeface="Tahoma"/>
                <a:cs typeface="Tahoma"/>
              </a:rPr>
              <a:t>F</a:t>
            </a:r>
            <a:r>
              <a:rPr sz="1800" spc="-5" dirty="0">
                <a:latin typeface="Tahoma"/>
                <a:cs typeface="Tahoma"/>
              </a:rPr>
              <a:t>.</a:t>
            </a:r>
            <a:r>
              <a:rPr sz="1800" spc="-20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ALI</a:t>
            </a:r>
            <a:r>
              <a:rPr sz="1800" dirty="0">
                <a:latin typeface="Tahoma"/>
                <a:cs typeface="Tahoma"/>
              </a:rPr>
              <a:t>D</a:t>
            </a:r>
            <a:r>
              <a:rPr sz="1800" spc="-5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29000" y="4643501"/>
            <a:ext cx="500380" cy="643255"/>
          </a:xfrm>
          <a:custGeom>
            <a:avLst/>
            <a:gdLst/>
            <a:ahLst/>
            <a:cxnLst/>
            <a:rect l="l" t="t" r="r" b="b"/>
            <a:pathLst>
              <a:path w="500379" h="643254">
                <a:moveTo>
                  <a:pt x="499999" y="0"/>
                </a:moveTo>
                <a:lnTo>
                  <a:pt x="0" y="6428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86376" y="4643501"/>
            <a:ext cx="714375" cy="643255"/>
          </a:xfrm>
          <a:custGeom>
            <a:avLst/>
            <a:gdLst/>
            <a:ahLst/>
            <a:cxnLst/>
            <a:rect l="l" t="t" r="r" b="b"/>
            <a:pathLst>
              <a:path w="714375" h="643254">
                <a:moveTo>
                  <a:pt x="0" y="0"/>
                </a:moveTo>
                <a:lnTo>
                  <a:pt x="714375" y="6428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093" y="944626"/>
            <a:ext cx="56540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Tahoma"/>
                <a:cs typeface="Tahoma"/>
              </a:rPr>
              <a:t>Atributos de</a:t>
            </a:r>
            <a:r>
              <a:rPr sz="4400" b="0" spc="-65" dirty="0">
                <a:latin typeface="Tahoma"/>
                <a:cs typeface="Tahoma"/>
              </a:rPr>
              <a:t> </a:t>
            </a:r>
            <a:r>
              <a:rPr sz="4400" b="0" spc="-5" dirty="0">
                <a:latin typeface="Tahoma"/>
                <a:cs typeface="Tahoma"/>
              </a:rPr>
              <a:t>relaciones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093" y="2032253"/>
            <a:ext cx="7346950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Por lo </a:t>
            </a:r>
            <a:r>
              <a:rPr sz="2400" dirty="0">
                <a:latin typeface="Tahoma"/>
                <a:cs typeface="Tahoma"/>
              </a:rPr>
              <a:t>general </a:t>
            </a:r>
            <a:r>
              <a:rPr sz="2400" spc="-5" dirty="0">
                <a:latin typeface="Tahoma"/>
                <a:cs typeface="Tahoma"/>
              </a:rPr>
              <a:t>estos casos suelen </a:t>
            </a:r>
            <a:r>
              <a:rPr sz="2400" dirty="0">
                <a:latin typeface="Tahoma"/>
                <a:cs typeface="Tahoma"/>
              </a:rPr>
              <a:t>derivar </a:t>
            </a:r>
            <a:r>
              <a:rPr sz="2400" spc="-5" dirty="0">
                <a:latin typeface="Tahoma"/>
                <a:cs typeface="Tahoma"/>
              </a:rPr>
              <a:t>en nuevas  entidades. </a:t>
            </a:r>
            <a:r>
              <a:rPr sz="2400" dirty="0">
                <a:latin typeface="Tahoma"/>
                <a:cs typeface="Tahoma"/>
              </a:rPr>
              <a:t>Así, la </a:t>
            </a:r>
            <a:r>
              <a:rPr sz="2400" spc="-5" dirty="0">
                <a:latin typeface="Tahoma"/>
                <a:cs typeface="Tahoma"/>
              </a:rPr>
              <a:t>relación OCUPA, con </a:t>
            </a:r>
            <a:r>
              <a:rPr sz="2400" dirty="0">
                <a:latin typeface="Tahoma"/>
                <a:cs typeface="Tahoma"/>
              </a:rPr>
              <a:t>los </a:t>
            </a:r>
            <a:r>
              <a:rPr sz="2400" spc="-5" dirty="0">
                <a:latin typeface="Tahoma"/>
                <a:cs typeface="Tahoma"/>
              </a:rPr>
              <a:t>atributos  f-ingreso </a:t>
            </a:r>
            <a:r>
              <a:rPr sz="2400" dirty="0">
                <a:latin typeface="Tahoma"/>
                <a:cs typeface="Tahoma"/>
              </a:rPr>
              <a:t>y </a:t>
            </a:r>
            <a:r>
              <a:rPr sz="2400" spc="-5" dirty="0">
                <a:latin typeface="Tahoma"/>
                <a:cs typeface="Tahoma"/>
              </a:rPr>
              <a:t>f-salida, pueden ser </a:t>
            </a:r>
            <a:r>
              <a:rPr sz="2400" dirty="0">
                <a:latin typeface="Tahoma"/>
                <a:cs typeface="Tahoma"/>
              </a:rPr>
              <a:t>una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entidad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790"/>
              </a:spcBef>
            </a:pPr>
            <a:r>
              <a:rPr sz="2400" spc="-5" dirty="0">
                <a:latin typeface="Tahoma"/>
                <a:cs typeface="Tahoma"/>
              </a:rPr>
              <a:t>ESTADÍA.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600" y="5876925"/>
            <a:ext cx="1689100" cy="6496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732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475"/>
              </a:spcBef>
            </a:pPr>
            <a:r>
              <a:rPr sz="1800" spc="-15" dirty="0">
                <a:latin typeface="Tahoma"/>
                <a:cs typeface="Tahoma"/>
              </a:rPr>
              <a:t>HABITACIÓN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112" y="3789362"/>
            <a:ext cx="1689100" cy="649605"/>
          </a:xfrm>
          <a:custGeom>
            <a:avLst/>
            <a:gdLst/>
            <a:ahLst/>
            <a:cxnLst/>
            <a:rect l="l" t="t" r="r" b="b"/>
            <a:pathLst>
              <a:path w="1689100" h="649604">
                <a:moveTo>
                  <a:pt x="0" y="649287"/>
                </a:moveTo>
                <a:lnTo>
                  <a:pt x="1689100" y="649287"/>
                </a:lnTo>
                <a:lnTo>
                  <a:pt x="1689100" y="0"/>
                </a:lnTo>
                <a:lnTo>
                  <a:pt x="0" y="0"/>
                </a:lnTo>
                <a:lnTo>
                  <a:pt x="0" y="649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5875" y="4076700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5">
                <a:moveTo>
                  <a:pt x="0" y="0"/>
                </a:moveTo>
                <a:lnTo>
                  <a:pt x="503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16526" y="4076700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7675" y="3644900"/>
            <a:ext cx="1727200" cy="935355"/>
          </a:xfrm>
          <a:custGeom>
            <a:avLst/>
            <a:gdLst/>
            <a:ahLst/>
            <a:cxnLst/>
            <a:rect l="l" t="t" r="r" b="b"/>
            <a:pathLst>
              <a:path w="1727200" h="935354">
                <a:moveTo>
                  <a:pt x="0" y="467487"/>
                </a:moveTo>
                <a:lnTo>
                  <a:pt x="863600" y="0"/>
                </a:lnTo>
                <a:lnTo>
                  <a:pt x="1727200" y="467487"/>
                </a:lnTo>
                <a:lnTo>
                  <a:pt x="863600" y="934974"/>
                </a:lnTo>
                <a:lnTo>
                  <a:pt x="0" y="4674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0112" y="3789362"/>
            <a:ext cx="3279140" cy="6496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470"/>
              </a:spcBef>
              <a:tabLst>
                <a:tab pos="2636520" algn="l"/>
              </a:tabLst>
            </a:pPr>
            <a:r>
              <a:rPr sz="1800" spc="-5" dirty="0">
                <a:latin typeface="Tahoma"/>
                <a:cs typeface="Tahoma"/>
              </a:rPr>
              <a:t>PER</a:t>
            </a:r>
            <a:r>
              <a:rPr sz="1800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ONA</a:t>
            </a:r>
            <a:r>
              <a:rPr sz="1800" dirty="0">
                <a:latin typeface="Tahoma"/>
                <a:cs typeface="Tahoma"/>
              </a:rPr>
              <a:t>	TIENE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5600" y="3716337"/>
            <a:ext cx="1689100" cy="6496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470"/>
              </a:spcBef>
            </a:pPr>
            <a:r>
              <a:rPr sz="1800" spc="-15" dirty="0">
                <a:latin typeface="Tahoma"/>
                <a:cs typeface="Tahoma"/>
              </a:rPr>
              <a:t>ESTADIA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64226" y="4652898"/>
            <a:ext cx="1727200" cy="935355"/>
          </a:xfrm>
          <a:custGeom>
            <a:avLst/>
            <a:gdLst/>
            <a:ahLst/>
            <a:cxnLst/>
            <a:rect l="l" t="t" r="r" b="b"/>
            <a:pathLst>
              <a:path w="1727200" h="935354">
                <a:moveTo>
                  <a:pt x="0" y="467613"/>
                </a:moveTo>
                <a:lnTo>
                  <a:pt x="863600" y="0"/>
                </a:lnTo>
                <a:lnTo>
                  <a:pt x="1727200" y="467613"/>
                </a:lnTo>
                <a:lnTo>
                  <a:pt x="863600" y="935101"/>
                </a:lnTo>
                <a:lnTo>
                  <a:pt x="0" y="46761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861684" y="4970526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OC</a:t>
            </a:r>
            <a:r>
              <a:rPr sz="1800" spc="-15" dirty="0">
                <a:latin typeface="Tahoma"/>
                <a:cs typeface="Tahoma"/>
              </a:rPr>
              <a:t>U</a:t>
            </a:r>
            <a:r>
              <a:rPr sz="1800" spc="-35" dirty="0">
                <a:latin typeface="Tahoma"/>
                <a:cs typeface="Tahoma"/>
              </a:rPr>
              <a:t>P</a:t>
            </a:r>
            <a:r>
              <a:rPr sz="1800" spc="-5" dirty="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00851" y="4365625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4">
                <a:moveTo>
                  <a:pt x="0" y="0"/>
                </a:moveTo>
                <a:lnTo>
                  <a:pt x="0" y="2872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27826" y="5589587"/>
            <a:ext cx="0" cy="287655"/>
          </a:xfrm>
          <a:custGeom>
            <a:avLst/>
            <a:gdLst/>
            <a:ahLst/>
            <a:cxnLst/>
            <a:rect l="l" t="t" r="r" b="b"/>
            <a:pathLst>
              <a:path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2219" y="938529"/>
            <a:ext cx="57346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3333CC"/>
                </a:solidFill>
              </a:rPr>
              <a:t>Dependencia </a:t>
            </a:r>
            <a:r>
              <a:rPr sz="3400" spc="-5" dirty="0">
                <a:solidFill>
                  <a:srgbClr val="3333CC"/>
                </a:solidFill>
              </a:rPr>
              <a:t>de</a:t>
            </a:r>
            <a:r>
              <a:rPr sz="3400" spc="-20" dirty="0">
                <a:solidFill>
                  <a:srgbClr val="3333CC"/>
                </a:solidFill>
              </a:rPr>
              <a:t> </a:t>
            </a:r>
            <a:r>
              <a:rPr sz="3400" spc="-5" dirty="0">
                <a:solidFill>
                  <a:srgbClr val="3333CC"/>
                </a:solidFill>
              </a:rPr>
              <a:t>entidades</a:t>
            </a:r>
            <a:endParaRPr sz="3400"/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36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2219" y="2092579"/>
            <a:ext cx="7589520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3812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Indica </a:t>
            </a:r>
            <a:r>
              <a:rPr sz="2800" spc="-5" dirty="0">
                <a:latin typeface="Tahoma"/>
                <a:cs typeface="Tahoma"/>
              </a:rPr>
              <a:t>si hay </a:t>
            </a:r>
            <a:r>
              <a:rPr sz="2800" b="1" spc="-10" dirty="0">
                <a:solidFill>
                  <a:srgbClr val="333399"/>
                </a:solidFill>
                <a:latin typeface="Tahoma"/>
                <a:cs typeface="Tahoma"/>
              </a:rPr>
              <a:t>dependencia </a:t>
            </a:r>
            <a:r>
              <a:rPr sz="2800" b="1" spc="-5" dirty="0">
                <a:solidFill>
                  <a:srgbClr val="333399"/>
                </a:solidFill>
                <a:latin typeface="Tahoma"/>
                <a:cs typeface="Tahoma"/>
              </a:rPr>
              <a:t>en </a:t>
            </a:r>
            <a:r>
              <a:rPr sz="2800" b="1" spc="-10" dirty="0">
                <a:solidFill>
                  <a:srgbClr val="333399"/>
                </a:solidFill>
                <a:latin typeface="Tahoma"/>
                <a:cs typeface="Tahoma"/>
              </a:rPr>
              <a:t>existencia </a:t>
            </a:r>
            <a:r>
              <a:rPr sz="2800" b="1" spc="-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 </a:t>
            </a:r>
            <a:r>
              <a:rPr sz="2800" spc="-10" dirty="0">
                <a:latin typeface="Tahoma"/>
                <a:cs typeface="Tahoma"/>
              </a:rPr>
              <a:t>un </a:t>
            </a:r>
            <a:r>
              <a:rPr sz="2800" spc="-5" dirty="0">
                <a:latin typeface="Tahoma"/>
                <a:cs typeface="Tahoma"/>
              </a:rPr>
              <a:t>tipo </a:t>
            </a:r>
            <a:r>
              <a:rPr sz="2800" b="1" spc="-5" dirty="0">
                <a:latin typeface="Tahoma"/>
                <a:cs typeface="Tahoma"/>
              </a:rPr>
              <a:t>de entidad respecto </a:t>
            </a:r>
            <a:r>
              <a:rPr sz="2800" b="1" dirty="0">
                <a:latin typeface="Tahoma"/>
                <a:cs typeface="Tahoma"/>
              </a:rPr>
              <a:t>de </a:t>
            </a:r>
            <a:r>
              <a:rPr sz="2800" spc="-5" dirty="0">
                <a:latin typeface="Tahoma"/>
                <a:cs typeface="Tahoma"/>
              </a:rPr>
              <a:t>un </a:t>
            </a:r>
            <a:r>
              <a:rPr sz="2800" spc="-10" dirty="0">
                <a:latin typeface="Tahoma"/>
                <a:cs typeface="Tahoma"/>
              </a:rPr>
              <a:t>tipo  </a:t>
            </a:r>
            <a:r>
              <a:rPr sz="2800" spc="-5" dirty="0">
                <a:latin typeface="Tahoma"/>
                <a:cs typeface="Tahoma"/>
              </a:rPr>
              <a:t>de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relación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La DEPENDENCIA EN EXISTENCIA </a:t>
            </a:r>
            <a:r>
              <a:rPr sz="2800" spc="-10" dirty="0">
                <a:latin typeface="Tahoma"/>
                <a:cs typeface="Tahoma"/>
              </a:rPr>
              <a:t>significa  </a:t>
            </a:r>
            <a:r>
              <a:rPr sz="2800" spc="-5" dirty="0">
                <a:latin typeface="Tahoma"/>
                <a:cs typeface="Tahoma"/>
              </a:rPr>
              <a:t>que una instancia de </a:t>
            </a:r>
            <a:r>
              <a:rPr sz="2800" dirty="0">
                <a:latin typeface="Tahoma"/>
                <a:cs typeface="Tahoma"/>
              </a:rPr>
              <a:t>esa </a:t>
            </a:r>
            <a:r>
              <a:rPr sz="2800" spc="-10" dirty="0">
                <a:latin typeface="Tahoma"/>
                <a:cs typeface="Tahoma"/>
              </a:rPr>
              <a:t>entidad </a:t>
            </a:r>
            <a:r>
              <a:rPr sz="2800" b="1" spc="-5" dirty="0">
                <a:latin typeface="Tahoma"/>
                <a:cs typeface="Tahoma"/>
              </a:rPr>
              <a:t>sólo </a:t>
            </a:r>
            <a:r>
              <a:rPr sz="2800" b="1" spc="-10" dirty="0">
                <a:latin typeface="Tahoma"/>
                <a:cs typeface="Tahoma"/>
              </a:rPr>
              <a:t>puede  </a:t>
            </a:r>
            <a:r>
              <a:rPr sz="2800" b="1" spc="-5" dirty="0">
                <a:latin typeface="Tahoma"/>
                <a:cs typeface="Tahoma"/>
              </a:rPr>
              <a:t>existir </a:t>
            </a:r>
            <a:r>
              <a:rPr sz="2800" spc="-5" dirty="0">
                <a:latin typeface="Tahoma"/>
                <a:cs typeface="Tahoma"/>
              </a:rPr>
              <a:t>si participa en una instancia de la  </a:t>
            </a:r>
            <a:r>
              <a:rPr sz="2800" spc="-10" dirty="0">
                <a:latin typeface="Tahoma"/>
                <a:cs typeface="Tahoma"/>
              </a:rPr>
              <a:t>relación.</a:t>
            </a:r>
            <a:endParaRPr sz="2800">
              <a:latin typeface="Tahoma"/>
              <a:cs typeface="Tahoma"/>
            </a:endParaRPr>
          </a:p>
          <a:p>
            <a:pPr marL="355600" marR="59563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La dependencia del </a:t>
            </a:r>
            <a:r>
              <a:rPr sz="2800" spc="-10" dirty="0">
                <a:latin typeface="Tahoma"/>
                <a:cs typeface="Tahoma"/>
              </a:rPr>
              <a:t>tipo </a:t>
            </a:r>
            <a:r>
              <a:rPr sz="2800" spc="-5" dirty="0">
                <a:latin typeface="Tahoma"/>
                <a:cs typeface="Tahoma"/>
              </a:rPr>
              <a:t>de </a:t>
            </a:r>
            <a:r>
              <a:rPr sz="2800" spc="-10" dirty="0">
                <a:latin typeface="Tahoma"/>
                <a:cs typeface="Tahoma"/>
              </a:rPr>
              <a:t>entidad </a:t>
            </a:r>
            <a:r>
              <a:rPr sz="2800" spc="-5" dirty="0">
                <a:latin typeface="Tahoma"/>
                <a:cs typeface="Tahoma"/>
              </a:rPr>
              <a:t>es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  respecto al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tipo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</a:t>
            </a:r>
            <a:r>
              <a:rPr sz="2800" u="heavy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relación</a:t>
            </a:r>
            <a:r>
              <a:rPr sz="2800" spc="-5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093" y="944626"/>
            <a:ext cx="4303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Tahoma"/>
                <a:cs typeface="Tahoma"/>
              </a:rPr>
              <a:t>Entidades</a:t>
            </a:r>
            <a:r>
              <a:rPr sz="4400" b="0" spc="-110" dirty="0">
                <a:latin typeface="Tahoma"/>
                <a:cs typeface="Tahoma"/>
              </a:rPr>
              <a:t> </a:t>
            </a:r>
            <a:r>
              <a:rPr sz="4400" b="0" dirty="0">
                <a:latin typeface="Tahoma"/>
                <a:cs typeface="Tahoma"/>
              </a:rPr>
              <a:t>débiles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093" y="1989581"/>
            <a:ext cx="7418070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Tahoma"/>
                <a:cs typeface="Tahoma"/>
              </a:rPr>
              <a:t>Si la existencia de una </a:t>
            </a:r>
            <a:r>
              <a:rPr sz="2800" spc="-10" dirty="0">
                <a:latin typeface="Tahoma"/>
                <a:cs typeface="Tahoma"/>
              </a:rPr>
              <a:t>entidad 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Y </a:t>
            </a:r>
            <a:r>
              <a:rPr sz="2800" spc="-5" dirty="0">
                <a:latin typeface="Tahoma"/>
                <a:cs typeface="Tahoma"/>
              </a:rPr>
              <a:t>depende de  la existencia de una </a:t>
            </a:r>
            <a:r>
              <a:rPr sz="2800" spc="-10" dirty="0">
                <a:latin typeface="Tahoma"/>
                <a:cs typeface="Tahoma"/>
              </a:rPr>
              <a:t>entidad 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X</a:t>
            </a:r>
            <a:r>
              <a:rPr sz="2800" spc="-5" dirty="0">
                <a:latin typeface="Tahoma"/>
                <a:cs typeface="Tahoma"/>
              </a:rPr>
              <a:t>, entonces se  dice que 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Y es una </a:t>
            </a:r>
            <a:r>
              <a:rPr sz="2800" spc="-10" dirty="0">
                <a:solidFill>
                  <a:srgbClr val="3333CC"/>
                </a:solidFill>
                <a:latin typeface="Tahoma"/>
                <a:cs typeface="Tahoma"/>
              </a:rPr>
              <a:t>entidad</a:t>
            </a:r>
            <a:r>
              <a:rPr sz="2800" spc="4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débil.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9093" y="4794961"/>
            <a:ext cx="6864984" cy="10344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spc="-5" dirty="0">
                <a:latin typeface="Tahoma"/>
                <a:cs typeface="Tahoma"/>
              </a:rPr>
              <a:t>Para </a:t>
            </a:r>
            <a:r>
              <a:rPr sz="2000" dirty="0">
                <a:latin typeface="Tahoma"/>
                <a:cs typeface="Tahoma"/>
              </a:rPr>
              <a:t>un préstamo </a:t>
            </a:r>
            <a:r>
              <a:rPr sz="2000" spc="-5" dirty="0">
                <a:latin typeface="Tahoma"/>
                <a:cs typeface="Tahoma"/>
              </a:rPr>
              <a:t>pueden existir </a:t>
            </a:r>
            <a:r>
              <a:rPr sz="2000" dirty="0">
                <a:latin typeface="Tahoma"/>
                <a:cs typeface="Tahoma"/>
              </a:rPr>
              <a:t>de 0 a </a:t>
            </a:r>
            <a:r>
              <a:rPr sz="2000" spc="-5" dirty="0">
                <a:latin typeface="Tahoma"/>
                <a:cs typeface="Tahoma"/>
              </a:rPr>
              <a:t>muchos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pagos.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dirty="0">
                <a:latin typeface="Tahoma"/>
                <a:cs typeface="Tahoma"/>
              </a:rPr>
              <a:t>Cada pago se </a:t>
            </a:r>
            <a:r>
              <a:rPr sz="2000" spc="-5" dirty="0">
                <a:latin typeface="Tahoma"/>
                <a:cs typeface="Tahoma"/>
              </a:rPr>
              <a:t>relaciona con </a:t>
            </a:r>
            <a:r>
              <a:rPr sz="2000" dirty="0">
                <a:latin typeface="Tahoma"/>
                <a:cs typeface="Tahoma"/>
              </a:rPr>
              <a:t>exactamente un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préstamo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3333CC"/>
              </a:buClr>
              <a:buSzPct val="57142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100" i="1" spc="-65" dirty="0">
                <a:latin typeface="Tahoma"/>
                <a:cs typeface="Tahoma"/>
              </a:rPr>
              <a:t>No </a:t>
            </a:r>
            <a:r>
              <a:rPr sz="2100" i="1" spc="-50" dirty="0">
                <a:latin typeface="Tahoma"/>
                <a:cs typeface="Tahoma"/>
              </a:rPr>
              <a:t>existen </a:t>
            </a:r>
            <a:r>
              <a:rPr sz="2100" i="1" spc="-55" dirty="0">
                <a:latin typeface="Tahoma"/>
                <a:cs typeface="Tahoma"/>
              </a:rPr>
              <a:t>pagos </a:t>
            </a:r>
            <a:r>
              <a:rPr sz="2100" i="1" spc="-40" dirty="0">
                <a:latin typeface="Tahoma"/>
                <a:cs typeface="Tahoma"/>
              </a:rPr>
              <a:t>sin </a:t>
            </a:r>
            <a:r>
              <a:rPr sz="2100" i="1" spc="-60" dirty="0">
                <a:latin typeface="Tahoma"/>
                <a:cs typeface="Tahoma"/>
              </a:rPr>
              <a:t>que </a:t>
            </a:r>
            <a:r>
              <a:rPr sz="2100" i="1" spc="-50" dirty="0">
                <a:latin typeface="Tahoma"/>
                <a:cs typeface="Tahoma"/>
              </a:rPr>
              <a:t>previamente </a:t>
            </a:r>
            <a:r>
              <a:rPr sz="2100" i="1" spc="-45" dirty="0">
                <a:latin typeface="Tahoma"/>
                <a:cs typeface="Tahoma"/>
              </a:rPr>
              <a:t>exista </a:t>
            </a:r>
            <a:r>
              <a:rPr sz="2100" i="1" spc="-55" dirty="0">
                <a:latin typeface="Tahoma"/>
                <a:cs typeface="Tahoma"/>
              </a:rPr>
              <a:t>un</a:t>
            </a:r>
            <a:r>
              <a:rPr sz="2100" i="1" spc="-10" dirty="0">
                <a:latin typeface="Tahoma"/>
                <a:cs typeface="Tahoma"/>
              </a:rPr>
              <a:t> </a:t>
            </a:r>
            <a:r>
              <a:rPr sz="2100" i="1" spc="-50" dirty="0">
                <a:latin typeface="Tahoma"/>
                <a:cs typeface="Tahoma"/>
              </a:rPr>
              <a:t>préstamo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0124" y="4051300"/>
            <a:ext cx="1656080" cy="390525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5"/>
              </a:spcBef>
            </a:pPr>
            <a:r>
              <a:rPr sz="2000" spc="-1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PRESTAMOS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1873" y="4001770"/>
            <a:ext cx="1297305" cy="391160"/>
          </a:xfrm>
          <a:prstGeom prst="rect">
            <a:avLst/>
          </a:prstGeom>
          <a:ln w="12700">
            <a:solidFill>
              <a:srgbClr val="333399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445"/>
              </a:spcBef>
            </a:pPr>
            <a:r>
              <a:rPr sz="2000" spc="-2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PAGOS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1648" y="4145026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03650" y="3929126"/>
            <a:ext cx="2209800" cy="644525"/>
          </a:xfrm>
          <a:custGeom>
            <a:avLst/>
            <a:gdLst/>
            <a:ahLst/>
            <a:cxnLst/>
            <a:rect l="l" t="t" r="r" b="b"/>
            <a:pathLst>
              <a:path w="2209800" h="644525">
                <a:moveTo>
                  <a:pt x="1104900" y="0"/>
                </a:moveTo>
                <a:lnTo>
                  <a:pt x="0" y="322199"/>
                </a:lnTo>
                <a:lnTo>
                  <a:pt x="1104900" y="644525"/>
                </a:lnTo>
                <a:lnTo>
                  <a:pt x="2209800" y="322199"/>
                </a:lnTo>
                <a:lnTo>
                  <a:pt x="1104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3650" y="3929126"/>
            <a:ext cx="2209800" cy="644525"/>
          </a:xfrm>
          <a:custGeom>
            <a:avLst/>
            <a:gdLst/>
            <a:ahLst/>
            <a:cxnLst/>
            <a:rect l="l" t="t" r="r" b="b"/>
            <a:pathLst>
              <a:path w="2209800" h="644525">
                <a:moveTo>
                  <a:pt x="0" y="322199"/>
                </a:moveTo>
                <a:lnTo>
                  <a:pt x="1104900" y="0"/>
                </a:lnTo>
                <a:lnTo>
                  <a:pt x="2209800" y="322199"/>
                </a:lnTo>
                <a:lnTo>
                  <a:pt x="1104900" y="644525"/>
                </a:lnTo>
                <a:lnTo>
                  <a:pt x="0" y="322199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56353" y="4097782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Corr</a:t>
            </a: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s</a:t>
            </a: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o</a:t>
            </a: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55950" y="4218051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>
                <a:moveTo>
                  <a:pt x="0" y="0"/>
                </a:moveTo>
                <a:lnTo>
                  <a:pt x="7190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4173" y="4218051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94250" y="3604386"/>
            <a:ext cx="358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0:n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093" y="944626"/>
            <a:ext cx="4303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Tahoma"/>
                <a:cs typeface="Tahoma"/>
              </a:rPr>
              <a:t>Entidades</a:t>
            </a:r>
            <a:r>
              <a:rPr sz="4400" b="0" spc="-110" dirty="0">
                <a:latin typeface="Tahoma"/>
                <a:cs typeface="Tahoma"/>
              </a:rPr>
              <a:t> </a:t>
            </a:r>
            <a:r>
              <a:rPr sz="4400" b="0" dirty="0">
                <a:latin typeface="Tahoma"/>
                <a:cs typeface="Tahoma"/>
              </a:rPr>
              <a:t>débiles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38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093" y="2032253"/>
            <a:ext cx="74796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Una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entidad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débil que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no tiene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identificador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propio</a:t>
            </a:r>
            <a:r>
              <a:rPr sz="2400" spc="5" dirty="0">
                <a:latin typeface="Tahoma"/>
                <a:cs typeface="Tahoma"/>
              </a:rPr>
              <a:t>,  </a:t>
            </a:r>
            <a:r>
              <a:rPr sz="2400" dirty="0">
                <a:latin typeface="Tahoma"/>
                <a:cs typeface="Tahoma"/>
              </a:rPr>
              <a:t>debe </a:t>
            </a:r>
            <a:r>
              <a:rPr sz="2400" spc="-5" dirty="0">
                <a:latin typeface="Tahoma"/>
                <a:cs typeface="Tahoma"/>
              </a:rPr>
              <a:t>formarse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concatenando el identificador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PK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 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la entidad fuerte con el identificador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la entidad 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débil</a:t>
            </a:r>
            <a:r>
              <a:rPr sz="240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5662" y="944626"/>
            <a:ext cx="4526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Tahoma"/>
                <a:cs typeface="Tahoma"/>
              </a:rPr>
              <a:t>Entidades</a:t>
            </a:r>
            <a:r>
              <a:rPr sz="4400" b="0" spc="-110" dirty="0">
                <a:latin typeface="Tahoma"/>
                <a:cs typeface="Tahoma"/>
              </a:rPr>
              <a:t> </a:t>
            </a:r>
            <a:r>
              <a:rPr sz="4400" b="0" dirty="0">
                <a:latin typeface="Tahoma"/>
                <a:cs typeface="Tahoma"/>
              </a:rPr>
              <a:t>débiles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39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093" y="2032253"/>
            <a:ext cx="7573009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  <a:tab pos="1729739" algn="l"/>
                <a:tab pos="6160770" algn="l"/>
                <a:tab pos="6431915" algn="l"/>
              </a:tabLst>
            </a:pPr>
            <a:r>
              <a:rPr sz="2400" spc="-5" dirty="0">
                <a:latin typeface="Tahoma"/>
                <a:cs typeface="Tahoma"/>
              </a:rPr>
              <a:t>Ejemplo:	cada pago puede estar identificado </a:t>
            </a:r>
            <a:r>
              <a:rPr sz="2400" dirty="0">
                <a:latin typeface="Tahoma"/>
                <a:cs typeface="Tahoma"/>
              </a:rPr>
              <a:t>por </a:t>
            </a:r>
            <a:r>
              <a:rPr sz="2400" spc="-5" dirty="0">
                <a:latin typeface="Tahoma"/>
                <a:cs typeface="Tahoma"/>
              </a:rPr>
              <a:t>un  </a:t>
            </a:r>
            <a:r>
              <a:rPr sz="2400" dirty="0">
                <a:latin typeface="Tahoma"/>
                <a:cs typeface="Tahoma"/>
              </a:rPr>
              <a:t>número </a:t>
            </a:r>
            <a:r>
              <a:rPr sz="2400" spc="-5" dirty="0">
                <a:latin typeface="Tahoma"/>
                <a:cs typeface="Tahoma"/>
              </a:rPr>
              <a:t>secuencial generado </a:t>
            </a:r>
            <a:r>
              <a:rPr sz="2400" dirty="0">
                <a:latin typeface="Tahoma"/>
                <a:cs typeface="Tahoma"/>
              </a:rPr>
              <a:t>por </a:t>
            </a:r>
            <a:r>
              <a:rPr sz="2400" spc="-5" dirty="0">
                <a:latin typeface="Tahoma"/>
                <a:cs typeface="Tahoma"/>
              </a:rPr>
              <a:t>separado </a:t>
            </a:r>
            <a:r>
              <a:rPr sz="2400" dirty="0">
                <a:latin typeface="Tahoma"/>
                <a:cs typeface="Tahoma"/>
              </a:rPr>
              <a:t>para </a:t>
            </a:r>
            <a:r>
              <a:rPr sz="2400" spc="-5" dirty="0">
                <a:latin typeface="Tahoma"/>
                <a:cs typeface="Tahoma"/>
              </a:rPr>
              <a:t>cada  </a:t>
            </a:r>
            <a:r>
              <a:rPr sz="2400" dirty="0">
                <a:latin typeface="Tahoma"/>
                <a:cs typeface="Tahoma"/>
              </a:rPr>
              <a:t>préstamo (pago 1 de prestamo </a:t>
            </a:r>
            <a:r>
              <a:rPr sz="2400" spc="-5" dirty="0">
                <a:latin typeface="Tahoma"/>
                <a:cs typeface="Tahoma"/>
              </a:rPr>
              <a:t>100, </a:t>
            </a:r>
            <a:r>
              <a:rPr sz="2400" dirty="0">
                <a:latin typeface="Tahoma"/>
                <a:cs typeface="Tahoma"/>
              </a:rPr>
              <a:t>pago 2 de  prestamo 100 … pago 1 de prestamo </a:t>
            </a:r>
            <a:r>
              <a:rPr sz="2400" spc="-5" dirty="0">
                <a:latin typeface="Tahoma"/>
                <a:cs typeface="Tahoma"/>
              </a:rPr>
              <a:t>101, </a:t>
            </a:r>
            <a:r>
              <a:rPr sz="2400" dirty="0">
                <a:latin typeface="Tahoma"/>
                <a:cs typeface="Tahoma"/>
              </a:rPr>
              <a:t>pago 2 de  prestamo </a:t>
            </a:r>
            <a:r>
              <a:rPr sz="2400" spc="-5" dirty="0">
                <a:latin typeface="Tahoma"/>
                <a:cs typeface="Tahoma"/>
              </a:rPr>
              <a:t>101, </a:t>
            </a:r>
            <a:r>
              <a:rPr sz="2400" dirty="0">
                <a:latin typeface="Tahoma"/>
                <a:cs typeface="Tahoma"/>
              </a:rPr>
              <a:t>pago 3 de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prestamo </a:t>
            </a:r>
            <a:r>
              <a:rPr sz="2400" spc="-5" dirty="0">
                <a:latin typeface="Tahoma"/>
                <a:cs typeface="Tahoma"/>
              </a:rPr>
              <a:t>101,…).	</a:t>
            </a:r>
            <a:r>
              <a:rPr sz="2400" dirty="0">
                <a:latin typeface="Tahoma"/>
                <a:cs typeface="Tahoma"/>
              </a:rPr>
              <a:t>Así  </a:t>
            </a:r>
            <a:r>
              <a:rPr sz="2400" spc="-5" dirty="0">
                <a:latin typeface="Tahoma"/>
                <a:cs typeface="Tahoma"/>
              </a:rPr>
              <a:t>puede repetirse ese </a:t>
            </a:r>
            <a:r>
              <a:rPr sz="2400" dirty="0">
                <a:latin typeface="Tahoma"/>
                <a:cs typeface="Tahoma"/>
              </a:rPr>
              <a:t>número </a:t>
            </a:r>
            <a:r>
              <a:rPr sz="2400" spc="-5" dirty="0">
                <a:latin typeface="Tahoma"/>
                <a:cs typeface="Tahoma"/>
              </a:rPr>
              <a:t>secuencial, </a:t>
            </a:r>
            <a:r>
              <a:rPr sz="2400" dirty="0">
                <a:latin typeface="Tahoma"/>
                <a:cs typeface="Tahoma"/>
              </a:rPr>
              <a:t>por </a:t>
            </a:r>
            <a:r>
              <a:rPr sz="2400" spc="-5" dirty="0">
                <a:latin typeface="Tahoma"/>
                <a:cs typeface="Tahoma"/>
              </a:rPr>
              <a:t>lo cual,  esta entidad no tiene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identificador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propio.	</a:t>
            </a:r>
            <a:r>
              <a:rPr sz="2400" spc="-5" dirty="0">
                <a:latin typeface="Tahoma"/>
                <a:cs typeface="Tahoma"/>
              </a:rPr>
              <a:t>Habrá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que  </a:t>
            </a:r>
            <a:r>
              <a:rPr sz="2400" dirty="0">
                <a:latin typeface="Tahoma"/>
                <a:cs typeface="Tahoma"/>
              </a:rPr>
              <a:t>asignarle </a:t>
            </a:r>
            <a:r>
              <a:rPr sz="2400" spc="-5" dirty="0">
                <a:latin typeface="Tahoma"/>
                <a:cs typeface="Tahoma"/>
              </a:rPr>
              <a:t>el </a:t>
            </a:r>
            <a:r>
              <a:rPr sz="2400" dirty="0">
                <a:latin typeface="Tahoma"/>
                <a:cs typeface="Tahoma"/>
              </a:rPr>
              <a:t>número </a:t>
            </a:r>
            <a:r>
              <a:rPr sz="2400" spc="-5" dirty="0">
                <a:latin typeface="Tahoma"/>
                <a:cs typeface="Tahoma"/>
              </a:rPr>
              <a:t>del </a:t>
            </a:r>
            <a:r>
              <a:rPr sz="2400" dirty="0">
                <a:latin typeface="Tahoma"/>
                <a:cs typeface="Tahoma"/>
              </a:rPr>
              <a:t>préstamo (proviene de </a:t>
            </a:r>
            <a:r>
              <a:rPr sz="2400" spc="-5" dirty="0">
                <a:latin typeface="Tahoma"/>
                <a:cs typeface="Tahoma"/>
              </a:rPr>
              <a:t>la  entidad fuerte) concatenado al </a:t>
            </a:r>
            <a:r>
              <a:rPr sz="2400" dirty="0">
                <a:latin typeface="Tahoma"/>
                <a:cs typeface="Tahoma"/>
              </a:rPr>
              <a:t>número </a:t>
            </a:r>
            <a:r>
              <a:rPr sz="2400" spc="-5" dirty="0">
                <a:latin typeface="Tahoma"/>
                <a:cs typeface="Tahoma"/>
              </a:rPr>
              <a:t>del </a:t>
            </a:r>
            <a:r>
              <a:rPr sz="2400" dirty="0">
                <a:latin typeface="Tahoma"/>
                <a:cs typeface="Tahoma"/>
              </a:rPr>
              <a:t>pago (de  </a:t>
            </a:r>
            <a:r>
              <a:rPr sz="2400" spc="-5" dirty="0">
                <a:latin typeface="Tahoma"/>
                <a:cs typeface="Tahoma"/>
              </a:rPr>
              <a:t>la entidad </a:t>
            </a:r>
            <a:r>
              <a:rPr sz="2400" dirty="0">
                <a:latin typeface="Tahoma"/>
                <a:cs typeface="Tahoma"/>
              </a:rPr>
              <a:t>débil), </a:t>
            </a:r>
            <a:r>
              <a:rPr sz="2400" spc="-5" dirty="0">
                <a:latin typeface="Tahoma"/>
                <a:cs typeface="Tahoma"/>
              </a:rPr>
              <a:t>como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identificador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9644" y="2092579"/>
            <a:ext cx="6567805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Descripción concisa de los requisitos de  información de los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usuarios</a:t>
            </a:r>
            <a:endParaRPr sz="28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Descripciones detalladas</a:t>
            </a:r>
            <a:r>
              <a:rPr sz="2400" dirty="0">
                <a:latin typeface="Tahoma"/>
                <a:cs typeface="Tahoma"/>
              </a:rPr>
              <a:t> de</a:t>
            </a:r>
          </a:p>
          <a:p>
            <a:pPr marL="1155065" lvl="2" indent="-2286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lang="es-ES" sz="2000" dirty="0" smtClean="0">
                <a:latin typeface="Tahoma"/>
                <a:cs typeface="Tahoma"/>
              </a:rPr>
              <a:t>Tipos de</a:t>
            </a:r>
            <a:r>
              <a:rPr lang="es-ES" sz="2000" spc="-30" dirty="0" smtClean="0">
                <a:latin typeface="Tahoma"/>
                <a:cs typeface="Tahoma"/>
              </a:rPr>
              <a:t> </a:t>
            </a:r>
            <a:r>
              <a:rPr lang="es-ES" sz="2000" spc="-5" dirty="0" smtClean="0">
                <a:latin typeface="Tahoma"/>
                <a:cs typeface="Tahoma"/>
              </a:rPr>
              <a:t>datos</a:t>
            </a:r>
            <a:endParaRPr lang="es-ES" sz="2000" dirty="0" smtClean="0">
              <a:latin typeface="Tahoma"/>
              <a:cs typeface="Tahoma"/>
            </a:endParaRPr>
          </a:p>
          <a:p>
            <a:pPr marL="1155065" lvl="2" indent="-2286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lang="es-ES" sz="2000" spc="-5" dirty="0" smtClean="0">
                <a:latin typeface="Tahoma"/>
                <a:cs typeface="Tahoma"/>
              </a:rPr>
              <a:t>Relaciones entre</a:t>
            </a:r>
            <a:r>
              <a:rPr lang="es-ES" sz="2000" spc="-50" dirty="0" smtClean="0">
                <a:latin typeface="Tahoma"/>
                <a:cs typeface="Tahoma"/>
              </a:rPr>
              <a:t> </a:t>
            </a:r>
            <a:r>
              <a:rPr lang="es-ES" sz="2000" dirty="0" smtClean="0">
                <a:latin typeface="Tahoma"/>
                <a:cs typeface="Tahoma"/>
              </a:rPr>
              <a:t>datos</a:t>
            </a:r>
          </a:p>
          <a:p>
            <a:pPr marL="1155065" lvl="2" indent="-2286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lang="es-ES" sz="2000" spc="-5" dirty="0" smtClean="0">
                <a:latin typeface="Tahoma"/>
                <a:cs typeface="Tahoma"/>
              </a:rPr>
              <a:t>Restricciones que </a:t>
            </a:r>
            <a:r>
              <a:rPr lang="es-ES" sz="2000" dirty="0" smtClean="0">
                <a:latin typeface="Tahoma"/>
                <a:cs typeface="Tahoma"/>
              </a:rPr>
              <a:t>los </a:t>
            </a:r>
            <a:r>
              <a:rPr lang="es-ES" sz="2000" spc="-5" dirty="0" smtClean="0">
                <a:latin typeface="Tahoma"/>
                <a:cs typeface="Tahoma"/>
              </a:rPr>
              <a:t>datos deben</a:t>
            </a:r>
            <a:r>
              <a:rPr lang="es-ES" sz="2000" spc="-80" dirty="0" smtClean="0">
                <a:latin typeface="Tahoma"/>
                <a:cs typeface="Tahoma"/>
              </a:rPr>
              <a:t> </a:t>
            </a:r>
            <a:r>
              <a:rPr lang="es-ES" sz="2000" spc="-5" dirty="0" smtClean="0">
                <a:latin typeface="Tahoma"/>
                <a:cs typeface="Tahoma"/>
              </a:rPr>
              <a:t>cumplir</a:t>
            </a:r>
            <a:endParaRPr lang="es-ES" sz="2000" dirty="0" smtClean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Wingdings"/>
              <a:buChar char=""/>
            </a:pPr>
            <a:endParaRPr sz="20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Sin detalles de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implementación</a:t>
            </a:r>
            <a:endParaRPr sz="28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Más </a:t>
            </a:r>
            <a:r>
              <a:rPr sz="2400" spc="-5" dirty="0">
                <a:latin typeface="Tahoma"/>
                <a:cs typeface="Tahoma"/>
              </a:rPr>
              <a:t>fácil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entender</a:t>
            </a:r>
            <a:endParaRPr sz="24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Comunicación </a:t>
            </a:r>
            <a:r>
              <a:rPr sz="2400" spc="-5" dirty="0">
                <a:latin typeface="Tahoma"/>
                <a:cs typeface="Tahoma"/>
              </a:rPr>
              <a:t>con el usuario no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técnico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8369" y="6400509"/>
            <a:ext cx="148590" cy="2743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sz="1400" dirty="0">
                <a:solidFill>
                  <a:srgbClr val="1C1C1C"/>
                </a:solidFill>
                <a:latin typeface="Tahoma"/>
                <a:cs typeface="Tahoma"/>
              </a:rPr>
              <a:t>4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52219" y="868426"/>
            <a:ext cx="5798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Esquema</a:t>
            </a:r>
            <a:r>
              <a:rPr sz="4400" spc="-65" dirty="0"/>
              <a:t> </a:t>
            </a:r>
            <a:r>
              <a:rPr sz="4400" spc="-5" dirty="0"/>
              <a:t>conceptual</a:t>
            </a:r>
            <a:endParaRPr sz="4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9093" y="944626"/>
            <a:ext cx="4303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Tahoma"/>
                <a:cs typeface="Tahoma"/>
              </a:rPr>
              <a:t>Entidades</a:t>
            </a:r>
            <a:r>
              <a:rPr sz="4400" b="0" spc="-110" dirty="0">
                <a:latin typeface="Tahoma"/>
                <a:cs typeface="Tahoma"/>
              </a:rPr>
              <a:t> </a:t>
            </a:r>
            <a:r>
              <a:rPr sz="4400" b="0" dirty="0">
                <a:latin typeface="Tahoma"/>
                <a:cs typeface="Tahoma"/>
              </a:rPr>
              <a:t>débiles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40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093" y="2030730"/>
            <a:ext cx="7546340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61085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3200" dirty="0">
                <a:latin typeface="Tahoma"/>
                <a:cs typeface="Tahoma"/>
              </a:rPr>
              <a:t>Una </a:t>
            </a:r>
            <a:r>
              <a:rPr sz="3200" spc="-5" dirty="0">
                <a:latin typeface="Tahoma"/>
                <a:cs typeface="Tahoma"/>
              </a:rPr>
              <a:t>entidad </a:t>
            </a:r>
            <a:r>
              <a:rPr sz="3200" dirty="0">
                <a:latin typeface="Tahoma"/>
                <a:cs typeface="Tahoma"/>
              </a:rPr>
              <a:t>débil que </a:t>
            </a:r>
            <a:r>
              <a:rPr sz="3200" spc="-5" dirty="0">
                <a:latin typeface="Tahoma"/>
                <a:cs typeface="Tahoma"/>
              </a:rPr>
              <a:t>si tiene  </a:t>
            </a:r>
            <a:r>
              <a:rPr sz="3200" dirty="0">
                <a:latin typeface="Tahoma"/>
                <a:cs typeface="Tahoma"/>
              </a:rPr>
              <a:t>identificador propio, pero necesita  </a:t>
            </a:r>
            <a:r>
              <a:rPr sz="3200" spc="-5" dirty="0">
                <a:latin typeface="Tahoma"/>
                <a:cs typeface="Tahoma"/>
              </a:rPr>
              <a:t>relacionarse con </a:t>
            </a:r>
            <a:r>
              <a:rPr sz="3200" dirty="0">
                <a:latin typeface="Tahoma"/>
                <a:cs typeface="Tahoma"/>
              </a:rPr>
              <a:t>la </a:t>
            </a:r>
            <a:r>
              <a:rPr sz="3200" spc="-5" dirty="0">
                <a:latin typeface="Tahoma"/>
                <a:cs typeface="Tahoma"/>
              </a:rPr>
              <a:t>entidad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fuerte.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6235" algn="l"/>
                <a:tab pos="2189480" algn="l"/>
              </a:tabLst>
            </a:pPr>
            <a:r>
              <a:rPr sz="3200" spc="-5" dirty="0">
                <a:latin typeface="Tahoma"/>
                <a:cs typeface="Tahoma"/>
              </a:rPr>
              <a:t>Ejemplo:	facultad </a:t>
            </a:r>
            <a:r>
              <a:rPr sz="3200" dirty="0">
                <a:latin typeface="Tahoma"/>
                <a:cs typeface="Tahoma"/>
              </a:rPr>
              <a:t>y </a:t>
            </a:r>
            <a:r>
              <a:rPr sz="3200" spc="-5" dirty="0">
                <a:latin typeface="Tahoma"/>
                <a:cs typeface="Tahoma"/>
              </a:rPr>
              <a:t>profesores. </a:t>
            </a:r>
            <a:r>
              <a:rPr sz="3200" dirty="0">
                <a:latin typeface="Tahoma"/>
                <a:cs typeface="Tahoma"/>
              </a:rPr>
              <a:t>Pueden  </a:t>
            </a:r>
            <a:r>
              <a:rPr sz="3200" spc="-5" dirty="0">
                <a:latin typeface="Tahoma"/>
                <a:cs typeface="Tahoma"/>
              </a:rPr>
              <a:t>existir </a:t>
            </a:r>
            <a:r>
              <a:rPr sz="3200" dirty="0">
                <a:latin typeface="Tahoma"/>
                <a:cs typeface="Tahoma"/>
              </a:rPr>
              <a:t>profesores aún no </a:t>
            </a:r>
            <a:r>
              <a:rPr sz="3200" spc="-5" dirty="0">
                <a:latin typeface="Tahoma"/>
                <a:cs typeface="Tahoma"/>
              </a:rPr>
              <a:t>relacionados  </a:t>
            </a:r>
            <a:r>
              <a:rPr sz="3200" dirty="0">
                <a:latin typeface="Tahoma"/>
                <a:cs typeface="Tahoma"/>
              </a:rPr>
              <a:t>con una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facultad.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98194" y="2165730"/>
            <a:ext cx="739965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1018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Aportaciones de </a:t>
            </a:r>
            <a:r>
              <a:rPr sz="2800" spc="-10" dirty="0">
                <a:latin typeface="Tahoma"/>
                <a:cs typeface="Tahoma"/>
              </a:rPr>
              <a:t>diversos </a:t>
            </a:r>
            <a:r>
              <a:rPr sz="2800" spc="-5" dirty="0">
                <a:latin typeface="Tahoma"/>
                <a:cs typeface="Tahoma"/>
              </a:rPr>
              <a:t>autores al modelo  </a:t>
            </a:r>
            <a:r>
              <a:rPr sz="2800" spc="-10" dirty="0">
                <a:latin typeface="Tahoma"/>
                <a:cs typeface="Tahoma"/>
              </a:rPr>
              <a:t>Entidad-Relación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«básico».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Permiten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35" dirty="0">
                <a:latin typeface="Tahoma"/>
                <a:cs typeface="Tahoma"/>
              </a:rPr>
              <a:t>representar...</a:t>
            </a:r>
            <a:endParaRPr sz="2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333399"/>
                </a:solidFill>
                <a:latin typeface="Tahoma"/>
                <a:cs typeface="Tahoma"/>
              </a:rPr>
              <a:t>Relaciones exclusivas </a:t>
            </a:r>
            <a:r>
              <a:rPr sz="2400" spc="-5" dirty="0">
                <a:latin typeface="Tahoma"/>
                <a:cs typeface="Tahoma"/>
              </a:rPr>
              <a:t>entre</a:t>
            </a:r>
            <a:r>
              <a:rPr sz="2400" spc="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sí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10" dirty="0">
                <a:latin typeface="Tahoma"/>
                <a:cs typeface="Tahoma"/>
              </a:rPr>
              <a:t>Jerarquías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55" dirty="0"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ahoma"/>
                <a:cs typeface="Tahoma"/>
              </a:rPr>
              <a:t>Especialización/Generalización</a:t>
            </a:r>
            <a:endParaRPr sz="24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333399"/>
                </a:solidFill>
                <a:latin typeface="Tahoma"/>
                <a:cs typeface="Tahoma"/>
              </a:rPr>
              <a:t>Agregación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entidades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3162" y="762000"/>
            <a:ext cx="7772400" cy="1066800"/>
          </a:xfrm>
          <a:custGeom>
            <a:avLst/>
            <a:gdLst/>
            <a:ahLst/>
            <a:cxnLst/>
            <a:rect l="l" t="t" r="r" b="b"/>
            <a:pathLst>
              <a:path w="7772400" h="1066800">
                <a:moveTo>
                  <a:pt x="0" y="1066800"/>
                </a:moveTo>
                <a:lnTo>
                  <a:pt x="7772400" y="1066800"/>
                </a:lnTo>
                <a:lnTo>
                  <a:pt x="7772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77925" y="874522"/>
            <a:ext cx="7762875" cy="819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Modelo Entidad-Relación Extendido,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MERE</a:t>
            </a:r>
            <a:endParaRPr sz="2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5"/>
              </a:spcBef>
            </a:pPr>
            <a:r>
              <a:rPr sz="2400" b="0" i="1" dirty="0">
                <a:latin typeface="Times New Roman"/>
                <a:cs typeface="Times New Roman"/>
              </a:rPr>
              <a:t>Enhanced </a:t>
            </a:r>
            <a:r>
              <a:rPr sz="2400" b="0" i="1" spc="-5" dirty="0">
                <a:latin typeface="Times New Roman"/>
                <a:cs typeface="Times New Roman"/>
              </a:rPr>
              <a:t>Entity-Relationship </a:t>
            </a:r>
            <a:r>
              <a:rPr sz="2400" b="0" i="1" dirty="0">
                <a:latin typeface="Times New Roman"/>
                <a:cs typeface="Times New Roman"/>
              </a:rPr>
              <a:t>model,</a:t>
            </a:r>
            <a:r>
              <a:rPr sz="2400" b="0" i="1" spc="-7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Times New Roman"/>
                <a:cs typeface="Times New Roman"/>
              </a:rPr>
              <a:t>EER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168" y="1948052"/>
            <a:ext cx="807085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Dos </a:t>
            </a:r>
            <a:r>
              <a:rPr sz="2000" dirty="0">
                <a:latin typeface="Tahoma"/>
                <a:cs typeface="Tahoma"/>
              </a:rPr>
              <a:t>(o más) </a:t>
            </a:r>
            <a:r>
              <a:rPr sz="2000" spc="-5" dirty="0">
                <a:latin typeface="Tahoma"/>
                <a:cs typeface="Tahoma"/>
              </a:rPr>
              <a:t>tipos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relación </a:t>
            </a:r>
            <a:r>
              <a:rPr sz="2000" dirty="0">
                <a:latin typeface="Tahoma"/>
                <a:cs typeface="Tahoma"/>
              </a:rPr>
              <a:t>son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exclusivos</a:t>
            </a:r>
            <a:r>
              <a:rPr sz="2000" spc="-5" dirty="0">
                <a:latin typeface="Tahoma"/>
                <a:cs typeface="Tahoma"/>
              </a:rPr>
              <a:t>,</a:t>
            </a:r>
            <a:endParaRPr sz="2000">
              <a:latin typeface="Tahoma"/>
              <a:cs typeface="Tahoma"/>
            </a:endParaRPr>
          </a:p>
          <a:p>
            <a:pPr marL="354965" marR="508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respecto </a:t>
            </a:r>
            <a:r>
              <a:rPr sz="2000" dirty="0">
                <a:latin typeface="Tahoma"/>
                <a:cs typeface="Tahoma"/>
              </a:rPr>
              <a:t>de un </a:t>
            </a:r>
            <a:r>
              <a:rPr sz="2000" spc="-5" dirty="0">
                <a:latin typeface="Tahoma"/>
                <a:cs typeface="Tahoma"/>
              </a:rPr>
              <a:t>tipo de entidad que participa </a:t>
            </a:r>
            <a:r>
              <a:rPr sz="2000" dirty="0">
                <a:latin typeface="Tahoma"/>
                <a:cs typeface="Tahoma"/>
              </a:rPr>
              <a:t>en ambos, </a:t>
            </a:r>
            <a:r>
              <a:rPr sz="2000" spc="-5" dirty="0">
                <a:latin typeface="Tahoma"/>
                <a:cs typeface="Tahoma"/>
              </a:rPr>
              <a:t>si 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cada  </a:t>
            </a:r>
            <a:r>
              <a:rPr sz="2000" b="1" dirty="0">
                <a:solidFill>
                  <a:srgbClr val="333399"/>
                </a:solidFill>
                <a:latin typeface="Tahoma"/>
                <a:cs typeface="Tahoma"/>
              </a:rPr>
              <a:t>instancia 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del tipo de entidad </a:t>
            </a:r>
            <a:r>
              <a:rPr sz="2000" b="1" dirty="0">
                <a:solidFill>
                  <a:srgbClr val="333399"/>
                </a:solidFill>
                <a:latin typeface="Tahoma"/>
                <a:cs typeface="Tahoma"/>
              </a:rPr>
              <a:t>sólo 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puede participar </a:t>
            </a:r>
            <a:r>
              <a:rPr sz="2000" b="1" dirty="0">
                <a:solidFill>
                  <a:srgbClr val="333399"/>
                </a:solidFill>
                <a:latin typeface="Tahoma"/>
                <a:cs typeface="Tahoma"/>
              </a:rPr>
              <a:t>en 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uno de  </a:t>
            </a:r>
            <a:r>
              <a:rPr sz="2000" b="1" dirty="0">
                <a:solidFill>
                  <a:srgbClr val="333399"/>
                </a:solidFill>
                <a:latin typeface="Tahoma"/>
                <a:cs typeface="Tahoma"/>
              </a:rPr>
              <a:t>los 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tipos de</a:t>
            </a:r>
            <a:r>
              <a:rPr sz="2000" b="1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relación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49926" y="3929126"/>
            <a:ext cx="1456055" cy="617855"/>
          </a:xfrm>
          <a:custGeom>
            <a:avLst/>
            <a:gdLst/>
            <a:ahLst/>
            <a:cxnLst/>
            <a:rect l="l" t="t" r="r" b="b"/>
            <a:pathLst>
              <a:path w="1456054" h="617854">
                <a:moveTo>
                  <a:pt x="0" y="308737"/>
                </a:moveTo>
                <a:lnTo>
                  <a:pt x="727837" y="0"/>
                </a:lnTo>
                <a:lnTo>
                  <a:pt x="1455674" y="308737"/>
                </a:lnTo>
                <a:lnTo>
                  <a:pt x="727837" y="617474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6066" y="4102354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DISEÑA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1926" y="458152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7025" y="3927475"/>
            <a:ext cx="1938655" cy="617855"/>
          </a:xfrm>
          <a:custGeom>
            <a:avLst/>
            <a:gdLst/>
            <a:ahLst/>
            <a:cxnLst/>
            <a:rect l="l" t="t" r="r" b="b"/>
            <a:pathLst>
              <a:path w="1938654" h="617854">
                <a:moveTo>
                  <a:pt x="0" y="308737"/>
                </a:moveTo>
                <a:lnTo>
                  <a:pt x="969137" y="0"/>
                </a:lnTo>
                <a:lnTo>
                  <a:pt x="1938401" y="308737"/>
                </a:lnTo>
                <a:lnTo>
                  <a:pt x="969137" y="617474"/>
                </a:lnTo>
                <a:lnTo>
                  <a:pt x="0" y="3087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40429" y="4100829"/>
            <a:ext cx="79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INS</a:t>
            </a:r>
            <a:r>
              <a:rPr sz="1800" spc="-110" dirty="0">
                <a:latin typeface="Liberation Sans Narrow"/>
                <a:cs typeface="Liberation Sans Narrow"/>
              </a:rPr>
              <a:t>T</a:t>
            </a:r>
            <a:r>
              <a:rPr sz="1800" dirty="0">
                <a:latin typeface="Liberation Sans Narrow"/>
                <a:cs typeface="Liberation Sans Narrow"/>
              </a:rPr>
              <a:t>A</a:t>
            </a:r>
            <a:r>
              <a:rPr sz="1800" spc="-10" dirty="0">
                <a:latin typeface="Liberation Sans Narrow"/>
                <a:cs typeface="Liberation Sans Narrow"/>
              </a:rPr>
              <a:t>L</a:t>
            </a:r>
            <a:r>
              <a:rPr sz="1800" dirty="0">
                <a:latin typeface="Liberation Sans Narrow"/>
                <a:cs typeface="Liberation Sans Narrow"/>
              </a:rPr>
              <a:t>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7601" y="5300662"/>
            <a:ext cx="1109980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PRODUCTO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38575" y="454977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2600" y="3538220"/>
            <a:ext cx="1422400" cy="424180"/>
          </a:xfrm>
          <a:custGeom>
            <a:avLst/>
            <a:gdLst/>
            <a:ahLst/>
            <a:cxnLst/>
            <a:rect l="l" t="t" r="r" b="b"/>
            <a:pathLst>
              <a:path w="1422400" h="424179">
                <a:moveTo>
                  <a:pt x="1422400" y="46100"/>
                </a:moveTo>
                <a:lnTo>
                  <a:pt x="1389211" y="87730"/>
                </a:lnTo>
                <a:lnTo>
                  <a:pt x="1354729" y="127117"/>
                </a:lnTo>
                <a:lnTo>
                  <a:pt x="1319021" y="164225"/>
                </a:lnTo>
                <a:lnTo>
                  <a:pt x="1282154" y="199017"/>
                </a:lnTo>
                <a:lnTo>
                  <a:pt x="1244195" y="231458"/>
                </a:lnTo>
                <a:lnTo>
                  <a:pt x="1205211" y="261511"/>
                </a:lnTo>
                <a:lnTo>
                  <a:pt x="1165270" y="289140"/>
                </a:lnTo>
                <a:lnTo>
                  <a:pt x="1124438" y="314310"/>
                </a:lnTo>
                <a:lnTo>
                  <a:pt x="1082783" y="336983"/>
                </a:lnTo>
                <a:lnTo>
                  <a:pt x="1040371" y="357125"/>
                </a:lnTo>
                <a:lnTo>
                  <a:pt x="997271" y="374698"/>
                </a:lnTo>
                <a:lnTo>
                  <a:pt x="953549" y="389667"/>
                </a:lnTo>
                <a:lnTo>
                  <a:pt x="909273" y="401995"/>
                </a:lnTo>
                <a:lnTo>
                  <a:pt x="864509" y="411647"/>
                </a:lnTo>
                <a:lnTo>
                  <a:pt x="819325" y="418585"/>
                </a:lnTo>
                <a:lnTo>
                  <a:pt x="773787" y="422775"/>
                </a:lnTo>
                <a:lnTo>
                  <a:pt x="727963" y="424179"/>
                </a:lnTo>
                <a:lnTo>
                  <a:pt x="681888" y="422760"/>
                </a:lnTo>
                <a:lnTo>
                  <a:pt x="636119" y="418526"/>
                </a:lnTo>
                <a:lnTo>
                  <a:pt x="590723" y="411518"/>
                </a:lnTo>
                <a:lnTo>
                  <a:pt x="545767" y="401774"/>
                </a:lnTo>
                <a:lnTo>
                  <a:pt x="501319" y="389333"/>
                </a:lnTo>
                <a:lnTo>
                  <a:pt x="457444" y="374236"/>
                </a:lnTo>
                <a:lnTo>
                  <a:pt x="414210" y="356519"/>
                </a:lnTo>
                <a:lnTo>
                  <a:pt x="371683" y="336224"/>
                </a:lnTo>
                <a:lnTo>
                  <a:pt x="329930" y="313388"/>
                </a:lnTo>
                <a:lnTo>
                  <a:pt x="289017" y="288051"/>
                </a:lnTo>
                <a:lnTo>
                  <a:pt x="249013" y="260252"/>
                </a:lnTo>
                <a:lnTo>
                  <a:pt x="209982" y="230029"/>
                </a:lnTo>
                <a:lnTo>
                  <a:pt x="171993" y="197423"/>
                </a:lnTo>
                <a:lnTo>
                  <a:pt x="135111" y="162472"/>
                </a:lnTo>
                <a:lnTo>
                  <a:pt x="99405" y="125215"/>
                </a:lnTo>
                <a:lnTo>
                  <a:pt x="64939" y="85691"/>
                </a:lnTo>
                <a:lnTo>
                  <a:pt x="31782" y="43940"/>
                </a:lnTo>
                <a:lnTo>
                  <a:pt x="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00" y="3495675"/>
            <a:ext cx="704850" cy="463550"/>
          </a:xfrm>
          <a:custGeom>
            <a:avLst/>
            <a:gdLst/>
            <a:ahLst/>
            <a:cxnLst/>
            <a:rect l="l" t="t" r="r" b="b"/>
            <a:pathLst>
              <a:path w="704850" h="463550">
                <a:moveTo>
                  <a:pt x="704850" y="0"/>
                </a:moveTo>
                <a:lnTo>
                  <a:pt x="0" y="463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9075" y="3495675"/>
            <a:ext cx="703580" cy="463550"/>
          </a:xfrm>
          <a:custGeom>
            <a:avLst/>
            <a:gdLst/>
            <a:ahLst/>
            <a:cxnLst/>
            <a:rect l="l" t="t" r="r" b="b"/>
            <a:pathLst>
              <a:path w="703579" h="463550">
                <a:moveTo>
                  <a:pt x="0" y="0"/>
                </a:moveTo>
                <a:lnTo>
                  <a:pt x="703326" y="463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1600" y="1268475"/>
            <a:ext cx="7772400" cy="533400"/>
          </a:xfrm>
          <a:custGeom>
            <a:avLst/>
            <a:gdLst/>
            <a:ahLst/>
            <a:cxnLst/>
            <a:rect l="l" t="t" r="r" b="b"/>
            <a:pathLst>
              <a:path w="7772400" h="533400">
                <a:moveTo>
                  <a:pt x="0" y="533400"/>
                </a:moveTo>
                <a:lnTo>
                  <a:pt x="7772400" y="533400"/>
                </a:lnTo>
                <a:lnTo>
                  <a:pt x="7772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376362" y="1273238"/>
            <a:ext cx="7762875" cy="50800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08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40"/>
              </a:spcBef>
            </a:pPr>
            <a:r>
              <a:rPr sz="3200" dirty="0">
                <a:latin typeface="Times New Roman"/>
                <a:cs typeface="Times New Roman"/>
              </a:rPr>
              <a:t>Relaciones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Exclusivas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252219" y="5665723"/>
            <a:ext cx="6878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Un </a:t>
            </a:r>
            <a:r>
              <a:rPr sz="2400" spc="-5" dirty="0">
                <a:latin typeface="Liberation Sans Narrow"/>
                <a:cs typeface="Liberation Sans Narrow"/>
              </a:rPr>
              <a:t>empleado solo puede instalar un producto </a:t>
            </a:r>
            <a:r>
              <a:rPr sz="2400" dirty="0">
                <a:latin typeface="Liberation Sans Narrow"/>
                <a:cs typeface="Liberation Sans Narrow"/>
              </a:rPr>
              <a:t>o </a:t>
            </a:r>
            <a:r>
              <a:rPr sz="2400" spc="-5" dirty="0">
                <a:latin typeface="Liberation Sans Narrow"/>
                <a:cs typeface="Liberation Sans Narrow"/>
              </a:rPr>
              <a:t>diseñar un  producto, no puede hacer las dos</a:t>
            </a:r>
            <a:r>
              <a:rPr sz="2400" spc="120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funciones.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67276" y="3163887"/>
            <a:ext cx="1195705" cy="341630"/>
          </a:xfrm>
          <a:custGeom>
            <a:avLst/>
            <a:gdLst/>
            <a:ahLst/>
            <a:cxnLst/>
            <a:rect l="l" t="t" r="r" b="b"/>
            <a:pathLst>
              <a:path w="1195704" h="341629">
                <a:moveTo>
                  <a:pt x="0" y="341312"/>
                </a:moveTo>
                <a:lnTo>
                  <a:pt x="1195387" y="341312"/>
                </a:lnTo>
                <a:lnTo>
                  <a:pt x="1195387" y="0"/>
                </a:lnTo>
                <a:lnTo>
                  <a:pt x="0" y="0"/>
                </a:lnTo>
                <a:lnTo>
                  <a:pt x="0" y="341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67276" y="3163887"/>
            <a:ext cx="1195705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EMPLEADO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51275" y="5084698"/>
            <a:ext cx="2160905" cy="0"/>
          </a:xfrm>
          <a:custGeom>
            <a:avLst/>
            <a:gdLst/>
            <a:ahLst/>
            <a:cxnLst/>
            <a:rect l="l" t="t" r="r" b="b"/>
            <a:pathLst>
              <a:path w="2160904">
                <a:moveTo>
                  <a:pt x="0" y="0"/>
                </a:moveTo>
                <a:lnTo>
                  <a:pt x="21606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3800" y="508469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844" y="1995042"/>
            <a:ext cx="7343140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778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Caso </a:t>
            </a:r>
            <a:r>
              <a:rPr sz="2400" spc="-5" dirty="0">
                <a:latin typeface="Tahoma"/>
                <a:cs typeface="Tahoma"/>
              </a:rPr>
              <a:t>especial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10" dirty="0">
                <a:latin typeface="Tahoma"/>
                <a:cs typeface="Tahoma"/>
              </a:rPr>
              <a:t>relación </a:t>
            </a:r>
            <a:r>
              <a:rPr sz="2400" spc="-5" dirty="0">
                <a:latin typeface="Tahoma"/>
                <a:cs typeface="Tahoma"/>
              </a:rPr>
              <a:t>entre un tipo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entidad </a:t>
            </a:r>
            <a:r>
              <a:rPr sz="2400" dirty="0">
                <a:latin typeface="Tahoma"/>
                <a:cs typeface="Tahoma"/>
              </a:rPr>
              <a:t>y  </a:t>
            </a:r>
            <a:r>
              <a:rPr sz="2400" spc="-10" dirty="0">
                <a:latin typeface="Tahoma"/>
                <a:cs typeface="Tahoma"/>
              </a:rPr>
              <a:t>varios </a:t>
            </a:r>
            <a:r>
              <a:rPr sz="2400" spc="-5" dirty="0">
                <a:latin typeface="Tahoma"/>
                <a:cs typeface="Tahoma"/>
              </a:rPr>
              <a:t>otros tipos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entidad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994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La </a:t>
            </a:r>
            <a:r>
              <a:rPr sz="2400" spc="-10" dirty="0">
                <a:latin typeface="Tahoma"/>
                <a:cs typeface="Tahoma"/>
              </a:rPr>
              <a:t>jerarquía 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10" dirty="0">
                <a:latin typeface="Tahoma"/>
                <a:cs typeface="Tahoma"/>
              </a:rPr>
              <a:t>relación </a:t>
            </a:r>
            <a:r>
              <a:rPr sz="2400" spc="-5" dirty="0">
                <a:latin typeface="Tahoma"/>
                <a:cs typeface="Tahoma"/>
              </a:rPr>
              <a:t>que se establece entre uno </a:t>
            </a:r>
            <a:r>
              <a:rPr sz="2400" dirty="0">
                <a:latin typeface="Tahoma"/>
                <a:cs typeface="Tahoma"/>
              </a:rPr>
              <a:t>y  </a:t>
            </a:r>
            <a:r>
              <a:rPr sz="2400" spc="-5" dirty="0">
                <a:latin typeface="Tahoma"/>
                <a:cs typeface="Tahoma"/>
              </a:rPr>
              <a:t>otros corresponde </a:t>
            </a:r>
            <a:r>
              <a:rPr sz="2400" dirty="0">
                <a:latin typeface="Tahoma"/>
                <a:cs typeface="Tahoma"/>
              </a:rPr>
              <a:t>a la noción de 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“</a:t>
            </a:r>
            <a:r>
              <a:rPr sz="2400" b="1" spc="-4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es_un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” </a:t>
            </a:r>
            <a:r>
              <a:rPr sz="2400" dirty="0">
                <a:latin typeface="Tahoma"/>
                <a:cs typeface="Tahoma"/>
              </a:rPr>
              <a:t>o de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“</a:t>
            </a:r>
            <a:r>
              <a:rPr sz="2400" b="1" spc="-2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es_un_tipo_de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Estas </a:t>
            </a:r>
            <a:r>
              <a:rPr sz="2400" spc="-10" dirty="0">
                <a:latin typeface="Tahoma"/>
                <a:cs typeface="Tahoma"/>
              </a:rPr>
              <a:t>jerarquías </a:t>
            </a:r>
            <a:r>
              <a:rPr sz="2400" spc="-5" dirty="0">
                <a:latin typeface="Tahoma"/>
                <a:cs typeface="Tahoma"/>
              </a:rPr>
              <a:t>pueden formarse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por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400" b="1" dirty="0">
                <a:latin typeface="Tahoma"/>
                <a:cs typeface="Tahoma"/>
              </a:rPr>
              <a:t>especialización </a:t>
            </a:r>
            <a:r>
              <a:rPr sz="2400" dirty="0">
                <a:latin typeface="Tahoma"/>
                <a:cs typeface="Tahoma"/>
              </a:rPr>
              <a:t>o </a:t>
            </a:r>
            <a:r>
              <a:rPr sz="2400" spc="-5" dirty="0">
                <a:latin typeface="Tahoma"/>
                <a:cs typeface="Tahoma"/>
              </a:rPr>
              <a:t>bien </a:t>
            </a:r>
            <a:r>
              <a:rPr sz="2400" dirty="0">
                <a:latin typeface="Tahoma"/>
                <a:cs typeface="Tahoma"/>
              </a:rPr>
              <a:t>por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generalización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solidFill>
            <a:srgbClr val="DDDDDD"/>
          </a:solidFill>
          <a:ln w="9525">
            <a:solidFill>
              <a:srgbClr val="33339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latin typeface="Times New Roman"/>
                <a:cs typeface="Times New Roman"/>
              </a:rPr>
              <a:t>Especialización/Generalización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(E/G)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47938" y="6429247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47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1948053"/>
            <a:ext cx="7641590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46379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400" dirty="0">
                <a:latin typeface="Tahoma"/>
                <a:cs typeface="Tahoma"/>
              </a:rPr>
              <a:t>Agrupación de instancias </a:t>
            </a:r>
            <a:r>
              <a:rPr sz="2400" b="1" spc="-5" dirty="0">
                <a:latin typeface="Tahoma"/>
                <a:cs typeface="Tahoma"/>
              </a:rPr>
              <a:t>dentro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un tipo </a:t>
            </a:r>
            <a:r>
              <a:rPr sz="2400" dirty="0">
                <a:latin typeface="Tahoma"/>
                <a:cs typeface="Tahoma"/>
              </a:rPr>
              <a:t>de  </a:t>
            </a:r>
            <a:r>
              <a:rPr sz="2400" spc="-5" dirty="0">
                <a:latin typeface="Tahoma"/>
                <a:cs typeface="Tahoma"/>
              </a:rPr>
              <a:t>entidad, </a:t>
            </a:r>
            <a:r>
              <a:rPr sz="2400" dirty="0">
                <a:latin typeface="Tahoma"/>
                <a:cs typeface="Tahoma"/>
              </a:rPr>
              <a:t>que debe </a:t>
            </a:r>
            <a:r>
              <a:rPr sz="2400" b="1" dirty="0">
                <a:latin typeface="Tahoma"/>
                <a:cs typeface="Tahoma"/>
              </a:rPr>
              <a:t>representarse </a:t>
            </a:r>
            <a:r>
              <a:rPr sz="2400" b="1" spc="-5" dirty="0">
                <a:latin typeface="Tahoma"/>
                <a:cs typeface="Tahoma"/>
              </a:rPr>
              <a:t>explícitamente  </a:t>
            </a:r>
            <a:r>
              <a:rPr sz="2400" dirty="0">
                <a:latin typeface="Tahoma"/>
                <a:cs typeface="Tahoma"/>
              </a:rPr>
              <a:t>debido a </a:t>
            </a:r>
            <a:r>
              <a:rPr sz="2400" spc="-5" dirty="0">
                <a:latin typeface="Tahoma"/>
                <a:cs typeface="Tahoma"/>
              </a:rPr>
              <a:t>su </a:t>
            </a:r>
            <a:r>
              <a:rPr sz="2400" dirty="0">
                <a:latin typeface="Tahoma"/>
                <a:cs typeface="Tahoma"/>
              </a:rPr>
              <a:t>importancia </a:t>
            </a:r>
            <a:r>
              <a:rPr sz="2400" spc="-10" dirty="0">
                <a:latin typeface="Tahoma"/>
                <a:cs typeface="Tahoma"/>
              </a:rPr>
              <a:t>para el </a:t>
            </a:r>
            <a:r>
              <a:rPr sz="2400" spc="-5" dirty="0">
                <a:latin typeface="Tahoma"/>
                <a:cs typeface="Tahoma"/>
              </a:rPr>
              <a:t>diseño 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aplicación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Subtipos </a:t>
            </a:r>
            <a:r>
              <a:rPr sz="2000" dirty="0">
                <a:latin typeface="Tahoma"/>
                <a:cs typeface="Tahoma"/>
              </a:rPr>
              <a:t>del </a:t>
            </a:r>
            <a:r>
              <a:rPr sz="2000" spc="-5" dirty="0">
                <a:latin typeface="Tahoma"/>
                <a:cs typeface="Tahoma"/>
              </a:rPr>
              <a:t>tipo de entidad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VEHÍCULO</a:t>
            </a:r>
            <a:r>
              <a:rPr sz="200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1175385" lvl="2" indent="-2286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75385" algn="l"/>
                <a:tab pos="117602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CAMIÓN</a:t>
            </a:r>
            <a:endParaRPr sz="1800">
              <a:latin typeface="Liberation Sans Narrow"/>
              <a:cs typeface="Liberation Sans Narrow"/>
            </a:endParaRPr>
          </a:p>
          <a:p>
            <a:pPr marL="1175385" lvl="2" indent="-2286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75385" algn="l"/>
                <a:tab pos="117602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TURISMO</a:t>
            </a:r>
            <a:endParaRPr sz="1800">
              <a:latin typeface="Liberation Sans Narrow"/>
              <a:cs typeface="Liberation Sans Narrow"/>
            </a:endParaRPr>
          </a:p>
          <a:p>
            <a:pPr marL="1175385" lvl="2" indent="-228600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75385" algn="l"/>
                <a:tab pos="117602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AUTOBÚS</a:t>
            </a:r>
            <a:endParaRPr sz="1800">
              <a:latin typeface="Liberation Sans Narrow"/>
              <a:cs typeface="Liberation Sans Narrow"/>
            </a:endParaRPr>
          </a:p>
          <a:p>
            <a:pPr marL="1175385" lvl="2" indent="-228600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75385" algn="l"/>
                <a:tab pos="117602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CICLOMOTOR</a:t>
            </a:r>
            <a:endParaRPr sz="1800">
              <a:latin typeface="Liberation Sans Narrow"/>
              <a:cs typeface="Liberation Sans Narrow"/>
            </a:endParaRPr>
          </a:p>
          <a:p>
            <a:pPr marL="756285" lvl="1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Subtipos </a:t>
            </a:r>
            <a:r>
              <a:rPr sz="2000" dirty="0">
                <a:latin typeface="Tahoma"/>
                <a:cs typeface="Tahoma"/>
              </a:rPr>
              <a:t>del </a:t>
            </a:r>
            <a:r>
              <a:rPr sz="2000" spc="-5" dirty="0">
                <a:latin typeface="Tahoma"/>
                <a:cs typeface="Tahoma"/>
              </a:rPr>
              <a:t>tipo de entidad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EMPLEADO</a:t>
            </a:r>
            <a:r>
              <a:rPr sz="2000" spc="-5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1175385" lvl="2" indent="-228600">
              <a:lnSpc>
                <a:spcPct val="100000"/>
              </a:lnSpc>
              <a:spcBef>
                <a:spcPts val="1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75385" algn="l"/>
                <a:tab pos="1176020" algn="l"/>
              </a:tabLst>
            </a:pPr>
            <a:r>
              <a:rPr sz="1800" spc="-15" dirty="0">
                <a:latin typeface="Liberation Sans Narrow"/>
                <a:cs typeface="Liberation Sans Narrow"/>
              </a:rPr>
              <a:t>SECRETARIA</a:t>
            </a:r>
            <a:endParaRPr sz="1800">
              <a:latin typeface="Liberation Sans Narrow"/>
              <a:cs typeface="Liberation Sans Narrow"/>
            </a:endParaRPr>
          </a:p>
          <a:p>
            <a:pPr marL="1175385" lvl="2" indent="-228600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75385" algn="l"/>
                <a:tab pos="117602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GERENTE</a:t>
            </a:r>
            <a:endParaRPr sz="1800">
              <a:latin typeface="Liberation Sans Narrow"/>
              <a:cs typeface="Liberation Sans Narrow"/>
            </a:endParaRPr>
          </a:p>
          <a:p>
            <a:pPr marL="1175385" lvl="2" indent="-228600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75385" algn="l"/>
                <a:tab pos="117602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VENDEDOR</a:t>
            </a:r>
            <a:endParaRPr sz="1800">
              <a:latin typeface="Liberation Sans Narrow"/>
              <a:cs typeface="Liberation Sans Narrow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Font typeface="Wingdings"/>
              <a:buChar char=""/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El tipo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entidad </a:t>
            </a:r>
            <a:r>
              <a:rPr sz="2400" dirty="0">
                <a:latin typeface="Tahoma"/>
                <a:cs typeface="Tahoma"/>
              </a:rPr>
              <a:t>que </a:t>
            </a:r>
            <a:r>
              <a:rPr sz="2400" spc="-5" dirty="0">
                <a:latin typeface="Tahoma"/>
                <a:cs typeface="Tahoma"/>
              </a:rPr>
              <a:t>se especializa en otros se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llama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8694" y="6411569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99"/>
                </a:solidFill>
                <a:latin typeface="Tahoma"/>
                <a:cs typeface="Tahoma"/>
              </a:rPr>
              <a:t>supertipo </a:t>
            </a:r>
            <a:r>
              <a:rPr sz="2000" dirty="0">
                <a:latin typeface="Liberation Sans Narrow"/>
                <a:cs typeface="Liberation Sans Narrow"/>
              </a:rPr>
              <a:t>( VEHICULO, </a:t>
            </a:r>
            <a:r>
              <a:rPr sz="2000" spc="-5" dirty="0">
                <a:latin typeface="Liberation Sans Narrow"/>
                <a:cs typeface="Liberation Sans Narrow"/>
              </a:rPr>
              <a:t>EMPLEADO</a:t>
            </a:r>
            <a:r>
              <a:rPr sz="2000" spc="20" dirty="0"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)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1600" y="908050"/>
            <a:ext cx="7016750" cy="504825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2880">
              <a:lnSpc>
                <a:spcPts val="3804"/>
              </a:lnSpc>
            </a:pPr>
            <a:r>
              <a:rPr sz="3200" dirty="0">
                <a:latin typeface="Times New Roman"/>
                <a:cs typeface="Times New Roman"/>
              </a:rPr>
              <a:t>E/G: </a:t>
            </a:r>
            <a:r>
              <a:rPr sz="3200" spc="-5" dirty="0">
                <a:latin typeface="Times New Roman"/>
                <a:cs typeface="Times New Roman"/>
              </a:rPr>
              <a:t>Subtipo </a:t>
            </a:r>
            <a:r>
              <a:rPr sz="3200" dirty="0">
                <a:latin typeface="Times New Roman"/>
                <a:cs typeface="Times New Roman"/>
              </a:rPr>
              <a:t>de </a:t>
            </a:r>
            <a:r>
              <a:rPr sz="3200" spc="-10" dirty="0">
                <a:latin typeface="Times New Roman"/>
                <a:cs typeface="Times New Roman"/>
              </a:rPr>
              <a:t>un </a:t>
            </a:r>
            <a:r>
              <a:rPr sz="3200" dirty="0">
                <a:latin typeface="Times New Roman"/>
                <a:cs typeface="Times New Roman"/>
              </a:rPr>
              <a:t>tipo de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entidad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47938" y="6429247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48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287" y="5445125"/>
            <a:ext cx="3384550" cy="1152525"/>
          </a:xfrm>
          <a:custGeom>
            <a:avLst/>
            <a:gdLst/>
            <a:ahLst/>
            <a:cxnLst/>
            <a:rect l="l" t="t" r="r" b="b"/>
            <a:pathLst>
              <a:path w="3384550" h="1152525">
                <a:moveTo>
                  <a:pt x="0" y="1152525"/>
                </a:moveTo>
                <a:lnTo>
                  <a:pt x="3384550" y="1152525"/>
                </a:lnTo>
                <a:lnTo>
                  <a:pt x="3384550" y="0"/>
                </a:lnTo>
                <a:lnTo>
                  <a:pt x="0" y="0"/>
                </a:lnTo>
                <a:lnTo>
                  <a:pt x="0" y="1152525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8267" y="2092578"/>
            <a:ext cx="52749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Es la </a:t>
            </a:r>
            <a:r>
              <a:rPr sz="2400" spc="-10" dirty="0">
                <a:latin typeface="Tahoma"/>
                <a:cs typeface="Tahoma"/>
              </a:rPr>
              <a:t>relación </a:t>
            </a:r>
            <a:r>
              <a:rPr sz="2400" spc="-5" dirty="0">
                <a:latin typeface="Tahoma"/>
                <a:cs typeface="Tahoma"/>
              </a:rPr>
              <a:t>que se establece entre  </a:t>
            </a:r>
            <a:r>
              <a:rPr sz="2400" dirty="0">
                <a:latin typeface="Tahoma"/>
                <a:cs typeface="Tahoma"/>
              </a:rPr>
              <a:t>un </a:t>
            </a:r>
            <a:r>
              <a:rPr sz="2400" spc="-5" dirty="0">
                <a:latin typeface="Tahoma"/>
                <a:cs typeface="Tahoma"/>
              </a:rPr>
              <a:t>supertipo </a:t>
            </a:r>
            <a:r>
              <a:rPr sz="2400" dirty="0">
                <a:latin typeface="Tahoma"/>
                <a:cs typeface="Tahoma"/>
              </a:rPr>
              <a:t>y </a:t>
            </a:r>
            <a:r>
              <a:rPr sz="2400" spc="-5" dirty="0">
                <a:latin typeface="Tahoma"/>
                <a:cs typeface="Tahoma"/>
              </a:rPr>
              <a:t>cada </a:t>
            </a:r>
            <a:r>
              <a:rPr sz="2400" dirty="0">
                <a:latin typeface="Tahoma"/>
                <a:cs typeface="Tahoma"/>
              </a:rPr>
              <a:t>uno de </a:t>
            </a:r>
            <a:r>
              <a:rPr sz="2400" spc="-5" dirty="0">
                <a:latin typeface="Tahoma"/>
                <a:cs typeface="Tahoma"/>
              </a:rPr>
              <a:t>sus  subtipos </a:t>
            </a:r>
            <a:r>
              <a:rPr sz="2000" dirty="0">
                <a:latin typeface="Tahoma"/>
                <a:cs typeface="Tahoma"/>
              </a:rPr>
              <a:t>(noción </a:t>
            </a:r>
            <a:r>
              <a:rPr sz="2000" b="1" spc="-5" dirty="0">
                <a:latin typeface="Liberation Sans Narrow"/>
                <a:cs typeface="Liberation Sans Narrow"/>
              </a:rPr>
              <a:t>es_un 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Liberation Sans Narrow"/>
                <a:cs typeface="Liberation Sans Narrow"/>
              </a:rPr>
              <a:t>es_un_tipo_de</a:t>
            </a:r>
            <a:r>
              <a:rPr sz="2000" spc="-5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267" y="3263265"/>
            <a:ext cx="165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Notación: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301" y="2531998"/>
            <a:ext cx="100838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EMPLEADO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2001" y="28194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6250" y="3505200"/>
            <a:ext cx="844550" cy="533400"/>
          </a:xfrm>
          <a:custGeom>
            <a:avLst/>
            <a:gdLst/>
            <a:ahLst/>
            <a:cxnLst/>
            <a:rect l="l" t="t" r="r" b="b"/>
            <a:pathLst>
              <a:path w="844550" h="533400">
                <a:moveTo>
                  <a:pt x="84455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23075" y="3505200"/>
            <a:ext cx="844550" cy="533400"/>
          </a:xfrm>
          <a:custGeom>
            <a:avLst/>
            <a:gdLst/>
            <a:ahLst/>
            <a:cxnLst/>
            <a:rect l="l" t="t" r="r" b="b"/>
            <a:pathLst>
              <a:path w="844550" h="533400">
                <a:moveTo>
                  <a:pt x="0" y="0"/>
                </a:moveTo>
                <a:lnTo>
                  <a:pt x="84455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0800" y="3200400"/>
            <a:ext cx="422275" cy="457200"/>
          </a:xfrm>
          <a:custGeom>
            <a:avLst/>
            <a:gdLst/>
            <a:ahLst/>
            <a:cxnLst/>
            <a:rect l="l" t="t" r="r" b="b"/>
            <a:pathLst>
              <a:path w="422275" h="457200">
                <a:moveTo>
                  <a:pt x="0" y="228600"/>
                </a:moveTo>
                <a:lnTo>
                  <a:pt x="4287" y="182533"/>
                </a:lnTo>
                <a:lnTo>
                  <a:pt x="16587" y="139624"/>
                </a:lnTo>
                <a:lnTo>
                  <a:pt x="36051" y="100793"/>
                </a:lnTo>
                <a:lnTo>
                  <a:pt x="61833" y="66960"/>
                </a:lnTo>
                <a:lnTo>
                  <a:pt x="93085" y="39045"/>
                </a:lnTo>
                <a:lnTo>
                  <a:pt x="128962" y="17966"/>
                </a:lnTo>
                <a:lnTo>
                  <a:pt x="168616" y="4644"/>
                </a:lnTo>
                <a:lnTo>
                  <a:pt x="211200" y="0"/>
                </a:lnTo>
                <a:lnTo>
                  <a:pt x="253743" y="4644"/>
                </a:lnTo>
                <a:lnTo>
                  <a:pt x="293366" y="17966"/>
                </a:lnTo>
                <a:lnTo>
                  <a:pt x="329220" y="39045"/>
                </a:lnTo>
                <a:lnTo>
                  <a:pt x="360457" y="66960"/>
                </a:lnTo>
                <a:lnTo>
                  <a:pt x="386230" y="100793"/>
                </a:lnTo>
                <a:lnTo>
                  <a:pt x="405689" y="139624"/>
                </a:lnTo>
                <a:lnTo>
                  <a:pt x="417987" y="182533"/>
                </a:lnTo>
                <a:lnTo>
                  <a:pt x="422275" y="228600"/>
                </a:lnTo>
                <a:lnTo>
                  <a:pt x="417987" y="274666"/>
                </a:lnTo>
                <a:lnTo>
                  <a:pt x="405689" y="317575"/>
                </a:lnTo>
                <a:lnTo>
                  <a:pt x="386230" y="356406"/>
                </a:lnTo>
                <a:lnTo>
                  <a:pt x="360457" y="390239"/>
                </a:lnTo>
                <a:lnTo>
                  <a:pt x="329220" y="418154"/>
                </a:lnTo>
                <a:lnTo>
                  <a:pt x="293366" y="439233"/>
                </a:lnTo>
                <a:lnTo>
                  <a:pt x="253743" y="452555"/>
                </a:lnTo>
                <a:lnTo>
                  <a:pt x="211200" y="457200"/>
                </a:lnTo>
                <a:lnTo>
                  <a:pt x="168616" y="452555"/>
                </a:lnTo>
                <a:lnTo>
                  <a:pt x="128962" y="439233"/>
                </a:lnTo>
                <a:lnTo>
                  <a:pt x="93085" y="418154"/>
                </a:lnTo>
                <a:lnTo>
                  <a:pt x="61833" y="390239"/>
                </a:lnTo>
                <a:lnTo>
                  <a:pt x="36051" y="356406"/>
                </a:lnTo>
                <a:lnTo>
                  <a:pt x="16587" y="317575"/>
                </a:lnTo>
                <a:lnTo>
                  <a:pt x="4287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2373" y="3469132"/>
            <a:ext cx="254000" cy="314960"/>
          </a:xfrm>
          <a:custGeom>
            <a:avLst/>
            <a:gdLst/>
            <a:ahLst/>
            <a:cxnLst/>
            <a:rect l="l" t="t" r="r" b="b"/>
            <a:pathLst>
              <a:path w="254000" h="314960">
                <a:moveTo>
                  <a:pt x="75033" y="0"/>
                </a:moveTo>
                <a:lnTo>
                  <a:pt x="38505" y="44297"/>
                </a:lnTo>
                <a:lnTo>
                  <a:pt x="13510" y="90424"/>
                </a:lnTo>
                <a:lnTo>
                  <a:pt x="519" y="136702"/>
                </a:lnTo>
                <a:lnTo>
                  <a:pt x="0" y="181457"/>
                </a:lnTo>
                <a:lnTo>
                  <a:pt x="12422" y="223011"/>
                </a:lnTo>
                <a:lnTo>
                  <a:pt x="34679" y="255872"/>
                </a:lnTo>
                <a:lnTo>
                  <a:pt x="65809" y="281892"/>
                </a:lnTo>
                <a:lnTo>
                  <a:pt x="104545" y="300624"/>
                </a:lnTo>
                <a:lnTo>
                  <a:pt x="149620" y="311620"/>
                </a:lnTo>
                <a:lnTo>
                  <a:pt x="199768" y="314431"/>
                </a:lnTo>
                <a:lnTo>
                  <a:pt x="253722" y="3086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64604" y="3435603"/>
            <a:ext cx="241935" cy="324485"/>
          </a:xfrm>
          <a:custGeom>
            <a:avLst/>
            <a:gdLst/>
            <a:ahLst/>
            <a:cxnLst/>
            <a:rect l="l" t="t" r="r" b="b"/>
            <a:pathLst>
              <a:path w="241934" h="324485">
                <a:moveTo>
                  <a:pt x="0" y="317627"/>
                </a:moveTo>
                <a:lnTo>
                  <a:pt x="57072" y="324221"/>
                </a:lnTo>
                <a:lnTo>
                  <a:pt x="109384" y="320124"/>
                </a:lnTo>
                <a:lnTo>
                  <a:pt x="155283" y="305858"/>
                </a:lnTo>
                <a:lnTo>
                  <a:pt x="193117" y="281949"/>
                </a:lnTo>
                <a:lnTo>
                  <a:pt x="221234" y="248920"/>
                </a:lnTo>
                <a:lnTo>
                  <a:pt x="236684" y="212392"/>
                </a:lnTo>
                <a:lnTo>
                  <a:pt x="241586" y="172136"/>
                </a:lnTo>
                <a:lnTo>
                  <a:pt x="236251" y="129460"/>
                </a:lnTo>
                <a:lnTo>
                  <a:pt x="220989" y="85673"/>
                </a:lnTo>
                <a:lnTo>
                  <a:pt x="196110" y="42083"/>
                </a:ln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6000" y="4735448"/>
            <a:ext cx="100838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EMPLEADO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16700" y="502285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1076" y="5708650"/>
            <a:ext cx="844550" cy="533400"/>
          </a:xfrm>
          <a:custGeom>
            <a:avLst/>
            <a:gdLst/>
            <a:ahLst/>
            <a:cxnLst/>
            <a:rect l="l" t="t" r="r" b="b"/>
            <a:pathLst>
              <a:path w="844550" h="533400">
                <a:moveTo>
                  <a:pt x="84455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27901" y="5708650"/>
            <a:ext cx="843280" cy="533400"/>
          </a:xfrm>
          <a:custGeom>
            <a:avLst/>
            <a:gdLst/>
            <a:ahLst/>
            <a:cxnLst/>
            <a:rect l="l" t="t" r="r" b="b"/>
            <a:pathLst>
              <a:path w="843279" h="533400">
                <a:moveTo>
                  <a:pt x="0" y="0"/>
                </a:moveTo>
                <a:lnTo>
                  <a:pt x="842899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81725" y="5391150"/>
            <a:ext cx="887730" cy="552450"/>
          </a:xfrm>
          <a:custGeom>
            <a:avLst/>
            <a:gdLst/>
            <a:ahLst/>
            <a:cxnLst/>
            <a:rect l="l" t="t" r="r" b="b"/>
            <a:pathLst>
              <a:path w="887729" h="552450">
                <a:moveTo>
                  <a:pt x="0" y="0"/>
                </a:moveTo>
                <a:lnTo>
                  <a:pt x="443738" y="552450"/>
                </a:lnTo>
                <a:lnTo>
                  <a:pt x="88747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00240" y="5409387"/>
            <a:ext cx="253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42987" y="1196975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latin typeface="Times New Roman"/>
                <a:cs typeface="Times New Roman"/>
              </a:rPr>
              <a:t>E/G: Relación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Supertipo/Subtipo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08326" y="3321050"/>
            <a:ext cx="100838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EMPLEADO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27375" y="360845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8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1751" y="4294123"/>
            <a:ext cx="844550" cy="533400"/>
          </a:xfrm>
          <a:custGeom>
            <a:avLst/>
            <a:gdLst/>
            <a:ahLst/>
            <a:cxnLst/>
            <a:rect l="l" t="t" r="r" b="b"/>
            <a:pathLst>
              <a:path w="844550" h="533400">
                <a:moveTo>
                  <a:pt x="84455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38576" y="4294123"/>
            <a:ext cx="844550" cy="533400"/>
          </a:xfrm>
          <a:custGeom>
            <a:avLst/>
            <a:gdLst/>
            <a:ahLst/>
            <a:cxnLst/>
            <a:rect l="l" t="t" r="r" b="b"/>
            <a:pathLst>
              <a:path w="844550" h="533400">
                <a:moveTo>
                  <a:pt x="0" y="0"/>
                </a:moveTo>
                <a:lnTo>
                  <a:pt x="84455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35250" y="3989323"/>
            <a:ext cx="984250" cy="533400"/>
          </a:xfrm>
          <a:custGeom>
            <a:avLst/>
            <a:gdLst/>
            <a:ahLst/>
            <a:cxnLst/>
            <a:rect l="l" t="t" r="r" b="b"/>
            <a:pathLst>
              <a:path w="984250" h="533400">
                <a:moveTo>
                  <a:pt x="0" y="0"/>
                </a:moveTo>
                <a:lnTo>
                  <a:pt x="492125" y="533400"/>
                </a:lnTo>
                <a:lnTo>
                  <a:pt x="9842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29026" y="4522723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1600" y="4779898"/>
            <a:ext cx="1167130" cy="276225"/>
          </a:xfrm>
          <a:custGeom>
            <a:avLst/>
            <a:gdLst/>
            <a:ahLst/>
            <a:cxnLst/>
            <a:rect l="l" t="t" r="r" b="b"/>
            <a:pathLst>
              <a:path w="1167130" h="276225">
                <a:moveTo>
                  <a:pt x="0" y="276225"/>
                </a:moveTo>
                <a:lnTo>
                  <a:pt x="1166812" y="276225"/>
                </a:lnTo>
                <a:lnTo>
                  <a:pt x="1166812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71600" y="4779898"/>
            <a:ext cx="116713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SECRETARIO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11450" y="4779898"/>
            <a:ext cx="889000" cy="276225"/>
          </a:xfrm>
          <a:custGeom>
            <a:avLst/>
            <a:gdLst/>
            <a:ahLst/>
            <a:cxnLst/>
            <a:rect l="l" t="t" r="r" b="b"/>
            <a:pathLst>
              <a:path w="889000" h="276225">
                <a:moveTo>
                  <a:pt x="0" y="276225"/>
                </a:moveTo>
                <a:lnTo>
                  <a:pt x="889000" y="276225"/>
                </a:lnTo>
                <a:lnTo>
                  <a:pt x="8890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11450" y="4779898"/>
            <a:ext cx="889000" cy="276225"/>
          </a:xfrm>
          <a:custGeom>
            <a:avLst/>
            <a:gdLst/>
            <a:ahLst/>
            <a:cxnLst/>
            <a:rect l="l" t="t" r="r" b="b"/>
            <a:pathLst>
              <a:path w="889000" h="276225">
                <a:moveTo>
                  <a:pt x="0" y="276225"/>
                </a:moveTo>
                <a:lnTo>
                  <a:pt x="889000" y="276225"/>
                </a:lnTo>
                <a:lnTo>
                  <a:pt x="8890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11450" y="4779898"/>
            <a:ext cx="88900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GERENTE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97300" y="4779898"/>
            <a:ext cx="1073150" cy="276225"/>
          </a:xfrm>
          <a:custGeom>
            <a:avLst/>
            <a:gdLst/>
            <a:ahLst/>
            <a:cxnLst/>
            <a:rect l="l" t="t" r="r" b="b"/>
            <a:pathLst>
              <a:path w="1073150" h="276225">
                <a:moveTo>
                  <a:pt x="0" y="276225"/>
                </a:moveTo>
                <a:lnTo>
                  <a:pt x="1073150" y="276225"/>
                </a:lnTo>
                <a:lnTo>
                  <a:pt x="107315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797300" y="4779898"/>
            <a:ext cx="107315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COMERCIAL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76800" y="6200775"/>
            <a:ext cx="1167130" cy="276225"/>
          </a:xfrm>
          <a:custGeom>
            <a:avLst/>
            <a:gdLst/>
            <a:ahLst/>
            <a:cxnLst/>
            <a:rect l="l" t="t" r="r" b="b"/>
            <a:pathLst>
              <a:path w="1167129" h="276225">
                <a:moveTo>
                  <a:pt x="0" y="276225"/>
                </a:moveTo>
                <a:lnTo>
                  <a:pt x="1166812" y="276225"/>
                </a:lnTo>
                <a:lnTo>
                  <a:pt x="1166812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76800" y="6200775"/>
            <a:ext cx="116713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SECRETARIO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02500" y="6200775"/>
            <a:ext cx="1073150" cy="276225"/>
          </a:xfrm>
          <a:custGeom>
            <a:avLst/>
            <a:gdLst/>
            <a:ahLst/>
            <a:cxnLst/>
            <a:rect l="l" t="t" r="r" b="b"/>
            <a:pathLst>
              <a:path w="1073150" h="276225">
                <a:moveTo>
                  <a:pt x="0" y="276225"/>
                </a:moveTo>
                <a:lnTo>
                  <a:pt x="1073150" y="276225"/>
                </a:lnTo>
                <a:lnTo>
                  <a:pt x="107315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02500" y="6200775"/>
            <a:ext cx="107315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COMERCIAL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29400" y="5943600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29400" y="3657600"/>
            <a:ext cx="0" cy="333375"/>
          </a:xfrm>
          <a:custGeom>
            <a:avLst/>
            <a:gdLst/>
            <a:ahLst/>
            <a:cxnLst/>
            <a:rect l="l" t="t" r="r" b="b"/>
            <a:pathLst>
              <a:path h="333375">
                <a:moveTo>
                  <a:pt x="0" y="0"/>
                </a:moveTo>
                <a:lnTo>
                  <a:pt x="0" y="333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26834" y="3757548"/>
            <a:ext cx="356870" cy="171450"/>
          </a:xfrm>
          <a:custGeom>
            <a:avLst/>
            <a:gdLst/>
            <a:ahLst/>
            <a:cxnLst/>
            <a:rect l="l" t="t" r="r" b="b"/>
            <a:pathLst>
              <a:path w="356870" h="171450">
                <a:moveTo>
                  <a:pt x="0" y="9651"/>
                </a:moveTo>
                <a:lnTo>
                  <a:pt x="21556" y="62943"/>
                </a:lnTo>
                <a:lnTo>
                  <a:pt x="50196" y="106950"/>
                </a:lnTo>
                <a:lnTo>
                  <a:pt x="84682" y="140466"/>
                </a:lnTo>
                <a:lnTo>
                  <a:pt x="123777" y="162283"/>
                </a:lnTo>
                <a:lnTo>
                  <a:pt x="166242" y="171195"/>
                </a:lnTo>
                <a:lnTo>
                  <a:pt x="205744" y="167281"/>
                </a:lnTo>
                <a:lnTo>
                  <a:pt x="243449" y="152324"/>
                </a:lnTo>
                <a:lnTo>
                  <a:pt x="278368" y="127222"/>
                </a:lnTo>
                <a:lnTo>
                  <a:pt x="309508" y="92869"/>
                </a:lnTo>
                <a:lnTo>
                  <a:pt x="335879" y="50163"/>
                </a:lnTo>
                <a:lnTo>
                  <a:pt x="35648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76800" y="3990975"/>
            <a:ext cx="1167130" cy="276225"/>
          </a:xfrm>
          <a:custGeom>
            <a:avLst/>
            <a:gdLst/>
            <a:ahLst/>
            <a:cxnLst/>
            <a:rect l="l" t="t" r="r" b="b"/>
            <a:pathLst>
              <a:path w="1167129" h="276225">
                <a:moveTo>
                  <a:pt x="0" y="276225"/>
                </a:moveTo>
                <a:lnTo>
                  <a:pt x="1166812" y="276225"/>
                </a:lnTo>
                <a:lnTo>
                  <a:pt x="1166812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876800" y="3990975"/>
            <a:ext cx="116713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SECRETARIO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216650" y="3990975"/>
            <a:ext cx="889000" cy="276225"/>
          </a:xfrm>
          <a:custGeom>
            <a:avLst/>
            <a:gdLst/>
            <a:ahLst/>
            <a:cxnLst/>
            <a:rect l="l" t="t" r="r" b="b"/>
            <a:pathLst>
              <a:path w="889000" h="276225">
                <a:moveTo>
                  <a:pt x="0" y="276225"/>
                </a:moveTo>
                <a:lnTo>
                  <a:pt x="889000" y="276225"/>
                </a:lnTo>
                <a:lnTo>
                  <a:pt x="8890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16650" y="3990975"/>
            <a:ext cx="889000" cy="276225"/>
          </a:xfrm>
          <a:custGeom>
            <a:avLst/>
            <a:gdLst/>
            <a:ahLst/>
            <a:cxnLst/>
            <a:rect l="l" t="t" r="r" b="b"/>
            <a:pathLst>
              <a:path w="889000" h="276225">
                <a:moveTo>
                  <a:pt x="0" y="276225"/>
                </a:moveTo>
                <a:lnTo>
                  <a:pt x="889000" y="276225"/>
                </a:lnTo>
                <a:lnTo>
                  <a:pt x="8890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216650" y="3990975"/>
            <a:ext cx="88900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GERENTE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302500" y="3990975"/>
            <a:ext cx="1073150" cy="276225"/>
          </a:xfrm>
          <a:custGeom>
            <a:avLst/>
            <a:gdLst/>
            <a:ahLst/>
            <a:cxnLst/>
            <a:rect l="l" t="t" r="r" b="b"/>
            <a:pathLst>
              <a:path w="1073150" h="276225">
                <a:moveTo>
                  <a:pt x="0" y="276225"/>
                </a:moveTo>
                <a:lnTo>
                  <a:pt x="1073150" y="276225"/>
                </a:lnTo>
                <a:lnTo>
                  <a:pt x="107315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302500" y="3990975"/>
            <a:ext cx="107315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COMERCIAL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216650" y="6200775"/>
            <a:ext cx="889000" cy="276225"/>
          </a:xfrm>
          <a:custGeom>
            <a:avLst/>
            <a:gdLst/>
            <a:ahLst/>
            <a:cxnLst/>
            <a:rect l="l" t="t" r="r" b="b"/>
            <a:pathLst>
              <a:path w="889000" h="276225">
                <a:moveTo>
                  <a:pt x="0" y="276225"/>
                </a:moveTo>
                <a:lnTo>
                  <a:pt x="889000" y="276225"/>
                </a:lnTo>
                <a:lnTo>
                  <a:pt x="8890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16650" y="6200775"/>
            <a:ext cx="889000" cy="276225"/>
          </a:xfrm>
          <a:custGeom>
            <a:avLst/>
            <a:gdLst/>
            <a:ahLst/>
            <a:cxnLst/>
            <a:rect l="l" t="t" r="r" b="b"/>
            <a:pathLst>
              <a:path w="889000" h="276225">
                <a:moveTo>
                  <a:pt x="0" y="276225"/>
                </a:moveTo>
                <a:lnTo>
                  <a:pt x="889000" y="276225"/>
                </a:lnTo>
                <a:lnTo>
                  <a:pt x="8890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216650" y="6200775"/>
            <a:ext cx="88900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GERENTE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1187" y="5661025"/>
            <a:ext cx="887730" cy="552450"/>
          </a:xfrm>
          <a:custGeom>
            <a:avLst/>
            <a:gdLst/>
            <a:ahLst/>
            <a:cxnLst/>
            <a:rect l="l" t="t" r="r" b="b"/>
            <a:pathLst>
              <a:path w="887730" h="552450">
                <a:moveTo>
                  <a:pt x="0" y="0"/>
                </a:moveTo>
                <a:lnTo>
                  <a:pt x="443712" y="552450"/>
                </a:lnTo>
                <a:lnTo>
                  <a:pt x="887412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00379" y="5679440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15" dirty="0">
                <a:latin typeface="Tahoma"/>
                <a:cs typeface="Tahoma"/>
              </a:rPr>
              <a:t>S</a:t>
            </a:r>
            <a:r>
              <a:rPr sz="1600" spc="-5" dirty="0">
                <a:latin typeface="Tahoma"/>
                <a:cs typeface="Tahoma"/>
              </a:rPr>
              <a:t>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89505" y="5732170"/>
            <a:ext cx="16764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Cuando </a:t>
            </a:r>
            <a:r>
              <a:rPr sz="1800" spc="-5" dirty="0">
                <a:latin typeface="Tahoma"/>
                <a:cs typeface="Tahoma"/>
              </a:rPr>
              <a:t>la  notación está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  </a:t>
            </a:r>
            <a:r>
              <a:rPr sz="1800" spc="-5" dirty="0">
                <a:latin typeface="Tahoma"/>
                <a:cs typeface="Tahoma"/>
              </a:rPr>
              <a:t>inglés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1875" y="2286063"/>
            <a:ext cx="1016000" cy="370205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spc="-20" dirty="0">
                <a:latin typeface="Tahoma"/>
                <a:cs typeface="Tahoma"/>
              </a:rPr>
              <a:t>CUENTA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0250" y="3571938"/>
            <a:ext cx="976630" cy="370205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spc="-20" dirty="0">
                <a:latin typeface="Tahoma"/>
                <a:cs typeface="Tahoma"/>
              </a:rPr>
              <a:t>CTA_CE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6376" y="3571938"/>
            <a:ext cx="1614805" cy="370205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spc="-15" dirty="0">
                <a:latin typeface="Tahoma"/>
                <a:cs typeface="Tahoma"/>
              </a:rPr>
              <a:t>CTA_AHORRO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86375" y="2071751"/>
            <a:ext cx="1428750" cy="421005"/>
          </a:xfrm>
          <a:custGeom>
            <a:avLst/>
            <a:gdLst/>
            <a:ahLst/>
            <a:cxnLst/>
            <a:rect l="l" t="t" r="r" b="b"/>
            <a:pathLst>
              <a:path w="1428750" h="421005">
                <a:moveTo>
                  <a:pt x="0" y="210312"/>
                </a:moveTo>
                <a:lnTo>
                  <a:pt x="12879" y="170333"/>
                </a:lnTo>
                <a:lnTo>
                  <a:pt x="49921" y="132893"/>
                </a:lnTo>
                <a:lnTo>
                  <a:pt x="108734" y="98695"/>
                </a:lnTo>
                <a:lnTo>
                  <a:pt x="145555" y="83032"/>
                </a:lnTo>
                <a:lnTo>
                  <a:pt x="186922" y="68443"/>
                </a:lnTo>
                <a:lnTo>
                  <a:pt x="232534" y="55016"/>
                </a:lnTo>
                <a:lnTo>
                  <a:pt x="282093" y="42840"/>
                </a:lnTo>
                <a:lnTo>
                  <a:pt x="335299" y="32002"/>
                </a:lnTo>
                <a:lnTo>
                  <a:pt x="391853" y="22590"/>
                </a:lnTo>
                <a:lnTo>
                  <a:pt x="451456" y="14692"/>
                </a:lnTo>
                <a:lnTo>
                  <a:pt x="513809" y="8396"/>
                </a:lnTo>
                <a:lnTo>
                  <a:pt x="578613" y="3790"/>
                </a:lnTo>
                <a:lnTo>
                  <a:pt x="645568" y="962"/>
                </a:lnTo>
                <a:lnTo>
                  <a:pt x="714375" y="0"/>
                </a:lnTo>
                <a:lnTo>
                  <a:pt x="783181" y="962"/>
                </a:lnTo>
                <a:lnTo>
                  <a:pt x="850136" y="3790"/>
                </a:lnTo>
                <a:lnTo>
                  <a:pt x="914940" y="8396"/>
                </a:lnTo>
                <a:lnTo>
                  <a:pt x="977293" y="14692"/>
                </a:lnTo>
                <a:lnTo>
                  <a:pt x="1036896" y="22590"/>
                </a:lnTo>
                <a:lnTo>
                  <a:pt x="1093450" y="32002"/>
                </a:lnTo>
                <a:lnTo>
                  <a:pt x="1146656" y="42840"/>
                </a:lnTo>
                <a:lnTo>
                  <a:pt x="1196215" y="55016"/>
                </a:lnTo>
                <a:lnTo>
                  <a:pt x="1241827" y="68443"/>
                </a:lnTo>
                <a:lnTo>
                  <a:pt x="1283194" y="83032"/>
                </a:lnTo>
                <a:lnTo>
                  <a:pt x="1320015" y="98695"/>
                </a:lnTo>
                <a:lnTo>
                  <a:pt x="1378828" y="132893"/>
                </a:lnTo>
                <a:lnTo>
                  <a:pt x="1415870" y="170333"/>
                </a:lnTo>
                <a:lnTo>
                  <a:pt x="1428750" y="210312"/>
                </a:lnTo>
                <a:lnTo>
                  <a:pt x="1425480" y="230554"/>
                </a:lnTo>
                <a:lnTo>
                  <a:pt x="1415870" y="250255"/>
                </a:lnTo>
                <a:lnTo>
                  <a:pt x="1378828" y="287678"/>
                </a:lnTo>
                <a:lnTo>
                  <a:pt x="1320015" y="321872"/>
                </a:lnTo>
                <a:lnTo>
                  <a:pt x="1283194" y="337537"/>
                </a:lnTo>
                <a:lnTo>
                  <a:pt x="1241827" y="352130"/>
                </a:lnTo>
                <a:lnTo>
                  <a:pt x="1196215" y="365562"/>
                </a:lnTo>
                <a:lnTo>
                  <a:pt x="1146656" y="377745"/>
                </a:lnTo>
                <a:lnTo>
                  <a:pt x="1093450" y="388591"/>
                </a:lnTo>
                <a:lnTo>
                  <a:pt x="1036896" y="398010"/>
                </a:lnTo>
                <a:lnTo>
                  <a:pt x="977293" y="405915"/>
                </a:lnTo>
                <a:lnTo>
                  <a:pt x="914940" y="412217"/>
                </a:lnTo>
                <a:lnTo>
                  <a:pt x="850136" y="416829"/>
                </a:lnTo>
                <a:lnTo>
                  <a:pt x="783181" y="419660"/>
                </a:lnTo>
                <a:lnTo>
                  <a:pt x="714375" y="420624"/>
                </a:lnTo>
                <a:lnTo>
                  <a:pt x="645568" y="419660"/>
                </a:lnTo>
                <a:lnTo>
                  <a:pt x="578613" y="416829"/>
                </a:lnTo>
                <a:lnTo>
                  <a:pt x="513809" y="412217"/>
                </a:lnTo>
                <a:lnTo>
                  <a:pt x="451456" y="405915"/>
                </a:lnTo>
                <a:lnTo>
                  <a:pt x="391853" y="398010"/>
                </a:lnTo>
                <a:lnTo>
                  <a:pt x="335299" y="388591"/>
                </a:lnTo>
                <a:lnTo>
                  <a:pt x="282093" y="377745"/>
                </a:lnTo>
                <a:lnTo>
                  <a:pt x="232534" y="365562"/>
                </a:lnTo>
                <a:lnTo>
                  <a:pt x="186922" y="352130"/>
                </a:lnTo>
                <a:lnTo>
                  <a:pt x="145555" y="337537"/>
                </a:lnTo>
                <a:lnTo>
                  <a:pt x="108734" y="321872"/>
                </a:lnTo>
                <a:lnTo>
                  <a:pt x="49921" y="287678"/>
                </a:lnTo>
                <a:lnTo>
                  <a:pt x="12879" y="250255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37708" y="2131314"/>
            <a:ext cx="92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Num_cta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57876" y="2643251"/>
            <a:ext cx="935355" cy="421005"/>
          </a:xfrm>
          <a:custGeom>
            <a:avLst/>
            <a:gdLst/>
            <a:ahLst/>
            <a:cxnLst/>
            <a:rect l="l" t="t" r="r" b="b"/>
            <a:pathLst>
              <a:path w="935354" h="421005">
                <a:moveTo>
                  <a:pt x="0" y="210312"/>
                </a:moveTo>
                <a:lnTo>
                  <a:pt x="16698" y="154384"/>
                </a:lnTo>
                <a:lnTo>
                  <a:pt x="63824" y="104139"/>
                </a:lnTo>
                <a:lnTo>
                  <a:pt x="97405" y="81774"/>
                </a:lnTo>
                <a:lnTo>
                  <a:pt x="136921" y="61579"/>
                </a:lnTo>
                <a:lnTo>
                  <a:pt x="181817" y="43805"/>
                </a:lnTo>
                <a:lnTo>
                  <a:pt x="231535" y="28701"/>
                </a:lnTo>
                <a:lnTo>
                  <a:pt x="285517" y="16519"/>
                </a:lnTo>
                <a:lnTo>
                  <a:pt x="343208" y="7508"/>
                </a:lnTo>
                <a:lnTo>
                  <a:pt x="404050" y="1918"/>
                </a:lnTo>
                <a:lnTo>
                  <a:pt x="467487" y="0"/>
                </a:lnTo>
                <a:lnTo>
                  <a:pt x="530923" y="1918"/>
                </a:lnTo>
                <a:lnTo>
                  <a:pt x="591765" y="7508"/>
                </a:lnTo>
                <a:lnTo>
                  <a:pt x="649456" y="16519"/>
                </a:lnTo>
                <a:lnTo>
                  <a:pt x="703438" y="28701"/>
                </a:lnTo>
                <a:lnTo>
                  <a:pt x="753156" y="43805"/>
                </a:lnTo>
                <a:lnTo>
                  <a:pt x="798052" y="61579"/>
                </a:lnTo>
                <a:lnTo>
                  <a:pt x="837568" y="81774"/>
                </a:lnTo>
                <a:lnTo>
                  <a:pt x="871149" y="104139"/>
                </a:lnTo>
                <a:lnTo>
                  <a:pt x="918275" y="154384"/>
                </a:lnTo>
                <a:lnTo>
                  <a:pt x="934974" y="210312"/>
                </a:lnTo>
                <a:lnTo>
                  <a:pt x="930706" y="238834"/>
                </a:lnTo>
                <a:lnTo>
                  <a:pt x="918275" y="266195"/>
                </a:lnTo>
                <a:lnTo>
                  <a:pt x="871149" y="316427"/>
                </a:lnTo>
                <a:lnTo>
                  <a:pt x="837568" y="338795"/>
                </a:lnTo>
                <a:lnTo>
                  <a:pt x="798052" y="358997"/>
                </a:lnTo>
                <a:lnTo>
                  <a:pt x="753156" y="376780"/>
                </a:lnTo>
                <a:lnTo>
                  <a:pt x="703438" y="391893"/>
                </a:lnTo>
                <a:lnTo>
                  <a:pt x="649456" y="404086"/>
                </a:lnTo>
                <a:lnTo>
                  <a:pt x="591765" y="413106"/>
                </a:lnTo>
                <a:lnTo>
                  <a:pt x="530923" y="418702"/>
                </a:lnTo>
                <a:lnTo>
                  <a:pt x="467487" y="420624"/>
                </a:lnTo>
                <a:lnTo>
                  <a:pt x="404050" y="418702"/>
                </a:lnTo>
                <a:lnTo>
                  <a:pt x="343208" y="413106"/>
                </a:lnTo>
                <a:lnTo>
                  <a:pt x="285517" y="404086"/>
                </a:lnTo>
                <a:lnTo>
                  <a:pt x="231535" y="391893"/>
                </a:lnTo>
                <a:lnTo>
                  <a:pt x="181817" y="376780"/>
                </a:lnTo>
                <a:lnTo>
                  <a:pt x="136921" y="358997"/>
                </a:lnTo>
                <a:lnTo>
                  <a:pt x="97405" y="338795"/>
                </a:lnTo>
                <a:lnTo>
                  <a:pt x="63824" y="316427"/>
                </a:lnTo>
                <a:lnTo>
                  <a:pt x="16698" y="266195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36819" y="2702814"/>
            <a:ext cx="576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S</a:t>
            </a:r>
            <a:r>
              <a:rPr sz="1800" spc="-5" dirty="0">
                <a:latin typeface="Tahoma"/>
                <a:cs typeface="Tahoma"/>
              </a:rPr>
              <a:t>aldo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14500" y="4214876"/>
            <a:ext cx="1524000" cy="421005"/>
          </a:xfrm>
          <a:custGeom>
            <a:avLst/>
            <a:gdLst/>
            <a:ahLst/>
            <a:cxnLst/>
            <a:rect l="l" t="t" r="r" b="b"/>
            <a:pathLst>
              <a:path w="1524000" h="421004">
                <a:moveTo>
                  <a:pt x="0" y="210312"/>
                </a:moveTo>
                <a:lnTo>
                  <a:pt x="12275" y="172494"/>
                </a:lnTo>
                <a:lnTo>
                  <a:pt x="47668" y="136906"/>
                </a:lnTo>
                <a:lnTo>
                  <a:pt x="104027" y="104140"/>
                </a:lnTo>
                <a:lnTo>
                  <a:pt x="139396" y="89000"/>
                </a:lnTo>
                <a:lnTo>
                  <a:pt x="179200" y="74788"/>
                </a:lnTo>
                <a:lnTo>
                  <a:pt x="223170" y="61579"/>
                </a:lnTo>
                <a:lnTo>
                  <a:pt x="271037" y="49445"/>
                </a:lnTo>
                <a:lnTo>
                  <a:pt x="322533" y="38461"/>
                </a:lnTo>
                <a:lnTo>
                  <a:pt x="377387" y="28702"/>
                </a:lnTo>
                <a:lnTo>
                  <a:pt x="435332" y="20240"/>
                </a:lnTo>
                <a:lnTo>
                  <a:pt x="496098" y="13151"/>
                </a:lnTo>
                <a:lnTo>
                  <a:pt x="559417" y="7508"/>
                </a:lnTo>
                <a:lnTo>
                  <a:pt x="625019" y="3386"/>
                </a:lnTo>
                <a:lnTo>
                  <a:pt x="692636" y="859"/>
                </a:lnTo>
                <a:lnTo>
                  <a:pt x="762000" y="0"/>
                </a:lnTo>
                <a:lnTo>
                  <a:pt x="831363" y="859"/>
                </a:lnTo>
                <a:lnTo>
                  <a:pt x="898980" y="3386"/>
                </a:lnTo>
                <a:lnTo>
                  <a:pt x="964582" y="7508"/>
                </a:lnTo>
                <a:lnTo>
                  <a:pt x="1027901" y="13151"/>
                </a:lnTo>
                <a:lnTo>
                  <a:pt x="1088667" y="20240"/>
                </a:lnTo>
                <a:lnTo>
                  <a:pt x="1146612" y="28701"/>
                </a:lnTo>
                <a:lnTo>
                  <a:pt x="1201466" y="38461"/>
                </a:lnTo>
                <a:lnTo>
                  <a:pt x="1252962" y="49445"/>
                </a:lnTo>
                <a:lnTo>
                  <a:pt x="1300829" y="61579"/>
                </a:lnTo>
                <a:lnTo>
                  <a:pt x="1344799" y="74788"/>
                </a:lnTo>
                <a:lnTo>
                  <a:pt x="1384603" y="89000"/>
                </a:lnTo>
                <a:lnTo>
                  <a:pt x="1419972" y="104139"/>
                </a:lnTo>
                <a:lnTo>
                  <a:pt x="1476331" y="136906"/>
                </a:lnTo>
                <a:lnTo>
                  <a:pt x="1511724" y="172494"/>
                </a:lnTo>
                <a:lnTo>
                  <a:pt x="1524000" y="210312"/>
                </a:lnTo>
                <a:lnTo>
                  <a:pt x="1520886" y="229443"/>
                </a:lnTo>
                <a:lnTo>
                  <a:pt x="1511724" y="248096"/>
                </a:lnTo>
                <a:lnTo>
                  <a:pt x="1476331" y="283666"/>
                </a:lnTo>
                <a:lnTo>
                  <a:pt x="1419972" y="316427"/>
                </a:lnTo>
                <a:lnTo>
                  <a:pt x="1384603" y="331568"/>
                </a:lnTo>
                <a:lnTo>
                  <a:pt x="1344799" y="345782"/>
                </a:lnTo>
                <a:lnTo>
                  <a:pt x="1300829" y="358997"/>
                </a:lnTo>
                <a:lnTo>
                  <a:pt x="1252962" y="371136"/>
                </a:lnTo>
                <a:lnTo>
                  <a:pt x="1201466" y="382127"/>
                </a:lnTo>
                <a:lnTo>
                  <a:pt x="1146612" y="391893"/>
                </a:lnTo>
                <a:lnTo>
                  <a:pt x="1088667" y="400362"/>
                </a:lnTo>
                <a:lnTo>
                  <a:pt x="1027901" y="407457"/>
                </a:lnTo>
                <a:lnTo>
                  <a:pt x="964582" y="413106"/>
                </a:lnTo>
                <a:lnTo>
                  <a:pt x="898980" y="417233"/>
                </a:lnTo>
                <a:lnTo>
                  <a:pt x="831363" y="419763"/>
                </a:lnTo>
                <a:lnTo>
                  <a:pt x="762000" y="420624"/>
                </a:lnTo>
                <a:lnTo>
                  <a:pt x="692636" y="419763"/>
                </a:lnTo>
                <a:lnTo>
                  <a:pt x="625019" y="417233"/>
                </a:lnTo>
                <a:lnTo>
                  <a:pt x="559417" y="413106"/>
                </a:lnTo>
                <a:lnTo>
                  <a:pt x="496098" y="407457"/>
                </a:lnTo>
                <a:lnTo>
                  <a:pt x="435332" y="400362"/>
                </a:lnTo>
                <a:lnTo>
                  <a:pt x="377387" y="391893"/>
                </a:lnTo>
                <a:lnTo>
                  <a:pt x="322533" y="382127"/>
                </a:lnTo>
                <a:lnTo>
                  <a:pt x="271037" y="371136"/>
                </a:lnTo>
                <a:lnTo>
                  <a:pt x="223170" y="358997"/>
                </a:lnTo>
                <a:lnTo>
                  <a:pt x="179200" y="345782"/>
                </a:lnTo>
                <a:lnTo>
                  <a:pt x="139396" y="331568"/>
                </a:lnTo>
                <a:lnTo>
                  <a:pt x="104027" y="316427"/>
                </a:lnTo>
                <a:lnTo>
                  <a:pt x="47668" y="283666"/>
                </a:lnTo>
                <a:lnTo>
                  <a:pt x="12275" y="248096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79167" y="4274946"/>
            <a:ext cx="988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S</a:t>
            </a:r>
            <a:r>
              <a:rPr sz="1800" dirty="0">
                <a:latin typeface="Tahoma"/>
                <a:cs typeface="Tahoma"/>
              </a:rPr>
              <a:t>ob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egi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00626" y="4286250"/>
            <a:ext cx="2252980" cy="421005"/>
          </a:xfrm>
          <a:custGeom>
            <a:avLst/>
            <a:gdLst/>
            <a:ahLst/>
            <a:cxnLst/>
            <a:rect l="l" t="t" r="r" b="b"/>
            <a:pathLst>
              <a:path w="2252979" h="421004">
                <a:moveTo>
                  <a:pt x="0" y="210312"/>
                </a:moveTo>
                <a:lnTo>
                  <a:pt x="21113" y="169592"/>
                </a:lnTo>
                <a:lnTo>
                  <a:pt x="57412" y="143865"/>
                </a:lnTo>
                <a:lnTo>
                  <a:pt x="110104" y="119533"/>
                </a:lnTo>
                <a:lnTo>
                  <a:pt x="178004" y="96818"/>
                </a:lnTo>
                <a:lnTo>
                  <a:pt x="217285" y="86136"/>
                </a:lnTo>
                <a:lnTo>
                  <a:pt x="259924" y="75942"/>
                </a:lnTo>
                <a:lnTo>
                  <a:pt x="305770" y="66264"/>
                </a:lnTo>
                <a:lnTo>
                  <a:pt x="354677" y="57128"/>
                </a:lnTo>
                <a:lnTo>
                  <a:pt x="406495" y="48564"/>
                </a:lnTo>
                <a:lnTo>
                  <a:pt x="461077" y="40599"/>
                </a:lnTo>
                <a:lnTo>
                  <a:pt x="518273" y="33260"/>
                </a:lnTo>
                <a:lnTo>
                  <a:pt x="577936" y="26576"/>
                </a:lnTo>
                <a:lnTo>
                  <a:pt x="639917" y="20574"/>
                </a:lnTo>
                <a:lnTo>
                  <a:pt x="704069" y="15282"/>
                </a:lnTo>
                <a:lnTo>
                  <a:pt x="770241" y="10728"/>
                </a:lnTo>
                <a:lnTo>
                  <a:pt x="838287" y="6940"/>
                </a:lnTo>
                <a:lnTo>
                  <a:pt x="908058" y="3945"/>
                </a:lnTo>
                <a:lnTo>
                  <a:pt x="979405" y="1772"/>
                </a:lnTo>
                <a:lnTo>
                  <a:pt x="1052180" y="447"/>
                </a:lnTo>
                <a:lnTo>
                  <a:pt x="1126236" y="0"/>
                </a:lnTo>
                <a:lnTo>
                  <a:pt x="1200291" y="447"/>
                </a:lnTo>
                <a:lnTo>
                  <a:pt x="1273068" y="1772"/>
                </a:lnTo>
                <a:lnTo>
                  <a:pt x="1344418" y="3945"/>
                </a:lnTo>
                <a:lnTo>
                  <a:pt x="1414193" y="6940"/>
                </a:lnTo>
                <a:lnTo>
                  <a:pt x="1482243" y="10728"/>
                </a:lnTo>
                <a:lnTo>
                  <a:pt x="1548421" y="15282"/>
                </a:lnTo>
                <a:lnTo>
                  <a:pt x="1612578" y="20574"/>
                </a:lnTo>
                <a:lnTo>
                  <a:pt x="1674566" y="26576"/>
                </a:lnTo>
                <a:lnTo>
                  <a:pt x="1734235" y="33260"/>
                </a:lnTo>
                <a:lnTo>
                  <a:pt x="1791439" y="40599"/>
                </a:lnTo>
                <a:lnTo>
                  <a:pt x="1846028" y="48564"/>
                </a:lnTo>
                <a:lnTo>
                  <a:pt x="1897854" y="57128"/>
                </a:lnTo>
                <a:lnTo>
                  <a:pt x="1946768" y="66264"/>
                </a:lnTo>
                <a:lnTo>
                  <a:pt x="1992622" y="75942"/>
                </a:lnTo>
                <a:lnTo>
                  <a:pt x="2035268" y="86136"/>
                </a:lnTo>
                <a:lnTo>
                  <a:pt x="2074557" y="96818"/>
                </a:lnTo>
                <a:lnTo>
                  <a:pt x="2142470" y="119533"/>
                </a:lnTo>
                <a:lnTo>
                  <a:pt x="2195173" y="143865"/>
                </a:lnTo>
                <a:lnTo>
                  <a:pt x="2231480" y="169592"/>
                </a:lnTo>
                <a:lnTo>
                  <a:pt x="2252599" y="210312"/>
                </a:lnTo>
                <a:lnTo>
                  <a:pt x="2250203" y="224146"/>
                </a:lnTo>
                <a:lnTo>
                  <a:pt x="2243114" y="237742"/>
                </a:lnTo>
                <a:lnTo>
                  <a:pt x="2215450" y="264107"/>
                </a:lnTo>
                <a:lnTo>
                  <a:pt x="2170797" y="289184"/>
                </a:lnTo>
                <a:lnTo>
                  <a:pt x="2110340" y="312751"/>
                </a:lnTo>
                <a:lnTo>
                  <a:pt x="2035268" y="334587"/>
                </a:lnTo>
                <a:lnTo>
                  <a:pt x="1992622" y="344786"/>
                </a:lnTo>
                <a:lnTo>
                  <a:pt x="1946768" y="354469"/>
                </a:lnTo>
                <a:lnTo>
                  <a:pt x="1897854" y="363608"/>
                </a:lnTo>
                <a:lnTo>
                  <a:pt x="1846028" y="372175"/>
                </a:lnTo>
                <a:lnTo>
                  <a:pt x="1791439" y="380143"/>
                </a:lnTo>
                <a:lnTo>
                  <a:pt x="1734235" y="387484"/>
                </a:lnTo>
                <a:lnTo>
                  <a:pt x="1674566" y="394170"/>
                </a:lnTo>
                <a:lnTo>
                  <a:pt x="1612578" y="400173"/>
                </a:lnTo>
                <a:lnTo>
                  <a:pt x="1548421" y="405466"/>
                </a:lnTo>
                <a:lnTo>
                  <a:pt x="1482243" y="410021"/>
                </a:lnTo>
                <a:lnTo>
                  <a:pt x="1414193" y="413809"/>
                </a:lnTo>
                <a:lnTo>
                  <a:pt x="1344418" y="416804"/>
                </a:lnTo>
                <a:lnTo>
                  <a:pt x="1273068" y="418978"/>
                </a:lnTo>
                <a:lnTo>
                  <a:pt x="1200291" y="420303"/>
                </a:lnTo>
                <a:lnTo>
                  <a:pt x="1126236" y="420750"/>
                </a:lnTo>
                <a:lnTo>
                  <a:pt x="1052180" y="420303"/>
                </a:lnTo>
                <a:lnTo>
                  <a:pt x="979405" y="418978"/>
                </a:lnTo>
                <a:lnTo>
                  <a:pt x="908058" y="416804"/>
                </a:lnTo>
                <a:lnTo>
                  <a:pt x="838287" y="413809"/>
                </a:lnTo>
                <a:lnTo>
                  <a:pt x="770241" y="410021"/>
                </a:lnTo>
                <a:lnTo>
                  <a:pt x="704069" y="405466"/>
                </a:lnTo>
                <a:lnTo>
                  <a:pt x="639917" y="400173"/>
                </a:lnTo>
                <a:lnTo>
                  <a:pt x="577936" y="394170"/>
                </a:lnTo>
                <a:lnTo>
                  <a:pt x="518273" y="387484"/>
                </a:lnTo>
                <a:lnTo>
                  <a:pt x="461077" y="380143"/>
                </a:lnTo>
                <a:lnTo>
                  <a:pt x="406495" y="372175"/>
                </a:lnTo>
                <a:lnTo>
                  <a:pt x="354677" y="363608"/>
                </a:lnTo>
                <a:lnTo>
                  <a:pt x="305770" y="354469"/>
                </a:lnTo>
                <a:lnTo>
                  <a:pt x="259924" y="344786"/>
                </a:lnTo>
                <a:lnTo>
                  <a:pt x="217285" y="334587"/>
                </a:lnTo>
                <a:lnTo>
                  <a:pt x="178004" y="323899"/>
                </a:lnTo>
                <a:lnTo>
                  <a:pt x="110104" y="301170"/>
                </a:lnTo>
                <a:lnTo>
                  <a:pt x="57412" y="276820"/>
                </a:lnTo>
                <a:lnTo>
                  <a:pt x="21113" y="251071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72609" y="4346194"/>
            <a:ext cx="1503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ahoma"/>
                <a:cs typeface="Tahoma"/>
              </a:rPr>
              <a:t>Tasa_intereses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87875" y="2281301"/>
            <a:ext cx="698500" cy="189230"/>
          </a:xfrm>
          <a:custGeom>
            <a:avLst/>
            <a:gdLst/>
            <a:ahLst/>
            <a:cxnLst/>
            <a:rect l="l" t="t" r="r" b="b"/>
            <a:pathLst>
              <a:path w="698500" h="189230">
                <a:moveTo>
                  <a:pt x="0" y="188849"/>
                </a:moveTo>
                <a:lnTo>
                  <a:pt x="698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7875" y="2470150"/>
            <a:ext cx="770255" cy="382905"/>
          </a:xfrm>
          <a:custGeom>
            <a:avLst/>
            <a:gdLst/>
            <a:ahLst/>
            <a:cxnLst/>
            <a:rect l="l" t="t" r="r" b="b"/>
            <a:pathLst>
              <a:path w="770254" h="382905">
                <a:moveTo>
                  <a:pt x="0" y="0"/>
                </a:moveTo>
                <a:lnTo>
                  <a:pt x="770001" y="382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6500" y="3941826"/>
            <a:ext cx="12700" cy="273050"/>
          </a:xfrm>
          <a:custGeom>
            <a:avLst/>
            <a:gdLst/>
            <a:ahLst/>
            <a:cxnLst/>
            <a:rect l="l" t="t" r="r" b="b"/>
            <a:pathLst>
              <a:path w="12700" h="273050">
                <a:moveTo>
                  <a:pt x="12700" y="0"/>
                </a:moveTo>
                <a:lnTo>
                  <a:pt x="0" y="2729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92826" y="3941826"/>
            <a:ext cx="34925" cy="344805"/>
          </a:xfrm>
          <a:custGeom>
            <a:avLst/>
            <a:gdLst/>
            <a:ahLst/>
            <a:cxnLst/>
            <a:rect l="l" t="t" r="r" b="b"/>
            <a:pathLst>
              <a:path w="34925" h="344804">
                <a:moveTo>
                  <a:pt x="0" y="0"/>
                </a:moveTo>
                <a:lnTo>
                  <a:pt x="34925" y="3444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86251" y="2928873"/>
            <a:ext cx="643255" cy="500380"/>
          </a:xfrm>
          <a:custGeom>
            <a:avLst/>
            <a:gdLst/>
            <a:ahLst/>
            <a:cxnLst/>
            <a:rect l="l" t="t" r="r" b="b"/>
            <a:pathLst>
              <a:path w="643254" h="500379">
                <a:moveTo>
                  <a:pt x="642874" y="0"/>
                </a:moveTo>
                <a:lnTo>
                  <a:pt x="321437" y="500125"/>
                </a:lnTo>
                <a:lnTo>
                  <a:pt x="0" y="0"/>
                </a:lnTo>
                <a:lnTo>
                  <a:pt x="64287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89200" y="3178175"/>
            <a:ext cx="1457325" cy="393700"/>
          </a:xfrm>
          <a:custGeom>
            <a:avLst/>
            <a:gdLst/>
            <a:ahLst/>
            <a:cxnLst/>
            <a:rect l="l" t="t" r="r" b="b"/>
            <a:pathLst>
              <a:path w="1457325" h="393700">
                <a:moveTo>
                  <a:pt x="1457325" y="0"/>
                </a:moveTo>
                <a:lnTo>
                  <a:pt x="0" y="393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68851" y="3178175"/>
            <a:ext cx="1323975" cy="393700"/>
          </a:xfrm>
          <a:custGeom>
            <a:avLst/>
            <a:gdLst/>
            <a:ahLst/>
            <a:cxnLst/>
            <a:rect l="l" t="t" r="r" b="b"/>
            <a:pathLst>
              <a:path w="1323975" h="393700">
                <a:moveTo>
                  <a:pt x="0" y="0"/>
                </a:moveTo>
                <a:lnTo>
                  <a:pt x="1323975" y="393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9875" y="2655951"/>
            <a:ext cx="27305" cy="273050"/>
          </a:xfrm>
          <a:custGeom>
            <a:avLst/>
            <a:gdLst/>
            <a:ahLst/>
            <a:cxnLst/>
            <a:rect l="l" t="t" r="r" b="b"/>
            <a:pathLst>
              <a:path w="27304" h="273050">
                <a:moveTo>
                  <a:pt x="0" y="0"/>
                </a:moveTo>
                <a:lnTo>
                  <a:pt x="27050" y="27292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2742" y="2021205"/>
            <a:ext cx="8301355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02615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La </a:t>
            </a:r>
            <a:r>
              <a:rPr sz="2000" spc="-5" dirty="0">
                <a:latin typeface="Tahoma"/>
                <a:cs typeface="Tahoma"/>
              </a:rPr>
              <a:t>extensión </a:t>
            </a:r>
            <a:r>
              <a:rPr sz="2000" dirty="0">
                <a:latin typeface="Tahoma"/>
                <a:cs typeface="Tahoma"/>
              </a:rPr>
              <a:t>de un </a:t>
            </a:r>
            <a:r>
              <a:rPr sz="2000" spc="-5" dirty="0">
                <a:latin typeface="Tahoma"/>
                <a:cs typeface="Tahoma"/>
              </a:rPr>
              <a:t>subtipo </a:t>
            </a:r>
            <a:r>
              <a:rPr sz="2000" dirty="0">
                <a:latin typeface="Tahoma"/>
                <a:cs typeface="Tahoma"/>
              </a:rPr>
              <a:t>es un </a:t>
            </a:r>
            <a:r>
              <a:rPr sz="2000" spc="-5" dirty="0">
                <a:latin typeface="Tahoma"/>
                <a:cs typeface="Tahoma"/>
              </a:rPr>
              <a:t>subconjunto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la </a:t>
            </a:r>
            <a:r>
              <a:rPr sz="2000" dirty="0">
                <a:latin typeface="Tahoma"/>
                <a:cs typeface="Tahoma"/>
              </a:rPr>
              <a:t>extensión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del  </a:t>
            </a:r>
            <a:r>
              <a:rPr sz="2000" spc="-5" dirty="0">
                <a:latin typeface="Tahoma"/>
                <a:cs typeface="Tahoma"/>
              </a:rPr>
              <a:t>supertipo</a:t>
            </a:r>
            <a:endParaRPr sz="2000">
              <a:latin typeface="Tahoma"/>
              <a:cs typeface="Tahoma"/>
            </a:endParaRPr>
          </a:p>
          <a:p>
            <a:pPr marL="756285" marR="80010" lvl="1" indent="-286385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Una instancia de </a:t>
            </a:r>
            <a:r>
              <a:rPr sz="2000" spc="-5" dirty="0">
                <a:latin typeface="Tahoma"/>
                <a:cs typeface="Tahoma"/>
              </a:rPr>
              <a:t>subtipo también </a:t>
            </a:r>
            <a:r>
              <a:rPr sz="2000" dirty="0">
                <a:latin typeface="Tahoma"/>
                <a:cs typeface="Tahoma"/>
              </a:rPr>
              <a:t>es instancia del </a:t>
            </a:r>
            <a:r>
              <a:rPr sz="2000" spc="-5" dirty="0">
                <a:latin typeface="Tahoma"/>
                <a:cs typeface="Tahoma"/>
              </a:rPr>
              <a:t>supertipo </a:t>
            </a:r>
            <a:r>
              <a:rPr sz="2000" dirty="0">
                <a:latin typeface="Tahoma"/>
                <a:cs typeface="Tahoma"/>
              </a:rPr>
              <a:t>y es la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 misma instancia</a:t>
            </a:r>
            <a:r>
              <a:rPr sz="2000" dirty="0">
                <a:latin typeface="Tahoma"/>
                <a:cs typeface="Tahoma"/>
              </a:rPr>
              <a:t>, </a:t>
            </a:r>
            <a:r>
              <a:rPr sz="2000" spc="-5" dirty="0">
                <a:latin typeface="Tahoma"/>
                <a:cs typeface="Tahoma"/>
              </a:rPr>
              <a:t>pero con </a:t>
            </a:r>
            <a:r>
              <a:rPr sz="2000" dirty="0">
                <a:latin typeface="Tahoma"/>
                <a:cs typeface="Tahoma"/>
              </a:rPr>
              <a:t>un papel específico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distinto</a:t>
            </a:r>
            <a:endParaRPr sz="2000">
              <a:latin typeface="Tahoma"/>
              <a:cs typeface="Tahoma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Una instancia no </a:t>
            </a:r>
            <a:r>
              <a:rPr sz="2000" spc="-5" dirty="0">
                <a:latin typeface="Tahoma"/>
                <a:cs typeface="Tahoma"/>
              </a:rPr>
              <a:t>puede existir sólo </a:t>
            </a:r>
            <a:r>
              <a:rPr sz="2000" dirty="0">
                <a:latin typeface="Tahoma"/>
                <a:cs typeface="Tahoma"/>
              </a:rPr>
              <a:t>por ser </a:t>
            </a:r>
            <a:r>
              <a:rPr sz="2000" spc="-5" dirty="0">
                <a:latin typeface="Tahoma"/>
                <a:cs typeface="Tahoma"/>
              </a:rPr>
              <a:t>miembro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un subtipo:  también </a:t>
            </a:r>
            <a:r>
              <a:rPr sz="2000" b="1" spc="-5" dirty="0">
                <a:latin typeface="Tahoma"/>
                <a:cs typeface="Tahoma"/>
              </a:rPr>
              <a:t>debe </a:t>
            </a:r>
            <a:r>
              <a:rPr sz="2000" dirty="0">
                <a:latin typeface="Tahoma"/>
                <a:cs typeface="Tahoma"/>
              </a:rPr>
              <a:t>ser </a:t>
            </a:r>
            <a:r>
              <a:rPr sz="2000" spc="-5" dirty="0">
                <a:latin typeface="Tahoma"/>
                <a:cs typeface="Tahoma"/>
              </a:rPr>
              <a:t>miembro </a:t>
            </a:r>
            <a:r>
              <a:rPr sz="2000" dirty="0">
                <a:latin typeface="Tahoma"/>
                <a:cs typeface="Tahoma"/>
              </a:rPr>
              <a:t>del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supertipo</a:t>
            </a:r>
            <a:endParaRPr sz="20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Una instancia del </a:t>
            </a:r>
            <a:r>
              <a:rPr sz="2000" spc="-5" dirty="0">
                <a:latin typeface="Tahoma"/>
                <a:cs typeface="Tahoma"/>
              </a:rPr>
              <a:t>supertipo </a:t>
            </a:r>
            <a:r>
              <a:rPr sz="2000" b="1" spc="-5" dirty="0">
                <a:latin typeface="Tahoma"/>
                <a:cs typeface="Tahoma"/>
              </a:rPr>
              <a:t>puede </a:t>
            </a:r>
            <a:r>
              <a:rPr sz="2000" b="1" dirty="0">
                <a:latin typeface="Tahoma"/>
                <a:cs typeface="Tahoma"/>
              </a:rPr>
              <a:t>no ser </a:t>
            </a:r>
            <a:r>
              <a:rPr sz="2000" spc="-5" dirty="0">
                <a:latin typeface="Tahoma"/>
                <a:cs typeface="Tahoma"/>
              </a:rPr>
              <a:t>miembro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ningún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6454" y="4338320"/>
            <a:ext cx="843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subtipo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9225" y="4772025"/>
            <a:ext cx="0" cy="250825"/>
          </a:xfrm>
          <a:custGeom>
            <a:avLst/>
            <a:gdLst/>
            <a:ahLst/>
            <a:cxnLst/>
            <a:rect l="l" t="t" r="r" b="b"/>
            <a:pathLst>
              <a:path h="250825">
                <a:moveTo>
                  <a:pt x="0" y="0"/>
                </a:moveTo>
                <a:lnTo>
                  <a:pt x="0" y="2508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0200" y="5257800"/>
            <a:ext cx="844550" cy="533400"/>
          </a:xfrm>
          <a:custGeom>
            <a:avLst/>
            <a:gdLst/>
            <a:ahLst/>
            <a:cxnLst/>
            <a:rect l="l" t="t" r="r" b="b"/>
            <a:pathLst>
              <a:path w="844550" h="533400">
                <a:moveTo>
                  <a:pt x="84455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65450" y="5257800"/>
            <a:ext cx="844550" cy="533400"/>
          </a:xfrm>
          <a:custGeom>
            <a:avLst/>
            <a:gdLst/>
            <a:ahLst/>
            <a:cxnLst/>
            <a:rect l="l" t="t" r="r" b="b"/>
            <a:pathLst>
              <a:path w="844550" h="533400">
                <a:moveTo>
                  <a:pt x="0" y="0"/>
                </a:moveTo>
                <a:lnTo>
                  <a:pt x="84455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7100" y="5013325"/>
            <a:ext cx="984250" cy="533400"/>
          </a:xfrm>
          <a:custGeom>
            <a:avLst/>
            <a:gdLst/>
            <a:ahLst/>
            <a:cxnLst/>
            <a:rect l="l" t="t" r="r" b="b"/>
            <a:pathLst>
              <a:path w="984250" h="533400">
                <a:moveTo>
                  <a:pt x="0" y="0"/>
                </a:moveTo>
                <a:lnTo>
                  <a:pt x="492125" y="533400"/>
                </a:lnTo>
                <a:lnTo>
                  <a:pt x="9842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9225" y="5562600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8201" y="484822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0851" y="5457825"/>
            <a:ext cx="1446530" cy="533400"/>
          </a:xfrm>
          <a:custGeom>
            <a:avLst/>
            <a:gdLst/>
            <a:ahLst/>
            <a:cxnLst/>
            <a:rect l="l" t="t" r="r" b="b"/>
            <a:pathLst>
              <a:path w="1446529" h="533400">
                <a:moveTo>
                  <a:pt x="1446149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97751" y="5457825"/>
            <a:ext cx="1508125" cy="533400"/>
          </a:xfrm>
          <a:custGeom>
            <a:avLst/>
            <a:gdLst/>
            <a:ahLst/>
            <a:cxnLst/>
            <a:rect l="l" t="t" r="r" b="b"/>
            <a:pathLst>
              <a:path w="1508125" h="533400">
                <a:moveTo>
                  <a:pt x="0" y="0"/>
                </a:moveTo>
                <a:lnTo>
                  <a:pt x="1508125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84951" y="5546725"/>
            <a:ext cx="563880" cy="444500"/>
          </a:xfrm>
          <a:custGeom>
            <a:avLst/>
            <a:gdLst/>
            <a:ahLst/>
            <a:cxnLst/>
            <a:rect l="l" t="t" r="r" b="b"/>
            <a:pathLst>
              <a:path w="563879" h="444500">
                <a:moveTo>
                  <a:pt x="563499" y="0"/>
                </a:moveTo>
                <a:lnTo>
                  <a:pt x="0" y="444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8300" y="5546725"/>
            <a:ext cx="561975" cy="444500"/>
          </a:xfrm>
          <a:custGeom>
            <a:avLst/>
            <a:gdLst/>
            <a:ahLst/>
            <a:cxnLst/>
            <a:rect l="l" t="t" r="r" b="b"/>
            <a:pathLst>
              <a:path w="561975" h="444500">
                <a:moveTo>
                  <a:pt x="0" y="0"/>
                </a:moveTo>
                <a:lnTo>
                  <a:pt x="561975" y="444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4425" y="5153025"/>
            <a:ext cx="986155" cy="533400"/>
          </a:xfrm>
          <a:custGeom>
            <a:avLst/>
            <a:gdLst/>
            <a:ahLst/>
            <a:cxnLst/>
            <a:rect l="l" t="t" r="r" b="b"/>
            <a:pathLst>
              <a:path w="986154" h="533400">
                <a:moveTo>
                  <a:pt x="985901" y="0"/>
                </a:moveTo>
                <a:lnTo>
                  <a:pt x="0" y="0"/>
                </a:lnTo>
                <a:lnTo>
                  <a:pt x="492886" y="533400"/>
                </a:lnTo>
                <a:lnTo>
                  <a:pt x="985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4425" y="5153025"/>
            <a:ext cx="986155" cy="533400"/>
          </a:xfrm>
          <a:custGeom>
            <a:avLst/>
            <a:gdLst/>
            <a:ahLst/>
            <a:cxnLst/>
            <a:rect l="l" t="t" r="r" b="b"/>
            <a:pathLst>
              <a:path w="986154" h="533400">
                <a:moveTo>
                  <a:pt x="0" y="0"/>
                </a:moveTo>
                <a:lnTo>
                  <a:pt x="492886" y="533400"/>
                </a:lnTo>
                <a:lnTo>
                  <a:pt x="985901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371600" y="1052575"/>
            <a:ext cx="7377430" cy="504825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209"/>
              </a:spcBef>
            </a:pPr>
            <a:r>
              <a:rPr sz="2800" b="0" spc="-5" dirty="0">
                <a:latin typeface="Times New Roman"/>
                <a:cs typeface="Times New Roman"/>
              </a:rPr>
              <a:t>E/G: Relación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Supertipo/Subtipo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2205101" y="4495800"/>
            <a:ext cx="935355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VEHÍCULO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76600" y="5667375"/>
            <a:ext cx="1285875" cy="276225"/>
          </a:xfrm>
          <a:custGeom>
            <a:avLst/>
            <a:gdLst/>
            <a:ahLst/>
            <a:cxnLst/>
            <a:rect l="l" t="t" r="r" b="b"/>
            <a:pathLst>
              <a:path w="1285875" h="276225">
                <a:moveTo>
                  <a:pt x="0" y="276225"/>
                </a:moveTo>
                <a:lnTo>
                  <a:pt x="1285875" y="276225"/>
                </a:lnTo>
                <a:lnTo>
                  <a:pt x="128587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76600" y="5667375"/>
            <a:ext cx="1285875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Liberation Sans Narrow"/>
                <a:cs typeface="Liberation Sans Narrow"/>
              </a:rPr>
              <a:t>MOTOCICLETA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08100" y="5667375"/>
            <a:ext cx="749300" cy="276225"/>
          </a:xfrm>
          <a:custGeom>
            <a:avLst/>
            <a:gdLst/>
            <a:ahLst/>
            <a:cxnLst/>
            <a:rect l="l" t="t" r="r" b="b"/>
            <a:pathLst>
              <a:path w="749300" h="276225">
                <a:moveTo>
                  <a:pt x="0" y="276225"/>
                </a:moveTo>
                <a:lnTo>
                  <a:pt x="749300" y="276225"/>
                </a:lnTo>
                <a:lnTo>
                  <a:pt x="7493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08100" y="5667375"/>
            <a:ext cx="74930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CAMIÓN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81250" y="5667375"/>
            <a:ext cx="546100" cy="276225"/>
          </a:xfrm>
          <a:custGeom>
            <a:avLst/>
            <a:gdLst/>
            <a:ahLst/>
            <a:cxnLst/>
            <a:rect l="l" t="t" r="r" b="b"/>
            <a:pathLst>
              <a:path w="546100" h="276225">
                <a:moveTo>
                  <a:pt x="0" y="276225"/>
                </a:moveTo>
                <a:lnTo>
                  <a:pt x="546100" y="276225"/>
                </a:lnTo>
                <a:lnTo>
                  <a:pt x="5461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1250" y="5667375"/>
            <a:ext cx="546100" cy="276225"/>
          </a:xfrm>
          <a:custGeom>
            <a:avLst/>
            <a:gdLst/>
            <a:ahLst/>
            <a:cxnLst/>
            <a:rect l="l" t="t" r="r" b="b"/>
            <a:pathLst>
              <a:path w="546100" h="276225">
                <a:moveTo>
                  <a:pt x="0" y="276225"/>
                </a:moveTo>
                <a:lnTo>
                  <a:pt x="546100" y="276225"/>
                </a:lnTo>
                <a:lnTo>
                  <a:pt x="5461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81250" y="5667375"/>
            <a:ext cx="54610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AUTO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03951" y="4572000"/>
            <a:ext cx="192405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EMPLEADO_HOSPITAL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667500" y="5915025"/>
            <a:ext cx="1129030" cy="276225"/>
          </a:xfrm>
          <a:custGeom>
            <a:avLst/>
            <a:gdLst/>
            <a:ahLst/>
            <a:cxnLst/>
            <a:rect l="l" t="t" r="r" b="b"/>
            <a:pathLst>
              <a:path w="1129029" h="276225">
                <a:moveTo>
                  <a:pt x="0" y="276225"/>
                </a:moveTo>
                <a:lnTo>
                  <a:pt x="1128712" y="276225"/>
                </a:lnTo>
                <a:lnTo>
                  <a:pt x="1128712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67500" y="5915025"/>
            <a:ext cx="112903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ENFERMERA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91126" y="5915025"/>
            <a:ext cx="749300" cy="276225"/>
          </a:xfrm>
          <a:custGeom>
            <a:avLst/>
            <a:gdLst/>
            <a:ahLst/>
            <a:cxnLst/>
            <a:rect l="l" t="t" r="r" b="b"/>
            <a:pathLst>
              <a:path w="749300" h="276225">
                <a:moveTo>
                  <a:pt x="0" y="276225"/>
                </a:moveTo>
                <a:lnTo>
                  <a:pt x="749300" y="276225"/>
                </a:lnTo>
                <a:lnTo>
                  <a:pt x="7493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91126" y="5915025"/>
            <a:ext cx="74930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MÉDICO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99125" y="5915025"/>
            <a:ext cx="843280" cy="276225"/>
          </a:xfrm>
          <a:custGeom>
            <a:avLst/>
            <a:gdLst/>
            <a:ahLst/>
            <a:cxnLst/>
            <a:rect l="l" t="t" r="r" b="b"/>
            <a:pathLst>
              <a:path w="843279" h="276225">
                <a:moveTo>
                  <a:pt x="0" y="276225"/>
                </a:moveTo>
                <a:lnTo>
                  <a:pt x="842962" y="276225"/>
                </a:lnTo>
                <a:lnTo>
                  <a:pt x="842962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99125" y="5915025"/>
            <a:ext cx="84328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GUARDIA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01000" y="5915025"/>
            <a:ext cx="841375" cy="276225"/>
          </a:xfrm>
          <a:custGeom>
            <a:avLst/>
            <a:gdLst/>
            <a:ahLst/>
            <a:cxnLst/>
            <a:rect l="l" t="t" r="r" b="b"/>
            <a:pathLst>
              <a:path w="841375" h="276225">
                <a:moveTo>
                  <a:pt x="0" y="276225"/>
                </a:moveTo>
                <a:lnTo>
                  <a:pt x="841375" y="276225"/>
                </a:lnTo>
                <a:lnTo>
                  <a:pt x="84137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001000" y="5915025"/>
            <a:ext cx="841375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AUXILIAR</a:t>
            </a:r>
            <a:endParaRPr sz="1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51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1321053"/>
            <a:ext cx="7654925" cy="253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Un subtipo puede tener </a:t>
            </a:r>
            <a:r>
              <a:rPr sz="2400" b="1" dirty="0">
                <a:latin typeface="Arial"/>
                <a:cs typeface="Arial"/>
              </a:rPr>
              <a:t>atributos </a:t>
            </a:r>
            <a:r>
              <a:rPr sz="2400" b="1" spc="-5" dirty="0">
                <a:latin typeface="Arial"/>
                <a:cs typeface="Arial"/>
              </a:rPr>
              <a:t>propios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(específicos)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participar </a:t>
            </a:r>
            <a:r>
              <a:rPr sz="2400" dirty="0">
                <a:latin typeface="Arial"/>
                <a:cs typeface="Arial"/>
              </a:rPr>
              <a:t>en </a:t>
            </a:r>
            <a:r>
              <a:rPr sz="2400" b="1" dirty="0">
                <a:latin typeface="Arial"/>
                <a:cs typeface="Arial"/>
              </a:rPr>
              <a:t>relaciones </a:t>
            </a:r>
            <a:r>
              <a:rPr sz="2400" spc="-5" dirty="0">
                <a:latin typeface="Arial"/>
                <a:cs typeface="Arial"/>
              </a:rPr>
              <a:t>por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separado</a:t>
            </a:r>
            <a:endParaRPr sz="2400">
              <a:latin typeface="Arial"/>
              <a:cs typeface="Arial"/>
            </a:endParaRPr>
          </a:p>
          <a:p>
            <a:pPr marL="354965" marR="12065" indent="-3422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Un subtipo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hereda </a:t>
            </a:r>
            <a:r>
              <a:rPr sz="2400" spc="-5" dirty="0">
                <a:latin typeface="Arial"/>
                <a:cs typeface="Arial"/>
              </a:rPr>
              <a:t>todos los </a:t>
            </a:r>
            <a:r>
              <a:rPr sz="2400" b="1" dirty="0">
                <a:latin typeface="Arial"/>
                <a:cs typeface="Arial"/>
              </a:rPr>
              <a:t>atributos </a:t>
            </a:r>
            <a:r>
              <a:rPr sz="2400" spc="-5" dirty="0">
                <a:latin typeface="Arial"/>
                <a:cs typeface="Arial"/>
              </a:rPr>
              <a:t>del supertipo, 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toda </a:t>
            </a:r>
            <a:r>
              <a:rPr sz="2400" b="1" spc="-5" dirty="0">
                <a:latin typeface="Arial"/>
                <a:cs typeface="Arial"/>
              </a:rPr>
              <a:t>relación </a:t>
            </a:r>
            <a:r>
              <a:rPr sz="2400" spc="-5" dirty="0">
                <a:latin typeface="Arial"/>
                <a:cs typeface="Arial"/>
              </a:rPr>
              <a:t>en la que participa el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supertipo</a:t>
            </a:r>
            <a:endParaRPr sz="2400">
              <a:latin typeface="Arial"/>
              <a:cs typeface="Arial"/>
            </a:endParaRPr>
          </a:p>
          <a:p>
            <a:pPr marL="832485" marR="156845" indent="-287020">
              <a:lnSpc>
                <a:spcPct val="100000"/>
              </a:lnSpc>
              <a:spcBef>
                <a:spcPts val="484"/>
              </a:spcBef>
              <a:tabLst>
                <a:tab pos="832485" algn="l"/>
              </a:tabLst>
            </a:pPr>
            <a:r>
              <a:rPr sz="2000" dirty="0">
                <a:latin typeface="Arial"/>
                <a:cs typeface="Arial"/>
              </a:rPr>
              <a:t>–	Un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subtipo</a:t>
            </a:r>
            <a:r>
              <a:rPr sz="2000" dirty="0">
                <a:latin typeface="Arial"/>
                <a:cs typeface="Arial"/>
              </a:rPr>
              <a:t>, con sus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atributos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relaciones específicos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más  los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atributos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relaciones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hereda </a:t>
            </a:r>
            <a:r>
              <a:rPr sz="2000" dirty="0">
                <a:latin typeface="Arial"/>
                <a:cs typeface="Arial"/>
              </a:rPr>
              <a:t>del supertipo, es un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 tipo de entidad por derecho</a:t>
            </a:r>
            <a:r>
              <a:rPr sz="2000" spc="-1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propio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2276" y="5440362"/>
            <a:ext cx="91440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CAMIÓN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10025" y="447675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65475" y="5029200"/>
            <a:ext cx="633730" cy="427355"/>
          </a:xfrm>
          <a:custGeom>
            <a:avLst/>
            <a:gdLst/>
            <a:ahLst/>
            <a:cxnLst/>
            <a:rect l="l" t="t" r="r" b="b"/>
            <a:pathLst>
              <a:path w="633729" h="427354">
                <a:moveTo>
                  <a:pt x="633476" y="0"/>
                </a:moveTo>
                <a:lnTo>
                  <a:pt x="0" y="427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9575" y="5029200"/>
            <a:ext cx="704850" cy="427355"/>
          </a:xfrm>
          <a:custGeom>
            <a:avLst/>
            <a:gdLst/>
            <a:ahLst/>
            <a:cxnLst/>
            <a:rect l="l" t="t" r="r" b="b"/>
            <a:pathLst>
              <a:path w="704850" h="427354">
                <a:moveTo>
                  <a:pt x="0" y="0"/>
                </a:moveTo>
                <a:lnTo>
                  <a:pt x="704850" y="427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16376" y="4724400"/>
            <a:ext cx="986155" cy="533400"/>
          </a:xfrm>
          <a:custGeom>
            <a:avLst/>
            <a:gdLst/>
            <a:ahLst/>
            <a:cxnLst/>
            <a:rect l="l" t="t" r="r" b="b"/>
            <a:pathLst>
              <a:path w="986154" h="533400">
                <a:moveTo>
                  <a:pt x="0" y="0"/>
                </a:moveTo>
                <a:lnTo>
                  <a:pt x="492887" y="533400"/>
                </a:lnTo>
                <a:lnTo>
                  <a:pt x="98577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0025" y="5257800"/>
            <a:ext cx="0" cy="189230"/>
          </a:xfrm>
          <a:custGeom>
            <a:avLst/>
            <a:gdLst/>
            <a:ahLst/>
            <a:cxnLst/>
            <a:rect l="l" t="t" r="r" b="b"/>
            <a:pathLst>
              <a:path h="189229">
                <a:moveTo>
                  <a:pt x="0" y="0"/>
                </a:moveTo>
                <a:lnTo>
                  <a:pt x="0" y="1889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81851" y="4184650"/>
            <a:ext cx="119570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37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FABRICANTE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96123" y="5448300"/>
            <a:ext cx="1152525" cy="353060"/>
          </a:xfrm>
          <a:prstGeom prst="rect">
            <a:avLst/>
          </a:prstGeom>
          <a:ln w="17018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54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REMOLQUE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30950" y="4343400"/>
            <a:ext cx="351155" cy="0"/>
          </a:xfrm>
          <a:custGeom>
            <a:avLst/>
            <a:gdLst/>
            <a:ahLst/>
            <a:cxnLst/>
            <a:rect l="l" t="t" r="r" b="b"/>
            <a:pathLst>
              <a:path w="351154">
                <a:moveTo>
                  <a:pt x="0" y="0"/>
                </a:moveTo>
                <a:lnTo>
                  <a:pt x="350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3051" y="4057650"/>
            <a:ext cx="1457325" cy="555625"/>
          </a:xfrm>
          <a:custGeom>
            <a:avLst/>
            <a:gdLst/>
            <a:ahLst/>
            <a:cxnLst/>
            <a:rect l="l" t="t" r="r" b="b"/>
            <a:pathLst>
              <a:path w="1457325" h="555625">
                <a:moveTo>
                  <a:pt x="0" y="277749"/>
                </a:moveTo>
                <a:lnTo>
                  <a:pt x="728599" y="0"/>
                </a:lnTo>
                <a:lnTo>
                  <a:pt x="1457325" y="277749"/>
                </a:lnTo>
                <a:lnTo>
                  <a:pt x="728599" y="555625"/>
                </a:lnTo>
                <a:lnTo>
                  <a:pt x="0" y="277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90976" y="4171950"/>
            <a:ext cx="2460625" cy="3124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34"/>
              </a:spcBef>
              <a:tabLst>
                <a:tab pos="1734185" algn="l"/>
              </a:tabLst>
            </a:pPr>
            <a:r>
              <a:rPr sz="2400" spc="-7" baseline="1736" dirty="0">
                <a:latin typeface="Liberation Sans Narrow"/>
                <a:cs typeface="Liberation Sans Narrow"/>
              </a:rPr>
              <a:t>VEHÍCULO	</a:t>
            </a:r>
            <a:r>
              <a:rPr sz="1600" spc="-15" dirty="0">
                <a:latin typeface="Liberation Sans Narrow"/>
                <a:cs typeface="Liberation Sans Narrow"/>
              </a:rPr>
              <a:t>FABRICA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02150" y="4291710"/>
            <a:ext cx="351155" cy="103505"/>
          </a:xfrm>
          <a:custGeom>
            <a:avLst/>
            <a:gdLst/>
            <a:ahLst/>
            <a:cxnLst/>
            <a:rect l="l" t="t" r="r" b="b"/>
            <a:pathLst>
              <a:path w="351154" h="103504">
                <a:moveTo>
                  <a:pt x="88646" y="0"/>
                </a:moveTo>
                <a:lnTo>
                  <a:pt x="0" y="51688"/>
                </a:lnTo>
                <a:lnTo>
                  <a:pt x="88646" y="103377"/>
                </a:lnTo>
                <a:lnTo>
                  <a:pt x="92455" y="102362"/>
                </a:lnTo>
                <a:lnTo>
                  <a:pt x="96012" y="96265"/>
                </a:lnTo>
                <a:lnTo>
                  <a:pt x="94996" y="92456"/>
                </a:lnTo>
                <a:lnTo>
                  <a:pt x="35995" y="58038"/>
                </a:lnTo>
                <a:lnTo>
                  <a:pt x="12573" y="58038"/>
                </a:lnTo>
                <a:lnTo>
                  <a:pt x="12573" y="45338"/>
                </a:lnTo>
                <a:lnTo>
                  <a:pt x="35995" y="45338"/>
                </a:lnTo>
                <a:lnTo>
                  <a:pt x="94996" y="10921"/>
                </a:lnTo>
                <a:lnTo>
                  <a:pt x="96012" y="7112"/>
                </a:lnTo>
                <a:lnTo>
                  <a:pt x="92455" y="1015"/>
                </a:lnTo>
                <a:lnTo>
                  <a:pt x="88646" y="0"/>
                </a:lnTo>
                <a:close/>
              </a:path>
              <a:path w="351154" h="103504">
                <a:moveTo>
                  <a:pt x="35995" y="45338"/>
                </a:moveTo>
                <a:lnTo>
                  <a:pt x="12573" y="45338"/>
                </a:lnTo>
                <a:lnTo>
                  <a:pt x="12573" y="58038"/>
                </a:lnTo>
                <a:lnTo>
                  <a:pt x="35995" y="58038"/>
                </a:lnTo>
                <a:lnTo>
                  <a:pt x="34471" y="57150"/>
                </a:lnTo>
                <a:lnTo>
                  <a:pt x="15748" y="57150"/>
                </a:lnTo>
                <a:lnTo>
                  <a:pt x="15748" y="46227"/>
                </a:lnTo>
                <a:lnTo>
                  <a:pt x="34471" y="46227"/>
                </a:lnTo>
                <a:lnTo>
                  <a:pt x="35995" y="45338"/>
                </a:lnTo>
                <a:close/>
              </a:path>
              <a:path w="351154" h="103504">
                <a:moveTo>
                  <a:pt x="350774" y="45338"/>
                </a:moveTo>
                <a:lnTo>
                  <a:pt x="35995" y="45338"/>
                </a:lnTo>
                <a:lnTo>
                  <a:pt x="25109" y="51688"/>
                </a:lnTo>
                <a:lnTo>
                  <a:pt x="35995" y="58038"/>
                </a:lnTo>
                <a:lnTo>
                  <a:pt x="350774" y="58038"/>
                </a:lnTo>
                <a:lnTo>
                  <a:pt x="350774" y="45338"/>
                </a:lnTo>
                <a:close/>
              </a:path>
              <a:path w="351154" h="103504">
                <a:moveTo>
                  <a:pt x="15748" y="46227"/>
                </a:moveTo>
                <a:lnTo>
                  <a:pt x="15748" y="57150"/>
                </a:lnTo>
                <a:lnTo>
                  <a:pt x="25109" y="51688"/>
                </a:lnTo>
                <a:lnTo>
                  <a:pt x="15748" y="46227"/>
                </a:lnTo>
                <a:close/>
              </a:path>
              <a:path w="351154" h="103504">
                <a:moveTo>
                  <a:pt x="25109" y="51688"/>
                </a:moveTo>
                <a:lnTo>
                  <a:pt x="15748" y="57150"/>
                </a:lnTo>
                <a:lnTo>
                  <a:pt x="34471" y="57150"/>
                </a:lnTo>
                <a:lnTo>
                  <a:pt x="25109" y="51688"/>
                </a:lnTo>
                <a:close/>
              </a:path>
              <a:path w="351154" h="103504">
                <a:moveTo>
                  <a:pt x="34471" y="46227"/>
                </a:moveTo>
                <a:lnTo>
                  <a:pt x="15748" y="46227"/>
                </a:lnTo>
                <a:lnTo>
                  <a:pt x="25109" y="51688"/>
                </a:lnTo>
                <a:lnTo>
                  <a:pt x="34471" y="46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45350" y="5611812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1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0450" y="5146675"/>
            <a:ext cx="1104900" cy="922655"/>
          </a:xfrm>
          <a:custGeom>
            <a:avLst/>
            <a:gdLst/>
            <a:ahLst/>
            <a:cxnLst/>
            <a:rect l="l" t="t" r="r" b="b"/>
            <a:pathLst>
              <a:path w="1104900" h="922654">
                <a:moveTo>
                  <a:pt x="0" y="461162"/>
                </a:moveTo>
                <a:lnTo>
                  <a:pt x="552450" y="0"/>
                </a:lnTo>
                <a:lnTo>
                  <a:pt x="1104900" y="461162"/>
                </a:lnTo>
                <a:lnTo>
                  <a:pt x="552450" y="922337"/>
                </a:lnTo>
                <a:lnTo>
                  <a:pt x="0" y="4611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27723" y="5579465"/>
            <a:ext cx="532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L</a:t>
            </a:r>
            <a:r>
              <a:rPr sz="1600" dirty="0">
                <a:latin typeface="Liberation Sans Narrow"/>
                <a:cs typeface="Liberation Sans Narrow"/>
              </a:rPr>
              <a:t>L</a:t>
            </a:r>
            <a:r>
              <a:rPr sz="1600" spc="-5" dirty="0">
                <a:latin typeface="Liberation Sans Narrow"/>
                <a:cs typeface="Liberation Sans Narrow"/>
              </a:rPr>
              <a:t>E</a:t>
            </a:r>
            <a:r>
              <a:rPr sz="1600" spc="-95" dirty="0">
                <a:latin typeface="Liberation Sans Narrow"/>
                <a:cs typeface="Liberation Sans Narrow"/>
              </a:rPr>
              <a:t>V</a:t>
            </a:r>
            <a:r>
              <a:rPr sz="1600" spc="-5" dirty="0">
                <a:latin typeface="Liberation Sans Narrow"/>
                <a:cs typeface="Liberation Sans Narrow"/>
              </a:rPr>
              <a:t>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08675" y="5611812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>
                <a:moveTo>
                  <a:pt x="0" y="0"/>
                </a:moveTo>
                <a:lnTo>
                  <a:pt x="2175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65475" y="4267200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1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9488" y="4110037"/>
            <a:ext cx="220599" cy="23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35325" y="4648200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1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9488" y="4491037"/>
            <a:ext cx="220599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92554" y="3986276"/>
            <a:ext cx="1014094" cy="7340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nummotor</a:t>
            </a:r>
            <a:endParaRPr sz="1800">
              <a:latin typeface="Liberation Sans Narrow"/>
              <a:cs typeface="Liberation Sans Narrow"/>
            </a:endParaRPr>
          </a:p>
          <a:p>
            <a:pPr marL="490855">
              <a:lnSpc>
                <a:spcPct val="100000"/>
              </a:lnSpc>
              <a:spcBef>
                <a:spcPts val="63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pr</a:t>
            </a:r>
            <a:r>
              <a:rPr sz="1800" spc="-10" dirty="0">
                <a:latin typeface="Liberation Sans Narrow"/>
                <a:cs typeface="Liberation Sans Narrow"/>
              </a:rPr>
              <a:t>e</a:t>
            </a:r>
            <a:r>
              <a:rPr sz="1800" dirty="0">
                <a:latin typeface="Liberation Sans Narrow"/>
                <a:cs typeface="Liberation Sans Narrow"/>
              </a:rPr>
              <a:t>c</a:t>
            </a:r>
            <a:r>
              <a:rPr sz="1800" spc="-5" dirty="0">
                <a:latin typeface="Liberation Sans Narrow"/>
                <a:cs typeface="Liberation Sans Narrow"/>
              </a:rPr>
              <a:t>io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16376" y="44958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62276" y="5916612"/>
            <a:ext cx="211454" cy="228600"/>
          </a:xfrm>
          <a:custGeom>
            <a:avLst/>
            <a:gdLst/>
            <a:ahLst/>
            <a:cxnLst/>
            <a:rect l="l" t="t" r="r" b="b"/>
            <a:pathLst>
              <a:path w="211455" h="228600">
                <a:moveTo>
                  <a:pt x="0" y="114300"/>
                </a:moveTo>
                <a:lnTo>
                  <a:pt x="8292" y="69806"/>
                </a:lnTo>
                <a:lnTo>
                  <a:pt x="30908" y="33475"/>
                </a:lnTo>
                <a:lnTo>
                  <a:pt x="64454" y="8981"/>
                </a:lnTo>
                <a:lnTo>
                  <a:pt x="105537" y="0"/>
                </a:lnTo>
                <a:lnTo>
                  <a:pt x="146619" y="8981"/>
                </a:lnTo>
                <a:lnTo>
                  <a:pt x="180165" y="33475"/>
                </a:lnTo>
                <a:lnTo>
                  <a:pt x="202781" y="69806"/>
                </a:lnTo>
                <a:lnTo>
                  <a:pt x="211074" y="114300"/>
                </a:lnTo>
                <a:lnTo>
                  <a:pt x="202781" y="158793"/>
                </a:lnTo>
                <a:lnTo>
                  <a:pt x="180165" y="195124"/>
                </a:lnTo>
                <a:lnTo>
                  <a:pt x="146619" y="219618"/>
                </a:lnTo>
                <a:lnTo>
                  <a:pt x="105537" y="228600"/>
                </a:lnTo>
                <a:lnTo>
                  <a:pt x="64454" y="219618"/>
                </a:lnTo>
                <a:lnTo>
                  <a:pt x="30908" y="195124"/>
                </a:lnTo>
                <a:lnTo>
                  <a:pt x="8292" y="158793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65477" y="5895238"/>
            <a:ext cx="751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n</a:t>
            </a:r>
            <a:r>
              <a:rPr sz="1800" spc="-10" dirty="0">
                <a:latin typeface="Liberation Sans Narrow"/>
                <a:cs typeface="Liberation Sans Narrow"/>
              </a:rPr>
              <a:t>um</a:t>
            </a:r>
            <a:r>
              <a:rPr sz="1800" dirty="0">
                <a:latin typeface="Liberation Sans Narrow"/>
                <a:cs typeface="Liberation Sans Narrow"/>
              </a:rPr>
              <a:t>Ej</a:t>
            </a:r>
            <a:r>
              <a:rPr sz="1800" spc="-10" dirty="0">
                <a:latin typeface="Liberation Sans Narrow"/>
                <a:cs typeface="Liberation Sans Narrow"/>
              </a:rPr>
              <a:t>e</a:t>
            </a:r>
            <a:r>
              <a:rPr sz="1800" dirty="0">
                <a:latin typeface="Liberation Sans Narrow"/>
                <a:cs typeface="Liberation Sans Narrow"/>
              </a:rPr>
              <a:t>s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01976" y="576421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13050" y="5916612"/>
            <a:ext cx="211454" cy="228600"/>
          </a:xfrm>
          <a:custGeom>
            <a:avLst/>
            <a:gdLst/>
            <a:ahLst/>
            <a:cxnLst/>
            <a:rect l="l" t="t" r="r" b="b"/>
            <a:pathLst>
              <a:path w="211455" h="228600">
                <a:moveTo>
                  <a:pt x="0" y="114300"/>
                </a:moveTo>
                <a:lnTo>
                  <a:pt x="8292" y="69806"/>
                </a:lnTo>
                <a:lnTo>
                  <a:pt x="30908" y="33475"/>
                </a:lnTo>
                <a:lnTo>
                  <a:pt x="64454" y="8981"/>
                </a:lnTo>
                <a:lnTo>
                  <a:pt x="105537" y="0"/>
                </a:lnTo>
                <a:lnTo>
                  <a:pt x="146639" y="8981"/>
                </a:lnTo>
                <a:lnTo>
                  <a:pt x="180228" y="33475"/>
                </a:lnTo>
                <a:lnTo>
                  <a:pt x="202888" y="69806"/>
                </a:lnTo>
                <a:lnTo>
                  <a:pt x="211200" y="114300"/>
                </a:lnTo>
                <a:lnTo>
                  <a:pt x="202888" y="158793"/>
                </a:lnTo>
                <a:lnTo>
                  <a:pt x="180228" y="195124"/>
                </a:lnTo>
                <a:lnTo>
                  <a:pt x="146639" y="219618"/>
                </a:lnTo>
                <a:lnTo>
                  <a:pt x="105537" y="228600"/>
                </a:lnTo>
                <a:lnTo>
                  <a:pt x="64454" y="219618"/>
                </a:lnTo>
                <a:lnTo>
                  <a:pt x="30908" y="195124"/>
                </a:lnTo>
                <a:lnTo>
                  <a:pt x="8292" y="158793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683891" y="6124143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tonelaje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954401" y="576421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7600" y="5916612"/>
            <a:ext cx="211454" cy="228600"/>
          </a:xfrm>
          <a:custGeom>
            <a:avLst/>
            <a:gdLst/>
            <a:ahLst/>
            <a:cxnLst/>
            <a:rect l="l" t="t" r="r" b="b"/>
            <a:pathLst>
              <a:path w="211454" h="228600">
                <a:moveTo>
                  <a:pt x="0" y="114300"/>
                </a:moveTo>
                <a:lnTo>
                  <a:pt x="8292" y="69806"/>
                </a:lnTo>
                <a:lnTo>
                  <a:pt x="30908" y="33475"/>
                </a:lnTo>
                <a:lnTo>
                  <a:pt x="64454" y="8981"/>
                </a:lnTo>
                <a:lnTo>
                  <a:pt x="105537" y="0"/>
                </a:lnTo>
                <a:lnTo>
                  <a:pt x="146639" y="8981"/>
                </a:lnTo>
                <a:lnTo>
                  <a:pt x="180228" y="33475"/>
                </a:lnTo>
                <a:lnTo>
                  <a:pt x="202888" y="69806"/>
                </a:lnTo>
                <a:lnTo>
                  <a:pt x="211200" y="114300"/>
                </a:lnTo>
                <a:lnTo>
                  <a:pt x="202888" y="158793"/>
                </a:lnTo>
                <a:lnTo>
                  <a:pt x="180228" y="195124"/>
                </a:lnTo>
                <a:lnTo>
                  <a:pt x="146639" y="219618"/>
                </a:lnTo>
                <a:lnTo>
                  <a:pt x="105537" y="228600"/>
                </a:lnTo>
                <a:lnTo>
                  <a:pt x="64454" y="219618"/>
                </a:lnTo>
                <a:lnTo>
                  <a:pt x="30908" y="195124"/>
                </a:lnTo>
                <a:lnTo>
                  <a:pt x="8292" y="158793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94659" y="6124143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numPuer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98951" y="576421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19575" y="5943600"/>
            <a:ext cx="211454" cy="228600"/>
          </a:xfrm>
          <a:custGeom>
            <a:avLst/>
            <a:gdLst/>
            <a:ahLst/>
            <a:cxnLst/>
            <a:rect l="l" t="t" r="r" b="b"/>
            <a:pathLst>
              <a:path w="211454" h="228600">
                <a:moveTo>
                  <a:pt x="105537" y="0"/>
                </a:moveTo>
                <a:lnTo>
                  <a:pt x="64454" y="8981"/>
                </a:lnTo>
                <a:lnTo>
                  <a:pt x="30908" y="33475"/>
                </a:lnTo>
                <a:lnTo>
                  <a:pt x="8292" y="69806"/>
                </a:lnTo>
                <a:lnTo>
                  <a:pt x="0" y="114300"/>
                </a:lnTo>
                <a:lnTo>
                  <a:pt x="8292" y="158793"/>
                </a:lnTo>
                <a:lnTo>
                  <a:pt x="30908" y="195124"/>
                </a:lnTo>
                <a:lnTo>
                  <a:pt x="64454" y="219618"/>
                </a:lnTo>
                <a:lnTo>
                  <a:pt x="105537" y="228600"/>
                </a:lnTo>
                <a:lnTo>
                  <a:pt x="146639" y="219618"/>
                </a:lnTo>
                <a:lnTo>
                  <a:pt x="180228" y="195124"/>
                </a:lnTo>
                <a:lnTo>
                  <a:pt x="202888" y="158793"/>
                </a:lnTo>
                <a:lnTo>
                  <a:pt x="211200" y="114300"/>
                </a:lnTo>
                <a:lnTo>
                  <a:pt x="202888" y="69806"/>
                </a:lnTo>
                <a:lnTo>
                  <a:pt x="180228" y="33475"/>
                </a:lnTo>
                <a:lnTo>
                  <a:pt x="146639" y="8981"/>
                </a:lnTo>
                <a:lnTo>
                  <a:pt x="105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9575" y="5943600"/>
            <a:ext cx="211454" cy="228600"/>
          </a:xfrm>
          <a:custGeom>
            <a:avLst/>
            <a:gdLst/>
            <a:ahLst/>
            <a:cxnLst/>
            <a:rect l="l" t="t" r="r" b="b"/>
            <a:pathLst>
              <a:path w="211454" h="228600">
                <a:moveTo>
                  <a:pt x="0" y="114300"/>
                </a:moveTo>
                <a:lnTo>
                  <a:pt x="8292" y="69806"/>
                </a:lnTo>
                <a:lnTo>
                  <a:pt x="30908" y="33475"/>
                </a:lnTo>
                <a:lnTo>
                  <a:pt x="64454" y="8981"/>
                </a:lnTo>
                <a:lnTo>
                  <a:pt x="105537" y="0"/>
                </a:lnTo>
                <a:lnTo>
                  <a:pt x="146639" y="8981"/>
                </a:lnTo>
                <a:lnTo>
                  <a:pt x="180228" y="33475"/>
                </a:lnTo>
                <a:lnTo>
                  <a:pt x="202888" y="69806"/>
                </a:lnTo>
                <a:lnTo>
                  <a:pt x="211200" y="114300"/>
                </a:lnTo>
                <a:lnTo>
                  <a:pt x="202888" y="158793"/>
                </a:lnTo>
                <a:lnTo>
                  <a:pt x="180228" y="195124"/>
                </a:lnTo>
                <a:lnTo>
                  <a:pt x="146639" y="219618"/>
                </a:lnTo>
                <a:lnTo>
                  <a:pt x="105537" y="228600"/>
                </a:lnTo>
                <a:lnTo>
                  <a:pt x="64454" y="219618"/>
                </a:lnTo>
                <a:lnTo>
                  <a:pt x="30908" y="195124"/>
                </a:lnTo>
                <a:lnTo>
                  <a:pt x="8292" y="158793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60926" y="5757862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57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27751" y="5916612"/>
            <a:ext cx="211454" cy="228600"/>
          </a:xfrm>
          <a:custGeom>
            <a:avLst/>
            <a:gdLst/>
            <a:ahLst/>
            <a:cxnLst/>
            <a:rect l="l" t="t" r="r" b="b"/>
            <a:pathLst>
              <a:path w="211454" h="228600">
                <a:moveTo>
                  <a:pt x="0" y="114300"/>
                </a:moveTo>
                <a:lnTo>
                  <a:pt x="8292" y="69806"/>
                </a:lnTo>
                <a:lnTo>
                  <a:pt x="30908" y="33475"/>
                </a:lnTo>
                <a:lnTo>
                  <a:pt x="64454" y="8981"/>
                </a:lnTo>
                <a:lnTo>
                  <a:pt x="105537" y="0"/>
                </a:lnTo>
                <a:lnTo>
                  <a:pt x="146619" y="8981"/>
                </a:lnTo>
                <a:lnTo>
                  <a:pt x="180165" y="33475"/>
                </a:lnTo>
                <a:lnTo>
                  <a:pt x="202781" y="69806"/>
                </a:lnTo>
                <a:lnTo>
                  <a:pt x="211074" y="114300"/>
                </a:lnTo>
                <a:lnTo>
                  <a:pt x="202781" y="158793"/>
                </a:lnTo>
                <a:lnTo>
                  <a:pt x="180165" y="195124"/>
                </a:lnTo>
                <a:lnTo>
                  <a:pt x="146619" y="219618"/>
                </a:lnTo>
                <a:lnTo>
                  <a:pt x="105537" y="228600"/>
                </a:lnTo>
                <a:lnTo>
                  <a:pt x="64454" y="219618"/>
                </a:lnTo>
                <a:lnTo>
                  <a:pt x="30908" y="195124"/>
                </a:lnTo>
                <a:lnTo>
                  <a:pt x="8292" y="158793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29759" y="5895238"/>
            <a:ext cx="1951989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numPuestos</a:t>
            </a:r>
            <a:endParaRPr sz="1800">
              <a:latin typeface="Liberation Sans Narrow"/>
              <a:cs typeface="Liberation Sans Narrow"/>
            </a:endParaRPr>
          </a:p>
          <a:p>
            <a:pPr marL="1201420">
              <a:lnSpc>
                <a:spcPts val="1980"/>
              </a:lnSpc>
            </a:pPr>
            <a:r>
              <a:rPr sz="1800" spc="-10" dirty="0">
                <a:latin typeface="Liberation Sans Narrow"/>
                <a:cs typeface="Liberation Sans Narrow"/>
              </a:rPr>
              <a:t>cilindraje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67451" y="576421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14569" y="4671186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88938" y="4814061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(0:1)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16376" y="5446712"/>
            <a:ext cx="914400" cy="311150"/>
          </a:xfrm>
          <a:custGeom>
            <a:avLst/>
            <a:gdLst/>
            <a:ahLst/>
            <a:cxnLst/>
            <a:rect l="l" t="t" r="r" b="b"/>
            <a:pathLst>
              <a:path w="914400" h="311150">
                <a:moveTo>
                  <a:pt x="0" y="311150"/>
                </a:moveTo>
                <a:lnTo>
                  <a:pt x="914400" y="311150"/>
                </a:lnTo>
                <a:lnTo>
                  <a:pt x="914400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516376" y="5446712"/>
            <a:ext cx="91440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37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AUTO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72000" y="5451475"/>
            <a:ext cx="133667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75"/>
              </a:spcBef>
            </a:pPr>
            <a:r>
              <a:rPr sz="1600" spc="-15" dirty="0">
                <a:latin typeface="Liberation Sans Narrow"/>
                <a:cs typeface="Liberation Sans Narrow"/>
              </a:rPr>
              <a:t>MOTOCICLETA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E/G: 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Herencia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sz="32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Times New Roman"/>
                <a:cs typeface="Times New Roman"/>
              </a:rPr>
              <a:t>tipo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0442" y="1876805"/>
            <a:ext cx="7675245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Proceso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b="1" spc="-10" dirty="0">
                <a:solidFill>
                  <a:srgbClr val="333399"/>
                </a:solidFill>
                <a:latin typeface="Tahoma"/>
                <a:cs typeface="Tahoma"/>
              </a:rPr>
              <a:t>definición </a:t>
            </a:r>
            <a:r>
              <a:rPr sz="2400" b="1" spc="-5" dirty="0">
                <a:solidFill>
                  <a:srgbClr val="333399"/>
                </a:solidFill>
                <a:latin typeface="Tahoma"/>
                <a:cs typeface="Tahoma"/>
              </a:rPr>
              <a:t>de un conjunto de</a:t>
            </a:r>
            <a:r>
              <a:rPr sz="2400" b="1" spc="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ahoma"/>
                <a:cs typeface="Tahoma"/>
              </a:rPr>
              <a:t>subtipos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un tipo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entidad </a:t>
            </a:r>
            <a:r>
              <a:rPr sz="2400" spc="10" dirty="0">
                <a:latin typeface="Tahoma"/>
                <a:cs typeface="Tahoma"/>
              </a:rPr>
              <a:t>(»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supertipo)</a:t>
            </a:r>
            <a:endParaRPr sz="2400">
              <a:latin typeface="Tahoma"/>
              <a:cs typeface="Tahoma"/>
            </a:endParaRPr>
          </a:p>
          <a:p>
            <a:pPr marL="354965" marR="38925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Subtipos suelen estar </a:t>
            </a:r>
            <a:r>
              <a:rPr sz="2400" dirty="0">
                <a:latin typeface="Tahoma"/>
                <a:cs typeface="Tahoma"/>
              </a:rPr>
              <a:t>definidos </a:t>
            </a:r>
            <a:r>
              <a:rPr sz="2400" spc="-5" dirty="0">
                <a:latin typeface="Tahoma"/>
                <a:cs typeface="Tahoma"/>
              </a:rPr>
              <a:t>según característica  </a:t>
            </a:r>
            <a:r>
              <a:rPr sz="2400" spc="-10" dirty="0">
                <a:latin typeface="Tahoma"/>
                <a:cs typeface="Tahoma"/>
              </a:rPr>
              <a:t>distintiva </a:t>
            </a:r>
            <a:r>
              <a:rPr sz="2400" dirty="0">
                <a:latin typeface="Tahoma"/>
                <a:cs typeface="Tahoma"/>
              </a:rPr>
              <a:t>de las </a:t>
            </a:r>
            <a:r>
              <a:rPr sz="2400" spc="-5" dirty="0">
                <a:latin typeface="Tahoma"/>
                <a:cs typeface="Tahoma"/>
              </a:rPr>
              <a:t>entidades del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supertipo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Discriminante </a:t>
            </a:r>
            <a:r>
              <a:rPr sz="2000" dirty="0">
                <a:latin typeface="Tahoma"/>
                <a:cs typeface="Tahoma"/>
              </a:rPr>
              <a:t>de la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especialización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latin typeface="Times New Roman"/>
                <a:cs typeface="Times New Roman"/>
              </a:rPr>
              <a:t>E/G: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Especialización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464050" y="3925887"/>
            <a:ext cx="1125855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EMPLEADO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35550" y="4267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19676" y="4724400"/>
            <a:ext cx="984250" cy="533400"/>
          </a:xfrm>
          <a:custGeom>
            <a:avLst/>
            <a:gdLst/>
            <a:ahLst/>
            <a:cxnLst/>
            <a:rect l="l" t="t" r="r" b="b"/>
            <a:pathLst>
              <a:path w="984250" h="533400">
                <a:moveTo>
                  <a:pt x="0" y="0"/>
                </a:moveTo>
                <a:lnTo>
                  <a:pt x="492125" y="533400"/>
                </a:lnTo>
                <a:lnTo>
                  <a:pt x="9842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10661" y="4598034"/>
            <a:ext cx="972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333399"/>
                </a:solidFill>
                <a:latin typeface="Times New Roman"/>
                <a:cs typeface="Times New Roman"/>
              </a:rPr>
              <a:t>acti</a:t>
            </a:r>
            <a:r>
              <a:rPr sz="2000" b="1" i="1" spc="-10" dirty="0">
                <a:solidFill>
                  <a:srgbClr val="333399"/>
                </a:solidFill>
                <a:latin typeface="Times New Roman"/>
                <a:cs typeface="Times New Roman"/>
              </a:rPr>
              <a:t>v</a:t>
            </a:r>
            <a:r>
              <a:rPr sz="2000" b="1" i="1" dirty="0">
                <a:solidFill>
                  <a:srgbClr val="333399"/>
                </a:solidFill>
                <a:latin typeface="Times New Roman"/>
                <a:cs typeface="Times New Roman"/>
              </a:rPr>
              <a:t>idad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8475" y="4800600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1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2638" y="4643437"/>
            <a:ext cx="220599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83101" y="5029200"/>
            <a:ext cx="844550" cy="533400"/>
          </a:xfrm>
          <a:custGeom>
            <a:avLst/>
            <a:gdLst/>
            <a:ahLst/>
            <a:cxnLst/>
            <a:rect l="l" t="t" r="r" b="b"/>
            <a:pathLst>
              <a:path w="844550" h="533400">
                <a:moveTo>
                  <a:pt x="84455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9926" y="5029200"/>
            <a:ext cx="844550" cy="533400"/>
          </a:xfrm>
          <a:custGeom>
            <a:avLst/>
            <a:gdLst/>
            <a:ahLst/>
            <a:cxnLst/>
            <a:rect l="l" t="t" r="r" b="b"/>
            <a:pathLst>
              <a:path w="844550" h="533400">
                <a:moveTo>
                  <a:pt x="0" y="0"/>
                </a:moveTo>
                <a:lnTo>
                  <a:pt x="84455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40376" y="5257800"/>
            <a:ext cx="0" cy="257175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2950" y="5514975"/>
            <a:ext cx="1167130" cy="276225"/>
          </a:xfrm>
          <a:custGeom>
            <a:avLst/>
            <a:gdLst/>
            <a:ahLst/>
            <a:cxnLst/>
            <a:rect l="l" t="t" r="r" b="b"/>
            <a:pathLst>
              <a:path w="1167129" h="276225">
                <a:moveTo>
                  <a:pt x="0" y="276225"/>
                </a:moveTo>
                <a:lnTo>
                  <a:pt x="1166812" y="276225"/>
                </a:lnTo>
                <a:lnTo>
                  <a:pt x="1166812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82950" y="5514975"/>
            <a:ext cx="116713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SECRETARIO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22800" y="5514975"/>
            <a:ext cx="889000" cy="276225"/>
          </a:xfrm>
          <a:custGeom>
            <a:avLst/>
            <a:gdLst/>
            <a:ahLst/>
            <a:cxnLst/>
            <a:rect l="l" t="t" r="r" b="b"/>
            <a:pathLst>
              <a:path w="889000" h="276225">
                <a:moveTo>
                  <a:pt x="0" y="276225"/>
                </a:moveTo>
                <a:lnTo>
                  <a:pt x="889000" y="276225"/>
                </a:lnTo>
                <a:lnTo>
                  <a:pt x="8890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22800" y="5514975"/>
            <a:ext cx="889000" cy="276225"/>
          </a:xfrm>
          <a:custGeom>
            <a:avLst/>
            <a:gdLst/>
            <a:ahLst/>
            <a:cxnLst/>
            <a:rect l="l" t="t" r="r" b="b"/>
            <a:pathLst>
              <a:path w="889000" h="276225">
                <a:moveTo>
                  <a:pt x="0" y="276225"/>
                </a:moveTo>
                <a:lnTo>
                  <a:pt x="889000" y="276225"/>
                </a:lnTo>
                <a:lnTo>
                  <a:pt x="8890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22800" y="5514975"/>
            <a:ext cx="88900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GERENTE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08650" y="5514975"/>
            <a:ext cx="1073150" cy="276225"/>
          </a:xfrm>
          <a:custGeom>
            <a:avLst/>
            <a:gdLst/>
            <a:ahLst/>
            <a:cxnLst/>
            <a:rect l="l" t="t" r="r" b="b"/>
            <a:pathLst>
              <a:path w="1073150" h="276225">
                <a:moveTo>
                  <a:pt x="0" y="276225"/>
                </a:moveTo>
                <a:lnTo>
                  <a:pt x="1073150" y="276225"/>
                </a:lnTo>
                <a:lnTo>
                  <a:pt x="107315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08650" y="5514975"/>
            <a:ext cx="107315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COMERCIAL</a:t>
            </a:r>
            <a:endParaRPr sz="1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012" y="476313"/>
            <a:ext cx="7793355" cy="1151255"/>
          </a:xfrm>
          <a:custGeom>
            <a:avLst/>
            <a:gdLst/>
            <a:ahLst/>
            <a:cxnLst/>
            <a:rect l="l" t="t" r="r" b="b"/>
            <a:pathLst>
              <a:path w="7793355" h="1151255">
                <a:moveTo>
                  <a:pt x="0" y="1150937"/>
                </a:moveTo>
                <a:lnTo>
                  <a:pt x="7792974" y="1150937"/>
                </a:lnTo>
                <a:lnTo>
                  <a:pt x="7792974" y="0"/>
                </a:lnTo>
                <a:lnTo>
                  <a:pt x="0" y="0"/>
                </a:lnTo>
                <a:lnTo>
                  <a:pt x="0" y="115093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6012" y="476313"/>
            <a:ext cx="7793355" cy="1151255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297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45"/>
              </a:spcBef>
            </a:pPr>
            <a:r>
              <a:rPr sz="3600" spc="-5" dirty="0"/>
              <a:t>Conceptos </a:t>
            </a:r>
            <a:r>
              <a:rPr sz="3600" dirty="0"/>
              <a:t>básicos </a:t>
            </a:r>
            <a:r>
              <a:rPr sz="3600" spc="-5" dirty="0"/>
              <a:t>del</a:t>
            </a:r>
            <a:r>
              <a:rPr sz="3600" spc="-65" dirty="0"/>
              <a:t> </a:t>
            </a:r>
            <a:r>
              <a:rPr sz="3600" dirty="0"/>
              <a:t>modelo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8548369" y="6400509"/>
            <a:ext cx="148590" cy="2743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sz="1400" dirty="0">
                <a:solidFill>
                  <a:srgbClr val="1C1C1C"/>
                </a:solidFill>
                <a:latin typeface="Tahoma"/>
                <a:cs typeface="Tahoma"/>
              </a:rPr>
              <a:t>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2219" y="1957552"/>
            <a:ext cx="452691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Entidad </a:t>
            </a:r>
            <a:r>
              <a:rPr sz="3200" dirty="0">
                <a:latin typeface="Tahoma"/>
                <a:cs typeface="Tahoma"/>
              </a:rPr>
              <a:t>( </a:t>
            </a:r>
            <a:r>
              <a:rPr sz="3200" i="1" dirty="0">
                <a:latin typeface="Times New Roman"/>
                <a:cs typeface="Times New Roman"/>
              </a:rPr>
              <a:t>entity</a:t>
            </a:r>
            <a:r>
              <a:rPr sz="3200" i="1" spc="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Atributo ( </a:t>
            </a:r>
            <a:r>
              <a:rPr sz="3200" i="1" dirty="0">
                <a:latin typeface="Times New Roman"/>
                <a:cs typeface="Times New Roman"/>
              </a:rPr>
              <a:t>attribute</a:t>
            </a:r>
            <a:r>
              <a:rPr sz="3200" i="1" spc="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Dominio </a:t>
            </a:r>
            <a:r>
              <a:rPr sz="3200" dirty="0">
                <a:latin typeface="Tahoma"/>
                <a:cs typeface="Tahoma"/>
              </a:rPr>
              <a:t>( </a:t>
            </a:r>
            <a:r>
              <a:rPr sz="3200" i="1" dirty="0">
                <a:latin typeface="Times New Roman"/>
                <a:cs typeface="Times New Roman"/>
              </a:rPr>
              <a:t>values set</a:t>
            </a:r>
            <a:r>
              <a:rPr sz="3200" i="1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Relación ( </a:t>
            </a:r>
            <a:r>
              <a:rPr sz="3200" i="1" dirty="0">
                <a:latin typeface="Times New Roman"/>
                <a:cs typeface="Times New Roman"/>
              </a:rPr>
              <a:t>relationship</a:t>
            </a:r>
            <a:r>
              <a:rPr sz="3200" i="1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ahoma"/>
                <a:cs typeface="Tahoma"/>
              </a:rPr>
              <a:t>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0442" y="1805178"/>
            <a:ext cx="7127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latin typeface="Tahoma"/>
                <a:cs typeface="Tahoma"/>
              </a:rPr>
              <a:t>Varias especializaciones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un tipo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entidad,  con </a:t>
            </a:r>
            <a:r>
              <a:rPr sz="2400" dirty="0">
                <a:latin typeface="Tahoma"/>
                <a:cs typeface="Tahoma"/>
              </a:rPr>
              <a:t>base </a:t>
            </a:r>
            <a:r>
              <a:rPr sz="2400" spc="-5" dirty="0">
                <a:latin typeface="Tahoma"/>
                <a:cs typeface="Tahoma"/>
              </a:rPr>
              <a:t>en </a:t>
            </a:r>
            <a:r>
              <a:rPr sz="2400" spc="-10" dirty="0">
                <a:latin typeface="Tahoma"/>
                <a:cs typeface="Tahoma"/>
              </a:rPr>
              <a:t>diferentes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discriminantes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7475" y="2590800"/>
            <a:ext cx="147637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VEHÍCULO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24276" y="2895600"/>
            <a:ext cx="1125855" cy="304800"/>
          </a:xfrm>
          <a:custGeom>
            <a:avLst/>
            <a:gdLst/>
            <a:ahLst/>
            <a:cxnLst/>
            <a:rect l="l" t="t" r="r" b="b"/>
            <a:pathLst>
              <a:path w="1125854" h="304800">
                <a:moveTo>
                  <a:pt x="1125474" y="0"/>
                </a:moveTo>
                <a:lnTo>
                  <a:pt x="0" y="3048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79726" y="3429000"/>
            <a:ext cx="563880" cy="457200"/>
          </a:xfrm>
          <a:custGeom>
            <a:avLst/>
            <a:gdLst/>
            <a:ahLst/>
            <a:cxnLst/>
            <a:rect l="l" t="t" r="r" b="b"/>
            <a:pathLst>
              <a:path w="563880" h="457200">
                <a:moveTo>
                  <a:pt x="563499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5200" y="3429000"/>
            <a:ext cx="492125" cy="457200"/>
          </a:xfrm>
          <a:custGeom>
            <a:avLst/>
            <a:gdLst/>
            <a:ahLst/>
            <a:cxnLst/>
            <a:rect l="l" t="t" r="r" b="b"/>
            <a:pathLst>
              <a:path w="492125" h="457200">
                <a:moveTo>
                  <a:pt x="0" y="0"/>
                </a:moveTo>
                <a:lnTo>
                  <a:pt x="492125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2151" y="3200400"/>
            <a:ext cx="984250" cy="533400"/>
          </a:xfrm>
          <a:custGeom>
            <a:avLst/>
            <a:gdLst/>
            <a:ahLst/>
            <a:cxnLst/>
            <a:rect l="l" t="t" r="r" b="b"/>
            <a:pathLst>
              <a:path w="984250" h="533400">
                <a:moveTo>
                  <a:pt x="0" y="0"/>
                </a:moveTo>
                <a:lnTo>
                  <a:pt x="492125" y="533400"/>
                </a:lnTo>
                <a:lnTo>
                  <a:pt x="9842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22926" y="2895600"/>
            <a:ext cx="1056005" cy="304800"/>
          </a:xfrm>
          <a:custGeom>
            <a:avLst/>
            <a:gdLst/>
            <a:ahLst/>
            <a:cxnLst/>
            <a:rect l="l" t="t" r="r" b="b"/>
            <a:pathLst>
              <a:path w="1056004" h="304800">
                <a:moveTo>
                  <a:pt x="0" y="0"/>
                </a:moveTo>
                <a:lnTo>
                  <a:pt x="1055624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000" y="3352800"/>
            <a:ext cx="422275" cy="533400"/>
          </a:xfrm>
          <a:custGeom>
            <a:avLst/>
            <a:gdLst/>
            <a:ahLst/>
            <a:cxnLst/>
            <a:rect l="l" t="t" r="r" b="b"/>
            <a:pathLst>
              <a:path w="422275" h="533400">
                <a:moveTo>
                  <a:pt x="422275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59601" y="3352800"/>
            <a:ext cx="422275" cy="533400"/>
          </a:xfrm>
          <a:custGeom>
            <a:avLst/>
            <a:gdLst/>
            <a:ahLst/>
            <a:cxnLst/>
            <a:rect l="l" t="t" r="r" b="b"/>
            <a:pathLst>
              <a:path w="422275" h="533400">
                <a:moveTo>
                  <a:pt x="0" y="0"/>
                </a:moveTo>
                <a:lnTo>
                  <a:pt x="422275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15051" y="3200400"/>
            <a:ext cx="986155" cy="533400"/>
          </a:xfrm>
          <a:custGeom>
            <a:avLst/>
            <a:gdLst/>
            <a:ahLst/>
            <a:cxnLst/>
            <a:rect l="l" t="t" r="r" b="b"/>
            <a:pathLst>
              <a:path w="986154" h="533400">
                <a:moveTo>
                  <a:pt x="0" y="0"/>
                </a:moveTo>
                <a:lnTo>
                  <a:pt x="492887" y="533400"/>
                </a:lnTo>
                <a:lnTo>
                  <a:pt x="98577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95896" y="2846578"/>
            <a:ext cx="38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</a:t>
            </a:r>
            <a:r>
              <a:rPr sz="1800" i="1" spc="5" dirty="0">
                <a:latin typeface="Times New Roman"/>
                <a:cs typeface="Times New Roman"/>
              </a:rPr>
              <a:t>i</a:t>
            </a:r>
            <a:r>
              <a:rPr sz="1800" i="1" dirty="0">
                <a:latin typeface="Times New Roman"/>
                <a:cs typeface="Times New Roman"/>
              </a:rPr>
              <a:t>po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16379" y="2846578"/>
            <a:ext cx="90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motorS/N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20950" y="3276600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>
                <a:moveTo>
                  <a:pt x="0" y="0"/>
                </a:moveTo>
                <a:lnTo>
                  <a:pt x="281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5113" y="3119437"/>
            <a:ext cx="220599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29451" y="3276600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7263" y="3119437"/>
            <a:ext cx="220599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latin typeface="Times New Roman"/>
                <a:cs typeface="Times New Roman"/>
              </a:rPr>
              <a:t>E/G: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Especialización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124200" y="3835400"/>
            <a:ext cx="1771650" cy="279400"/>
          </a:xfrm>
          <a:custGeom>
            <a:avLst/>
            <a:gdLst/>
            <a:ahLst/>
            <a:cxnLst/>
            <a:rect l="l" t="t" r="r" b="b"/>
            <a:pathLst>
              <a:path w="1771650" h="279400">
                <a:moveTo>
                  <a:pt x="0" y="279400"/>
                </a:moveTo>
                <a:lnTo>
                  <a:pt x="1771650" y="279400"/>
                </a:lnTo>
                <a:lnTo>
                  <a:pt x="1771650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24200" y="3835400"/>
            <a:ext cx="1771650" cy="279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75"/>
              </a:spcBef>
            </a:pPr>
            <a:r>
              <a:rPr sz="1400" spc="-5" dirty="0">
                <a:latin typeface="Liberation Sans Narrow"/>
                <a:cs typeface="Liberation Sans Narrow"/>
              </a:rPr>
              <a:t>VEHÍCULO_SIN_MOTOR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71600" y="3835400"/>
            <a:ext cx="1625600" cy="279400"/>
          </a:xfrm>
          <a:custGeom>
            <a:avLst/>
            <a:gdLst/>
            <a:ahLst/>
            <a:cxnLst/>
            <a:rect l="l" t="t" r="r" b="b"/>
            <a:pathLst>
              <a:path w="1625600" h="279400">
                <a:moveTo>
                  <a:pt x="0" y="279400"/>
                </a:moveTo>
                <a:lnTo>
                  <a:pt x="1625600" y="279400"/>
                </a:lnTo>
                <a:lnTo>
                  <a:pt x="1625600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71600" y="3835400"/>
            <a:ext cx="1625600" cy="279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75"/>
              </a:spcBef>
            </a:pPr>
            <a:r>
              <a:rPr sz="1400" spc="-5" dirty="0">
                <a:latin typeface="Liberation Sans Narrow"/>
                <a:cs typeface="Liberation Sans Narrow"/>
              </a:rPr>
              <a:t>VEHÍCULO_A_MOTOR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15125" y="3835400"/>
            <a:ext cx="1133475" cy="279400"/>
          </a:xfrm>
          <a:custGeom>
            <a:avLst/>
            <a:gdLst/>
            <a:ahLst/>
            <a:cxnLst/>
            <a:rect l="l" t="t" r="r" b="b"/>
            <a:pathLst>
              <a:path w="1133475" h="279400">
                <a:moveTo>
                  <a:pt x="0" y="279400"/>
                </a:moveTo>
                <a:lnTo>
                  <a:pt x="1133475" y="279400"/>
                </a:lnTo>
                <a:lnTo>
                  <a:pt x="1133475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15125" y="3835400"/>
            <a:ext cx="1133475" cy="279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375"/>
              </a:spcBef>
            </a:pPr>
            <a:r>
              <a:rPr sz="1400" spc="-10" dirty="0">
                <a:latin typeface="Liberation Sans Narrow"/>
                <a:cs typeface="Liberation Sans Narrow"/>
              </a:rPr>
              <a:t>MOTOCICLETA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049901" y="3835400"/>
            <a:ext cx="665480" cy="279400"/>
          </a:xfrm>
          <a:custGeom>
            <a:avLst/>
            <a:gdLst/>
            <a:ahLst/>
            <a:cxnLst/>
            <a:rect l="l" t="t" r="r" b="b"/>
            <a:pathLst>
              <a:path w="665479" h="279400">
                <a:moveTo>
                  <a:pt x="0" y="279400"/>
                </a:moveTo>
                <a:lnTo>
                  <a:pt x="665162" y="279400"/>
                </a:lnTo>
                <a:lnTo>
                  <a:pt x="665162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49901" y="3835400"/>
            <a:ext cx="665480" cy="279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latin typeface="Liberation Sans Narrow"/>
                <a:cs typeface="Liberation Sans Narrow"/>
              </a:rPr>
              <a:t>CAMIÓN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34075" y="3835400"/>
            <a:ext cx="485775" cy="279400"/>
          </a:xfrm>
          <a:custGeom>
            <a:avLst/>
            <a:gdLst/>
            <a:ahLst/>
            <a:cxnLst/>
            <a:rect l="l" t="t" r="r" b="b"/>
            <a:pathLst>
              <a:path w="485775" h="279400">
                <a:moveTo>
                  <a:pt x="0" y="279400"/>
                </a:moveTo>
                <a:lnTo>
                  <a:pt x="485775" y="279400"/>
                </a:lnTo>
                <a:lnTo>
                  <a:pt x="485775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63539" y="3870197"/>
            <a:ext cx="4292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Liberation Sans Narrow"/>
                <a:cs typeface="Liberation Sans Narrow"/>
              </a:rPr>
              <a:t>AU</a:t>
            </a:r>
            <a:r>
              <a:rPr sz="1400" spc="-25" dirty="0">
                <a:latin typeface="Liberation Sans Narrow"/>
                <a:cs typeface="Liberation Sans Narrow"/>
              </a:rPr>
              <a:t>T</a:t>
            </a:r>
            <a:r>
              <a:rPr sz="1400" dirty="0">
                <a:latin typeface="Liberation Sans Narrow"/>
                <a:cs typeface="Liberation Sans Narrow"/>
              </a:rPr>
              <a:t>O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08700" y="37338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9093" y="1744872"/>
            <a:ext cx="7575550" cy="28994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Conviene </a:t>
            </a:r>
            <a:r>
              <a:rPr sz="2400" dirty="0">
                <a:latin typeface="Tahoma"/>
                <a:cs typeface="Tahoma"/>
              </a:rPr>
              <a:t>incluir </a:t>
            </a:r>
            <a:r>
              <a:rPr sz="2400" spc="-5" dirty="0">
                <a:latin typeface="Tahoma"/>
                <a:cs typeface="Tahoma"/>
              </a:rPr>
              <a:t>relaciones subtipo/supertipo si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40" dirty="0">
                <a:latin typeface="Tahoma"/>
                <a:cs typeface="Tahoma"/>
              </a:rPr>
              <a:t>hay...</a:t>
            </a:r>
            <a:endParaRPr sz="2400">
              <a:latin typeface="Tahoma"/>
              <a:cs typeface="Tahoma"/>
            </a:endParaRPr>
          </a:p>
          <a:p>
            <a:pPr marL="832485" marR="5080" lvl="1" indent="-286385">
              <a:lnSpc>
                <a:spcPct val="109300"/>
              </a:lnSpc>
              <a:spcBef>
                <a:spcPts val="26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Atributos </a:t>
            </a:r>
            <a:r>
              <a:rPr sz="2000" spc="-5" dirty="0">
                <a:latin typeface="Tahoma"/>
                <a:cs typeface="Tahoma"/>
              </a:rPr>
              <a:t>que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sólo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tienen sentido </a:t>
            </a:r>
            <a:r>
              <a:rPr sz="2000" spc="-10" dirty="0">
                <a:solidFill>
                  <a:srgbClr val="333399"/>
                </a:solidFill>
                <a:latin typeface="Tahoma"/>
                <a:cs typeface="Tahoma"/>
              </a:rPr>
              <a:t>para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algunas instancias </a:t>
            </a:r>
            <a:r>
              <a:rPr sz="2000" dirty="0">
                <a:latin typeface="Tahoma"/>
                <a:cs typeface="Tahoma"/>
              </a:rPr>
              <a:t>de  un </a:t>
            </a:r>
            <a:r>
              <a:rPr sz="2000" spc="-5" dirty="0">
                <a:latin typeface="Tahoma"/>
                <a:cs typeface="Tahoma"/>
              </a:rPr>
              <a:t>tipo </a:t>
            </a:r>
            <a:r>
              <a:rPr sz="2000" dirty="0">
                <a:latin typeface="Tahoma"/>
                <a:cs typeface="Tahoma"/>
              </a:rPr>
              <a:t>y no </a:t>
            </a:r>
            <a:r>
              <a:rPr sz="2000" spc="-10" dirty="0">
                <a:latin typeface="Tahoma"/>
                <a:cs typeface="Tahoma"/>
              </a:rPr>
              <a:t>para </a:t>
            </a:r>
            <a:r>
              <a:rPr sz="2000" spc="-5" dirty="0">
                <a:latin typeface="Tahoma"/>
                <a:cs typeface="Tahoma"/>
              </a:rPr>
              <a:t>todas </a:t>
            </a:r>
            <a:r>
              <a:rPr sz="2000" dirty="0">
                <a:latin typeface="Tahoma"/>
                <a:cs typeface="Tahoma"/>
              </a:rPr>
              <a:t>(atributos </a:t>
            </a:r>
            <a:r>
              <a:rPr sz="2000" spc="-5" dirty="0">
                <a:latin typeface="Tahoma"/>
                <a:cs typeface="Tahoma"/>
              </a:rPr>
              <a:t>específicos)  </a:t>
            </a:r>
            <a:r>
              <a:rPr sz="2000" spc="-10" dirty="0">
                <a:latin typeface="Liberation Sans Narrow"/>
                <a:cs typeface="Liberation Sans Narrow"/>
              </a:rPr>
              <a:t>especialidadMédica </a:t>
            </a:r>
            <a:r>
              <a:rPr sz="2000" spc="-5" dirty="0">
                <a:latin typeface="Tahoma"/>
                <a:cs typeface="Tahoma"/>
              </a:rPr>
              <a:t>«no </a:t>
            </a:r>
            <a:r>
              <a:rPr sz="2000" dirty="0">
                <a:latin typeface="Tahoma"/>
                <a:cs typeface="Tahoma"/>
              </a:rPr>
              <a:t>es </a:t>
            </a:r>
            <a:r>
              <a:rPr sz="2000" spc="-5" dirty="0">
                <a:latin typeface="Tahoma"/>
                <a:cs typeface="Tahoma"/>
              </a:rPr>
              <a:t>aplicable»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GUARDIA</a:t>
            </a:r>
            <a:endParaRPr sz="2000">
              <a:latin typeface="Liberation Sans Narrow"/>
              <a:cs typeface="Liberation Sans Narrow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Wingdings"/>
              <a:buChar char=""/>
            </a:pPr>
            <a:endParaRPr sz="2750">
              <a:latin typeface="Times New Roman"/>
              <a:cs typeface="Times New Roman"/>
            </a:endParaRPr>
          </a:p>
          <a:p>
            <a:pPr marL="832485" marR="351155" lvl="1" indent="-286385">
              <a:lnSpc>
                <a:spcPct val="1093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Tipos de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relación </a:t>
            </a:r>
            <a:r>
              <a:rPr sz="2000" spc="-5" dirty="0">
                <a:latin typeface="Tahoma"/>
                <a:cs typeface="Tahoma"/>
              </a:rPr>
              <a:t>en </a:t>
            </a:r>
            <a:r>
              <a:rPr sz="2000" dirty="0">
                <a:latin typeface="Tahoma"/>
                <a:cs typeface="Tahoma"/>
              </a:rPr>
              <a:t>los </a:t>
            </a:r>
            <a:r>
              <a:rPr sz="2000" spc="-5" dirty="0">
                <a:latin typeface="Tahoma"/>
                <a:cs typeface="Tahoma"/>
              </a:rPr>
              <a:t>que </a:t>
            </a:r>
            <a:r>
              <a:rPr sz="2000" dirty="0">
                <a:solidFill>
                  <a:srgbClr val="333399"/>
                </a:solidFill>
                <a:latin typeface="Tahoma"/>
                <a:cs typeface="Tahoma"/>
              </a:rPr>
              <a:t>sólo participan algunas 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entidades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un tipo </a:t>
            </a:r>
            <a:r>
              <a:rPr sz="2000" dirty="0">
                <a:latin typeface="Tahoma"/>
                <a:cs typeface="Tahoma"/>
              </a:rPr>
              <a:t>y no todas </a:t>
            </a:r>
            <a:r>
              <a:rPr sz="2000" spc="-5" dirty="0">
                <a:latin typeface="Tahoma"/>
                <a:cs typeface="Tahoma"/>
              </a:rPr>
              <a:t>(relaciones </a:t>
            </a:r>
            <a:r>
              <a:rPr sz="2000" dirty="0">
                <a:latin typeface="Tahoma"/>
                <a:cs typeface="Tahoma"/>
              </a:rPr>
              <a:t>específicas)  </a:t>
            </a:r>
            <a:r>
              <a:rPr sz="2000" spc="-10" dirty="0">
                <a:latin typeface="Tahoma"/>
                <a:cs typeface="Tahoma"/>
              </a:rPr>
              <a:t>Relación </a:t>
            </a:r>
            <a:r>
              <a:rPr sz="2000" spc="-5" dirty="0">
                <a:latin typeface="Liberation Sans Narrow"/>
                <a:cs typeface="Liberation Sans Narrow"/>
              </a:rPr>
              <a:t>SUPERVISA </a:t>
            </a:r>
            <a:r>
              <a:rPr sz="2000" spc="-5" dirty="0">
                <a:latin typeface="Tahoma"/>
                <a:cs typeface="Tahoma"/>
              </a:rPr>
              <a:t>entre </a:t>
            </a:r>
            <a:r>
              <a:rPr sz="2000" dirty="0">
                <a:latin typeface="Liberation Sans Narrow"/>
                <a:cs typeface="Liberation Sans Narrow"/>
              </a:rPr>
              <a:t>GUARDIA </a:t>
            </a:r>
            <a:r>
              <a:rPr sz="2000" dirty="0">
                <a:latin typeface="Tahoma"/>
                <a:cs typeface="Tahoma"/>
              </a:rPr>
              <a:t>y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10" dirty="0">
                <a:latin typeface="Liberation Sans Narrow"/>
                <a:cs typeface="Liberation Sans Narrow"/>
              </a:rPr>
              <a:t>SECCIÓN_HOSPITAL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latin typeface="Times New Roman"/>
                <a:cs typeface="Times New Roman"/>
              </a:rPr>
              <a:t>E/G: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Especialización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429250" y="51435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1925" y="4949825"/>
            <a:ext cx="1457325" cy="387350"/>
          </a:xfrm>
          <a:custGeom>
            <a:avLst/>
            <a:gdLst/>
            <a:ahLst/>
            <a:cxnLst/>
            <a:rect l="l" t="t" r="r" b="b"/>
            <a:pathLst>
              <a:path w="1457325" h="387350">
                <a:moveTo>
                  <a:pt x="0" y="193675"/>
                </a:moveTo>
                <a:lnTo>
                  <a:pt x="728599" y="0"/>
                </a:lnTo>
                <a:lnTo>
                  <a:pt x="1457325" y="193675"/>
                </a:lnTo>
                <a:lnTo>
                  <a:pt x="728599" y="387350"/>
                </a:lnTo>
                <a:lnTo>
                  <a:pt x="0" y="1936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30065" y="5043042"/>
            <a:ext cx="741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iberation Sans Narrow"/>
                <a:cs typeface="Liberation Sans Narrow"/>
              </a:rPr>
              <a:t>SUPERVISA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19436" y="514350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>
                <a:moveTo>
                  <a:pt x="0" y="0"/>
                </a:moveTo>
                <a:lnTo>
                  <a:pt x="40328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9934" y="545724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1:n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3748" y="4972050"/>
            <a:ext cx="105600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GUARDIA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7875" y="4929251"/>
            <a:ext cx="175895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37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SECCIÓN_HOSPITAL</a:t>
            </a:r>
            <a:endParaRPr sz="1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1360637"/>
            <a:ext cx="7335520" cy="1489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Proceso inverso de la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especialización</a:t>
            </a:r>
            <a:endParaRPr sz="2400">
              <a:latin typeface="Arial"/>
              <a:cs typeface="Arial"/>
            </a:endParaRPr>
          </a:p>
          <a:p>
            <a:pPr marL="354965" marR="5080" indent="-342265">
              <a:lnSpc>
                <a:spcPts val="2590"/>
              </a:lnSpc>
              <a:spcBef>
                <a:spcPts val="62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Suprimir diferencias entre varios tipos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entidad: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identificar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atributos 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relaciones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comunes</a:t>
            </a:r>
            <a:r>
              <a:rPr sz="2400" dirty="0">
                <a:latin typeface="Arial"/>
                <a:cs typeface="Arial"/>
              </a:rPr>
              <a:t>, y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formar  un supertipo </a:t>
            </a:r>
            <a:r>
              <a:rPr sz="2400" spc="-5" dirty="0">
                <a:latin typeface="Arial"/>
                <a:cs typeface="Arial"/>
              </a:rPr>
              <a:t>que los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incluya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35876" y="3557651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299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91326" y="4019550"/>
            <a:ext cx="703580" cy="503555"/>
          </a:xfrm>
          <a:custGeom>
            <a:avLst/>
            <a:gdLst/>
            <a:ahLst/>
            <a:cxnLst/>
            <a:rect l="l" t="t" r="r" b="b"/>
            <a:pathLst>
              <a:path w="703579" h="503554">
                <a:moveTo>
                  <a:pt x="703199" y="0"/>
                </a:moveTo>
                <a:lnTo>
                  <a:pt x="0" y="503174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46950" y="4019550"/>
            <a:ext cx="773430" cy="533400"/>
          </a:xfrm>
          <a:custGeom>
            <a:avLst/>
            <a:gdLst/>
            <a:ahLst/>
            <a:cxnLst/>
            <a:rect l="l" t="t" r="r" b="b"/>
            <a:pathLst>
              <a:path w="773429" h="533400">
                <a:moveTo>
                  <a:pt x="0" y="0"/>
                </a:moveTo>
                <a:lnTo>
                  <a:pt x="773176" y="53340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4676" y="3333750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4801" y="3075051"/>
            <a:ext cx="1395730" cy="440055"/>
          </a:xfrm>
          <a:custGeom>
            <a:avLst/>
            <a:gdLst/>
            <a:ahLst/>
            <a:cxnLst/>
            <a:rect l="l" t="t" r="r" b="b"/>
            <a:pathLst>
              <a:path w="1395729" h="440054">
                <a:moveTo>
                  <a:pt x="0" y="219837"/>
                </a:moveTo>
                <a:lnTo>
                  <a:pt x="14171" y="175532"/>
                </a:lnTo>
                <a:lnTo>
                  <a:pt x="54816" y="134266"/>
                </a:lnTo>
                <a:lnTo>
                  <a:pt x="119130" y="96924"/>
                </a:lnTo>
                <a:lnTo>
                  <a:pt x="159288" y="80000"/>
                </a:lnTo>
                <a:lnTo>
                  <a:pt x="204311" y="64388"/>
                </a:lnTo>
                <a:lnTo>
                  <a:pt x="253849" y="50200"/>
                </a:lnTo>
                <a:lnTo>
                  <a:pt x="307553" y="37544"/>
                </a:lnTo>
                <a:lnTo>
                  <a:pt x="365071" y="26533"/>
                </a:lnTo>
                <a:lnTo>
                  <a:pt x="426053" y="17275"/>
                </a:lnTo>
                <a:lnTo>
                  <a:pt x="490148" y="9883"/>
                </a:lnTo>
                <a:lnTo>
                  <a:pt x="557007" y="4466"/>
                </a:lnTo>
                <a:lnTo>
                  <a:pt x="626278" y="1135"/>
                </a:lnTo>
                <a:lnTo>
                  <a:pt x="697611" y="0"/>
                </a:lnTo>
                <a:lnTo>
                  <a:pt x="768945" y="1135"/>
                </a:lnTo>
                <a:lnTo>
                  <a:pt x="838220" y="4466"/>
                </a:lnTo>
                <a:lnTo>
                  <a:pt x="905085" y="9883"/>
                </a:lnTo>
                <a:lnTo>
                  <a:pt x="969188" y="17275"/>
                </a:lnTo>
                <a:lnTo>
                  <a:pt x="1030180" y="26533"/>
                </a:lnTo>
                <a:lnTo>
                  <a:pt x="1087708" y="37544"/>
                </a:lnTo>
                <a:lnTo>
                  <a:pt x="1141423" y="50200"/>
                </a:lnTo>
                <a:lnTo>
                  <a:pt x="1190974" y="64388"/>
                </a:lnTo>
                <a:lnTo>
                  <a:pt x="1236009" y="80000"/>
                </a:lnTo>
                <a:lnTo>
                  <a:pt x="1276177" y="96924"/>
                </a:lnTo>
                <a:lnTo>
                  <a:pt x="1311129" y="115049"/>
                </a:lnTo>
                <a:lnTo>
                  <a:pt x="1363977" y="154464"/>
                </a:lnTo>
                <a:lnTo>
                  <a:pt x="1391746" y="197360"/>
                </a:lnTo>
                <a:lnTo>
                  <a:pt x="1395349" y="219837"/>
                </a:lnTo>
                <a:lnTo>
                  <a:pt x="1391746" y="242313"/>
                </a:lnTo>
                <a:lnTo>
                  <a:pt x="1381172" y="264141"/>
                </a:lnTo>
                <a:lnTo>
                  <a:pt x="1340512" y="305407"/>
                </a:lnTo>
                <a:lnTo>
                  <a:pt x="1276177" y="342749"/>
                </a:lnTo>
                <a:lnTo>
                  <a:pt x="1236009" y="359673"/>
                </a:lnTo>
                <a:lnTo>
                  <a:pt x="1190974" y="375285"/>
                </a:lnTo>
                <a:lnTo>
                  <a:pt x="1141423" y="389473"/>
                </a:lnTo>
                <a:lnTo>
                  <a:pt x="1087708" y="402129"/>
                </a:lnTo>
                <a:lnTo>
                  <a:pt x="1030180" y="413140"/>
                </a:lnTo>
                <a:lnTo>
                  <a:pt x="969188" y="422398"/>
                </a:lnTo>
                <a:lnTo>
                  <a:pt x="905085" y="429790"/>
                </a:lnTo>
                <a:lnTo>
                  <a:pt x="838220" y="435207"/>
                </a:lnTo>
                <a:lnTo>
                  <a:pt x="768945" y="438538"/>
                </a:lnTo>
                <a:lnTo>
                  <a:pt x="697611" y="439674"/>
                </a:lnTo>
                <a:lnTo>
                  <a:pt x="626278" y="438538"/>
                </a:lnTo>
                <a:lnTo>
                  <a:pt x="557007" y="435207"/>
                </a:lnTo>
                <a:lnTo>
                  <a:pt x="490148" y="429790"/>
                </a:lnTo>
                <a:lnTo>
                  <a:pt x="426053" y="422398"/>
                </a:lnTo>
                <a:lnTo>
                  <a:pt x="365071" y="413140"/>
                </a:lnTo>
                <a:lnTo>
                  <a:pt x="307553" y="402129"/>
                </a:lnTo>
                <a:lnTo>
                  <a:pt x="253849" y="389473"/>
                </a:lnTo>
                <a:lnTo>
                  <a:pt x="204311" y="375285"/>
                </a:lnTo>
                <a:lnTo>
                  <a:pt x="159288" y="359673"/>
                </a:lnTo>
                <a:lnTo>
                  <a:pt x="119130" y="342749"/>
                </a:lnTo>
                <a:lnTo>
                  <a:pt x="84190" y="324624"/>
                </a:lnTo>
                <a:lnTo>
                  <a:pt x="31359" y="285209"/>
                </a:lnTo>
                <a:lnTo>
                  <a:pt x="3601" y="242313"/>
                </a:lnTo>
                <a:lnTo>
                  <a:pt x="0" y="219837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13401" y="3141040"/>
            <a:ext cx="940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n</a:t>
            </a:r>
            <a:r>
              <a:rPr sz="1800" b="1" u="heavy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umM</a:t>
            </a:r>
            <a:r>
              <a:rPr sz="1800" b="1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ot</a:t>
            </a:r>
            <a:r>
              <a:rPr sz="1800" b="1" u="heavy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o</a:t>
            </a:r>
            <a:r>
              <a:rPr sz="1800" b="1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23025" y="3714750"/>
            <a:ext cx="282575" cy="76200"/>
          </a:xfrm>
          <a:custGeom>
            <a:avLst/>
            <a:gdLst/>
            <a:ahLst/>
            <a:cxnLst/>
            <a:rect l="l" t="t" r="r" b="b"/>
            <a:pathLst>
              <a:path w="282575" h="76200">
                <a:moveTo>
                  <a:pt x="0" y="76200"/>
                </a:moveTo>
                <a:lnTo>
                  <a:pt x="282575" y="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3301" y="3646551"/>
            <a:ext cx="900430" cy="440055"/>
          </a:xfrm>
          <a:custGeom>
            <a:avLst/>
            <a:gdLst/>
            <a:ahLst/>
            <a:cxnLst/>
            <a:rect l="l" t="t" r="r" b="b"/>
            <a:pathLst>
              <a:path w="900429" h="440054">
                <a:moveTo>
                  <a:pt x="449961" y="0"/>
                </a:moveTo>
                <a:lnTo>
                  <a:pt x="388897" y="2006"/>
                </a:lnTo>
                <a:lnTo>
                  <a:pt x="330332" y="7852"/>
                </a:lnTo>
                <a:lnTo>
                  <a:pt x="274802" y="17275"/>
                </a:lnTo>
                <a:lnTo>
                  <a:pt x="222842" y="30014"/>
                </a:lnTo>
                <a:lnTo>
                  <a:pt x="174989" y="45805"/>
                </a:lnTo>
                <a:lnTo>
                  <a:pt x="131778" y="64389"/>
                </a:lnTo>
                <a:lnTo>
                  <a:pt x="93745" y="85501"/>
                </a:lnTo>
                <a:lnTo>
                  <a:pt x="61425" y="108881"/>
                </a:lnTo>
                <a:lnTo>
                  <a:pt x="16070" y="161395"/>
                </a:lnTo>
                <a:lnTo>
                  <a:pt x="0" y="219837"/>
                </a:lnTo>
                <a:lnTo>
                  <a:pt x="4106" y="249667"/>
                </a:lnTo>
                <a:lnTo>
                  <a:pt x="35355" y="305407"/>
                </a:lnTo>
                <a:lnTo>
                  <a:pt x="93745" y="354172"/>
                </a:lnTo>
                <a:lnTo>
                  <a:pt x="131778" y="375285"/>
                </a:lnTo>
                <a:lnTo>
                  <a:pt x="174989" y="393868"/>
                </a:lnTo>
                <a:lnTo>
                  <a:pt x="222842" y="409659"/>
                </a:lnTo>
                <a:lnTo>
                  <a:pt x="274802" y="422398"/>
                </a:lnTo>
                <a:lnTo>
                  <a:pt x="330332" y="431821"/>
                </a:lnTo>
                <a:lnTo>
                  <a:pt x="388897" y="437667"/>
                </a:lnTo>
                <a:lnTo>
                  <a:pt x="449961" y="439674"/>
                </a:lnTo>
                <a:lnTo>
                  <a:pt x="511027" y="437667"/>
                </a:lnTo>
                <a:lnTo>
                  <a:pt x="569599" y="431821"/>
                </a:lnTo>
                <a:lnTo>
                  <a:pt x="625139" y="422398"/>
                </a:lnTo>
                <a:lnTo>
                  <a:pt x="677112" y="409659"/>
                </a:lnTo>
                <a:lnTo>
                  <a:pt x="724980" y="393868"/>
                </a:lnTo>
                <a:lnTo>
                  <a:pt x="768207" y="375285"/>
                </a:lnTo>
                <a:lnTo>
                  <a:pt x="806256" y="354172"/>
                </a:lnTo>
                <a:lnTo>
                  <a:pt x="838590" y="330792"/>
                </a:lnTo>
                <a:lnTo>
                  <a:pt x="883968" y="278278"/>
                </a:lnTo>
                <a:lnTo>
                  <a:pt x="900049" y="219837"/>
                </a:lnTo>
                <a:lnTo>
                  <a:pt x="895939" y="190006"/>
                </a:lnTo>
                <a:lnTo>
                  <a:pt x="864673" y="134266"/>
                </a:lnTo>
                <a:lnTo>
                  <a:pt x="806256" y="85501"/>
                </a:lnTo>
                <a:lnTo>
                  <a:pt x="768207" y="64389"/>
                </a:lnTo>
                <a:lnTo>
                  <a:pt x="724980" y="45805"/>
                </a:lnTo>
                <a:lnTo>
                  <a:pt x="677112" y="30014"/>
                </a:lnTo>
                <a:lnTo>
                  <a:pt x="625139" y="17275"/>
                </a:lnTo>
                <a:lnTo>
                  <a:pt x="569599" y="7852"/>
                </a:lnTo>
                <a:lnTo>
                  <a:pt x="511027" y="2006"/>
                </a:lnTo>
                <a:lnTo>
                  <a:pt x="449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3301" y="3646551"/>
            <a:ext cx="900430" cy="440055"/>
          </a:xfrm>
          <a:custGeom>
            <a:avLst/>
            <a:gdLst/>
            <a:ahLst/>
            <a:cxnLst/>
            <a:rect l="l" t="t" r="r" b="b"/>
            <a:pathLst>
              <a:path w="900429" h="440054">
                <a:moveTo>
                  <a:pt x="0" y="219837"/>
                </a:moveTo>
                <a:lnTo>
                  <a:pt x="16070" y="161395"/>
                </a:lnTo>
                <a:lnTo>
                  <a:pt x="61425" y="108881"/>
                </a:lnTo>
                <a:lnTo>
                  <a:pt x="93745" y="85501"/>
                </a:lnTo>
                <a:lnTo>
                  <a:pt x="131778" y="64389"/>
                </a:lnTo>
                <a:lnTo>
                  <a:pt x="174989" y="45805"/>
                </a:lnTo>
                <a:lnTo>
                  <a:pt x="222842" y="30014"/>
                </a:lnTo>
                <a:lnTo>
                  <a:pt x="274802" y="17275"/>
                </a:lnTo>
                <a:lnTo>
                  <a:pt x="330332" y="7852"/>
                </a:lnTo>
                <a:lnTo>
                  <a:pt x="388897" y="2006"/>
                </a:lnTo>
                <a:lnTo>
                  <a:pt x="449961" y="0"/>
                </a:lnTo>
                <a:lnTo>
                  <a:pt x="511027" y="2006"/>
                </a:lnTo>
                <a:lnTo>
                  <a:pt x="569599" y="7852"/>
                </a:lnTo>
                <a:lnTo>
                  <a:pt x="625139" y="17275"/>
                </a:lnTo>
                <a:lnTo>
                  <a:pt x="677112" y="30014"/>
                </a:lnTo>
                <a:lnTo>
                  <a:pt x="724980" y="45805"/>
                </a:lnTo>
                <a:lnTo>
                  <a:pt x="768207" y="64388"/>
                </a:lnTo>
                <a:lnTo>
                  <a:pt x="806256" y="85501"/>
                </a:lnTo>
                <a:lnTo>
                  <a:pt x="838590" y="108881"/>
                </a:lnTo>
                <a:lnTo>
                  <a:pt x="883968" y="161395"/>
                </a:lnTo>
                <a:lnTo>
                  <a:pt x="900049" y="219837"/>
                </a:lnTo>
                <a:lnTo>
                  <a:pt x="895939" y="249667"/>
                </a:lnTo>
                <a:lnTo>
                  <a:pt x="883968" y="278278"/>
                </a:lnTo>
                <a:lnTo>
                  <a:pt x="838590" y="330792"/>
                </a:lnTo>
                <a:lnTo>
                  <a:pt x="806256" y="354172"/>
                </a:lnTo>
                <a:lnTo>
                  <a:pt x="768207" y="375284"/>
                </a:lnTo>
                <a:lnTo>
                  <a:pt x="724980" y="393868"/>
                </a:lnTo>
                <a:lnTo>
                  <a:pt x="677112" y="409659"/>
                </a:lnTo>
                <a:lnTo>
                  <a:pt x="625139" y="422398"/>
                </a:lnTo>
                <a:lnTo>
                  <a:pt x="569599" y="431821"/>
                </a:lnTo>
                <a:lnTo>
                  <a:pt x="511027" y="437667"/>
                </a:lnTo>
                <a:lnTo>
                  <a:pt x="449961" y="439674"/>
                </a:lnTo>
                <a:lnTo>
                  <a:pt x="388897" y="437667"/>
                </a:lnTo>
                <a:lnTo>
                  <a:pt x="330332" y="431821"/>
                </a:lnTo>
                <a:lnTo>
                  <a:pt x="274802" y="422398"/>
                </a:lnTo>
                <a:lnTo>
                  <a:pt x="222842" y="409659"/>
                </a:lnTo>
                <a:lnTo>
                  <a:pt x="174989" y="393868"/>
                </a:lnTo>
                <a:lnTo>
                  <a:pt x="131778" y="375285"/>
                </a:lnTo>
                <a:lnTo>
                  <a:pt x="93745" y="354172"/>
                </a:lnTo>
                <a:lnTo>
                  <a:pt x="61425" y="330792"/>
                </a:lnTo>
                <a:lnTo>
                  <a:pt x="16070" y="278278"/>
                </a:lnTo>
                <a:lnTo>
                  <a:pt x="0" y="219837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41034" y="3712845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pre</a:t>
            </a:r>
            <a:r>
              <a:rPr sz="1800" b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</a:t>
            </a:r>
            <a:r>
              <a:rPr sz="18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io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5600" y="35623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9350" y="5010150"/>
            <a:ext cx="1044575" cy="455930"/>
          </a:xfrm>
          <a:custGeom>
            <a:avLst/>
            <a:gdLst/>
            <a:ahLst/>
            <a:cxnLst/>
            <a:rect l="l" t="t" r="r" b="b"/>
            <a:pathLst>
              <a:path w="1044575" h="455929">
                <a:moveTo>
                  <a:pt x="0" y="227837"/>
                </a:moveTo>
                <a:lnTo>
                  <a:pt x="15949" y="171729"/>
                </a:lnTo>
                <a:lnTo>
                  <a:pt x="61190" y="120718"/>
                </a:lnTo>
                <a:lnTo>
                  <a:pt x="93572" y="97658"/>
                </a:lnTo>
                <a:lnTo>
                  <a:pt x="131809" y="76511"/>
                </a:lnTo>
                <a:lnTo>
                  <a:pt x="175413" y="57492"/>
                </a:lnTo>
                <a:lnTo>
                  <a:pt x="223895" y="40813"/>
                </a:lnTo>
                <a:lnTo>
                  <a:pt x="276765" y="26689"/>
                </a:lnTo>
                <a:lnTo>
                  <a:pt x="333535" y="15332"/>
                </a:lnTo>
                <a:lnTo>
                  <a:pt x="393715" y="6956"/>
                </a:lnTo>
                <a:lnTo>
                  <a:pt x="456817" y="1774"/>
                </a:lnTo>
                <a:lnTo>
                  <a:pt x="522350" y="0"/>
                </a:lnTo>
                <a:lnTo>
                  <a:pt x="587857" y="1774"/>
                </a:lnTo>
                <a:lnTo>
                  <a:pt x="650936" y="6956"/>
                </a:lnTo>
                <a:lnTo>
                  <a:pt x="711097" y="15332"/>
                </a:lnTo>
                <a:lnTo>
                  <a:pt x="767851" y="26689"/>
                </a:lnTo>
                <a:lnTo>
                  <a:pt x="820709" y="40813"/>
                </a:lnTo>
                <a:lnTo>
                  <a:pt x="869181" y="57492"/>
                </a:lnTo>
                <a:lnTo>
                  <a:pt x="912777" y="76511"/>
                </a:lnTo>
                <a:lnTo>
                  <a:pt x="951010" y="97658"/>
                </a:lnTo>
                <a:lnTo>
                  <a:pt x="983388" y="120718"/>
                </a:lnTo>
                <a:lnTo>
                  <a:pt x="1028625" y="171729"/>
                </a:lnTo>
                <a:lnTo>
                  <a:pt x="1044575" y="227837"/>
                </a:lnTo>
                <a:lnTo>
                  <a:pt x="1040506" y="256397"/>
                </a:lnTo>
                <a:lnTo>
                  <a:pt x="1028625" y="283904"/>
                </a:lnTo>
                <a:lnTo>
                  <a:pt x="983388" y="334900"/>
                </a:lnTo>
                <a:lnTo>
                  <a:pt x="951010" y="357962"/>
                </a:lnTo>
                <a:lnTo>
                  <a:pt x="912777" y="379113"/>
                </a:lnTo>
                <a:lnTo>
                  <a:pt x="869181" y="398139"/>
                </a:lnTo>
                <a:lnTo>
                  <a:pt x="820709" y="414827"/>
                </a:lnTo>
                <a:lnTo>
                  <a:pt x="767851" y="428961"/>
                </a:lnTo>
                <a:lnTo>
                  <a:pt x="711097" y="440327"/>
                </a:lnTo>
                <a:lnTo>
                  <a:pt x="650936" y="448711"/>
                </a:lnTo>
                <a:lnTo>
                  <a:pt x="587857" y="453899"/>
                </a:lnTo>
                <a:lnTo>
                  <a:pt x="522350" y="455675"/>
                </a:lnTo>
                <a:lnTo>
                  <a:pt x="456817" y="453899"/>
                </a:lnTo>
                <a:lnTo>
                  <a:pt x="393715" y="448711"/>
                </a:lnTo>
                <a:lnTo>
                  <a:pt x="333535" y="440327"/>
                </a:lnTo>
                <a:lnTo>
                  <a:pt x="276765" y="428961"/>
                </a:lnTo>
                <a:lnTo>
                  <a:pt x="223895" y="414827"/>
                </a:lnTo>
                <a:lnTo>
                  <a:pt x="175413" y="398139"/>
                </a:lnTo>
                <a:lnTo>
                  <a:pt x="131809" y="379113"/>
                </a:lnTo>
                <a:lnTo>
                  <a:pt x="93572" y="357962"/>
                </a:lnTo>
                <a:lnTo>
                  <a:pt x="61190" y="334900"/>
                </a:lnTo>
                <a:lnTo>
                  <a:pt x="15949" y="283904"/>
                </a:lnTo>
                <a:lnTo>
                  <a:pt x="0" y="2278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18150" y="4830698"/>
            <a:ext cx="492125" cy="179705"/>
          </a:xfrm>
          <a:custGeom>
            <a:avLst/>
            <a:gdLst/>
            <a:ahLst/>
            <a:cxnLst/>
            <a:rect l="l" t="t" r="r" b="b"/>
            <a:pathLst>
              <a:path w="492125" h="179704">
                <a:moveTo>
                  <a:pt x="492125" y="0"/>
                </a:moveTo>
                <a:lnTo>
                  <a:pt x="0" y="179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1626" y="4781550"/>
            <a:ext cx="351155" cy="304800"/>
          </a:xfrm>
          <a:custGeom>
            <a:avLst/>
            <a:gdLst/>
            <a:ahLst/>
            <a:cxnLst/>
            <a:rect l="l" t="t" r="r" b="b"/>
            <a:pathLst>
              <a:path w="351154" h="304800">
                <a:moveTo>
                  <a:pt x="0" y="0"/>
                </a:moveTo>
                <a:lnTo>
                  <a:pt x="350774" y="3048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01050" y="4830698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255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28001" y="4508500"/>
            <a:ext cx="914400" cy="320675"/>
          </a:xfrm>
          <a:custGeom>
            <a:avLst/>
            <a:gdLst/>
            <a:ahLst/>
            <a:cxnLst/>
            <a:rect l="l" t="t" r="r" b="b"/>
            <a:pathLst>
              <a:path w="914400" h="320675">
                <a:moveTo>
                  <a:pt x="0" y="320675"/>
                </a:moveTo>
                <a:lnTo>
                  <a:pt x="914400" y="320675"/>
                </a:lnTo>
                <a:lnTo>
                  <a:pt x="914400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8001" y="4508500"/>
            <a:ext cx="914400" cy="320675"/>
          </a:xfrm>
          <a:custGeom>
            <a:avLst/>
            <a:gdLst/>
            <a:ahLst/>
            <a:cxnLst/>
            <a:rect l="l" t="t" r="r" b="b"/>
            <a:pathLst>
              <a:path w="914400" h="320675">
                <a:moveTo>
                  <a:pt x="0" y="320675"/>
                </a:moveTo>
                <a:lnTo>
                  <a:pt x="914400" y="320675"/>
                </a:lnTo>
                <a:lnTo>
                  <a:pt x="914400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28001" y="4508500"/>
            <a:ext cx="914400" cy="3206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TURISMO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16800" y="3714750"/>
            <a:ext cx="281305" cy="76200"/>
          </a:xfrm>
          <a:custGeom>
            <a:avLst/>
            <a:gdLst/>
            <a:ahLst/>
            <a:cxnLst/>
            <a:rect l="l" t="t" r="r" b="b"/>
            <a:pathLst>
              <a:path w="281304" h="76200">
                <a:moveTo>
                  <a:pt x="281050" y="76200"/>
                </a:moveTo>
                <a:lnTo>
                  <a:pt x="0" y="0"/>
                </a:lnTo>
              </a:path>
            </a:pathLst>
          </a:custGeom>
          <a:ln w="2857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96251" y="3500501"/>
            <a:ext cx="1268730" cy="440055"/>
          </a:xfrm>
          <a:custGeom>
            <a:avLst/>
            <a:gdLst/>
            <a:ahLst/>
            <a:cxnLst/>
            <a:rect l="l" t="t" r="r" b="b"/>
            <a:pathLst>
              <a:path w="1268729" h="440054">
                <a:moveTo>
                  <a:pt x="634110" y="0"/>
                </a:moveTo>
                <a:lnTo>
                  <a:pt x="565007" y="1289"/>
                </a:lnTo>
                <a:lnTo>
                  <a:pt x="498062" y="5070"/>
                </a:lnTo>
                <a:lnTo>
                  <a:pt x="433661" y="11207"/>
                </a:lnTo>
                <a:lnTo>
                  <a:pt x="372191" y="19566"/>
                </a:lnTo>
                <a:lnTo>
                  <a:pt x="314038" y="30014"/>
                </a:lnTo>
                <a:lnTo>
                  <a:pt x="259589" y="42415"/>
                </a:lnTo>
                <a:lnTo>
                  <a:pt x="209230" y="56637"/>
                </a:lnTo>
                <a:lnTo>
                  <a:pt x="163348" y="72545"/>
                </a:lnTo>
                <a:lnTo>
                  <a:pt x="122330" y="90004"/>
                </a:lnTo>
                <a:lnTo>
                  <a:pt x="86562" y="108881"/>
                </a:lnTo>
                <a:lnTo>
                  <a:pt x="32322" y="150351"/>
                </a:lnTo>
                <a:lnTo>
                  <a:pt x="3720" y="195883"/>
                </a:lnTo>
                <a:lnTo>
                  <a:pt x="0" y="219837"/>
                </a:lnTo>
                <a:lnTo>
                  <a:pt x="3720" y="243790"/>
                </a:lnTo>
                <a:lnTo>
                  <a:pt x="32322" y="289322"/>
                </a:lnTo>
                <a:lnTo>
                  <a:pt x="86562" y="330792"/>
                </a:lnTo>
                <a:lnTo>
                  <a:pt x="122330" y="349669"/>
                </a:lnTo>
                <a:lnTo>
                  <a:pt x="163348" y="367128"/>
                </a:lnTo>
                <a:lnTo>
                  <a:pt x="209230" y="383036"/>
                </a:lnTo>
                <a:lnTo>
                  <a:pt x="259589" y="397258"/>
                </a:lnTo>
                <a:lnTo>
                  <a:pt x="314038" y="409659"/>
                </a:lnTo>
                <a:lnTo>
                  <a:pt x="372191" y="420107"/>
                </a:lnTo>
                <a:lnTo>
                  <a:pt x="433661" y="428466"/>
                </a:lnTo>
                <a:lnTo>
                  <a:pt x="498062" y="434603"/>
                </a:lnTo>
                <a:lnTo>
                  <a:pt x="565007" y="438384"/>
                </a:lnTo>
                <a:lnTo>
                  <a:pt x="634110" y="439674"/>
                </a:lnTo>
                <a:lnTo>
                  <a:pt x="703215" y="438384"/>
                </a:lnTo>
                <a:lnTo>
                  <a:pt x="770165" y="434603"/>
                </a:lnTo>
                <a:lnTo>
                  <a:pt x="834573" y="428466"/>
                </a:lnTo>
                <a:lnTo>
                  <a:pt x="896053" y="420107"/>
                </a:lnTo>
                <a:lnTo>
                  <a:pt x="954216" y="409659"/>
                </a:lnTo>
                <a:lnTo>
                  <a:pt x="1008677" y="397258"/>
                </a:lnTo>
                <a:lnTo>
                  <a:pt x="1059048" y="383036"/>
                </a:lnTo>
                <a:lnTo>
                  <a:pt x="1104943" y="367128"/>
                </a:lnTo>
                <a:lnTo>
                  <a:pt x="1145973" y="349669"/>
                </a:lnTo>
                <a:lnTo>
                  <a:pt x="1181753" y="330792"/>
                </a:lnTo>
                <a:lnTo>
                  <a:pt x="1236013" y="289322"/>
                </a:lnTo>
                <a:lnTo>
                  <a:pt x="1264627" y="243790"/>
                </a:lnTo>
                <a:lnTo>
                  <a:pt x="1268349" y="219837"/>
                </a:lnTo>
                <a:lnTo>
                  <a:pt x="1264627" y="195883"/>
                </a:lnTo>
                <a:lnTo>
                  <a:pt x="1236013" y="150351"/>
                </a:lnTo>
                <a:lnTo>
                  <a:pt x="1181753" y="108881"/>
                </a:lnTo>
                <a:lnTo>
                  <a:pt x="1145973" y="90004"/>
                </a:lnTo>
                <a:lnTo>
                  <a:pt x="1104943" y="72545"/>
                </a:lnTo>
                <a:lnTo>
                  <a:pt x="1059048" y="56637"/>
                </a:lnTo>
                <a:lnTo>
                  <a:pt x="1008677" y="42415"/>
                </a:lnTo>
                <a:lnTo>
                  <a:pt x="954216" y="30014"/>
                </a:lnTo>
                <a:lnTo>
                  <a:pt x="896053" y="19566"/>
                </a:lnTo>
                <a:lnTo>
                  <a:pt x="834573" y="11207"/>
                </a:lnTo>
                <a:lnTo>
                  <a:pt x="770165" y="5070"/>
                </a:lnTo>
                <a:lnTo>
                  <a:pt x="703215" y="1289"/>
                </a:lnTo>
                <a:lnTo>
                  <a:pt x="634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96251" y="3500501"/>
            <a:ext cx="1268730" cy="440055"/>
          </a:xfrm>
          <a:custGeom>
            <a:avLst/>
            <a:gdLst/>
            <a:ahLst/>
            <a:cxnLst/>
            <a:rect l="l" t="t" r="r" b="b"/>
            <a:pathLst>
              <a:path w="1268729" h="440054">
                <a:moveTo>
                  <a:pt x="1268349" y="219837"/>
                </a:moveTo>
                <a:lnTo>
                  <a:pt x="1253719" y="172676"/>
                </a:lnTo>
                <a:lnTo>
                  <a:pt x="1211896" y="129041"/>
                </a:lnTo>
                <a:lnTo>
                  <a:pt x="1145973" y="90004"/>
                </a:lnTo>
                <a:lnTo>
                  <a:pt x="1104943" y="72545"/>
                </a:lnTo>
                <a:lnTo>
                  <a:pt x="1059048" y="56637"/>
                </a:lnTo>
                <a:lnTo>
                  <a:pt x="1008677" y="42415"/>
                </a:lnTo>
                <a:lnTo>
                  <a:pt x="954216" y="30014"/>
                </a:lnTo>
                <a:lnTo>
                  <a:pt x="896053" y="19566"/>
                </a:lnTo>
                <a:lnTo>
                  <a:pt x="834573" y="11207"/>
                </a:lnTo>
                <a:lnTo>
                  <a:pt x="770165" y="5070"/>
                </a:lnTo>
                <a:lnTo>
                  <a:pt x="703215" y="1289"/>
                </a:lnTo>
                <a:lnTo>
                  <a:pt x="634110" y="0"/>
                </a:lnTo>
                <a:lnTo>
                  <a:pt x="565007" y="1289"/>
                </a:lnTo>
                <a:lnTo>
                  <a:pt x="498062" y="5070"/>
                </a:lnTo>
                <a:lnTo>
                  <a:pt x="433661" y="11207"/>
                </a:lnTo>
                <a:lnTo>
                  <a:pt x="372191" y="19566"/>
                </a:lnTo>
                <a:lnTo>
                  <a:pt x="314038" y="30014"/>
                </a:lnTo>
                <a:lnTo>
                  <a:pt x="259589" y="42415"/>
                </a:lnTo>
                <a:lnTo>
                  <a:pt x="209230" y="56637"/>
                </a:lnTo>
                <a:lnTo>
                  <a:pt x="163348" y="72545"/>
                </a:lnTo>
                <a:lnTo>
                  <a:pt x="122330" y="90004"/>
                </a:lnTo>
                <a:lnTo>
                  <a:pt x="86562" y="108881"/>
                </a:lnTo>
                <a:lnTo>
                  <a:pt x="32322" y="150351"/>
                </a:lnTo>
                <a:lnTo>
                  <a:pt x="3720" y="195883"/>
                </a:lnTo>
                <a:lnTo>
                  <a:pt x="0" y="219837"/>
                </a:lnTo>
                <a:lnTo>
                  <a:pt x="3720" y="243790"/>
                </a:lnTo>
                <a:lnTo>
                  <a:pt x="14623" y="266997"/>
                </a:lnTo>
                <a:lnTo>
                  <a:pt x="56430" y="310632"/>
                </a:lnTo>
                <a:lnTo>
                  <a:pt x="122330" y="349669"/>
                </a:lnTo>
                <a:lnTo>
                  <a:pt x="163348" y="367128"/>
                </a:lnTo>
                <a:lnTo>
                  <a:pt x="209230" y="383036"/>
                </a:lnTo>
                <a:lnTo>
                  <a:pt x="259589" y="397258"/>
                </a:lnTo>
                <a:lnTo>
                  <a:pt x="314038" y="409659"/>
                </a:lnTo>
                <a:lnTo>
                  <a:pt x="372191" y="420107"/>
                </a:lnTo>
                <a:lnTo>
                  <a:pt x="433661" y="428466"/>
                </a:lnTo>
                <a:lnTo>
                  <a:pt x="498062" y="434603"/>
                </a:lnTo>
                <a:lnTo>
                  <a:pt x="565007" y="438384"/>
                </a:lnTo>
                <a:lnTo>
                  <a:pt x="634110" y="439674"/>
                </a:lnTo>
                <a:lnTo>
                  <a:pt x="703215" y="438384"/>
                </a:lnTo>
                <a:lnTo>
                  <a:pt x="770165" y="434603"/>
                </a:lnTo>
                <a:lnTo>
                  <a:pt x="834573" y="428466"/>
                </a:lnTo>
                <a:lnTo>
                  <a:pt x="896053" y="420107"/>
                </a:lnTo>
                <a:lnTo>
                  <a:pt x="954216" y="409659"/>
                </a:lnTo>
                <a:lnTo>
                  <a:pt x="1008677" y="397258"/>
                </a:lnTo>
                <a:lnTo>
                  <a:pt x="1059048" y="383036"/>
                </a:lnTo>
                <a:lnTo>
                  <a:pt x="1104943" y="367128"/>
                </a:lnTo>
                <a:lnTo>
                  <a:pt x="1145973" y="349669"/>
                </a:lnTo>
                <a:lnTo>
                  <a:pt x="1181753" y="330792"/>
                </a:lnTo>
                <a:lnTo>
                  <a:pt x="1236013" y="289322"/>
                </a:lnTo>
                <a:lnTo>
                  <a:pt x="1264627" y="243790"/>
                </a:lnTo>
                <a:lnTo>
                  <a:pt x="1268349" y="219837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08468" y="3566921"/>
            <a:ext cx="845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fe</a:t>
            </a:r>
            <a:r>
              <a:rPr sz="1800" b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</a:t>
            </a:r>
            <a:r>
              <a:rPr sz="18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h</a:t>
            </a:r>
            <a:r>
              <a:rPr sz="1800" b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</a:t>
            </a:r>
            <a:r>
              <a:rPr sz="18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F</a:t>
            </a:r>
            <a:r>
              <a:rPr sz="1800" b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</a:t>
            </a:r>
            <a:r>
              <a:rPr sz="18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b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16800" y="356235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60550" y="3794125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1725" y="3489325"/>
            <a:ext cx="733425" cy="455930"/>
          </a:xfrm>
          <a:custGeom>
            <a:avLst/>
            <a:gdLst/>
            <a:ahLst/>
            <a:cxnLst/>
            <a:rect l="l" t="t" r="r" b="b"/>
            <a:pathLst>
              <a:path w="733425" h="455929">
                <a:moveTo>
                  <a:pt x="366775" y="0"/>
                </a:moveTo>
                <a:lnTo>
                  <a:pt x="307276" y="2981"/>
                </a:lnTo>
                <a:lnTo>
                  <a:pt x="250836" y="11612"/>
                </a:lnTo>
                <a:lnTo>
                  <a:pt x="198210" y="25426"/>
                </a:lnTo>
                <a:lnTo>
                  <a:pt x="150151" y="43952"/>
                </a:lnTo>
                <a:lnTo>
                  <a:pt x="107416" y="66722"/>
                </a:lnTo>
                <a:lnTo>
                  <a:pt x="70759" y="93268"/>
                </a:lnTo>
                <a:lnTo>
                  <a:pt x="40934" y="123122"/>
                </a:lnTo>
                <a:lnTo>
                  <a:pt x="18696" y="155813"/>
                </a:lnTo>
                <a:lnTo>
                  <a:pt x="0" y="227837"/>
                </a:lnTo>
                <a:lnTo>
                  <a:pt x="4799" y="264769"/>
                </a:lnTo>
                <a:lnTo>
                  <a:pt x="40934" y="332497"/>
                </a:lnTo>
                <a:lnTo>
                  <a:pt x="70759" y="362352"/>
                </a:lnTo>
                <a:lnTo>
                  <a:pt x="107416" y="388905"/>
                </a:lnTo>
                <a:lnTo>
                  <a:pt x="150151" y="411687"/>
                </a:lnTo>
                <a:lnTo>
                  <a:pt x="198210" y="430225"/>
                </a:lnTo>
                <a:lnTo>
                  <a:pt x="250836" y="444050"/>
                </a:lnTo>
                <a:lnTo>
                  <a:pt x="307276" y="452691"/>
                </a:lnTo>
                <a:lnTo>
                  <a:pt x="366775" y="455675"/>
                </a:lnTo>
                <a:lnTo>
                  <a:pt x="426234" y="452691"/>
                </a:lnTo>
                <a:lnTo>
                  <a:pt x="482643" y="444050"/>
                </a:lnTo>
                <a:lnTo>
                  <a:pt x="535247" y="430225"/>
                </a:lnTo>
                <a:lnTo>
                  <a:pt x="583289" y="411687"/>
                </a:lnTo>
                <a:lnTo>
                  <a:pt x="626014" y="388905"/>
                </a:lnTo>
                <a:lnTo>
                  <a:pt x="662666" y="362352"/>
                </a:lnTo>
                <a:lnTo>
                  <a:pt x="692489" y="332497"/>
                </a:lnTo>
                <a:lnTo>
                  <a:pt x="714727" y="299813"/>
                </a:lnTo>
                <a:lnTo>
                  <a:pt x="733425" y="227837"/>
                </a:lnTo>
                <a:lnTo>
                  <a:pt x="728624" y="190875"/>
                </a:lnTo>
                <a:lnTo>
                  <a:pt x="692489" y="123122"/>
                </a:lnTo>
                <a:lnTo>
                  <a:pt x="662666" y="93268"/>
                </a:lnTo>
                <a:lnTo>
                  <a:pt x="626014" y="66722"/>
                </a:lnTo>
                <a:lnTo>
                  <a:pt x="583289" y="43952"/>
                </a:lnTo>
                <a:lnTo>
                  <a:pt x="535247" y="25426"/>
                </a:lnTo>
                <a:lnTo>
                  <a:pt x="482643" y="11612"/>
                </a:lnTo>
                <a:lnTo>
                  <a:pt x="426234" y="2981"/>
                </a:lnTo>
                <a:lnTo>
                  <a:pt x="3667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1725" y="3489325"/>
            <a:ext cx="733425" cy="455930"/>
          </a:xfrm>
          <a:custGeom>
            <a:avLst/>
            <a:gdLst/>
            <a:ahLst/>
            <a:cxnLst/>
            <a:rect l="l" t="t" r="r" b="b"/>
            <a:pathLst>
              <a:path w="733425" h="455929">
                <a:moveTo>
                  <a:pt x="0" y="227837"/>
                </a:moveTo>
                <a:lnTo>
                  <a:pt x="18696" y="155813"/>
                </a:lnTo>
                <a:lnTo>
                  <a:pt x="40934" y="123122"/>
                </a:lnTo>
                <a:lnTo>
                  <a:pt x="70759" y="93268"/>
                </a:lnTo>
                <a:lnTo>
                  <a:pt x="107416" y="66722"/>
                </a:lnTo>
                <a:lnTo>
                  <a:pt x="150151" y="43952"/>
                </a:lnTo>
                <a:lnTo>
                  <a:pt x="198210" y="25426"/>
                </a:lnTo>
                <a:lnTo>
                  <a:pt x="250836" y="11612"/>
                </a:lnTo>
                <a:lnTo>
                  <a:pt x="307276" y="2981"/>
                </a:lnTo>
                <a:lnTo>
                  <a:pt x="366775" y="0"/>
                </a:lnTo>
                <a:lnTo>
                  <a:pt x="426234" y="2981"/>
                </a:lnTo>
                <a:lnTo>
                  <a:pt x="482643" y="11612"/>
                </a:lnTo>
                <a:lnTo>
                  <a:pt x="535247" y="25426"/>
                </a:lnTo>
                <a:lnTo>
                  <a:pt x="583289" y="43952"/>
                </a:lnTo>
                <a:lnTo>
                  <a:pt x="626014" y="66722"/>
                </a:lnTo>
                <a:lnTo>
                  <a:pt x="662666" y="93268"/>
                </a:lnTo>
                <a:lnTo>
                  <a:pt x="692489" y="123122"/>
                </a:lnTo>
                <a:lnTo>
                  <a:pt x="714727" y="155813"/>
                </a:lnTo>
                <a:lnTo>
                  <a:pt x="733425" y="227837"/>
                </a:lnTo>
                <a:lnTo>
                  <a:pt x="728624" y="264769"/>
                </a:lnTo>
                <a:lnTo>
                  <a:pt x="714727" y="299813"/>
                </a:lnTo>
                <a:lnTo>
                  <a:pt x="692489" y="332497"/>
                </a:lnTo>
                <a:lnTo>
                  <a:pt x="662666" y="362352"/>
                </a:lnTo>
                <a:lnTo>
                  <a:pt x="626014" y="388905"/>
                </a:lnTo>
                <a:lnTo>
                  <a:pt x="583289" y="411687"/>
                </a:lnTo>
                <a:lnTo>
                  <a:pt x="535247" y="430225"/>
                </a:lnTo>
                <a:lnTo>
                  <a:pt x="482643" y="444050"/>
                </a:lnTo>
                <a:lnTo>
                  <a:pt x="426234" y="452691"/>
                </a:lnTo>
                <a:lnTo>
                  <a:pt x="366775" y="455675"/>
                </a:lnTo>
                <a:lnTo>
                  <a:pt x="307276" y="452691"/>
                </a:lnTo>
                <a:lnTo>
                  <a:pt x="250836" y="444050"/>
                </a:lnTo>
                <a:lnTo>
                  <a:pt x="198210" y="430225"/>
                </a:lnTo>
                <a:lnTo>
                  <a:pt x="150151" y="411687"/>
                </a:lnTo>
                <a:lnTo>
                  <a:pt x="107416" y="388905"/>
                </a:lnTo>
                <a:lnTo>
                  <a:pt x="70759" y="362352"/>
                </a:lnTo>
                <a:lnTo>
                  <a:pt x="40934" y="332497"/>
                </a:lnTo>
                <a:lnTo>
                  <a:pt x="18696" y="299813"/>
                </a:lnTo>
                <a:lnTo>
                  <a:pt x="0" y="2278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01623" y="3581527"/>
            <a:ext cx="53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pr</a:t>
            </a:r>
            <a:r>
              <a:rPr sz="1800" spc="-10" dirty="0">
                <a:latin typeface="Liberation Sans Narrow"/>
                <a:cs typeface="Liberation Sans Narrow"/>
              </a:rPr>
              <a:t>e</a:t>
            </a:r>
            <a:r>
              <a:rPr sz="1800" dirty="0">
                <a:latin typeface="Liberation Sans Narrow"/>
                <a:cs typeface="Liberation Sans Narrow"/>
              </a:rPr>
              <a:t>c</a:t>
            </a:r>
            <a:r>
              <a:rPr sz="1800" spc="-5" dirty="0">
                <a:latin typeface="Liberation Sans Narrow"/>
                <a:cs typeface="Liberation Sans Narrow"/>
              </a:rPr>
              <a:t>io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43100" y="4098925"/>
            <a:ext cx="1044575" cy="455930"/>
          </a:xfrm>
          <a:custGeom>
            <a:avLst/>
            <a:gdLst/>
            <a:ahLst/>
            <a:cxnLst/>
            <a:rect l="l" t="t" r="r" b="b"/>
            <a:pathLst>
              <a:path w="1044575" h="455929">
                <a:moveTo>
                  <a:pt x="0" y="227837"/>
                </a:moveTo>
                <a:lnTo>
                  <a:pt x="15949" y="171729"/>
                </a:lnTo>
                <a:lnTo>
                  <a:pt x="61186" y="120718"/>
                </a:lnTo>
                <a:lnTo>
                  <a:pt x="93564" y="97658"/>
                </a:lnTo>
                <a:lnTo>
                  <a:pt x="131797" y="76511"/>
                </a:lnTo>
                <a:lnTo>
                  <a:pt x="175393" y="57492"/>
                </a:lnTo>
                <a:lnTo>
                  <a:pt x="223865" y="40813"/>
                </a:lnTo>
                <a:lnTo>
                  <a:pt x="276723" y="26689"/>
                </a:lnTo>
                <a:lnTo>
                  <a:pt x="333477" y="15332"/>
                </a:lnTo>
                <a:lnTo>
                  <a:pt x="393638" y="6956"/>
                </a:lnTo>
                <a:lnTo>
                  <a:pt x="456717" y="1774"/>
                </a:lnTo>
                <a:lnTo>
                  <a:pt x="522224" y="0"/>
                </a:lnTo>
                <a:lnTo>
                  <a:pt x="587732" y="1774"/>
                </a:lnTo>
                <a:lnTo>
                  <a:pt x="650817" y="6956"/>
                </a:lnTo>
                <a:lnTo>
                  <a:pt x="710987" y="15332"/>
                </a:lnTo>
                <a:lnTo>
                  <a:pt x="767753" y="26689"/>
                </a:lnTo>
                <a:lnTo>
                  <a:pt x="820623" y="40813"/>
                </a:lnTo>
                <a:lnTo>
                  <a:pt x="869110" y="57492"/>
                </a:lnTo>
                <a:lnTo>
                  <a:pt x="912721" y="76511"/>
                </a:lnTo>
                <a:lnTo>
                  <a:pt x="950968" y="97658"/>
                </a:lnTo>
                <a:lnTo>
                  <a:pt x="983359" y="120718"/>
                </a:lnTo>
                <a:lnTo>
                  <a:pt x="1028617" y="171729"/>
                </a:lnTo>
                <a:lnTo>
                  <a:pt x="1044575" y="227837"/>
                </a:lnTo>
                <a:lnTo>
                  <a:pt x="1040504" y="256397"/>
                </a:lnTo>
                <a:lnTo>
                  <a:pt x="1028617" y="283904"/>
                </a:lnTo>
                <a:lnTo>
                  <a:pt x="983359" y="334900"/>
                </a:lnTo>
                <a:lnTo>
                  <a:pt x="950968" y="357962"/>
                </a:lnTo>
                <a:lnTo>
                  <a:pt x="912721" y="379113"/>
                </a:lnTo>
                <a:lnTo>
                  <a:pt x="869110" y="398139"/>
                </a:lnTo>
                <a:lnTo>
                  <a:pt x="820623" y="414827"/>
                </a:lnTo>
                <a:lnTo>
                  <a:pt x="767753" y="428961"/>
                </a:lnTo>
                <a:lnTo>
                  <a:pt x="710987" y="440327"/>
                </a:lnTo>
                <a:lnTo>
                  <a:pt x="650817" y="448711"/>
                </a:lnTo>
                <a:lnTo>
                  <a:pt x="587732" y="453899"/>
                </a:lnTo>
                <a:lnTo>
                  <a:pt x="522224" y="455675"/>
                </a:lnTo>
                <a:lnTo>
                  <a:pt x="456717" y="453899"/>
                </a:lnTo>
                <a:lnTo>
                  <a:pt x="393638" y="448711"/>
                </a:lnTo>
                <a:lnTo>
                  <a:pt x="333477" y="440327"/>
                </a:lnTo>
                <a:lnTo>
                  <a:pt x="276723" y="428961"/>
                </a:lnTo>
                <a:lnTo>
                  <a:pt x="223865" y="414827"/>
                </a:lnTo>
                <a:lnTo>
                  <a:pt x="175393" y="398139"/>
                </a:lnTo>
                <a:lnTo>
                  <a:pt x="131797" y="379113"/>
                </a:lnTo>
                <a:lnTo>
                  <a:pt x="93564" y="357962"/>
                </a:lnTo>
                <a:lnTo>
                  <a:pt x="61186" y="334900"/>
                </a:lnTo>
                <a:lnTo>
                  <a:pt x="15949" y="283904"/>
                </a:lnTo>
                <a:lnTo>
                  <a:pt x="0" y="2278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00250" y="3919601"/>
            <a:ext cx="494030" cy="179705"/>
          </a:xfrm>
          <a:custGeom>
            <a:avLst/>
            <a:gdLst/>
            <a:ahLst/>
            <a:cxnLst/>
            <a:rect l="l" t="t" r="r" b="b"/>
            <a:pathLst>
              <a:path w="494030" h="179704">
                <a:moveTo>
                  <a:pt x="493775" y="0"/>
                </a:moveTo>
                <a:lnTo>
                  <a:pt x="0" y="179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7851" y="4098925"/>
            <a:ext cx="941705" cy="455930"/>
          </a:xfrm>
          <a:custGeom>
            <a:avLst/>
            <a:gdLst/>
            <a:ahLst/>
            <a:cxnLst/>
            <a:rect l="l" t="t" r="r" b="b"/>
            <a:pathLst>
              <a:path w="941704" h="455929">
                <a:moveTo>
                  <a:pt x="0" y="227837"/>
                </a:moveTo>
                <a:lnTo>
                  <a:pt x="16810" y="167260"/>
                </a:lnTo>
                <a:lnTo>
                  <a:pt x="64252" y="112832"/>
                </a:lnTo>
                <a:lnTo>
                  <a:pt x="98059" y="88602"/>
                </a:lnTo>
                <a:lnTo>
                  <a:pt x="137842" y="66722"/>
                </a:lnTo>
                <a:lnTo>
                  <a:pt x="183041" y="47465"/>
                </a:lnTo>
                <a:lnTo>
                  <a:pt x="233096" y="31100"/>
                </a:lnTo>
                <a:lnTo>
                  <a:pt x="287446" y="17901"/>
                </a:lnTo>
                <a:lnTo>
                  <a:pt x="345531" y="8136"/>
                </a:lnTo>
                <a:lnTo>
                  <a:pt x="406789" y="2079"/>
                </a:lnTo>
                <a:lnTo>
                  <a:pt x="470662" y="0"/>
                </a:lnTo>
                <a:lnTo>
                  <a:pt x="534534" y="2079"/>
                </a:lnTo>
                <a:lnTo>
                  <a:pt x="595792" y="8136"/>
                </a:lnTo>
                <a:lnTo>
                  <a:pt x="653877" y="17901"/>
                </a:lnTo>
                <a:lnTo>
                  <a:pt x="708227" y="31100"/>
                </a:lnTo>
                <a:lnTo>
                  <a:pt x="758282" y="47465"/>
                </a:lnTo>
                <a:lnTo>
                  <a:pt x="803481" y="66722"/>
                </a:lnTo>
                <a:lnTo>
                  <a:pt x="843264" y="88602"/>
                </a:lnTo>
                <a:lnTo>
                  <a:pt x="877071" y="112832"/>
                </a:lnTo>
                <a:lnTo>
                  <a:pt x="924513" y="167260"/>
                </a:lnTo>
                <a:lnTo>
                  <a:pt x="941324" y="227837"/>
                </a:lnTo>
                <a:lnTo>
                  <a:pt x="937027" y="258732"/>
                </a:lnTo>
                <a:lnTo>
                  <a:pt x="924513" y="288371"/>
                </a:lnTo>
                <a:lnTo>
                  <a:pt x="877071" y="342787"/>
                </a:lnTo>
                <a:lnTo>
                  <a:pt x="843264" y="367019"/>
                </a:lnTo>
                <a:lnTo>
                  <a:pt x="803481" y="388905"/>
                </a:lnTo>
                <a:lnTo>
                  <a:pt x="758282" y="408172"/>
                </a:lnTo>
                <a:lnTo>
                  <a:pt x="708227" y="424546"/>
                </a:lnTo>
                <a:lnTo>
                  <a:pt x="653877" y="437757"/>
                </a:lnTo>
                <a:lnTo>
                  <a:pt x="595792" y="447530"/>
                </a:lnTo>
                <a:lnTo>
                  <a:pt x="534534" y="453594"/>
                </a:lnTo>
                <a:lnTo>
                  <a:pt x="470662" y="455675"/>
                </a:lnTo>
                <a:lnTo>
                  <a:pt x="406789" y="453594"/>
                </a:lnTo>
                <a:lnTo>
                  <a:pt x="345531" y="447530"/>
                </a:lnTo>
                <a:lnTo>
                  <a:pt x="287446" y="437757"/>
                </a:lnTo>
                <a:lnTo>
                  <a:pt x="233096" y="424546"/>
                </a:lnTo>
                <a:lnTo>
                  <a:pt x="183041" y="408172"/>
                </a:lnTo>
                <a:lnTo>
                  <a:pt x="137842" y="388905"/>
                </a:lnTo>
                <a:lnTo>
                  <a:pt x="98059" y="367019"/>
                </a:lnTo>
                <a:lnTo>
                  <a:pt x="64252" y="342787"/>
                </a:lnTo>
                <a:lnTo>
                  <a:pt x="16810" y="288371"/>
                </a:lnTo>
                <a:lnTo>
                  <a:pt x="0" y="2278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89658" y="4191380"/>
            <a:ext cx="183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221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numEjes	</a:t>
            </a:r>
            <a:r>
              <a:rPr sz="1800" spc="-10" dirty="0">
                <a:latin typeface="Liberation Sans Narrow"/>
                <a:cs typeface="Liberation Sans Narrow"/>
              </a:rPr>
              <a:t>tonelaje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33726" y="3870325"/>
            <a:ext cx="352425" cy="228600"/>
          </a:xfrm>
          <a:custGeom>
            <a:avLst/>
            <a:gdLst/>
            <a:ahLst/>
            <a:cxnLst/>
            <a:rect l="l" t="t" r="r" b="b"/>
            <a:pathLst>
              <a:path w="352425" h="228600">
                <a:moveTo>
                  <a:pt x="0" y="0"/>
                </a:moveTo>
                <a:lnTo>
                  <a:pt x="352425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2800" y="5469001"/>
            <a:ext cx="1089025" cy="455930"/>
          </a:xfrm>
          <a:custGeom>
            <a:avLst/>
            <a:gdLst/>
            <a:ahLst/>
            <a:cxnLst/>
            <a:rect l="l" t="t" r="r" b="b"/>
            <a:pathLst>
              <a:path w="1089025" h="455929">
                <a:moveTo>
                  <a:pt x="0" y="227736"/>
                </a:moveTo>
                <a:lnTo>
                  <a:pt x="14383" y="175524"/>
                </a:lnTo>
                <a:lnTo>
                  <a:pt x="55355" y="127592"/>
                </a:lnTo>
                <a:lnTo>
                  <a:pt x="119645" y="85307"/>
                </a:lnTo>
                <a:lnTo>
                  <a:pt x="159512" y="66709"/>
                </a:lnTo>
                <a:lnTo>
                  <a:pt x="203981" y="50037"/>
                </a:lnTo>
                <a:lnTo>
                  <a:pt x="252646" y="35460"/>
                </a:lnTo>
                <a:lnTo>
                  <a:pt x="305096" y="23150"/>
                </a:lnTo>
                <a:lnTo>
                  <a:pt x="360922" y="13278"/>
                </a:lnTo>
                <a:lnTo>
                  <a:pt x="419717" y="6015"/>
                </a:lnTo>
                <a:lnTo>
                  <a:pt x="481071" y="1532"/>
                </a:lnTo>
                <a:lnTo>
                  <a:pt x="544576" y="0"/>
                </a:lnTo>
                <a:lnTo>
                  <a:pt x="608055" y="1532"/>
                </a:lnTo>
                <a:lnTo>
                  <a:pt x="669387" y="6015"/>
                </a:lnTo>
                <a:lnTo>
                  <a:pt x="728163" y="13278"/>
                </a:lnTo>
                <a:lnTo>
                  <a:pt x="783975" y="23150"/>
                </a:lnTo>
                <a:lnTo>
                  <a:pt x="836412" y="35460"/>
                </a:lnTo>
                <a:lnTo>
                  <a:pt x="885066" y="50037"/>
                </a:lnTo>
                <a:lnTo>
                  <a:pt x="929528" y="66709"/>
                </a:lnTo>
                <a:lnTo>
                  <a:pt x="969389" y="85307"/>
                </a:lnTo>
                <a:lnTo>
                  <a:pt x="1004240" y="105658"/>
                </a:lnTo>
                <a:lnTo>
                  <a:pt x="1057275" y="150938"/>
                </a:lnTo>
                <a:lnTo>
                  <a:pt x="1085360" y="201181"/>
                </a:lnTo>
                <a:lnTo>
                  <a:pt x="1089025" y="227736"/>
                </a:lnTo>
                <a:lnTo>
                  <a:pt x="1085360" y="254314"/>
                </a:lnTo>
                <a:lnTo>
                  <a:pt x="1074641" y="279980"/>
                </a:lnTo>
                <a:lnTo>
                  <a:pt x="1033672" y="327927"/>
                </a:lnTo>
                <a:lnTo>
                  <a:pt x="969389" y="370224"/>
                </a:lnTo>
                <a:lnTo>
                  <a:pt x="929528" y="388826"/>
                </a:lnTo>
                <a:lnTo>
                  <a:pt x="885066" y="405502"/>
                </a:lnTo>
                <a:lnTo>
                  <a:pt x="836412" y="420082"/>
                </a:lnTo>
                <a:lnTo>
                  <a:pt x="783975" y="432394"/>
                </a:lnTo>
                <a:lnTo>
                  <a:pt x="728163" y="442268"/>
                </a:lnTo>
                <a:lnTo>
                  <a:pt x="669387" y="449532"/>
                </a:lnTo>
                <a:lnTo>
                  <a:pt x="608055" y="454016"/>
                </a:lnTo>
                <a:lnTo>
                  <a:pt x="544576" y="455549"/>
                </a:lnTo>
                <a:lnTo>
                  <a:pt x="481071" y="454016"/>
                </a:lnTo>
                <a:lnTo>
                  <a:pt x="419717" y="449532"/>
                </a:lnTo>
                <a:lnTo>
                  <a:pt x="360922" y="442268"/>
                </a:lnTo>
                <a:lnTo>
                  <a:pt x="305096" y="432394"/>
                </a:lnTo>
                <a:lnTo>
                  <a:pt x="252646" y="420082"/>
                </a:lnTo>
                <a:lnTo>
                  <a:pt x="203981" y="405502"/>
                </a:lnTo>
                <a:lnTo>
                  <a:pt x="159512" y="388826"/>
                </a:lnTo>
                <a:lnTo>
                  <a:pt x="119645" y="370224"/>
                </a:lnTo>
                <a:lnTo>
                  <a:pt x="84790" y="349868"/>
                </a:lnTo>
                <a:lnTo>
                  <a:pt x="31750" y="304574"/>
                </a:lnTo>
                <a:lnTo>
                  <a:pt x="3664" y="254314"/>
                </a:lnTo>
                <a:lnTo>
                  <a:pt x="0" y="227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506215" y="5561787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numPuer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56001" y="5697537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09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33726" y="5087873"/>
            <a:ext cx="69850" cy="457834"/>
          </a:xfrm>
          <a:custGeom>
            <a:avLst/>
            <a:gdLst/>
            <a:ahLst/>
            <a:cxnLst/>
            <a:rect l="l" t="t" r="r" b="b"/>
            <a:pathLst>
              <a:path w="69850" h="457835">
                <a:moveTo>
                  <a:pt x="0" y="457326"/>
                </a:moveTo>
                <a:lnTo>
                  <a:pt x="698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16098" y="4707001"/>
            <a:ext cx="1121410" cy="455930"/>
          </a:xfrm>
          <a:custGeom>
            <a:avLst/>
            <a:gdLst/>
            <a:ahLst/>
            <a:cxnLst/>
            <a:rect l="l" t="t" r="r" b="b"/>
            <a:pathLst>
              <a:path w="1121410" h="455929">
                <a:moveTo>
                  <a:pt x="560451" y="0"/>
                </a:moveTo>
                <a:lnTo>
                  <a:pt x="495096" y="1532"/>
                </a:lnTo>
                <a:lnTo>
                  <a:pt x="431954" y="6015"/>
                </a:lnTo>
                <a:lnTo>
                  <a:pt x="371445" y="13278"/>
                </a:lnTo>
                <a:lnTo>
                  <a:pt x="313991" y="23150"/>
                </a:lnTo>
                <a:lnTo>
                  <a:pt x="260012" y="35459"/>
                </a:lnTo>
                <a:lnTo>
                  <a:pt x="209929" y="50035"/>
                </a:lnTo>
                <a:lnTo>
                  <a:pt x="164163" y="66706"/>
                </a:lnTo>
                <a:lnTo>
                  <a:pt x="123134" y="85302"/>
                </a:lnTo>
                <a:lnTo>
                  <a:pt x="87262" y="105651"/>
                </a:lnTo>
                <a:lnTo>
                  <a:pt x="32676" y="150925"/>
                </a:lnTo>
                <a:lnTo>
                  <a:pt x="3770" y="201160"/>
                </a:lnTo>
                <a:lnTo>
                  <a:pt x="0" y="227711"/>
                </a:lnTo>
                <a:lnTo>
                  <a:pt x="3770" y="254286"/>
                </a:lnTo>
                <a:lnTo>
                  <a:pt x="32676" y="304561"/>
                </a:lnTo>
                <a:lnTo>
                  <a:pt x="87262" y="349863"/>
                </a:lnTo>
                <a:lnTo>
                  <a:pt x="123134" y="370222"/>
                </a:lnTo>
                <a:lnTo>
                  <a:pt x="164163" y="388826"/>
                </a:lnTo>
                <a:lnTo>
                  <a:pt x="209929" y="405503"/>
                </a:lnTo>
                <a:lnTo>
                  <a:pt x="260012" y="420083"/>
                </a:lnTo>
                <a:lnTo>
                  <a:pt x="313991" y="432395"/>
                </a:lnTo>
                <a:lnTo>
                  <a:pt x="371445" y="442269"/>
                </a:lnTo>
                <a:lnTo>
                  <a:pt x="431954" y="449532"/>
                </a:lnTo>
                <a:lnTo>
                  <a:pt x="495096" y="454016"/>
                </a:lnTo>
                <a:lnTo>
                  <a:pt x="560451" y="455549"/>
                </a:lnTo>
                <a:lnTo>
                  <a:pt x="625805" y="454016"/>
                </a:lnTo>
                <a:lnTo>
                  <a:pt x="688947" y="449532"/>
                </a:lnTo>
                <a:lnTo>
                  <a:pt x="749456" y="442269"/>
                </a:lnTo>
                <a:lnTo>
                  <a:pt x="806910" y="432395"/>
                </a:lnTo>
                <a:lnTo>
                  <a:pt x="860889" y="420083"/>
                </a:lnTo>
                <a:lnTo>
                  <a:pt x="910972" y="405503"/>
                </a:lnTo>
                <a:lnTo>
                  <a:pt x="956738" y="388826"/>
                </a:lnTo>
                <a:lnTo>
                  <a:pt x="997767" y="370222"/>
                </a:lnTo>
                <a:lnTo>
                  <a:pt x="1033639" y="349863"/>
                </a:lnTo>
                <a:lnTo>
                  <a:pt x="1088225" y="304561"/>
                </a:lnTo>
                <a:lnTo>
                  <a:pt x="1117131" y="254286"/>
                </a:lnTo>
                <a:lnTo>
                  <a:pt x="1120902" y="227711"/>
                </a:lnTo>
                <a:lnTo>
                  <a:pt x="1117107" y="201160"/>
                </a:lnTo>
                <a:lnTo>
                  <a:pt x="1088174" y="150925"/>
                </a:lnTo>
                <a:lnTo>
                  <a:pt x="1033583" y="105651"/>
                </a:lnTo>
                <a:lnTo>
                  <a:pt x="997714" y="85302"/>
                </a:lnTo>
                <a:lnTo>
                  <a:pt x="956690" y="66706"/>
                </a:lnTo>
                <a:lnTo>
                  <a:pt x="910932" y="50035"/>
                </a:lnTo>
                <a:lnTo>
                  <a:pt x="860857" y="35459"/>
                </a:lnTo>
                <a:lnTo>
                  <a:pt x="806888" y="23150"/>
                </a:lnTo>
                <a:lnTo>
                  <a:pt x="749442" y="13278"/>
                </a:lnTo>
                <a:lnTo>
                  <a:pt x="688941" y="6015"/>
                </a:lnTo>
                <a:lnTo>
                  <a:pt x="625804" y="1532"/>
                </a:lnTo>
                <a:lnTo>
                  <a:pt x="56045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16098" y="4707001"/>
            <a:ext cx="1121410" cy="455930"/>
          </a:xfrm>
          <a:custGeom>
            <a:avLst/>
            <a:gdLst/>
            <a:ahLst/>
            <a:cxnLst/>
            <a:rect l="l" t="t" r="r" b="b"/>
            <a:pathLst>
              <a:path w="1121410" h="455929">
                <a:moveTo>
                  <a:pt x="1120902" y="227711"/>
                </a:moveTo>
                <a:lnTo>
                  <a:pt x="1106058" y="175508"/>
                </a:lnTo>
                <a:lnTo>
                  <a:pt x="1063876" y="127583"/>
                </a:lnTo>
                <a:lnTo>
                  <a:pt x="997714" y="85302"/>
                </a:lnTo>
                <a:lnTo>
                  <a:pt x="956690" y="66706"/>
                </a:lnTo>
                <a:lnTo>
                  <a:pt x="910932" y="50035"/>
                </a:lnTo>
                <a:lnTo>
                  <a:pt x="860857" y="35459"/>
                </a:lnTo>
                <a:lnTo>
                  <a:pt x="806888" y="23150"/>
                </a:lnTo>
                <a:lnTo>
                  <a:pt x="749442" y="13278"/>
                </a:lnTo>
                <a:lnTo>
                  <a:pt x="688941" y="6015"/>
                </a:lnTo>
                <a:lnTo>
                  <a:pt x="625804" y="1532"/>
                </a:lnTo>
                <a:lnTo>
                  <a:pt x="560451" y="0"/>
                </a:lnTo>
                <a:lnTo>
                  <a:pt x="495096" y="1532"/>
                </a:lnTo>
                <a:lnTo>
                  <a:pt x="431954" y="6015"/>
                </a:lnTo>
                <a:lnTo>
                  <a:pt x="371445" y="13278"/>
                </a:lnTo>
                <a:lnTo>
                  <a:pt x="313991" y="23150"/>
                </a:lnTo>
                <a:lnTo>
                  <a:pt x="260012" y="35459"/>
                </a:lnTo>
                <a:lnTo>
                  <a:pt x="209929" y="50035"/>
                </a:lnTo>
                <a:lnTo>
                  <a:pt x="164163" y="66706"/>
                </a:lnTo>
                <a:lnTo>
                  <a:pt x="123134" y="85302"/>
                </a:lnTo>
                <a:lnTo>
                  <a:pt x="87262" y="105651"/>
                </a:lnTo>
                <a:lnTo>
                  <a:pt x="32676" y="150925"/>
                </a:lnTo>
                <a:lnTo>
                  <a:pt x="3770" y="201160"/>
                </a:lnTo>
                <a:lnTo>
                  <a:pt x="0" y="227711"/>
                </a:lnTo>
                <a:lnTo>
                  <a:pt x="3770" y="254286"/>
                </a:lnTo>
                <a:lnTo>
                  <a:pt x="14803" y="279960"/>
                </a:lnTo>
                <a:lnTo>
                  <a:pt x="56970" y="327919"/>
                </a:lnTo>
                <a:lnTo>
                  <a:pt x="123134" y="370222"/>
                </a:lnTo>
                <a:lnTo>
                  <a:pt x="164163" y="388826"/>
                </a:lnTo>
                <a:lnTo>
                  <a:pt x="209929" y="405503"/>
                </a:lnTo>
                <a:lnTo>
                  <a:pt x="260012" y="420083"/>
                </a:lnTo>
                <a:lnTo>
                  <a:pt x="313991" y="432395"/>
                </a:lnTo>
                <a:lnTo>
                  <a:pt x="371445" y="442269"/>
                </a:lnTo>
                <a:lnTo>
                  <a:pt x="431954" y="449532"/>
                </a:lnTo>
                <a:lnTo>
                  <a:pt x="495096" y="454016"/>
                </a:lnTo>
                <a:lnTo>
                  <a:pt x="560451" y="455549"/>
                </a:lnTo>
                <a:lnTo>
                  <a:pt x="625805" y="454016"/>
                </a:lnTo>
                <a:lnTo>
                  <a:pt x="688947" y="449532"/>
                </a:lnTo>
                <a:lnTo>
                  <a:pt x="749456" y="442269"/>
                </a:lnTo>
                <a:lnTo>
                  <a:pt x="806910" y="432395"/>
                </a:lnTo>
                <a:lnTo>
                  <a:pt x="860889" y="420083"/>
                </a:lnTo>
                <a:lnTo>
                  <a:pt x="910972" y="405503"/>
                </a:lnTo>
                <a:lnTo>
                  <a:pt x="956738" y="388826"/>
                </a:lnTo>
                <a:lnTo>
                  <a:pt x="997767" y="370222"/>
                </a:lnTo>
                <a:lnTo>
                  <a:pt x="1033639" y="349863"/>
                </a:lnTo>
                <a:lnTo>
                  <a:pt x="1088225" y="304561"/>
                </a:lnTo>
                <a:lnTo>
                  <a:pt x="1117131" y="254286"/>
                </a:lnTo>
                <a:lnTo>
                  <a:pt x="1120902" y="2277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474214" y="4799457"/>
            <a:ext cx="80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f</a:t>
            </a:r>
            <a:r>
              <a:rPr sz="1800" spc="-10" dirty="0">
                <a:latin typeface="Liberation Sans Narrow"/>
                <a:cs typeface="Liberation Sans Narrow"/>
              </a:rPr>
              <a:t>e</a:t>
            </a:r>
            <a:r>
              <a:rPr sz="1800" dirty="0">
                <a:latin typeface="Liberation Sans Narrow"/>
                <a:cs typeface="Liberation Sans Narrow"/>
              </a:rPr>
              <a:t>c</a:t>
            </a:r>
            <a:r>
              <a:rPr sz="1800" spc="-5" dirty="0">
                <a:latin typeface="Liberation Sans Narrow"/>
                <a:cs typeface="Liberation Sans Narrow"/>
              </a:rPr>
              <a:t>h</a:t>
            </a:r>
            <a:r>
              <a:rPr sz="1800" spc="-10" dirty="0">
                <a:latin typeface="Liberation Sans Narrow"/>
                <a:cs typeface="Liberation Sans Narrow"/>
              </a:rPr>
              <a:t>a</a:t>
            </a:r>
            <a:r>
              <a:rPr sz="1800" dirty="0">
                <a:latin typeface="Liberation Sans Narrow"/>
                <a:cs typeface="Liberation Sans Narrow"/>
              </a:rPr>
              <a:t>F</a:t>
            </a:r>
            <a:r>
              <a:rPr sz="1800" spc="-10" dirty="0">
                <a:latin typeface="Liberation Sans Narrow"/>
                <a:cs typeface="Liberation Sans Narrow"/>
              </a:rPr>
              <a:t>a</a:t>
            </a:r>
            <a:r>
              <a:rPr sz="1800" dirty="0">
                <a:latin typeface="Liberation Sans Narrow"/>
                <a:cs typeface="Liberation Sans Narrow"/>
              </a:rPr>
              <a:t>b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41601" y="3335401"/>
            <a:ext cx="141605" cy="304800"/>
          </a:xfrm>
          <a:custGeom>
            <a:avLst/>
            <a:gdLst/>
            <a:ahLst/>
            <a:cxnLst/>
            <a:rect l="l" t="t" r="r" b="b"/>
            <a:pathLst>
              <a:path w="141605" h="304800">
                <a:moveTo>
                  <a:pt x="0" y="0"/>
                </a:moveTo>
                <a:lnTo>
                  <a:pt x="141224" y="3048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49337" y="2955925"/>
            <a:ext cx="1203960" cy="455930"/>
          </a:xfrm>
          <a:custGeom>
            <a:avLst/>
            <a:gdLst/>
            <a:ahLst/>
            <a:cxnLst/>
            <a:rect l="l" t="t" r="r" b="b"/>
            <a:pathLst>
              <a:path w="1203960" h="455929">
                <a:moveTo>
                  <a:pt x="601662" y="0"/>
                </a:moveTo>
                <a:lnTo>
                  <a:pt x="536114" y="1336"/>
                </a:lnTo>
                <a:lnTo>
                  <a:pt x="472608" y="5253"/>
                </a:lnTo>
                <a:lnTo>
                  <a:pt x="411512" y="11612"/>
                </a:lnTo>
                <a:lnTo>
                  <a:pt x="353192" y="20274"/>
                </a:lnTo>
                <a:lnTo>
                  <a:pt x="298017" y="31100"/>
                </a:lnTo>
                <a:lnTo>
                  <a:pt x="246353" y="43952"/>
                </a:lnTo>
                <a:lnTo>
                  <a:pt x="198567" y="58689"/>
                </a:lnTo>
                <a:lnTo>
                  <a:pt x="155028" y="75174"/>
                </a:lnTo>
                <a:lnTo>
                  <a:pt x="116102" y="93268"/>
                </a:lnTo>
                <a:lnTo>
                  <a:pt x="82157" y="112832"/>
                </a:lnTo>
                <a:lnTo>
                  <a:pt x="30678" y="155813"/>
                </a:lnTo>
                <a:lnTo>
                  <a:pt x="3531" y="203008"/>
                </a:lnTo>
                <a:lnTo>
                  <a:pt x="0" y="227837"/>
                </a:lnTo>
                <a:lnTo>
                  <a:pt x="3531" y="252645"/>
                </a:lnTo>
                <a:lnTo>
                  <a:pt x="30678" y="299813"/>
                </a:lnTo>
                <a:lnTo>
                  <a:pt x="82157" y="342787"/>
                </a:lnTo>
                <a:lnTo>
                  <a:pt x="116102" y="362352"/>
                </a:lnTo>
                <a:lnTo>
                  <a:pt x="155028" y="380450"/>
                </a:lnTo>
                <a:lnTo>
                  <a:pt x="198567" y="396941"/>
                </a:lnTo>
                <a:lnTo>
                  <a:pt x="246353" y="411687"/>
                </a:lnTo>
                <a:lnTo>
                  <a:pt x="298017" y="424546"/>
                </a:lnTo>
                <a:lnTo>
                  <a:pt x="353192" y="435381"/>
                </a:lnTo>
                <a:lnTo>
                  <a:pt x="411512" y="444050"/>
                </a:lnTo>
                <a:lnTo>
                  <a:pt x="472608" y="450416"/>
                </a:lnTo>
                <a:lnTo>
                  <a:pt x="536114" y="454337"/>
                </a:lnTo>
                <a:lnTo>
                  <a:pt x="601662" y="455675"/>
                </a:lnTo>
                <a:lnTo>
                  <a:pt x="667211" y="454337"/>
                </a:lnTo>
                <a:lnTo>
                  <a:pt x="730719" y="450416"/>
                </a:lnTo>
                <a:lnTo>
                  <a:pt x="791819" y="444050"/>
                </a:lnTo>
                <a:lnTo>
                  <a:pt x="850143" y="435381"/>
                </a:lnTo>
                <a:lnTo>
                  <a:pt x="905324" y="424546"/>
                </a:lnTo>
                <a:lnTo>
                  <a:pt x="956994" y="411687"/>
                </a:lnTo>
                <a:lnTo>
                  <a:pt x="1004785" y="396941"/>
                </a:lnTo>
                <a:lnTo>
                  <a:pt x="1048331" y="380450"/>
                </a:lnTo>
                <a:lnTo>
                  <a:pt x="1087263" y="362352"/>
                </a:lnTo>
                <a:lnTo>
                  <a:pt x="1121214" y="342787"/>
                </a:lnTo>
                <a:lnTo>
                  <a:pt x="1172703" y="299813"/>
                </a:lnTo>
                <a:lnTo>
                  <a:pt x="1199856" y="252645"/>
                </a:lnTo>
                <a:lnTo>
                  <a:pt x="1203388" y="227837"/>
                </a:lnTo>
                <a:lnTo>
                  <a:pt x="1199856" y="203008"/>
                </a:lnTo>
                <a:lnTo>
                  <a:pt x="1172703" y="155813"/>
                </a:lnTo>
                <a:lnTo>
                  <a:pt x="1121214" y="112832"/>
                </a:lnTo>
                <a:lnTo>
                  <a:pt x="1087263" y="93268"/>
                </a:lnTo>
                <a:lnTo>
                  <a:pt x="1048331" y="75174"/>
                </a:lnTo>
                <a:lnTo>
                  <a:pt x="1004785" y="58689"/>
                </a:lnTo>
                <a:lnTo>
                  <a:pt x="956994" y="43952"/>
                </a:lnTo>
                <a:lnTo>
                  <a:pt x="905324" y="31100"/>
                </a:lnTo>
                <a:lnTo>
                  <a:pt x="850143" y="20274"/>
                </a:lnTo>
                <a:lnTo>
                  <a:pt x="791819" y="11612"/>
                </a:lnTo>
                <a:lnTo>
                  <a:pt x="730719" y="5253"/>
                </a:lnTo>
                <a:lnTo>
                  <a:pt x="667211" y="1336"/>
                </a:lnTo>
                <a:lnTo>
                  <a:pt x="60166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49337" y="2955925"/>
            <a:ext cx="1203960" cy="455930"/>
          </a:xfrm>
          <a:custGeom>
            <a:avLst/>
            <a:gdLst/>
            <a:ahLst/>
            <a:cxnLst/>
            <a:rect l="l" t="t" r="r" b="b"/>
            <a:pathLst>
              <a:path w="1203960" h="455929">
                <a:moveTo>
                  <a:pt x="0" y="227837"/>
                </a:moveTo>
                <a:lnTo>
                  <a:pt x="13879" y="178953"/>
                </a:lnTo>
                <a:lnTo>
                  <a:pt x="53560" y="133727"/>
                </a:lnTo>
                <a:lnTo>
                  <a:pt x="116102" y="93268"/>
                </a:lnTo>
                <a:lnTo>
                  <a:pt x="155028" y="75174"/>
                </a:lnTo>
                <a:lnTo>
                  <a:pt x="198567" y="58689"/>
                </a:lnTo>
                <a:lnTo>
                  <a:pt x="246353" y="43952"/>
                </a:lnTo>
                <a:lnTo>
                  <a:pt x="298017" y="31100"/>
                </a:lnTo>
                <a:lnTo>
                  <a:pt x="353192" y="20274"/>
                </a:lnTo>
                <a:lnTo>
                  <a:pt x="411512" y="11612"/>
                </a:lnTo>
                <a:lnTo>
                  <a:pt x="472608" y="5253"/>
                </a:lnTo>
                <a:lnTo>
                  <a:pt x="536114" y="1336"/>
                </a:lnTo>
                <a:lnTo>
                  <a:pt x="601662" y="0"/>
                </a:lnTo>
                <a:lnTo>
                  <a:pt x="667211" y="1336"/>
                </a:lnTo>
                <a:lnTo>
                  <a:pt x="730719" y="5253"/>
                </a:lnTo>
                <a:lnTo>
                  <a:pt x="791819" y="11612"/>
                </a:lnTo>
                <a:lnTo>
                  <a:pt x="850143" y="20274"/>
                </a:lnTo>
                <a:lnTo>
                  <a:pt x="905324" y="31100"/>
                </a:lnTo>
                <a:lnTo>
                  <a:pt x="956994" y="43952"/>
                </a:lnTo>
                <a:lnTo>
                  <a:pt x="1004785" y="58689"/>
                </a:lnTo>
                <a:lnTo>
                  <a:pt x="1048331" y="75174"/>
                </a:lnTo>
                <a:lnTo>
                  <a:pt x="1087263" y="93268"/>
                </a:lnTo>
                <a:lnTo>
                  <a:pt x="1121214" y="112832"/>
                </a:lnTo>
                <a:lnTo>
                  <a:pt x="1172703" y="155813"/>
                </a:lnTo>
                <a:lnTo>
                  <a:pt x="1199856" y="203008"/>
                </a:lnTo>
                <a:lnTo>
                  <a:pt x="1203388" y="227837"/>
                </a:lnTo>
                <a:lnTo>
                  <a:pt x="1199856" y="252645"/>
                </a:lnTo>
                <a:lnTo>
                  <a:pt x="1189505" y="276684"/>
                </a:lnTo>
                <a:lnTo>
                  <a:pt x="1149817" y="321894"/>
                </a:lnTo>
                <a:lnTo>
                  <a:pt x="1087263" y="362352"/>
                </a:lnTo>
                <a:lnTo>
                  <a:pt x="1048331" y="380450"/>
                </a:lnTo>
                <a:lnTo>
                  <a:pt x="1004785" y="396941"/>
                </a:lnTo>
                <a:lnTo>
                  <a:pt x="956994" y="411687"/>
                </a:lnTo>
                <a:lnTo>
                  <a:pt x="905324" y="424546"/>
                </a:lnTo>
                <a:lnTo>
                  <a:pt x="850143" y="435381"/>
                </a:lnTo>
                <a:lnTo>
                  <a:pt x="791819" y="444050"/>
                </a:lnTo>
                <a:lnTo>
                  <a:pt x="730719" y="450416"/>
                </a:lnTo>
                <a:lnTo>
                  <a:pt x="667211" y="454337"/>
                </a:lnTo>
                <a:lnTo>
                  <a:pt x="601662" y="455675"/>
                </a:lnTo>
                <a:lnTo>
                  <a:pt x="536114" y="454337"/>
                </a:lnTo>
                <a:lnTo>
                  <a:pt x="472608" y="450416"/>
                </a:lnTo>
                <a:lnTo>
                  <a:pt x="411512" y="444050"/>
                </a:lnTo>
                <a:lnTo>
                  <a:pt x="353192" y="435381"/>
                </a:lnTo>
                <a:lnTo>
                  <a:pt x="298017" y="424546"/>
                </a:lnTo>
                <a:lnTo>
                  <a:pt x="246353" y="411687"/>
                </a:lnTo>
                <a:lnTo>
                  <a:pt x="198567" y="396941"/>
                </a:lnTo>
                <a:lnTo>
                  <a:pt x="155028" y="380450"/>
                </a:lnTo>
                <a:lnTo>
                  <a:pt x="116102" y="362352"/>
                </a:lnTo>
                <a:lnTo>
                  <a:pt x="82157" y="342787"/>
                </a:lnTo>
                <a:lnTo>
                  <a:pt x="30678" y="299813"/>
                </a:lnTo>
                <a:lnTo>
                  <a:pt x="3531" y="252645"/>
                </a:lnTo>
                <a:lnTo>
                  <a:pt x="0" y="2278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18387" y="3048127"/>
            <a:ext cx="86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numMotor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30400" y="5695950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73162" y="5469001"/>
            <a:ext cx="734060" cy="455930"/>
          </a:xfrm>
          <a:custGeom>
            <a:avLst/>
            <a:gdLst/>
            <a:ahLst/>
            <a:cxnLst/>
            <a:rect l="l" t="t" r="r" b="b"/>
            <a:pathLst>
              <a:path w="734060" h="455929">
                <a:moveTo>
                  <a:pt x="366712" y="0"/>
                </a:moveTo>
                <a:lnTo>
                  <a:pt x="307221" y="2981"/>
                </a:lnTo>
                <a:lnTo>
                  <a:pt x="250789" y="11612"/>
                </a:lnTo>
                <a:lnTo>
                  <a:pt x="198171" y="25423"/>
                </a:lnTo>
                <a:lnTo>
                  <a:pt x="150121" y="43945"/>
                </a:lnTo>
                <a:lnTo>
                  <a:pt x="107394" y="66709"/>
                </a:lnTo>
                <a:lnTo>
                  <a:pt x="70744" y="93246"/>
                </a:lnTo>
                <a:lnTo>
                  <a:pt x="40925" y="123087"/>
                </a:lnTo>
                <a:lnTo>
                  <a:pt x="18691" y="155761"/>
                </a:lnTo>
                <a:lnTo>
                  <a:pt x="0" y="227736"/>
                </a:lnTo>
                <a:lnTo>
                  <a:pt x="4798" y="264698"/>
                </a:lnTo>
                <a:lnTo>
                  <a:pt x="40925" y="332434"/>
                </a:lnTo>
                <a:lnTo>
                  <a:pt x="70744" y="362282"/>
                </a:lnTo>
                <a:lnTo>
                  <a:pt x="107394" y="388826"/>
                </a:lnTo>
                <a:lnTo>
                  <a:pt x="150121" y="411595"/>
                </a:lnTo>
                <a:lnTo>
                  <a:pt x="198171" y="430121"/>
                </a:lnTo>
                <a:lnTo>
                  <a:pt x="250789" y="443935"/>
                </a:lnTo>
                <a:lnTo>
                  <a:pt x="307221" y="452567"/>
                </a:lnTo>
                <a:lnTo>
                  <a:pt x="366712" y="455549"/>
                </a:lnTo>
                <a:lnTo>
                  <a:pt x="426205" y="452567"/>
                </a:lnTo>
                <a:lnTo>
                  <a:pt x="482642" y="443935"/>
                </a:lnTo>
                <a:lnTo>
                  <a:pt x="535267" y="430121"/>
                </a:lnTo>
                <a:lnTo>
                  <a:pt x="583325" y="411595"/>
                </a:lnTo>
                <a:lnTo>
                  <a:pt x="626062" y="388826"/>
                </a:lnTo>
                <a:lnTo>
                  <a:pt x="662722" y="362282"/>
                </a:lnTo>
                <a:lnTo>
                  <a:pt x="692549" y="332434"/>
                </a:lnTo>
                <a:lnTo>
                  <a:pt x="714790" y="299749"/>
                </a:lnTo>
                <a:lnTo>
                  <a:pt x="733488" y="227736"/>
                </a:lnTo>
                <a:lnTo>
                  <a:pt x="728688" y="190801"/>
                </a:lnTo>
                <a:lnTo>
                  <a:pt x="692549" y="123087"/>
                </a:lnTo>
                <a:lnTo>
                  <a:pt x="662722" y="93246"/>
                </a:lnTo>
                <a:lnTo>
                  <a:pt x="626062" y="66709"/>
                </a:lnTo>
                <a:lnTo>
                  <a:pt x="583325" y="43945"/>
                </a:lnTo>
                <a:lnTo>
                  <a:pt x="535267" y="25423"/>
                </a:lnTo>
                <a:lnTo>
                  <a:pt x="482642" y="11612"/>
                </a:lnTo>
                <a:lnTo>
                  <a:pt x="426205" y="2981"/>
                </a:lnTo>
                <a:lnTo>
                  <a:pt x="3667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73162" y="5469001"/>
            <a:ext cx="734060" cy="455930"/>
          </a:xfrm>
          <a:custGeom>
            <a:avLst/>
            <a:gdLst/>
            <a:ahLst/>
            <a:cxnLst/>
            <a:rect l="l" t="t" r="r" b="b"/>
            <a:pathLst>
              <a:path w="734060" h="455929">
                <a:moveTo>
                  <a:pt x="0" y="227736"/>
                </a:moveTo>
                <a:lnTo>
                  <a:pt x="18691" y="155761"/>
                </a:lnTo>
                <a:lnTo>
                  <a:pt x="40925" y="123087"/>
                </a:lnTo>
                <a:lnTo>
                  <a:pt x="70744" y="93246"/>
                </a:lnTo>
                <a:lnTo>
                  <a:pt x="107394" y="66709"/>
                </a:lnTo>
                <a:lnTo>
                  <a:pt x="150121" y="43945"/>
                </a:lnTo>
                <a:lnTo>
                  <a:pt x="198171" y="25423"/>
                </a:lnTo>
                <a:lnTo>
                  <a:pt x="250789" y="11612"/>
                </a:lnTo>
                <a:lnTo>
                  <a:pt x="307221" y="2981"/>
                </a:lnTo>
                <a:lnTo>
                  <a:pt x="366712" y="0"/>
                </a:lnTo>
                <a:lnTo>
                  <a:pt x="426205" y="2981"/>
                </a:lnTo>
                <a:lnTo>
                  <a:pt x="482642" y="11612"/>
                </a:lnTo>
                <a:lnTo>
                  <a:pt x="535267" y="25423"/>
                </a:lnTo>
                <a:lnTo>
                  <a:pt x="583325" y="43945"/>
                </a:lnTo>
                <a:lnTo>
                  <a:pt x="626062" y="66709"/>
                </a:lnTo>
                <a:lnTo>
                  <a:pt x="662722" y="93246"/>
                </a:lnTo>
                <a:lnTo>
                  <a:pt x="692549" y="123087"/>
                </a:lnTo>
                <a:lnTo>
                  <a:pt x="714790" y="155761"/>
                </a:lnTo>
                <a:lnTo>
                  <a:pt x="733488" y="227736"/>
                </a:lnTo>
                <a:lnTo>
                  <a:pt x="728688" y="264698"/>
                </a:lnTo>
                <a:lnTo>
                  <a:pt x="714790" y="299749"/>
                </a:lnTo>
                <a:lnTo>
                  <a:pt x="692549" y="332434"/>
                </a:lnTo>
                <a:lnTo>
                  <a:pt x="662722" y="362282"/>
                </a:lnTo>
                <a:lnTo>
                  <a:pt x="626062" y="388826"/>
                </a:lnTo>
                <a:lnTo>
                  <a:pt x="583325" y="411595"/>
                </a:lnTo>
                <a:lnTo>
                  <a:pt x="535267" y="430121"/>
                </a:lnTo>
                <a:lnTo>
                  <a:pt x="482642" y="443935"/>
                </a:lnTo>
                <a:lnTo>
                  <a:pt x="426205" y="452567"/>
                </a:lnTo>
                <a:lnTo>
                  <a:pt x="366712" y="455549"/>
                </a:lnTo>
                <a:lnTo>
                  <a:pt x="307221" y="452567"/>
                </a:lnTo>
                <a:lnTo>
                  <a:pt x="250789" y="443935"/>
                </a:lnTo>
                <a:lnTo>
                  <a:pt x="198171" y="430121"/>
                </a:lnTo>
                <a:lnTo>
                  <a:pt x="150121" y="411595"/>
                </a:lnTo>
                <a:lnTo>
                  <a:pt x="107394" y="388826"/>
                </a:lnTo>
                <a:lnTo>
                  <a:pt x="70744" y="362282"/>
                </a:lnTo>
                <a:lnTo>
                  <a:pt x="40925" y="332434"/>
                </a:lnTo>
                <a:lnTo>
                  <a:pt x="18691" y="299749"/>
                </a:lnTo>
                <a:lnTo>
                  <a:pt x="0" y="2277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273302" y="5561787"/>
            <a:ext cx="53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pr</a:t>
            </a:r>
            <a:r>
              <a:rPr sz="1800" spc="-10" dirty="0">
                <a:latin typeface="Liberation Sans Narrow"/>
                <a:cs typeface="Liberation Sans Narrow"/>
              </a:rPr>
              <a:t>e</a:t>
            </a:r>
            <a:r>
              <a:rPr sz="1800" dirty="0">
                <a:latin typeface="Liberation Sans Narrow"/>
                <a:cs typeface="Liberation Sans Narrow"/>
              </a:rPr>
              <a:t>c</a:t>
            </a:r>
            <a:r>
              <a:rPr sz="1800" spc="-5" dirty="0">
                <a:latin typeface="Liberation Sans Narrow"/>
                <a:cs typeface="Liberation Sans Narrow"/>
              </a:rPr>
              <a:t>io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986151" y="3489325"/>
            <a:ext cx="428625" cy="228600"/>
          </a:xfrm>
          <a:custGeom>
            <a:avLst/>
            <a:gdLst/>
            <a:ahLst/>
            <a:cxnLst/>
            <a:rect l="l" t="t" r="r" b="b"/>
            <a:pathLst>
              <a:path w="428625" h="228600">
                <a:moveTo>
                  <a:pt x="0" y="228600"/>
                </a:moveTo>
                <a:lnTo>
                  <a:pt x="4286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19425" y="3109976"/>
            <a:ext cx="1120775" cy="455930"/>
          </a:xfrm>
          <a:custGeom>
            <a:avLst/>
            <a:gdLst/>
            <a:ahLst/>
            <a:cxnLst/>
            <a:rect l="l" t="t" r="r" b="b"/>
            <a:pathLst>
              <a:path w="1120775" h="455929">
                <a:moveTo>
                  <a:pt x="560324" y="0"/>
                </a:moveTo>
                <a:lnTo>
                  <a:pt x="494994" y="1532"/>
                </a:lnTo>
                <a:lnTo>
                  <a:pt x="431874" y="6015"/>
                </a:lnTo>
                <a:lnTo>
                  <a:pt x="371384" y="13278"/>
                </a:lnTo>
                <a:lnTo>
                  <a:pt x="313945" y="23150"/>
                </a:lnTo>
                <a:lnTo>
                  <a:pt x="259979" y="35459"/>
                </a:lnTo>
                <a:lnTo>
                  <a:pt x="209906" y="50035"/>
                </a:lnTo>
                <a:lnTo>
                  <a:pt x="164147" y="66706"/>
                </a:lnTo>
                <a:lnTo>
                  <a:pt x="123124" y="85302"/>
                </a:lnTo>
                <a:lnTo>
                  <a:pt x="87256" y="105651"/>
                </a:lnTo>
                <a:lnTo>
                  <a:pt x="32675" y="150925"/>
                </a:lnTo>
                <a:lnTo>
                  <a:pt x="3770" y="201160"/>
                </a:lnTo>
                <a:lnTo>
                  <a:pt x="0" y="227711"/>
                </a:lnTo>
                <a:lnTo>
                  <a:pt x="3770" y="254286"/>
                </a:lnTo>
                <a:lnTo>
                  <a:pt x="32675" y="304561"/>
                </a:lnTo>
                <a:lnTo>
                  <a:pt x="87256" y="349863"/>
                </a:lnTo>
                <a:lnTo>
                  <a:pt x="123124" y="370222"/>
                </a:lnTo>
                <a:lnTo>
                  <a:pt x="164147" y="388826"/>
                </a:lnTo>
                <a:lnTo>
                  <a:pt x="209906" y="405503"/>
                </a:lnTo>
                <a:lnTo>
                  <a:pt x="259979" y="420083"/>
                </a:lnTo>
                <a:lnTo>
                  <a:pt x="313945" y="432395"/>
                </a:lnTo>
                <a:lnTo>
                  <a:pt x="371384" y="442269"/>
                </a:lnTo>
                <a:lnTo>
                  <a:pt x="431874" y="449532"/>
                </a:lnTo>
                <a:lnTo>
                  <a:pt x="494994" y="454016"/>
                </a:lnTo>
                <a:lnTo>
                  <a:pt x="560324" y="455549"/>
                </a:lnTo>
                <a:lnTo>
                  <a:pt x="625678" y="454016"/>
                </a:lnTo>
                <a:lnTo>
                  <a:pt x="688820" y="449532"/>
                </a:lnTo>
                <a:lnTo>
                  <a:pt x="749329" y="442269"/>
                </a:lnTo>
                <a:lnTo>
                  <a:pt x="806783" y="432395"/>
                </a:lnTo>
                <a:lnTo>
                  <a:pt x="860762" y="420083"/>
                </a:lnTo>
                <a:lnTo>
                  <a:pt x="910845" y="405503"/>
                </a:lnTo>
                <a:lnTo>
                  <a:pt x="956611" y="388826"/>
                </a:lnTo>
                <a:lnTo>
                  <a:pt x="997640" y="370222"/>
                </a:lnTo>
                <a:lnTo>
                  <a:pt x="1033512" y="349863"/>
                </a:lnTo>
                <a:lnTo>
                  <a:pt x="1088098" y="304561"/>
                </a:lnTo>
                <a:lnTo>
                  <a:pt x="1117004" y="254286"/>
                </a:lnTo>
                <a:lnTo>
                  <a:pt x="1120775" y="227711"/>
                </a:lnTo>
                <a:lnTo>
                  <a:pt x="1117004" y="201160"/>
                </a:lnTo>
                <a:lnTo>
                  <a:pt x="1088098" y="150925"/>
                </a:lnTo>
                <a:lnTo>
                  <a:pt x="1033512" y="105651"/>
                </a:lnTo>
                <a:lnTo>
                  <a:pt x="997640" y="85302"/>
                </a:lnTo>
                <a:lnTo>
                  <a:pt x="956611" y="66706"/>
                </a:lnTo>
                <a:lnTo>
                  <a:pt x="910845" y="50035"/>
                </a:lnTo>
                <a:lnTo>
                  <a:pt x="860762" y="35459"/>
                </a:lnTo>
                <a:lnTo>
                  <a:pt x="806783" y="23150"/>
                </a:lnTo>
                <a:lnTo>
                  <a:pt x="749329" y="13278"/>
                </a:lnTo>
                <a:lnTo>
                  <a:pt x="688820" y="6015"/>
                </a:lnTo>
                <a:lnTo>
                  <a:pt x="625678" y="1532"/>
                </a:lnTo>
                <a:lnTo>
                  <a:pt x="56032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19425" y="3109976"/>
            <a:ext cx="1120775" cy="455930"/>
          </a:xfrm>
          <a:custGeom>
            <a:avLst/>
            <a:gdLst/>
            <a:ahLst/>
            <a:cxnLst/>
            <a:rect l="l" t="t" r="r" b="b"/>
            <a:pathLst>
              <a:path w="1120775" h="455929">
                <a:moveTo>
                  <a:pt x="1120775" y="227711"/>
                </a:moveTo>
                <a:lnTo>
                  <a:pt x="1105971" y="175508"/>
                </a:lnTo>
                <a:lnTo>
                  <a:pt x="1063804" y="127583"/>
                </a:lnTo>
                <a:lnTo>
                  <a:pt x="997640" y="85302"/>
                </a:lnTo>
                <a:lnTo>
                  <a:pt x="956611" y="66706"/>
                </a:lnTo>
                <a:lnTo>
                  <a:pt x="910845" y="50035"/>
                </a:lnTo>
                <a:lnTo>
                  <a:pt x="860762" y="35459"/>
                </a:lnTo>
                <a:lnTo>
                  <a:pt x="806783" y="23150"/>
                </a:lnTo>
                <a:lnTo>
                  <a:pt x="749329" y="13278"/>
                </a:lnTo>
                <a:lnTo>
                  <a:pt x="688820" y="6015"/>
                </a:lnTo>
                <a:lnTo>
                  <a:pt x="625678" y="1532"/>
                </a:lnTo>
                <a:lnTo>
                  <a:pt x="560324" y="0"/>
                </a:lnTo>
                <a:lnTo>
                  <a:pt x="494994" y="1532"/>
                </a:lnTo>
                <a:lnTo>
                  <a:pt x="431874" y="6015"/>
                </a:lnTo>
                <a:lnTo>
                  <a:pt x="371384" y="13278"/>
                </a:lnTo>
                <a:lnTo>
                  <a:pt x="313945" y="23150"/>
                </a:lnTo>
                <a:lnTo>
                  <a:pt x="259979" y="35459"/>
                </a:lnTo>
                <a:lnTo>
                  <a:pt x="209906" y="50035"/>
                </a:lnTo>
                <a:lnTo>
                  <a:pt x="164147" y="66706"/>
                </a:lnTo>
                <a:lnTo>
                  <a:pt x="123124" y="85302"/>
                </a:lnTo>
                <a:lnTo>
                  <a:pt x="87256" y="105651"/>
                </a:lnTo>
                <a:lnTo>
                  <a:pt x="32675" y="150925"/>
                </a:lnTo>
                <a:lnTo>
                  <a:pt x="3770" y="201160"/>
                </a:lnTo>
                <a:lnTo>
                  <a:pt x="0" y="227711"/>
                </a:lnTo>
                <a:lnTo>
                  <a:pt x="3770" y="254286"/>
                </a:lnTo>
                <a:lnTo>
                  <a:pt x="14803" y="279960"/>
                </a:lnTo>
                <a:lnTo>
                  <a:pt x="56967" y="327919"/>
                </a:lnTo>
                <a:lnTo>
                  <a:pt x="123124" y="370222"/>
                </a:lnTo>
                <a:lnTo>
                  <a:pt x="164147" y="388826"/>
                </a:lnTo>
                <a:lnTo>
                  <a:pt x="209906" y="405503"/>
                </a:lnTo>
                <a:lnTo>
                  <a:pt x="259979" y="420083"/>
                </a:lnTo>
                <a:lnTo>
                  <a:pt x="313945" y="432395"/>
                </a:lnTo>
                <a:lnTo>
                  <a:pt x="371384" y="442269"/>
                </a:lnTo>
                <a:lnTo>
                  <a:pt x="431874" y="449532"/>
                </a:lnTo>
                <a:lnTo>
                  <a:pt x="494994" y="454016"/>
                </a:lnTo>
                <a:lnTo>
                  <a:pt x="560324" y="455549"/>
                </a:lnTo>
                <a:lnTo>
                  <a:pt x="625678" y="454016"/>
                </a:lnTo>
                <a:lnTo>
                  <a:pt x="688820" y="449532"/>
                </a:lnTo>
                <a:lnTo>
                  <a:pt x="749329" y="442269"/>
                </a:lnTo>
                <a:lnTo>
                  <a:pt x="806783" y="432395"/>
                </a:lnTo>
                <a:lnTo>
                  <a:pt x="860762" y="420083"/>
                </a:lnTo>
                <a:lnTo>
                  <a:pt x="910845" y="405503"/>
                </a:lnTo>
                <a:lnTo>
                  <a:pt x="956611" y="388826"/>
                </a:lnTo>
                <a:lnTo>
                  <a:pt x="997640" y="370222"/>
                </a:lnTo>
                <a:lnTo>
                  <a:pt x="1033512" y="349863"/>
                </a:lnTo>
                <a:lnTo>
                  <a:pt x="1088098" y="304561"/>
                </a:lnTo>
                <a:lnTo>
                  <a:pt x="1117004" y="254286"/>
                </a:lnTo>
                <a:lnTo>
                  <a:pt x="1120775" y="2277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177285" y="3202051"/>
            <a:ext cx="80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f</a:t>
            </a:r>
            <a:r>
              <a:rPr sz="1800" spc="-10" dirty="0">
                <a:latin typeface="Liberation Sans Narrow"/>
                <a:cs typeface="Liberation Sans Narrow"/>
              </a:rPr>
              <a:t>e</a:t>
            </a:r>
            <a:r>
              <a:rPr sz="1800" dirty="0">
                <a:latin typeface="Liberation Sans Narrow"/>
                <a:cs typeface="Liberation Sans Narrow"/>
              </a:rPr>
              <a:t>c</a:t>
            </a:r>
            <a:r>
              <a:rPr sz="1800" spc="-5" dirty="0">
                <a:latin typeface="Liberation Sans Narrow"/>
                <a:cs typeface="Liberation Sans Narrow"/>
              </a:rPr>
              <a:t>h</a:t>
            </a:r>
            <a:r>
              <a:rPr sz="1800" spc="-10" dirty="0">
                <a:latin typeface="Liberation Sans Narrow"/>
                <a:cs typeface="Liberation Sans Narrow"/>
              </a:rPr>
              <a:t>a</a:t>
            </a:r>
            <a:r>
              <a:rPr sz="1800" dirty="0">
                <a:latin typeface="Liberation Sans Narrow"/>
                <a:cs typeface="Liberation Sans Narrow"/>
              </a:rPr>
              <a:t>F</a:t>
            </a:r>
            <a:r>
              <a:rPr sz="1800" spc="-10" dirty="0">
                <a:latin typeface="Liberation Sans Narrow"/>
                <a:cs typeface="Liberation Sans Narrow"/>
              </a:rPr>
              <a:t>a</a:t>
            </a:r>
            <a:r>
              <a:rPr sz="1800" dirty="0">
                <a:latin typeface="Liberation Sans Narrow"/>
                <a:cs typeface="Liberation Sans Narrow"/>
              </a:rPr>
              <a:t>b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68266" y="4097273"/>
            <a:ext cx="1069340" cy="304800"/>
          </a:xfrm>
          <a:custGeom>
            <a:avLst/>
            <a:gdLst/>
            <a:ahLst/>
            <a:cxnLst/>
            <a:rect l="l" t="t" r="r" b="b"/>
            <a:pathLst>
              <a:path w="1069339" h="304800">
                <a:moveTo>
                  <a:pt x="752221" y="0"/>
                </a:moveTo>
                <a:lnTo>
                  <a:pt x="752221" y="76200"/>
                </a:lnTo>
                <a:lnTo>
                  <a:pt x="0" y="76200"/>
                </a:lnTo>
                <a:lnTo>
                  <a:pt x="0" y="228600"/>
                </a:lnTo>
                <a:lnTo>
                  <a:pt x="752221" y="228600"/>
                </a:lnTo>
                <a:lnTo>
                  <a:pt x="752221" y="304800"/>
                </a:lnTo>
                <a:lnTo>
                  <a:pt x="1068959" y="152400"/>
                </a:lnTo>
                <a:lnTo>
                  <a:pt x="752221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89110" y="417347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9176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90195" y="417347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9588">
            <a:solidFill>
              <a:srgbClr val="CCE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168266" y="4097273"/>
            <a:ext cx="1069340" cy="304800"/>
          </a:xfrm>
          <a:custGeom>
            <a:avLst/>
            <a:gdLst/>
            <a:ahLst/>
            <a:cxnLst/>
            <a:rect l="l" t="t" r="r" b="b"/>
            <a:pathLst>
              <a:path w="1069339" h="304800">
                <a:moveTo>
                  <a:pt x="752221" y="0"/>
                </a:moveTo>
                <a:lnTo>
                  <a:pt x="752221" y="76200"/>
                </a:lnTo>
                <a:lnTo>
                  <a:pt x="0" y="76200"/>
                </a:lnTo>
                <a:lnTo>
                  <a:pt x="0" y="228600"/>
                </a:lnTo>
                <a:lnTo>
                  <a:pt x="752221" y="228600"/>
                </a:lnTo>
                <a:lnTo>
                  <a:pt x="752221" y="304800"/>
                </a:lnTo>
                <a:lnTo>
                  <a:pt x="1068959" y="152400"/>
                </a:lnTo>
                <a:lnTo>
                  <a:pt x="75222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49521" y="4173473"/>
            <a:ext cx="79375" cy="152400"/>
          </a:xfrm>
          <a:custGeom>
            <a:avLst/>
            <a:gdLst/>
            <a:ahLst/>
            <a:cxnLst/>
            <a:rect l="l" t="t" r="r" b="b"/>
            <a:pathLst>
              <a:path w="79375" h="152400">
                <a:moveTo>
                  <a:pt x="0" y="152400"/>
                </a:moveTo>
                <a:lnTo>
                  <a:pt x="79176" y="152400"/>
                </a:lnTo>
                <a:lnTo>
                  <a:pt x="79176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70401" y="4173473"/>
            <a:ext cx="40005" cy="152400"/>
          </a:xfrm>
          <a:custGeom>
            <a:avLst/>
            <a:gdLst/>
            <a:ahLst/>
            <a:cxnLst/>
            <a:rect l="l" t="t" r="r" b="b"/>
            <a:pathLst>
              <a:path w="40004" h="152400">
                <a:moveTo>
                  <a:pt x="0" y="152400"/>
                </a:moveTo>
                <a:lnTo>
                  <a:pt x="39588" y="152400"/>
                </a:lnTo>
                <a:lnTo>
                  <a:pt x="39588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71751" y="3590925"/>
            <a:ext cx="914400" cy="320675"/>
          </a:xfrm>
          <a:custGeom>
            <a:avLst/>
            <a:gdLst/>
            <a:ahLst/>
            <a:cxnLst/>
            <a:rect l="l" t="t" r="r" b="b"/>
            <a:pathLst>
              <a:path w="914400" h="320675">
                <a:moveTo>
                  <a:pt x="0" y="320675"/>
                </a:moveTo>
                <a:lnTo>
                  <a:pt x="914400" y="320675"/>
                </a:lnTo>
                <a:lnTo>
                  <a:pt x="914400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71751" y="3590925"/>
            <a:ext cx="914400" cy="320675"/>
          </a:xfrm>
          <a:custGeom>
            <a:avLst/>
            <a:gdLst/>
            <a:ahLst/>
            <a:cxnLst/>
            <a:rect l="l" t="t" r="r" b="b"/>
            <a:pathLst>
              <a:path w="914400" h="320675">
                <a:moveTo>
                  <a:pt x="0" y="320675"/>
                </a:moveTo>
                <a:lnTo>
                  <a:pt x="914400" y="320675"/>
                </a:lnTo>
                <a:lnTo>
                  <a:pt x="914400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071751" y="3590925"/>
            <a:ext cx="914400" cy="3206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CAMIÓN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141601" y="5499100"/>
            <a:ext cx="914400" cy="320675"/>
          </a:xfrm>
          <a:custGeom>
            <a:avLst/>
            <a:gdLst/>
            <a:ahLst/>
            <a:cxnLst/>
            <a:rect l="l" t="t" r="r" b="b"/>
            <a:pathLst>
              <a:path w="914400" h="320675">
                <a:moveTo>
                  <a:pt x="0" y="320675"/>
                </a:moveTo>
                <a:lnTo>
                  <a:pt x="914400" y="320675"/>
                </a:lnTo>
                <a:lnTo>
                  <a:pt x="914400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41601" y="5499100"/>
            <a:ext cx="914400" cy="320675"/>
          </a:xfrm>
          <a:custGeom>
            <a:avLst/>
            <a:gdLst/>
            <a:ahLst/>
            <a:cxnLst/>
            <a:rect l="l" t="t" r="r" b="b"/>
            <a:pathLst>
              <a:path w="914400" h="320675">
                <a:moveTo>
                  <a:pt x="0" y="320675"/>
                </a:moveTo>
                <a:lnTo>
                  <a:pt x="914400" y="320675"/>
                </a:lnTo>
                <a:lnTo>
                  <a:pt x="914400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141601" y="5499100"/>
            <a:ext cx="914400" cy="3206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414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AUTO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588000" y="4502150"/>
            <a:ext cx="914400" cy="320675"/>
          </a:xfrm>
          <a:custGeom>
            <a:avLst/>
            <a:gdLst/>
            <a:ahLst/>
            <a:cxnLst/>
            <a:rect l="l" t="t" r="r" b="b"/>
            <a:pathLst>
              <a:path w="914400" h="320675">
                <a:moveTo>
                  <a:pt x="0" y="320675"/>
                </a:moveTo>
                <a:lnTo>
                  <a:pt x="914400" y="320675"/>
                </a:lnTo>
                <a:lnTo>
                  <a:pt x="914400" y="0"/>
                </a:lnTo>
                <a:lnTo>
                  <a:pt x="0" y="0"/>
                </a:lnTo>
                <a:lnTo>
                  <a:pt x="0" y="320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588000" y="4502150"/>
            <a:ext cx="914400" cy="3206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CAMIÓN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893050" y="5011801"/>
            <a:ext cx="1089025" cy="455930"/>
          </a:xfrm>
          <a:custGeom>
            <a:avLst/>
            <a:gdLst/>
            <a:ahLst/>
            <a:cxnLst/>
            <a:rect l="l" t="t" r="r" b="b"/>
            <a:pathLst>
              <a:path w="1089025" h="455929">
                <a:moveTo>
                  <a:pt x="544576" y="0"/>
                </a:moveTo>
                <a:lnTo>
                  <a:pt x="481071" y="1532"/>
                </a:lnTo>
                <a:lnTo>
                  <a:pt x="419717" y="6015"/>
                </a:lnTo>
                <a:lnTo>
                  <a:pt x="360922" y="13278"/>
                </a:lnTo>
                <a:lnTo>
                  <a:pt x="305096" y="23150"/>
                </a:lnTo>
                <a:lnTo>
                  <a:pt x="252646" y="35459"/>
                </a:lnTo>
                <a:lnTo>
                  <a:pt x="203981" y="50035"/>
                </a:lnTo>
                <a:lnTo>
                  <a:pt x="159512" y="66706"/>
                </a:lnTo>
                <a:lnTo>
                  <a:pt x="119645" y="85302"/>
                </a:lnTo>
                <a:lnTo>
                  <a:pt x="84790" y="105651"/>
                </a:lnTo>
                <a:lnTo>
                  <a:pt x="31750" y="150925"/>
                </a:lnTo>
                <a:lnTo>
                  <a:pt x="3664" y="201160"/>
                </a:lnTo>
                <a:lnTo>
                  <a:pt x="0" y="227711"/>
                </a:lnTo>
                <a:lnTo>
                  <a:pt x="3664" y="254286"/>
                </a:lnTo>
                <a:lnTo>
                  <a:pt x="31750" y="304561"/>
                </a:lnTo>
                <a:lnTo>
                  <a:pt x="84790" y="349863"/>
                </a:lnTo>
                <a:lnTo>
                  <a:pt x="119645" y="370222"/>
                </a:lnTo>
                <a:lnTo>
                  <a:pt x="159512" y="388826"/>
                </a:lnTo>
                <a:lnTo>
                  <a:pt x="203981" y="405503"/>
                </a:lnTo>
                <a:lnTo>
                  <a:pt x="252646" y="420083"/>
                </a:lnTo>
                <a:lnTo>
                  <a:pt x="305096" y="432395"/>
                </a:lnTo>
                <a:lnTo>
                  <a:pt x="360922" y="442269"/>
                </a:lnTo>
                <a:lnTo>
                  <a:pt x="419717" y="449532"/>
                </a:lnTo>
                <a:lnTo>
                  <a:pt x="481071" y="454016"/>
                </a:lnTo>
                <a:lnTo>
                  <a:pt x="544576" y="455549"/>
                </a:lnTo>
                <a:lnTo>
                  <a:pt x="608055" y="454016"/>
                </a:lnTo>
                <a:lnTo>
                  <a:pt x="669387" y="449532"/>
                </a:lnTo>
                <a:lnTo>
                  <a:pt x="728163" y="442269"/>
                </a:lnTo>
                <a:lnTo>
                  <a:pt x="783975" y="432395"/>
                </a:lnTo>
                <a:lnTo>
                  <a:pt x="836412" y="420083"/>
                </a:lnTo>
                <a:lnTo>
                  <a:pt x="885066" y="405503"/>
                </a:lnTo>
                <a:lnTo>
                  <a:pt x="929528" y="388826"/>
                </a:lnTo>
                <a:lnTo>
                  <a:pt x="969389" y="370222"/>
                </a:lnTo>
                <a:lnTo>
                  <a:pt x="1004240" y="349863"/>
                </a:lnTo>
                <a:lnTo>
                  <a:pt x="1057275" y="304561"/>
                </a:lnTo>
                <a:lnTo>
                  <a:pt x="1085360" y="254286"/>
                </a:lnTo>
                <a:lnTo>
                  <a:pt x="1089025" y="227711"/>
                </a:lnTo>
                <a:lnTo>
                  <a:pt x="1085360" y="201160"/>
                </a:lnTo>
                <a:lnTo>
                  <a:pt x="1057275" y="150925"/>
                </a:lnTo>
                <a:lnTo>
                  <a:pt x="1004240" y="105651"/>
                </a:lnTo>
                <a:lnTo>
                  <a:pt x="969389" y="85302"/>
                </a:lnTo>
                <a:lnTo>
                  <a:pt x="929528" y="66706"/>
                </a:lnTo>
                <a:lnTo>
                  <a:pt x="885066" y="50035"/>
                </a:lnTo>
                <a:lnTo>
                  <a:pt x="836412" y="35459"/>
                </a:lnTo>
                <a:lnTo>
                  <a:pt x="783975" y="23150"/>
                </a:lnTo>
                <a:lnTo>
                  <a:pt x="728163" y="13278"/>
                </a:lnTo>
                <a:lnTo>
                  <a:pt x="669387" y="6015"/>
                </a:lnTo>
                <a:lnTo>
                  <a:pt x="608055" y="1532"/>
                </a:lnTo>
                <a:lnTo>
                  <a:pt x="5445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93050" y="5011801"/>
            <a:ext cx="1089025" cy="455930"/>
          </a:xfrm>
          <a:custGeom>
            <a:avLst/>
            <a:gdLst/>
            <a:ahLst/>
            <a:cxnLst/>
            <a:rect l="l" t="t" r="r" b="b"/>
            <a:pathLst>
              <a:path w="1089025" h="455929">
                <a:moveTo>
                  <a:pt x="0" y="227711"/>
                </a:moveTo>
                <a:lnTo>
                  <a:pt x="14383" y="175508"/>
                </a:lnTo>
                <a:lnTo>
                  <a:pt x="55355" y="127583"/>
                </a:lnTo>
                <a:lnTo>
                  <a:pt x="119645" y="85302"/>
                </a:lnTo>
                <a:lnTo>
                  <a:pt x="159512" y="66706"/>
                </a:lnTo>
                <a:lnTo>
                  <a:pt x="203981" y="50035"/>
                </a:lnTo>
                <a:lnTo>
                  <a:pt x="252646" y="35459"/>
                </a:lnTo>
                <a:lnTo>
                  <a:pt x="305096" y="23150"/>
                </a:lnTo>
                <a:lnTo>
                  <a:pt x="360922" y="13278"/>
                </a:lnTo>
                <a:lnTo>
                  <a:pt x="419717" y="6015"/>
                </a:lnTo>
                <a:lnTo>
                  <a:pt x="481071" y="1532"/>
                </a:lnTo>
                <a:lnTo>
                  <a:pt x="544576" y="0"/>
                </a:lnTo>
                <a:lnTo>
                  <a:pt x="608055" y="1532"/>
                </a:lnTo>
                <a:lnTo>
                  <a:pt x="669387" y="6015"/>
                </a:lnTo>
                <a:lnTo>
                  <a:pt x="728163" y="13278"/>
                </a:lnTo>
                <a:lnTo>
                  <a:pt x="783975" y="23150"/>
                </a:lnTo>
                <a:lnTo>
                  <a:pt x="836412" y="35459"/>
                </a:lnTo>
                <a:lnTo>
                  <a:pt x="885066" y="50035"/>
                </a:lnTo>
                <a:lnTo>
                  <a:pt x="929528" y="66706"/>
                </a:lnTo>
                <a:lnTo>
                  <a:pt x="969389" y="85302"/>
                </a:lnTo>
                <a:lnTo>
                  <a:pt x="1004240" y="105651"/>
                </a:lnTo>
                <a:lnTo>
                  <a:pt x="1057275" y="150925"/>
                </a:lnTo>
                <a:lnTo>
                  <a:pt x="1085360" y="201160"/>
                </a:lnTo>
                <a:lnTo>
                  <a:pt x="1089025" y="227711"/>
                </a:lnTo>
                <a:lnTo>
                  <a:pt x="1085360" y="254286"/>
                </a:lnTo>
                <a:lnTo>
                  <a:pt x="1074641" y="279960"/>
                </a:lnTo>
                <a:lnTo>
                  <a:pt x="1033672" y="327919"/>
                </a:lnTo>
                <a:lnTo>
                  <a:pt x="969389" y="370222"/>
                </a:lnTo>
                <a:lnTo>
                  <a:pt x="929528" y="388826"/>
                </a:lnTo>
                <a:lnTo>
                  <a:pt x="885066" y="405503"/>
                </a:lnTo>
                <a:lnTo>
                  <a:pt x="836412" y="420083"/>
                </a:lnTo>
                <a:lnTo>
                  <a:pt x="783975" y="432395"/>
                </a:lnTo>
                <a:lnTo>
                  <a:pt x="728163" y="442269"/>
                </a:lnTo>
                <a:lnTo>
                  <a:pt x="669387" y="449532"/>
                </a:lnTo>
                <a:lnTo>
                  <a:pt x="608055" y="454016"/>
                </a:lnTo>
                <a:lnTo>
                  <a:pt x="544576" y="455549"/>
                </a:lnTo>
                <a:lnTo>
                  <a:pt x="481071" y="454016"/>
                </a:lnTo>
                <a:lnTo>
                  <a:pt x="419717" y="449532"/>
                </a:lnTo>
                <a:lnTo>
                  <a:pt x="360922" y="442269"/>
                </a:lnTo>
                <a:lnTo>
                  <a:pt x="305096" y="432395"/>
                </a:lnTo>
                <a:lnTo>
                  <a:pt x="252646" y="420083"/>
                </a:lnTo>
                <a:lnTo>
                  <a:pt x="203981" y="405503"/>
                </a:lnTo>
                <a:lnTo>
                  <a:pt x="159512" y="388826"/>
                </a:lnTo>
                <a:lnTo>
                  <a:pt x="119645" y="370222"/>
                </a:lnTo>
                <a:lnTo>
                  <a:pt x="84790" y="349863"/>
                </a:lnTo>
                <a:lnTo>
                  <a:pt x="31750" y="304561"/>
                </a:lnTo>
                <a:lnTo>
                  <a:pt x="3664" y="254286"/>
                </a:lnTo>
                <a:lnTo>
                  <a:pt x="0" y="2277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047101" y="5104257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numPuer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135751" y="5010150"/>
            <a:ext cx="941705" cy="455930"/>
          </a:xfrm>
          <a:custGeom>
            <a:avLst/>
            <a:gdLst/>
            <a:ahLst/>
            <a:cxnLst/>
            <a:rect l="l" t="t" r="r" b="b"/>
            <a:pathLst>
              <a:path w="941704" h="455929">
                <a:moveTo>
                  <a:pt x="470662" y="0"/>
                </a:moveTo>
                <a:lnTo>
                  <a:pt x="406789" y="2079"/>
                </a:lnTo>
                <a:lnTo>
                  <a:pt x="345531" y="8136"/>
                </a:lnTo>
                <a:lnTo>
                  <a:pt x="287446" y="17901"/>
                </a:lnTo>
                <a:lnTo>
                  <a:pt x="233096" y="31100"/>
                </a:lnTo>
                <a:lnTo>
                  <a:pt x="183041" y="47465"/>
                </a:lnTo>
                <a:lnTo>
                  <a:pt x="137842" y="66722"/>
                </a:lnTo>
                <a:lnTo>
                  <a:pt x="98059" y="88602"/>
                </a:lnTo>
                <a:lnTo>
                  <a:pt x="64252" y="112832"/>
                </a:lnTo>
                <a:lnTo>
                  <a:pt x="16810" y="167260"/>
                </a:lnTo>
                <a:lnTo>
                  <a:pt x="0" y="227837"/>
                </a:lnTo>
                <a:lnTo>
                  <a:pt x="4296" y="258732"/>
                </a:lnTo>
                <a:lnTo>
                  <a:pt x="36982" y="316480"/>
                </a:lnTo>
                <a:lnTo>
                  <a:pt x="98059" y="367019"/>
                </a:lnTo>
                <a:lnTo>
                  <a:pt x="137842" y="388905"/>
                </a:lnTo>
                <a:lnTo>
                  <a:pt x="183041" y="408172"/>
                </a:lnTo>
                <a:lnTo>
                  <a:pt x="233096" y="424546"/>
                </a:lnTo>
                <a:lnTo>
                  <a:pt x="287446" y="437757"/>
                </a:lnTo>
                <a:lnTo>
                  <a:pt x="345531" y="447530"/>
                </a:lnTo>
                <a:lnTo>
                  <a:pt x="406789" y="453594"/>
                </a:lnTo>
                <a:lnTo>
                  <a:pt x="470662" y="455675"/>
                </a:lnTo>
                <a:lnTo>
                  <a:pt x="534534" y="453594"/>
                </a:lnTo>
                <a:lnTo>
                  <a:pt x="595792" y="447530"/>
                </a:lnTo>
                <a:lnTo>
                  <a:pt x="653877" y="437757"/>
                </a:lnTo>
                <a:lnTo>
                  <a:pt x="708227" y="424546"/>
                </a:lnTo>
                <a:lnTo>
                  <a:pt x="758282" y="408172"/>
                </a:lnTo>
                <a:lnTo>
                  <a:pt x="803481" y="388905"/>
                </a:lnTo>
                <a:lnTo>
                  <a:pt x="843264" y="367019"/>
                </a:lnTo>
                <a:lnTo>
                  <a:pt x="877071" y="342787"/>
                </a:lnTo>
                <a:lnTo>
                  <a:pt x="924513" y="288371"/>
                </a:lnTo>
                <a:lnTo>
                  <a:pt x="941324" y="227837"/>
                </a:lnTo>
                <a:lnTo>
                  <a:pt x="937027" y="196916"/>
                </a:lnTo>
                <a:lnTo>
                  <a:pt x="904341" y="139142"/>
                </a:lnTo>
                <a:lnTo>
                  <a:pt x="843264" y="88602"/>
                </a:lnTo>
                <a:lnTo>
                  <a:pt x="803481" y="66722"/>
                </a:lnTo>
                <a:lnTo>
                  <a:pt x="758282" y="47465"/>
                </a:lnTo>
                <a:lnTo>
                  <a:pt x="708227" y="31100"/>
                </a:lnTo>
                <a:lnTo>
                  <a:pt x="653877" y="17901"/>
                </a:lnTo>
                <a:lnTo>
                  <a:pt x="595792" y="8136"/>
                </a:lnTo>
                <a:lnTo>
                  <a:pt x="534534" y="2079"/>
                </a:lnTo>
                <a:lnTo>
                  <a:pt x="4706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135751" y="5010150"/>
            <a:ext cx="941705" cy="455930"/>
          </a:xfrm>
          <a:custGeom>
            <a:avLst/>
            <a:gdLst/>
            <a:ahLst/>
            <a:cxnLst/>
            <a:rect l="l" t="t" r="r" b="b"/>
            <a:pathLst>
              <a:path w="941704" h="455929">
                <a:moveTo>
                  <a:pt x="0" y="227837"/>
                </a:moveTo>
                <a:lnTo>
                  <a:pt x="16810" y="167260"/>
                </a:lnTo>
                <a:lnTo>
                  <a:pt x="64252" y="112832"/>
                </a:lnTo>
                <a:lnTo>
                  <a:pt x="98059" y="88602"/>
                </a:lnTo>
                <a:lnTo>
                  <a:pt x="137842" y="66722"/>
                </a:lnTo>
                <a:lnTo>
                  <a:pt x="183041" y="47465"/>
                </a:lnTo>
                <a:lnTo>
                  <a:pt x="233096" y="31100"/>
                </a:lnTo>
                <a:lnTo>
                  <a:pt x="287446" y="17901"/>
                </a:lnTo>
                <a:lnTo>
                  <a:pt x="345531" y="8136"/>
                </a:lnTo>
                <a:lnTo>
                  <a:pt x="406789" y="2079"/>
                </a:lnTo>
                <a:lnTo>
                  <a:pt x="470662" y="0"/>
                </a:lnTo>
                <a:lnTo>
                  <a:pt x="534534" y="2079"/>
                </a:lnTo>
                <a:lnTo>
                  <a:pt x="595792" y="8136"/>
                </a:lnTo>
                <a:lnTo>
                  <a:pt x="653877" y="17901"/>
                </a:lnTo>
                <a:lnTo>
                  <a:pt x="708227" y="31100"/>
                </a:lnTo>
                <a:lnTo>
                  <a:pt x="758282" y="47465"/>
                </a:lnTo>
                <a:lnTo>
                  <a:pt x="803481" y="66722"/>
                </a:lnTo>
                <a:lnTo>
                  <a:pt x="843264" y="88602"/>
                </a:lnTo>
                <a:lnTo>
                  <a:pt x="877071" y="112832"/>
                </a:lnTo>
                <a:lnTo>
                  <a:pt x="924513" y="167260"/>
                </a:lnTo>
                <a:lnTo>
                  <a:pt x="941324" y="227837"/>
                </a:lnTo>
                <a:lnTo>
                  <a:pt x="937027" y="258732"/>
                </a:lnTo>
                <a:lnTo>
                  <a:pt x="924513" y="288371"/>
                </a:lnTo>
                <a:lnTo>
                  <a:pt x="877071" y="342787"/>
                </a:lnTo>
                <a:lnTo>
                  <a:pt x="843264" y="367019"/>
                </a:lnTo>
                <a:lnTo>
                  <a:pt x="803481" y="388905"/>
                </a:lnTo>
                <a:lnTo>
                  <a:pt x="758282" y="408172"/>
                </a:lnTo>
                <a:lnTo>
                  <a:pt x="708227" y="424546"/>
                </a:lnTo>
                <a:lnTo>
                  <a:pt x="653877" y="437757"/>
                </a:lnTo>
                <a:lnTo>
                  <a:pt x="595792" y="447530"/>
                </a:lnTo>
                <a:lnTo>
                  <a:pt x="534534" y="453594"/>
                </a:lnTo>
                <a:lnTo>
                  <a:pt x="470662" y="455675"/>
                </a:lnTo>
                <a:lnTo>
                  <a:pt x="406789" y="453594"/>
                </a:lnTo>
                <a:lnTo>
                  <a:pt x="345531" y="447530"/>
                </a:lnTo>
                <a:lnTo>
                  <a:pt x="287446" y="437757"/>
                </a:lnTo>
                <a:lnTo>
                  <a:pt x="233096" y="424546"/>
                </a:lnTo>
                <a:lnTo>
                  <a:pt x="183041" y="408172"/>
                </a:lnTo>
                <a:lnTo>
                  <a:pt x="137842" y="388905"/>
                </a:lnTo>
                <a:lnTo>
                  <a:pt x="98059" y="367019"/>
                </a:lnTo>
                <a:lnTo>
                  <a:pt x="64252" y="342787"/>
                </a:lnTo>
                <a:lnTo>
                  <a:pt x="16810" y="288371"/>
                </a:lnTo>
                <a:lnTo>
                  <a:pt x="0" y="2278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106670" y="5102733"/>
            <a:ext cx="184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348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numEjes	</a:t>
            </a:r>
            <a:r>
              <a:rPr sz="1800" spc="-10" dirty="0">
                <a:latin typeface="Liberation Sans Narrow"/>
                <a:cs typeface="Liberation Sans Narrow"/>
              </a:rPr>
              <a:t>tonelaje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634226" y="3232213"/>
            <a:ext cx="1069975" cy="325755"/>
          </a:xfrm>
          <a:custGeom>
            <a:avLst/>
            <a:gdLst/>
            <a:ahLst/>
            <a:cxnLst/>
            <a:rect l="l" t="t" r="r" b="b"/>
            <a:pathLst>
              <a:path w="1069975" h="325754">
                <a:moveTo>
                  <a:pt x="0" y="325437"/>
                </a:moveTo>
                <a:lnTo>
                  <a:pt x="1069975" y="325437"/>
                </a:lnTo>
                <a:lnTo>
                  <a:pt x="1069975" y="0"/>
                </a:lnTo>
                <a:lnTo>
                  <a:pt x="0" y="0"/>
                </a:lnTo>
                <a:lnTo>
                  <a:pt x="0" y="325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34226" y="3232213"/>
            <a:ext cx="1069975" cy="325755"/>
          </a:xfrm>
          <a:custGeom>
            <a:avLst/>
            <a:gdLst/>
            <a:ahLst/>
            <a:cxnLst/>
            <a:rect l="l" t="t" r="r" b="b"/>
            <a:pathLst>
              <a:path w="1069975" h="325754">
                <a:moveTo>
                  <a:pt x="0" y="325437"/>
                </a:moveTo>
                <a:lnTo>
                  <a:pt x="1069975" y="325437"/>
                </a:lnTo>
                <a:lnTo>
                  <a:pt x="1069975" y="0"/>
                </a:lnTo>
                <a:lnTo>
                  <a:pt x="0" y="0"/>
                </a:lnTo>
                <a:lnTo>
                  <a:pt x="0" y="325437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634226" y="3232213"/>
            <a:ext cx="1069975" cy="325755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70"/>
              </a:spcBef>
            </a:pPr>
            <a:r>
              <a:rPr sz="18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VEHÍCULO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80738" y="4323334"/>
            <a:ext cx="301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808080"/>
                </a:solidFill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E/G:</a:t>
            </a:r>
            <a:r>
              <a:rPr sz="32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Generalización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063750" y="5176773"/>
            <a:ext cx="141605" cy="305435"/>
          </a:xfrm>
          <a:custGeom>
            <a:avLst/>
            <a:gdLst/>
            <a:ahLst/>
            <a:cxnLst/>
            <a:rect l="l" t="t" r="r" b="b"/>
            <a:pathLst>
              <a:path w="141605" h="305435">
                <a:moveTo>
                  <a:pt x="0" y="0"/>
                </a:moveTo>
                <a:lnTo>
                  <a:pt x="141350" y="3049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1550" y="4797425"/>
            <a:ext cx="1203325" cy="455930"/>
          </a:xfrm>
          <a:custGeom>
            <a:avLst/>
            <a:gdLst/>
            <a:ahLst/>
            <a:cxnLst/>
            <a:rect l="l" t="t" r="r" b="b"/>
            <a:pathLst>
              <a:path w="1203325" h="455929">
                <a:moveTo>
                  <a:pt x="601726" y="0"/>
                </a:moveTo>
                <a:lnTo>
                  <a:pt x="536157" y="1336"/>
                </a:lnTo>
                <a:lnTo>
                  <a:pt x="472634" y="5253"/>
                </a:lnTo>
                <a:lnTo>
                  <a:pt x="411525" y="11612"/>
                </a:lnTo>
                <a:lnTo>
                  <a:pt x="353196" y="20274"/>
                </a:lnTo>
                <a:lnTo>
                  <a:pt x="298013" y="31100"/>
                </a:lnTo>
                <a:lnTo>
                  <a:pt x="246344" y="43952"/>
                </a:lnTo>
                <a:lnTo>
                  <a:pt x="198557" y="58689"/>
                </a:lnTo>
                <a:lnTo>
                  <a:pt x="155017" y="75174"/>
                </a:lnTo>
                <a:lnTo>
                  <a:pt x="116091" y="93268"/>
                </a:lnTo>
                <a:lnTo>
                  <a:pt x="82148" y="112832"/>
                </a:lnTo>
                <a:lnTo>
                  <a:pt x="30674" y="155813"/>
                </a:lnTo>
                <a:lnTo>
                  <a:pt x="3530" y="203008"/>
                </a:lnTo>
                <a:lnTo>
                  <a:pt x="0" y="227837"/>
                </a:lnTo>
                <a:lnTo>
                  <a:pt x="3530" y="252645"/>
                </a:lnTo>
                <a:lnTo>
                  <a:pt x="30674" y="299813"/>
                </a:lnTo>
                <a:lnTo>
                  <a:pt x="82148" y="342787"/>
                </a:lnTo>
                <a:lnTo>
                  <a:pt x="116091" y="362352"/>
                </a:lnTo>
                <a:lnTo>
                  <a:pt x="155017" y="380450"/>
                </a:lnTo>
                <a:lnTo>
                  <a:pt x="198557" y="396941"/>
                </a:lnTo>
                <a:lnTo>
                  <a:pt x="246344" y="411687"/>
                </a:lnTo>
                <a:lnTo>
                  <a:pt x="298013" y="424546"/>
                </a:lnTo>
                <a:lnTo>
                  <a:pt x="353196" y="435381"/>
                </a:lnTo>
                <a:lnTo>
                  <a:pt x="411525" y="444050"/>
                </a:lnTo>
                <a:lnTo>
                  <a:pt x="472634" y="450416"/>
                </a:lnTo>
                <a:lnTo>
                  <a:pt x="536157" y="454337"/>
                </a:lnTo>
                <a:lnTo>
                  <a:pt x="601726" y="455675"/>
                </a:lnTo>
                <a:lnTo>
                  <a:pt x="667273" y="454337"/>
                </a:lnTo>
                <a:lnTo>
                  <a:pt x="730776" y="450416"/>
                </a:lnTo>
                <a:lnTo>
                  <a:pt x="791869" y="444050"/>
                </a:lnTo>
                <a:lnTo>
                  <a:pt x="850184" y="435381"/>
                </a:lnTo>
                <a:lnTo>
                  <a:pt x="905354" y="424546"/>
                </a:lnTo>
                <a:lnTo>
                  <a:pt x="957013" y="411687"/>
                </a:lnTo>
                <a:lnTo>
                  <a:pt x="1004792" y="396941"/>
                </a:lnTo>
                <a:lnTo>
                  <a:pt x="1048325" y="380450"/>
                </a:lnTo>
                <a:lnTo>
                  <a:pt x="1087244" y="362352"/>
                </a:lnTo>
                <a:lnTo>
                  <a:pt x="1121184" y="342787"/>
                </a:lnTo>
                <a:lnTo>
                  <a:pt x="1172652" y="299813"/>
                </a:lnTo>
                <a:lnTo>
                  <a:pt x="1199794" y="252645"/>
                </a:lnTo>
                <a:lnTo>
                  <a:pt x="1203325" y="227837"/>
                </a:lnTo>
                <a:lnTo>
                  <a:pt x="1199794" y="203008"/>
                </a:lnTo>
                <a:lnTo>
                  <a:pt x="1172652" y="155813"/>
                </a:lnTo>
                <a:lnTo>
                  <a:pt x="1121184" y="112832"/>
                </a:lnTo>
                <a:lnTo>
                  <a:pt x="1087244" y="93268"/>
                </a:lnTo>
                <a:lnTo>
                  <a:pt x="1048325" y="75174"/>
                </a:lnTo>
                <a:lnTo>
                  <a:pt x="1004792" y="58689"/>
                </a:lnTo>
                <a:lnTo>
                  <a:pt x="957013" y="43952"/>
                </a:lnTo>
                <a:lnTo>
                  <a:pt x="905354" y="31100"/>
                </a:lnTo>
                <a:lnTo>
                  <a:pt x="850184" y="20274"/>
                </a:lnTo>
                <a:lnTo>
                  <a:pt x="791869" y="11612"/>
                </a:lnTo>
                <a:lnTo>
                  <a:pt x="730776" y="5253"/>
                </a:lnTo>
                <a:lnTo>
                  <a:pt x="667273" y="1336"/>
                </a:lnTo>
                <a:lnTo>
                  <a:pt x="60172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71550" y="4797425"/>
            <a:ext cx="1203325" cy="455930"/>
          </a:xfrm>
          <a:custGeom>
            <a:avLst/>
            <a:gdLst/>
            <a:ahLst/>
            <a:cxnLst/>
            <a:rect l="l" t="t" r="r" b="b"/>
            <a:pathLst>
              <a:path w="1203325" h="455929">
                <a:moveTo>
                  <a:pt x="0" y="227837"/>
                </a:moveTo>
                <a:lnTo>
                  <a:pt x="13877" y="178953"/>
                </a:lnTo>
                <a:lnTo>
                  <a:pt x="53553" y="133727"/>
                </a:lnTo>
                <a:lnTo>
                  <a:pt x="116091" y="93268"/>
                </a:lnTo>
                <a:lnTo>
                  <a:pt x="155017" y="75174"/>
                </a:lnTo>
                <a:lnTo>
                  <a:pt x="198557" y="58689"/>
                </a:lnTo>
                <a:lnTo>
                  <a:pt x="246344" y="43952"/>
                </a:lnTo>
                <a:lnTo>
                  <a:pt x="298013" y="31100"/>
                </a:lnTo>
                <a:lnTo>
                  <a:pt x="353196" y="20274"/>
                </a:lnTo>
                <a:lnTo>
                  <a:pt x="411525" y="11612"/>
                </a:lnTo>
                <a:lnTo>
                  <a:pt x="472634" y="5253"/>
                </a:lnTo>
                <a:lnTo>
                  <a:pt x="536157" y="1336"/>
                </a:lnTo>
                <a:lnTo>
                  <a:pt x="601726" y="0"/>
                </a:lnTo>
                <a:lnTo>
                  <a:pt x="667273" y="1336"/>
                </a:lnTo>
                <a:lnTo>
                  <a:pt x="730776" y="5253"/>
                </a:lnTo>
                <a:lnTo>
                  <a:pt x="791869" y="11612"/>
                </a:lnTo>
                <a:lnTo>
                  <a:pt x="850184" y="20274"/>
                </a:lnTo>
                <a:lnTo>
                  <a:pt x="905354" y="31100"/>
                </a:lnTo>
                <a:lnTo>
                  <a:pt x="957013" y="43952"/>
                </a:lnTo>
                <a:lnTo>
                  <a:pt x="1004792" y="58689"/>
                </a:lnTo>
                <a:lnTo>
                  <a:pt x="1048325" y="75174"/>
                </a:lnTo>
                <a:lnTo>
                  <a:pt x="1087244" y="93268"/>
                </a:lnTo>
                <a:lnTo>
                  <a:pt x="1121184" y="112832"/>
                </a:lnTo>
                <a:lnTo>
                  <a:pt x="1172652" y="155813"/>
                </a:lnTo>
                <a:lnTo>
                  <a:pt x="1199794" y="203008"/>
                </a:lnTo>
                <a:lnTo>
                  <a:pt x="1203325" y="227837"/>
                </a:lnTo>
                <a:lnTo>
                  <a:pt x="1199794" y="252645"/>
                </a:lnTo>
                <a:lnTo>
                  <a:pt x="1189448" y="276684"/>
                </a:lnTo>
                <a:lnTo>
                  <a:pt x="1149775" y="321894"/>
                </a:lnTo>
                <a:lnTo>
                  <a:pt x="1087244" y="362352"/>
                </a:lnTo>
                <a:lnTo>
                  <a:pt x="1048325" y="380450"/>
                </a:lnTo>
                <a:lnTo>
                  <a:pt x="1004792" y="396941"/>
                </a:lnTo>
                <a:lnTo>
                  <a:pt x="957013" y="411687"/>
                </a:lnTo>
                <a:lnTo>
                  <a:pt x="905354" y="424546"/>
                </a:lnTo>
                <a:lnTo>
                  <a:pt x="850184" y="435381"/>
                </a:lnTo>
                <a:lnTo>
                  <a:pt x="791869" y="444050"/>
                </a:lnTo>
                <a:lnTo>
                  <a:pt x="730776" y="450416"/>
                </a:lnTo>
                <a:lnTo>
                  <a:pt x="667273" y="454337"/>
                </a:lnTo>
                <a:lnTo>
                  <a:pt x="601726" y="455675"/>
                </a:lnTo>
                <a:lnTo>
                  <a:pt x="536157" y="454337"/>
                </a:lnTo>
                <a:lnTo>
                  <a:pt x="472634" y="450416"/>
                </a:lnTo>
                <a:lnTo>
                  <a:pt x="411525" y="444050"/>
                </a:lnTo>
                <a:lnTo>
                  <a:pt x="353196" y="435381"/>
                </a:lnTo>
                <a:lnTo>
                  <a:pt x="298013" y="424546"/>
                </a:lnTo>
                <a:lnTo>
                  <a:pt x="246344" y="411687"/>
                </a:lnTo>
                <a:lnTo>
                  <a:pt x="198557" y="396941"/>
                </a:lnTo>
                <a:lnTo>
                  <a:pt x="155017" y="380450"/>
                </a:lnTo>
                <a:lnTo>
                  <a:pt x="116091" y="362352"/>
                </a:lnTo>
                <a:lnTo>
                  <a:pt x="82148" y="342787"/>
                </a:lnTo>
                <a:lnTo>
                  <a:pt x="30674" y="299813"/>
                </a:lnTo>
                <a:lnTo>
                  <a:pt x="3530" y="252645"/>
                </a:lnTo>
                <a:lnTo>
                  <a:pt x="0" y="22783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140358" y="4890007"/>
            <a:ext cx="86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numMotor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659626" y="3860800"/>
            <a:ext cx="944880" cy="376555"/>
          </a:xfrm>
          <a:custGeom>
            <a:avLst/>
            <a:gdLst/>
            <a:ahLst/>
            <a:cxnLst/>
            <a:rect l="l" t="t" r="r" b="b"/>
            <a:pathLst>
              <a:path w="944879" h="376554">
                <a:moveTo>
                  <a:pt x="944499" y="0"/>
                </a:moveTo>
                <a:lnTo>
                  <a:pt x="0" y="0"/>
                </a:lnTo>
                <a:lnTo>
                  <a:pt x="472185" y="376174"/>
                </a:lnTo>
                <a:lnTo>
                  <a:pt x="944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59626" y="3860800"/>
            <a:ext cx="944880" cy="376555"/>
          </a:xfrm>
          <a:custGeom>
            <a:avLst/>
            <a:gdLst/>
            <a:ahLst/>
            <a:cxnLst/>
            <a:rect l="l" t="t" r="r" b="b"/>
            <a:pathLst>
              <a:path w="944879" h="376554">
                <a:moveTo>
                  <a:pt x="0" y="0"/>
                </a:moveTo>
                <a:lnTo>
                  <a:pt x="472185" y="376174"/>
                </a:lnTo>
                <a:lnTo>
                  <a:pt x="9444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67713" y="1796175"/>
            <a:ext cx="6967855" cy="444563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4000" b="1" spc="4855" dirty="0">
                <a:latin typeface="Wingdings"/>
                <a:cs typeface="Wingdings"/>
              </a:rPr>
              <a:t></a:t>
            </a:r>
            <a:r>
              <a:rPr sz="4000" b="1" spc="17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ahoma"/>
                <a:cs typeface="Tahoma"/>
              </a:rPr>
              <a:t>Generalización</a:t>
            </a:r>
            <a:endParaRPr sz="2800">
              <a:latin typeface="Tahoma"/>
              <a:cs typeface="Tahoma"/>
            </a:endParaRPr>
          </a:p>
          <a:p>
            <a:pPr marL="393700" indent="-3810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400" spc="-5" dirty="0">
                <a:latin typeface="Tahoma"/>
                <a:cs typeface="Tahoma"/>
              </a:rPr>
              <a:t>Énfasis en </a:t>
            </a:r>
            <a:r>
              <a:rPr sz="2400" dirty="0">
                <a:latin typeface="Tahoma"/>
                <a:cs typeface="Tahoma"/>
              </a:rPr>
              <a:t>las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similitudes</a:t>
            </a:r>
            <a:endParaRPr sz="2400">
              <a:latin typeface="Tahoma"/>
              <a:cs typeface="Tahoma"/>
            </a:endParaRPr>
          </a:p>
          <a:p>
            <a:pPr marL="393700" indent="-3810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400" spc="-5" dirty="0">
                <a:latin typeface="Tahoma"/>
                <a:cs typeface="Tahoma"/>
              </a:rPr>
              <a:t>Cada </a:t>
            </a:r>
            <a:r>
              <a:rPr sz="2400" b="1" spc="-5" dirty="0">
                <a:latin typeface="Tahoma"/>
                <a:cs typeface="Tahoma"/>
              </a:rPr>
              <a:t>instancia </a:t>
            </a:r>
            <a:r>
              <a:rPr sz="2400" spc="-5" dirty="0">
                <a:latin typeface="Tahoma"/>
                <a:cs typeface="Tahoma"/>
              </a:rPr>
              <a:t>del </a:t>
            </a:r>
            <a:r>
              <a:rPr sz="2400" b="1" spc="-5" dirty="0">
                <a:latin typeface="Tahoma"/>
                <a:cs typeface="Tahoma"/>
              </a:rPr>
              <a:t>supertipo </a:t>
            </a:r>
            <a:r>
              <a:rPr sz="2400" spc="-5" dirty="0">
                <a:latin typeface="Tahoma"/>
                <a:cs typeface="Tahoma"/>
              </a:rPr>
              <a:t>es </a:t>
            </a:r>
            <a:r>
              <a:rPr sz="2400" b="1" spc="-5" dirty="0">
                <a:latin typeface="Tahoma"/>
                <a:cs typeface="Tahoma"/>
              </a:rPr>
              <a:t>también</a:t>
            </a:r>
            <a:r>
              <a:rPr sz="2400" b="1" spc="204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una</a:t>
            </a:r>
            <a:endParaRPr sz="24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</a:pPr>
            <a:r>
              <a:rPr sz="2400" b="1" spc="-5" dirty="0">
                <a:latin typeface="Tahoma"/>
                <a:cs typeface="Tahoma"/>
              </a:rPr>
              <a:t>instancia </a:t>
            </a:r>
            <a:r>
              <a:rPr sz="2400" dirty="0">
                <a:latin typeface="Tahoma"/>
                <a:cs typeface="Tahoma"/>
              </a:rPr>
              <a:t>de alguno de los</a:t>
            </a:r>
            <a:r>
              <a:rPr sz="2400" spc="2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subtipos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b="1" spc="4855" dirty="0">
                <a:latin typeface="Wingdings"/>
                <a:cs typeface="Wingdings"/>
              </a:rPr>
              <a:t></a:t>
            </a:r>
            <a:r>
              <a:rPr sz="4000" b="1" spc="-3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ahoma"/>
                <a:cs typeface="Tahoma"/>
              </a:rPr>
              <a:t>Especialización</a:t>
            </a:r>
            <a:endParaRPr sz="2800">
              <a:latin typeface="Tahoma"/>
              <a:cs typeface="Tahoma"/>
            </a:endParaRPr>
          </a:p>
          <a:p>
            <a:pPr marL="393700" indent="-3810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400" spc="-5" dirty="0">
                <a:latin typeface="Tahoma"/>
                <a:cs typeface="Tahoma"/>
              </a:rPr>
              <a:t>Énfasis en </a:t>
            </a:r>
            <a:r>
              <a:rPr sz="2400" dirty="0">
                <a:latin typeface="Tahoma"/>
                <a:cs typeface="Tahoma"/>
              </a:rPr>
              <a:t>las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diferencias</a:t>
            </a:r>
            <a:endParaRPr sz="2400">
              <a:latin typeface="Tahoma"/>
              <a:cs typeface="Tahoma"/>
            </a:endParaRPr>
          </a:p>
          <a:p>
            <a:pPr marL="393700" marR="5080" indent="-3810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400" dirty="0">
                <a:latin typeface="Tahoma"/>
                <a:cs typeface="Tahoma"/>
              </a:rPr>
              <a:t>Alguna </a:t>
            </a:r>
            <a:r>
              <a:rPr sz="2400" b="1" spc="-5" dirty="0">
                <a:latin typeface="Tahoma"/>
                <a:cs typeface="Tahoma"/>
              </a:rPr>
              <a:t>instancia del </a:t>
            </a:r>
            <a:r>
              <a:rPr sz="2400" b="1" dirty="0">
                <a:latin typeface="Tahoma"/>
                <a:cs typeface="Tahoma"/>
              </a:rPr>
              <a:t>supertipo </a:t>
            </a:r>
            <a:r>
              <a:rPr sz="2400" b="1" spc="-5" dirty="0">
                <a:latin typeface="Tahoma"/>
                <a:cs typeface="Tahoma"/>
              </a:rPr>
              <a:t>puede no </a:t>
            </a:r>
            <a:r>
              <a:rPr sz="2400" b="1" dirty="0">
                <a:latin typeface="Tahoma"/>
                <a:cs typeface="Tahoma"/>
              </a:rPr>
              <a:t>ser  </a:t>
            </a:r>
            <a:r>
              <a:rPr sz="2400" b="1" spc="-5" dirty="0">
                <a:latin typeface="Tahoma"/>
                <a:cs typeface="Tahoma"/>
              </a:rPr>
              <a:t>instancia de ningún</a:t>
            </a:r>
            <a:r>
              <a:rPr sz="2400" b="1" spc="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subtipo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latin typeface="Times New Roman"/>
                <a:cs typeface="Times New Roman"/>
              </a:rPr>
              <a:t>E/G: Generalización vs.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Especialización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9119" y="1863979"/>
            <a:ext cx="7320280" cy="34093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b="1" spc="-10" dirty="0">
                <a:latin typeface="Tahoma"/>
                <a:cs typeface="Tahoma"/>
              </a:rPr>
              <a:t>Definición</a:t>
            </a:r>
            <a:endParaRPr sz="240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Tahoma"/>
                <a:cs typeface="Tahoma"/>
              </a:rPr>
              <a:t>¿</a:t>
            </a:r>
            <a:r>
              <a:rPr sz="1800" b="1" spc="-5" dirty="0">
                <a:latin typeface="Tahoma"/>
                <a:cs typeface="Tahoma"/>
              </a:rPr>
              <a:t>Qué </a:t>
            </a:r>
            <a:r>
              <a:rPr sz="1800" spc="-5" dirty="0">
                <a:latin typeface="Tahoma"/>
                <a:cs typeface="Tahoma"/>
              </a:rPr>
              <a:t>instancias del supertipo pertenecen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cada</a:t>
            </a:r>
            <a:r>
              <a:rPr sz="1800" spc="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subtipo?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b="1" spc="-5" dirty="0">
                <a:latin typeface="Tahoma"/>
                <a:cs typeface="Tahoma"/>
              </a:rPr>
              <a:t>Disyunción/Solapamiento</a:t>
            </a:r>
            <a:endParaRPr sz="2400">
              <a:latin typeface="Tahoma"/>
              <a:cs typeface="Tahoma"/>
            </a:endParaRPr>
          </a:p>
          <a:p>
            <a:pPr marL="832485" marR="5080" indent="-28702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Tahoma"/>
                <a:cs typeface="Tahoma"/>
              </a:rPr>
              <a:t>¿A </a:t>
            </a:r>
            <a:r>
              <a:rPr sz="1800" b="1" spc="-5" dirty="0">
                <a:latin typeface="Tahoma"/>
                <a:cs typeface="Tahoma"/>
              </a:rPr>
              <a:t>cuántos </a:t>
            </a:r>
            <a:r>
              <a:rPr sz="1800" spc="-5" dirty="0">
                <a:latin typeface="Tahoma"/>
                <a:cs typeface="Tahoma"/>
              </a:rPr>
              <a:t>subtipos puede pertenecer </a:t>
            </a:r>
            <a:r>
              <a:rPr sz="1800" dirty="0">
                <a:latin typeface="Tahoma"/>
                <a:cs typeface="Tahoma"/>
              </a:rPr>
              <a:t>(a </a:t>
            </a:r>
            <a:r>
              <a:rPr sz="1800" spc="-5" dirty="0">
                <a:latin typeface="Tahoma"/>
                <a:cs typeface="Tahoma"/>
              </a:rPr>
              <a:t>la vez) una instancia del  </a:t>
            </a:r>
            <a:r>
              <a:rPr sz="1800" spc="-10" dirty="0">
                <a:latin typeface="Tahoma"/>
                <a:cs typeface="Tahoma"/>
              </a:rPr>
              <a:t>supertipo?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2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b="1" spc="-5" dirty="0">
                <a:latin typeface="Tahoma"/>
                <a:cs typeface="Tahoma"/>
              </a:rPr>
              <a:t>Completitud/Parcialidad</a:t>
            </a:r>
            <a:endParaRPr sz="2400">
              <a:latin typeface="Tahoma"/>
              <a:cs typeface="Tahoma"/>
            </a:endParaRPr>
          </a:p>
          <a:p>
            <a:pPr marL="5461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ahoma"/>
                <a:cs typeface="Tahoma"/>
              </a:rPr>
              <a:t>¿Debe </a:t>
            </a:r>
            <a:r>
              <a:rPr sz="1800" b="1" dirty="0">
                <a:latin typeface="Tahoma"/>
                <a:cs typeface="Tahoma"/>
              </a:rPr>
              <a:t>toda </a:t>
            </a:r>
            <a:r>
              <a:rPr sz="1800" spc="-5" dirty="0">
                <a:latin typeface="Tahoma"/>
                <a:cs typeface="Tahoma"/>
              </a:rPr>
              <a:t>instancia del supertipo pertenecer </a:t>
            </a:r>
            <a:r>
              <a:rPr sz="1800" dirty="0">
                <a:latin typeface="Tahoma"/>
                <a:cs typeface="Tahoma"/>
              </a:rPr>
              <a:t>a algún</a:t>
            </a:r>
            <a:r>
              <a:rPr sz="1800" spc="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subtipo?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latin typeface="Times New Roman"/>
                <a:cs typeface="Times New Roman"/>
              </a:rPr>
              <a:t>Restricciones </a:t>
            </a:r>
            <a:r>
              <a:rPr sz="3200" spc="-10" dirty="0">
                <a:latin typeface="Times New Roman"/>
                <a:cs typeface="Times New Roman"/>
              </a:rPr>
              <a:t>sobre </a:t>
            </a:r>
            <a:r>
              <a:rPr sz="3200" dirty="0">
                <a:latin typeface="Times New Roman"/>
                <a:cs typeface="Times New Roman"/>
              </a:rPr>
              <a:t>la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E/G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0442" y="1731868"/>
            <a:ext cx="7346315" cy="25387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Subtipos </a:t>
            </a:r>
            <a:r>
              <a:rPr sz="2400" b="1" spc="-10" dirty="0">
                <a:latin typeface="Tahoma"/>
                <a:cs typeface="Tahoma"/>
              </a:rPr>
              <a:t>definidos </a:t>
            </a:r>
            <a:r>
              <a:rPr sz="2400" b="1" spc="-5" dirty="0">
                <a:latin typeface="Tahoma"/>
                <a:cs typeface="Tahoma"/>
              </a:rPr>
              <a:t>por </a:t>
            </a:r>
            <a:r>
              <a:rPr sz="2400" b="1" dirty="0">
                <a:latin typeface="Tahoma"/>
                <a:cs typeface="Tahoma"/>
              </a:rPr>
              <a:t>predicado o</a:t>
            </a:r>
            <a:r>
              <a:rPr sz="2400" b="1" spc="8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condición</a:t>
            </a:r>
            <a:endParaRPr sz="24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dirty="0">
                <a:latin typeface="Tahoma"/>
                <a:cs typeface="Tahoma"/>
              </a:rPr>
              <a:t>Condición de pertenencia a </a:t>
            </a:r>
            <a:r>
              <a:rPr sz="2000" spc="-5" dirty="0">
                <a:latin typeface="Tahoma"/>
                <a:cs typeface="Tahoma"/>
              </a:rPr>
              <a:t>cada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subtipo</a:t>
            </a:r>
            <a:endParaRPr sz="2000">
              <a:latin typeface="Tahoma"/>
              <a:cs typeface="Tahoma"/>
            </a:endParaRPr>
          </a:p>
          <a:p>
            <a:pPr marL="83248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con </a:t>
            </a:r>
            <a:r>
              <a:rPr sz="2000" dirty="0">
                <a:latin typeface="Tahoma"/>
                <a:cs typeface="Tahoma"/>
              </a:rPr>
              <a:t>base </a:t>
            </a:r>
            <a:r>
              <a:rPr sz="2000" spc="-5" dirty="0">
                <a:latin typeface="Tahoma"/>
                <a:cs typeface="Tahoma"/>
              </a:rPr>
              <a:t>en el </a:t>
            </a:r>
            <a:r>
              <a:rPr sz="2000" b="1" dirty="0">
                <a:latin typeface="Tahoma"/>
                <a:cs typeface="Tahoma"/>
              </a:rPr>
              <a:t>valor </a:t>
            </a:r>
            <a:r>
              <a:rPr sz="2000" b="1" spc="-5" dirty="0">
                <a:latin typeface="Tahoma"/>
                <a:cs typeface="Tahoma"/>
              </a:rPr>
              <a:t>de algún atributo del</a:t>
            </a:r>
            <a:r>
              <a:rPr sz="2000" b="1" spc="-4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supertipo</a:t>
            </a:r>
            <a:endParaRPr sz="20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b="1" spc="-5" dirty="0">
                <a:latin typeface="Tahoma"/>
                <a:cs typeface="Tahoma"/>
              </a:rPr>
              <a:t>Restricción </a:t>
            </a:r>
            <a:r>
              <a:rPr sz="2000" spc="-5" dirty="0">
                <a:latin typeface="Tahoma"/>
                <a:cs typeface="Tahoma"/>
              </a:rPr>
              <a:t>que </a:t>
            </a:r>
            <a:r>
              <a:rPr sz="2000" dirty="0">
                <a:latin typeface="Tahoma"/>
                <a:cs typeface="Tahoma"/>
              </a:rPr>
              <a:t>especifica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que...</a:t>
            </a:r>
            <a:endParaRPr sz="2000">
              <a:latin typeface="Tahoma"/>
              <a:cs typeface="Tahoma"/>
            </a:endParaRPr>
          </a:p>
          <a:p>
            <a:pPr marL="1175385" lvl="2" indent="-2286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75385" algn="l"/>
                <a:tab pos="1176020" algn="l"/>
              </a:tabLst>
            </a:pPr>
            <a:r>
              <a:rPr sz="2000" dirty="0">
                <a:latin typeface="Tahoma"/>
                <a:cs typeface="Tahoma"/>
              </a:rPr>
              <a:t>Las instancias del </a:t>
            </a:r>
            <a:r>
              <a:rPr sz="2000" spc="-5" dirty="0">
                <a:latin typeface="Tahoma"/>
                <a:cs typeface="Tahoma"/>
              </a:rPr>
              <a:t>subtipo </a:t>
            </a:r>
            <a:r>
              <a:rPr sz="2000" dirty="0">
                <a:latin typeface="Tahoma"/>
                <a:cs typeface="Tahoma"/>
              </a:rPr>
              <a:t>deben </a:t>
            </a:r>
            <a:r>
              <a:rPr sz="2000" spc="-5" dirty="0">
                <a:latin typeface="Tahoma"/>
                <a:cs typeface="Tahoma"/>
              </a:rPr>
              <a:t>satisfacer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condición</a:t>
            </a:r>
            <a:endParaRPr sz="2000">
              <a:latin typeface="Tahoma"/>
              <a:cs typeface="Tahoma"/>
            </a:endParaRPr>
          </a:p>
          <a:p>
            <a:pPr marL="1175385" marR="637540" lvl="2" indent="-2286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75385" algn="l"/>
                <a:tab pos="1176020" algn="l"/>
              </a:tabLst>
            </a:pPr>
            <a:r>
              <a:rPr sz="2000" spc="-40" dirty="0">
                <a:latin typeface="Tahoma"/>
                <a:cs typeface="Tahoma"/>
              </a:rPr>
              <a:t>Todas </a:t>
            </a:r>
            <a:r>
              <a:rPr sz="2000" dirty="0">
                <a:latin typeface="Tahoma"/>
                <a:cs typeface="Tahoma"/>
              </a:rPr>
              <a:t>las instancias del </a:t>
            </a:r>
            <a:r>
              <a:rPr sz="2000" spc="-5" dirty="0">
                <a:latin typeface="Tahoma"/>
                <a:cs typeface="Tahoma"/>
              </a:rPr>
              <a:t>supertipo que cumplen </a:t>
            </a:r>
            <a:r>
              <a:rPr sz="2000" dirty="0">
                <a:latin typeface="Tahoma"/>
                <a:cs typeface="Tahoma"/>
              </a:rPr>
              <a:t>la  </a:t>
            </a:r>
            <a:r>
              <a:rPr sz="2000" spc="-5" dirty="0">
                <a:latin typeface="Tahoma"/>
                <a:cs typeface="Tahoma"/>
              </a:rPr>
              <a:t>condición, deben </a:t>
            </a:r>
            <a:r>
              <a:rPr sz="2000" dirty="0">
                <a:latin typeface="Tahoma"/>
                <a:cs typeface="Tahoma"/>
              </a:rPr>
              <a:t>pertenecer al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subtipo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1276" y="4276725"/>
            <a:ext cx="105600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PERSONA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7976" y="5545137"/>
            <a:ext cx="107315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EMPLEADO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64201" y="4581525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21175" y="5057775"/>
            <a:ext cx="703580" cy="503555"/>
          </a:xfrm>
          <a:custGeom>
            <a:avLst/>
            <a:gdLst/>
            <a:ahLst/>
            <a:cxnLst/>
            <a:rect l="l" t="t" r="r" b="b"/>
            <a:pathLst>
              <a:path w="703579" h="503554">
                <a:moveTo>
                  <a:pt x="703326" y="0"/>
                </a:moveTo>
                <a:lnTo>
                  <a:pt x="0" y="503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75275" y="5057775"/>
            <a:ext cx="774700" cy="533400"/>
          </a:xfrm>
          <a:custGeom>
            <a:avLst/>
            <a:gdLst/>
            <a:ahLst/>
            <a:cxnLst/>
            <a:rect l="l" t="t" r="r" b="b"/>
            <a:pathLst>
              <a:path w="774700" h="533400">
                <a:moveTo>
                  <a:pt x="0" y="0"/>
                </a:moveTo>
                <a:lnTo>
                  <a:pt x="77470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5826" y="5551487"/>
            <a:ext cx="1214755" cy="311150"/>
          </a:xfrm>
          <a:custGeom>
            <a:avLst/>
            <a:gdLst/>
            <a:ahLst/>
            <a:cxnLst/>
            <a:rect l="l" t="t" r="r" b="b"/>
            <a:pathLst>
              <a:path w="1214754" h="311150">
                <a:moveTo>
                  <a:pt x="0" y="311150"/>
                </a:moveTo>
                <a:lnTo>
                  <a:pt x="1214437" y="311150"/>
                </a:lnTo>
                <a:lnTo>
                  <a:pt x="1214437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65826" y="5551487"/>
            <a:ext cx="121475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ESTUDIANTE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3125" y="5109209"/>
            <a:ext cx="233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estadoLaboral=</a:t>
            </a:r>
            <a:r>
              <a:rPr sz="1800" b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en_activo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5161" y="5033009"/>
            <a:ext cx="160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matriculado=</a:t>
            </a:r>
            <a:r>
              <a:rPr sz="1800" b="1" spc="-4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 </a:t>
            </a:r>
            <a:r>
              <a:rPr sz="18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true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16012" y="762063"/>
            <a:ext cx="7632700" cy="938530"/>
          </a:xfrm>
          <a:custGeom>
            <a:avLst/>
            <a:gdLst/>
            <a:ahLst/>
            <a:cxnLst/>
            <a:rect l="l" t="t" r="r" b="b"/>
            <a:pathLst>
              <a:path w="7632700" h="938530">
                <a:moveTo>
                  <a:pt x="0" y="938212"/>
                </a:moveTo>
                <a:lnTo>
                  <a:pt x="7632700" y="938212"/>
                </a:lnTo>
                <a:lnTo>
                  <a:pt x="7632700" y="0"/>
                </a:lnTo>
                <a:lnTo>
                  <a:pt x="0" y="0"/>
                </a:lnTo>
                <a:lnTo>
                  <a:pt x="0" y="938212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20775" y="717295"/>
            <a:ext cx="762317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marR="960119">
              <a:lnSpc>
                <a:spcPct val="100000"/>
              </a:lnSpc>
              <a:spcBef>
                <a:spcPts val="105"/>
              </a:spcBef>
            </a:pPr>
            <a:r>
              <a:rPr sz="2800" b="0" spc="-5" dirty="0">
                <a:latin typeface="Times New Roman"/>
                <a:cs typeface="Times New Roman"/>
              </a:rPr>
              <a:t>Restricciones </a:t>
            </a:r>
            <a:r>
              <a:rPr sz="2800" b="0" dirty="0">
                <a:latin typeface="Times New Roman"/>
                <a:cs typeface="Times New Roman"/>
              </a:rPr>
              <a:t>sobre </a:t>
            </a:r>
            <a:r>
              <a:rPr sz="2800" b="0" spc="-5" dirty="0">
                <a:latin typeface="Times New Roman"/>
                <a:cs typeface="Times New Roman"/>
              </a:rPr>
              <a:t>la </a:t>
            </a:r>
            <a:r>
              <a:rPr sz="2800" b="0" spc="-10" dirty="0">
                <a:latin typeface="Times New Roman"/>
                <a:cs typeface="Times New Roman"/>
              </a:rPr>
              <a:t>E/G: </a:t>
            </a:r>
            <a:r>
              <a:rPr sz="3200" dirty="0">
                <a:latin typeface="Times New Roman"/>
                <a:cs typeface="Times New Roman"/>
              </a:rPr>
              <a:t>Definición por  condición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716526" y="4868798"/>
            <a:ext cx="944880" cy="376555"/>
          </a:xfrm>
          <a:custGeom>
            <a:avLst/>
            <a:gdLst/>
            <a:ahLst/>
            <a:cxnLst/>
            <a:rect l="l" t="t" r="r" b="b"/>
            <a:pathLst>
              <a:path w="944879" h="376554">
                <a:moveTo>
                  <a:pt x="944499" y="0"/>
                </a:moveTo>
                <a:lnTo>
                  <a:pt x="0" y="0"/>
                </a:lnTo>
                <a:lnTo>
                  <a:pt x="472186" y="376300"/>
                </a:lnTo>
                <a:lnTo>
                  <a:pt x="944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16526" y="4868798"/>
            <a:ext cx="944880" cy="376555"/>
          </a:xfrm>
          <a:custGeom>
            <a:avLst/>
            <a:gdLst/>
            <a:ahLst/>
            <a:cxnLst/>
            <a:rect l="l" t="t" r="r" b="b"/>
            <a:pathLst>
              <a:path w="944879" h="376554">
                <a:moveTo>
                  <a:pt x="0" y="0"/>
                </a:moveTo>
                <a:lnTo>
                  <a:pt x="472186" y="376300"/>
                </a:lnTo>
                <a:lnTo>
                  <a:pt x="9444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59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844" y="1324243"/>
            <a:ext cx="7536180" cy="1501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Subtipos </a:t>
            </a:r>
            <a:r>
              <a:rPr sz="2400" b="1" dirty="0">
                <a:latin typeface="Arial"/>
                <a:cs typeface="Arial"/>
              </a:rPr>
              <a:t>definidos por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atributo</a:t>
            </a:r>
            <a:endParaRPr sz="2400">
              <a:latin typeface="Arial"/>
              <a:cs typeface="Arial"/>
            </a:endParaRPr>
          </a:p>
          <a:p>
            <a:pPr marL="8324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832485" algn="l"/>
                <a:tab pos="833119" algn="l"/>
              </a:tabLst>
            </a:pPr>
            <a:r>
              <a:rPr sz="2000" spc="-45" dirty="0">
                <a:latin typeface="Arial"/>
                <a:cs typeface="Arial"/>
              </a:rPr>
              <a:t>Todas </a:t>
            </a:r>
            <a:r>
              <a:rPr sz="2000" dirty="0">
                <a:latin typeface="Arial"/>
                <a:cs typeface="Arial"/>
              </a:rPr>
              <a:t>las subclases definen la condición de pertenencia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</a:t>
            </a:r>
            <a:endParaRPr sz="2000">
              <a:latin typeface="Arial"/>
              <a:cs typeface="Arial"/>
            </a:endParaRPr>
          </a:p>
          <a:p>
            <a:pPr marL="8324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términos del </a:t>
            </a:r>
            <a:r>
              <a:rPr sz="2000" b="1" dirty="0">
                <a:latin typeface="Arial"/>
                <a:cs typeface="Arial"/>
              </a:rPr>
              <a:t>mismo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atributo</a:t>
            </a:r>
            <a:endParaRPr sz="2000">
              <a:latin typeface="Arial"/>
              <a:cs typeface="Arial"/>
            </a:endParaRPr>
          </a:p>
          <a:p>
            <a:pPr marL="8324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832485" algn="l"/>
                <a:tab pos="833119" algn="l"/>
              </a:tabLst>
            </a:pPr>
            <a:r>
              <a:rPr sz="2000" spc="-5" dirty="0">
                <a:latin typeface="Arial"/>
                <a:cs typeface="Arial"/>
              </a:rPr>
              <a:t>... </a:t>
            </a:r>
            <a:r>
              <a:rPr sz="2000" dirty="0">
                <a:latin typeface="Arial"/>
                <a:cs typeface="Arial"/>
              </a:rPr>
              <a:t>es el discriminante de la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especialización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8351" y="35179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4751" y="4298950"/>
            <a:ext cx="703580" cy="503555"/>
          </a:xfrm>
          <a:custGeom>
            <a:avLst/>
            <a:gdLst/>
            <a:ahLst/>
            <a:cxnLst/>
            <a:rect l="l" t="t" r="r" b="b"/>
            <a:pathLst>
              <a:path w="703580" h="503554">
                <a:moveTo>
                  <a:pt x="703199" y="0"/>
                </a:moveTo>
                <a:lnTo>
                  <a:pt x="0" y="5031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0375" y="4298950"/>
            <a:ext cx="773430" cy="533400"/>
          </a:xfrm>
          <a:custGeom>
            <a:avLst/>
            <a:gdLst/>
            <a:ahLst/>
            <a:cxnLst/>
            <a:rect l="l" t="t" r="r" b="b"/>
            <a:pathLst>
              <a:path w="773429" h="533400">
                <a:moveTo>
                  <a:pt x="0" y="0"/>
                </a:moveTo>
                <a:lnTo>
                  <a:pt x="773176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0325" y="4396232"/>
            <a:ext cx="121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nombramiento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580" y="3746317"/>
            <a:ext cx="1374140" cy="86423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240"/>
              </a:spcBef>
            </a:pP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TipoRelacion</a:t>
            </a:r>
            <a:endParaRPr sz="18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contrato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35826" y="35179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78400" y="4073525"/>
            <a:ext cx="1529080" cy="968375"/>
          </a:xfrm>
          <a:custGeom>
            <a:avLst/>
            <a:gdLst/>
            <a:ahLst/>
            <a:cxnLst/>
            <a:rect l="l" t="t" r="r" b="b"/>
            <a:pathLst>
              <a:path w="1529079" h="968375">
                <a:moveTo>
                  <a:pt x="1528826" y="0"/>
                </a:moveTo>
                <a:lnTo>
                  <a:pt x="0" y="968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6651" y="4073525"/>
            <a:ext cx="1438275" cy="968375"/>
          </a:xfrm>
          <a:custGeom>
            <a:avLst/>
            <a:gdLst/>
            <a:ahLst/>
            <a:cxnLst/>
            <a:rect l="l" t="t" r="r" b="b"/>
            <a:pathLst>
              <a:path w="1438275" h="968375">
                <a:moveTo>
                  <a:pt x="0" y="0"/>
                </a:moveTo>
                <a:lnTo>
                  <a:pt x="1438275" y="968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4001" y="4181475"/>
            <a:ext cx="542925" cy="936625"/>
          </a:xfrm>
          <a:custGeom>
            <a:avLst/>
            <a:gdLst/>
            <a:ahLst/>
            <a:cxnLst/>
            <a:rect l="l" t="t" r="r" b="b"/>
            <a:pathLst>
              <a:path w="542925" h="936625">
                <a:moveTo>
                  <a:pt x="542925" y="0"/>
                </a:moveTo>
                <a:lnTo>
                  <a:pt x="0" y="936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77050" y="4181475"/>
            <a:ext cx="422275" cy="860425"/>
          </a:xfrm>
          <a:custGeom>
            <a:avLst/>
            <a:gdLst/>
            <a:ahLst/>
            <a:cxnLst/>
            <a:rect l="l" t="t" r="r" b="b"/>
            <a:pathLst>
              <a:path w="422275" h="860425">
                <a:moveTo>
                  <a:pt x="0" y="0"/>
                </a:moveTo>
                <a:lnTo>
                  <a:pt x="422275" y="860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39025" y="3822700"/>
            <a:ext cx="282575" cy="304800"/>
          </a:xfrm>
          <a:custGeom>
            <a:avLst/>
            <a:gdLst/>
            <a:ahLst/>
            <a:cxnLst/>
            <a:rect l="l" t="t" r="r" b="b"/>
            <a:pathLst>
              <a:path w="282575" h="304800">
                <a:moveTo>
                  <a:pt x="0" y="152400"/>
                </a:moveTo>
                <a:lnTo>
                  <a:pt x="7202" y="104217"/>
                </a:lnTo>
                <a:lnTo>
                  <a:pt x="27261" y="62380"/>
                </a:lnTo>
                <a:lnTo>
                  <a:pt x="57854" y="29394"/>
                </a:lnTo>
                <a:lnTo>
                  <a:pt x="96658" y="7766"/>
                </a:lnTo>
                <a:lnTo>
                  <a:pt x="141350" y="0"/>
                </a:lnTo>
                <a:lnTo>
                  <a:pt x="185981" y="7766"/>
                </a:lnTo>
                <a:lnTo>
                  <a:pt x="224748" y="29394"/>
                </a:lnTo>
                <a:lnTo>
                  <a:pt x="255321" y="62380"/>
                </a:lnTo>
                <a:lnTo>
                  <a:pt x="275373" y="104217"/>
                </a:lnTo>
                <a:lnTo>
                  <a:pt x="282575" y="152400"/>
                </a:lnTo>
                <a:lnTo>
                  <a:pt x="275373" y="200582"/>
                </a:lnTo>
                <a:lnTo>
                  <a:pt x="255321" y="242419"/>
                </a:lnTo>
                <a:lnTo>
                  <a:pt x="224748" y="275405"/>
                </a:lnTo>
                <a:lnTo>
                  <a:pt x="185981" y="297033"/>
                </a:lnTo>
                <a:lnTo>
                  <a:pt x="141350" y="304800"/>
                </a:lnTo>
                <a:lnTo>
                  <a:pt x="96658" y="297033"/>
                </a:lnTo>
                <a:lnTo>
                  <a:pt x="57854" y="275405"/>
                </a:lnTo>
                <a:lnTo>
                  <a:pt x="27261" y="242419"/>
                </a:lnTo>
                <a:lnTo>
                  <a:pt x="7202" y="200582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45401" y="3740911"/>
            <a:ext cx="179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65" algn="l"/>
                <a:tab pos="716915" algn="l"/>
              </a:tabLst>
            </a:pPr>
            <a:r>
              <a:rPr sz="1800" u="sng" dirty="0">
                <a:solidFill>
                  <a:srgbClr val="333399"/>
                </a:solidFill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	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claseTrabajo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2334" y="4526407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m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é</a:t>
            </a: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i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83325" y="3903726"/>
            <a:ext cx="944880" cy="376555"/>
          </a:xfrm>
          <a:custGeom>
            <a:avLst/>
            <a:gdLst/>
            <a:ahLst/>
            <a:cxnLst/>
            <a:rect l="l" t="t" r="r" b="b"/>
            <a:pathLst>
              <a:path w="944879" h="376554">
                <a:moveTo>
                  <a:pt x="944626" y="0"/>
                </a:moveTo>
                <a:lnTo>
                  <a:pt x="0" y="0"/>
                </a:lnTo>
                <a:lnTo>
                  <a:pt x="472313" y="376174"/>
                </a:lnTo>
                <a:lnTo>
                  <a:pt x="944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3325" y="3903726"/>
            <a:ext cx="944880" cy="376555"/>
          </a:xfrm>
          <a:custGeom>
            <a:avLst/>
            <a:gdLst/>
            <a:ahLst/>
            <a:cxnLst/>
            <a:rect l="l" t="t" r="r" b="b"/>
            <a:pathLst>
              <a:path w="944879" h="376554">
                <a:moveTo>
                  <a:pt x="0" y="0"/>
                </a:moveTo>
                <a:lnTo>
                  <a:pt x="472313" y="376174"/>
                </a:lnTo>
                <a:lnTo>
                  <a:pt x="9446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50789" y="4602607"/>
            <a:ext cx="638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celador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98842" y="4754956"/>
            <a:ext cx="781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limpiador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1590" y="4754956"/>
            <a:ext cx="876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en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f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r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me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ro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75"/>
              </a:spcBef>
            </a:pP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Restricciones 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sobre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la </a:t>
            </a:r>
            <a:r>
              <a:rPr sz="2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E/G:</a:t>
            </a:r>
            <a:r>
              <a:rPr sz="2800" b="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Definición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4725" y="3213100"/>
            <a:ext cx="105600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PROFESOR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87450" y="4786248"/>
            <a:ext cx="1357630" cy="311150"/>
          </a:xfrm>
          <a:custGeom>
            <a:avLst/>
            <a:gdLst/>
            <a:ahLst/>
            <a:cxnLst/>
            <a:rect l="l" t="t" r="r" b="b"/>
            <a:pathLst>
              <a:path w="1357630" h="311150">
                <a:moveTo>
                  <a:pt x="0" y="311150"/>
                </a:moveTo>
                <a:lnTo>
                  <a:pt x="1357376" y="311150"/>
                </a:lnTo>
                <a:lnTo>
                  <a:pt x="1357376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87450" y="4786248"/>
            <a:ext cx="135763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FIJO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87675" y="4778375"/>
            <a:ext cx="1368425" cy="311150"/>
          </a:xfrm>
          <a:custGeom>
            <a:avLst/>
            <a:gdLst/>
            <a:ahLst/>
            <a:cxnLst/>
            <a:rect l="l" t="t" r="r" b="b"/>
            <a:pathLst>
              <a:path w="1368425" h="311150">
                <a:moveTo>
                  <a:pt x="0" y="311150"/>
                </a:moveTo>
                <a:lnTo>
                  <a:pt x="1368425" y="311150"/>
                </a:lnTo>
                <a:lnTo>
                  <a:pt x="1368425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87675" y="4778375"/>
            <a:ext cx="136842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OCASIONAL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92800" y="3213100"/>
            <a:ext cx="1727200" cy="279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375"/>
              </a:spcBef>
            </a:pPr>
            <a:r>
              <a:rPr sz="1400" spc="-10" dirty="0">
                <a:latin typeface="Liberation Sans Narrow"/>
                <a:cs typeface="Liberation Sans Narrow"/>
              </a:rPr>
              <a:t>EMPLEADO_HOSPITAL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07200" y="5051425"/>
            <a:ext cx="1041400" cy="279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latin typeface="Liberation Sans Narrow"/>
                <a:cs typeface="Liberation Sans Narrow"/>
              </a:rPr>
              <a:t>ENFERMERO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95825" y="5048250"/>
            <a:ext cx="878205" cy="279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latin typeface="Liberation Sans Narrow"/>
                <a:cs typeface="Liberation Sans Narrow"/>
              </a:rPr>
              <a:t>MÉDICO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51576" y="5054600"/>
            <a:ext cx="878205" cy="279400"/>
          </a:xfrm>
          <a:custGeom>
            <a:avLst/>
            <a:gdLst/>
            <a:ahLst/>
            <a:cxnLst/>
            <a:rect l="l" t="t" r="r" b="b"/>
            <a:pathLst>
              <a:path w="878204" h="279400">
                <a:moveTo>
                  <a:pt x="0" y="279400"/>
                </a:moveTo>
                <a:lnTo>
                  <a:pt x="877887" y="279400"/>
                </a:lnTo>
                <a:lnTo>
                  <a:pt x="877887" y="0"/>
                </a:lnTo>
                <a:lnTo>
                  <a:pt x="0" y="0"/>
                </a:lnTo>
                <a:lnTo>
                  <a:pt x="0" y="27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51576" y="5054600"/>
            <a:ext cx="878205" cy="279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latin typeface="Liberation Sans Narrow"/>
                <a:cs typeface="Liberation Sans Narrow"/>
              </a:rPr>
              <a:t>CELADOR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70901" y="5041900"/>
            <a:ext cx="974725" cy="279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latin typeface="Liberation Sans Narrow"/>
                <a:cs typeface="Liberation Sans Narrow"/>
              </a:rPr>
              <a:t>LIMPIADOR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39975" y="4005198"/>
            <a:ext cx="944880" cy="376555"/>
          </a:xfrm>
          <a:custGeom>
            <a:avLst/>
            <a:gdLst/>
            <a:ahLst/>
            <a:cxnLst/>
            <a:rect l="l" t="t" r="r" b="b"/>
            <a:pathLst>
              <a:path w="944879" h="376554">
                <a:moveTo>
                  <a:pt x="944626" y="0"/>
                </a:moveTo>
                <a:lnTo>
                  <a:pt x="0" y="0"/>
                </a:lnTo>
                <a:lnTo>
                  <a:pt x="472313" y="376300"/>
                </a:lnTo>
                <a:lnTo>
                  <a:pt x="9446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39975" y="4005198"/>
            <a:ext cx="944880" cy="376555"/>
          </a:xfrm>
          <a:custGeom>
            <a:avLst/>
            <a:gdLst/>
            <a:ahLst/>
            <a:cxnLst/>
            <a:rect l="l" t="t" r="r" b="b"/>
            <a:pathLst>
              <a:path w="944879" h="376554">
                <a:moveTo>
                  <a:pt x="0" y="0"/>
                </a:moveTo>
                <a:lnTo>
                  <a:pt x="472313" y="376300"/>
                </a:lnTo>
                <a:lnTo>
                  <a:pt x="9446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3575" y="4086225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1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84626" y="3933825"/>
            <a:ext cx="282575" cy="304800"/>
          </a:xfrm>
          <a:custGeom>
            <a:avLst/>
            <a:gdLst/>
            <a:ahLst/>
            <a:cxnLst/>
            <a:rect l="l" t="t" r="r" b="b"/>
            <a:pathLst>
              <a:path w="282575" h="304800">
                <a:moveTo>
                  <a:pt x="0" y="152400"/>
                </a:moveTo>
                <a:lnTo>
                  <a:pt x="7201" y="104217"/>
                </a:lnTo>
                <a:lnTo>
                  <a:pt x="27253" y="62380"/>
                </a:lnTo>
                <a:lnTo>
                  <a:pt x="57826" y="29394"/>
                </a:lnTo>
                <a:lnTo>
                  <a:pt x="96593" y="7766"/>
                </a:lnTo>
                <a:lnTo>
                  <a:pt x="141224" y="0"/>
                </a:lnTo>
                <a:lnTo>
                  <a:pt x="185868" y="7766"/>
                </a:lnTo>
                <a:lnTo>
                  <a:pt x="224666" y="29394"/>
                </a:lnTo>
                <a:lnTo>
                  <a:pt x="255277" y="62380"/>
                </a:lnTo>
                <a:lnTo>
                  <a:pt x="275360" y="104217"/>
                </a:lnTo>
                <a:lnTo>
                  <a:pt x="282575" y="152400"/>
                </a:lnTo>
                <a:lnTo>
                  <a:pt x="275360" y="200582"/>
                </a:lnTo>
                <a:lnTo>
                  <a:pt x="255277" y="242419"/>
                </a:lnTo>
                <a:lnTo>
                  <a:pt x="224666" y="275405"/>
                </a:lnTo>
                <a:lnTo>
                  <a:pt x="185868" y="297033"/>
                </a:lnTo>
                <a:lnTo>
                  <a:pt x="141224" y="304800"/>
                </a:lnTo>
                <a:lnTo>
                  <a:pt x="96593" y="297033"/>
                </a:lnTo>
                <a:lnTo>
                  <a:pt x="57826" y="275405"/>
                </a:lnTo>
                <a:lnTo>
                  <a:pt x="27253" y="242419"/>
                </a:lnTo>
                <a:lnTo>
                  <a:pt x="7201" y="200582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94917" y="1803799"/>
            <a:ext cx="7306945" cy="18065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b="1" spc="-5" dirty="0">
                <a:latin typeface="Tahoma"/>
                <a:cs typeface="Tahoma"/>
              </a:rPr>
              <a:t>Subtipos </a:t>
            </a:r>
            <a:r>
              <a:rPr sz="2400" b="1" spc="-10" dirty="0">
                <a:latin typeface="Tahoma"/>
                <a:cs typeface="Tahoma"/>
              </a:rPr>
              <a:t>definidos </a:t>
            </a:r>
            <a:r>
              <a:rPr sz="2400" b="1" spc="-5" dirty="0">
                <a:latin typeface="Tahoma"/>
                <a:cs typeface="Tahoma"/>
              </a:rPr>
              <a:t>por </a:t>
            </a:r>
            <a:r>
              <a:rPr sz="2400" b="1" dirty="0">
                <a:latin typeface="Tahoma"/>
                <a:cs typeface="Tahoma"/>
              </a:rPr>
              <a:t>el</a:t>
            </a:r>
            <a:r>
              <a:rPr sz="2400" b="1" spc="1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usuario</a:t>
            </a:r>
            <a:endParaRPr sz="2400">
              <a:latin typeface="Tahoma"/>
              <a:cs typeface="Tahoma"/>
            </a:endParaRPr>
          </a:p>
          <a:p>
            <a:pPr marL="832485" marR="447040" lvl="1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dirty="0">
                <a:latin typeface="Tahoma"/>
                <a:cs typeface="Tahoma"/>
              </a:rPr>
              <a:t>No </a:t>
            </a:r>
            <a:r>
              <a:rPr sz="2000" spc="-5" dirty="0">
                <a:latin typeface="Tahoma"/>
                <a:cs typeface="Tahoma"/>
              </a:rPr>
              <a:t>existe </a:t>
            </a:r>
            <a:r>
              <a:rPr sz="2000" dirty="0">
                <a:latin typeface="Tahoma"/>
                <a:cs typeface="Tahoma"/>
              </a:rPr>
              <a:t>(o no interesa </a:t>
            </a:r>
            <a:r>
              <a:rPr sz="2000" spc="-5" dirty="0">
                <a:latin typeface="Tahoma"/>
                <a:cs typeface="Tahoma"/>
              </a:rPr>
              <a:t>definir) ninguna condición </a:t>
            </a:r>
            <a:r>
              <a:rPr sz="2000" dirty="0">
                <a:latin typeface="Tahoma"/>
                <a:cs typeface="Tahoma"/>
              </a:rPr>
              <a:t>de  pertenencia a los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subtipos</a:t>
            </a:r>
            <a:endParaRPr sz="2000">
              <a:latin typeface="Tahoma"/>
              <a:cs typeface="Tahoma"/>
            </a:endParaRPr>
          </a:p>
          <a:p>
            <a:pPr marL="832485" lvl="1" indent="-286385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b="1" dirty="0">
                <a:latin typeface="Tahoma"/>
                <a:cs typeface="Tahoma"/>
              </a:rPr>
              <a:t>El </a:t>
            </a:r>
            <a:r>
              <a:rPr sz="2000" b="1" spc="-5" dirty="0">
                <a:latin typeface="Tahoma"/>
                <a:cs typeface="Tahoma"/>
              </a:rPr>
              <a:t>usuario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dirty="0">
                <a:latin typeface="Tahoma"/>
                <a:cs typeface="Tahoma"/>
              </a:rPr>
              <a:t>al insertar </a:t>
            </a:r>
            <a:r>
              <a:rPr sz="2000" spc="-5" dirty="0">
                <a:latin typeface="Tahoma"/>
                <a:cs typeface="Tahoma"/>
              </a:rPr>
              <a:t>una </a:t>
            </a:r>
            <a:r>
              <a:rPr sz="2000" dirty="0">
                <a:latin typeface="Tahoma"/>
                <a:cs typeface="Tahoma"/>
              </a:rPr>
              <a:t>instancia, </a:t>
            </a:r>
            <a:r>
              <a:rPr sz="2000" b="1" spc="-5" dirty="0">
                <a:latin typeface="Tahoma"/>
                <a:cs typeface="Tahoma"/>
              </a:rPr>
              <a:t>elige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qué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subtipo</a:t>
            </a:r>
            <a:endParaRPr sz="2000">
              <a:latin typeface="Tahoma"/>
              <a:cs typeface="Tahoma"/>
            </a:endParaRPr>
          </a:p>
          <a:p>
            <a:pPr marL="83248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pertenece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1052575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75"/>
              </a:spcBef>
            </a:pPr>
            <a:r>
              <a:rPr sz="2800" b="0" spc="-5" dirty="0">
                <a:latin typeface="Times New Roman"/>
                <a:cs typeface="Times New Roman"/>
              </a:rPr>
              <a:t>Restricciones </a:t>
            </a:r>
            <a:r>
              <a:rPr sz="2800" b="0" dirty="0">
                <a:latin typeface="Times New Roman"/>
                <a:cs typeface="Times New Roman"/>
              </a:rPr>
              <a:t>sobre </a:t>
            </a:r>
            <a:r>
              <a:rPr sz="2800" b="0" spc="-5" dirty="0">
                <a:latin typeface="Times New Roman"/>
                <a:cs typeface="Times New Roman"/>
              </a:rPr>
              <a:t>la </a:t>
            </a:r>
            <a:r>
              <a:rPr sz="2800" b="0" spc="-10" dirty="0">
                <a:latin typeface="Times New Roman"/>
                <a:cs typeface="Times New Roman"/>
              </a:rPr>
              <a:t>E/G:</a:t>
            </a:r>
            <a:r>
              <a:rPr sz="2800" b="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Definición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462526" y="3925887"/>
            <a:ext cx="1135380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PROFESOR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35550" y="42672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19676" y="4724400"/>
            <a:ext cx="984250" cy="533400"/>
          </a:xfrm>
          <a:custGeom>
            <a:avLst/>
            <a:gdLst/>
            <a:ahLst/>
            <a:cxnLst/>
            <a:rect l="l" t="t" r="r" b="b"/>
            <a:pathLst>
              <a:path w="984250" h="533400">
                <a:moveTo>
                  <a:pt x="0" y="0"/>
                </a:moveTo>
                <a:lnTo>
                  <a:pt x="492125" y="533400"/>
                </a:lnTo>
                <a:lnTo>
                  <a:pt x="9842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3101" y="5029200"/>
            <a:ext cx="844550" cy="533400"/>
          </a:xfrm>
          <a:custGeom>
            <a:avLst/>
            <a:gdLst/>
            <a:ahLst/>
            <a:cxnLst/>
            <a:rect l="l" t="t" r="r" b="b"/>
            <a:pathLst>
              <a:path w="844550" h="533400">
                <a:moveTo>
                  <a:pt x="84455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9926" y="5029200"/>
            <a:ext cx="844550" cy="533400"/>
          </a:xfrm>
          <a:custGeom>
            <a:avLst/>
            <a:gdLst/>
            <a:ahLst/>
            <a:cxnLst/>
            <a:rect l="l" t="t" r="r" b="b"/>
            <a:pathLst>
              <a:path w="844550" h="533400">
                <a:moveTo>
                  <a:pt x="0" y="0"/>
                </a:moveTo>
                <a:lnTo>
                  <a:pt x="84455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0376" y="5257800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8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9000" y="5500687"/>
            <a:ext cx="863600" cy="306705"/>
          </a:xfrm>
          <a:custGeom>
            <a:avLst/>
            <a:gdLst/>
            <a:ahLst/>
            <a:cxnLst/>
            <a:rect l="l" t="t" r="r" b="b"/>
            <a:pathLst>
              <a:path w="863600" h="306704">
                <a:moveTo>
                  <a:pt x="0" y="306387"/>
                </a:moveTo>
                <a:lnTo>
                  <a:pt x="863600" y="306387"/>
                </a:lnTo>
                <a:lnTo>
                  <a:pt x="863600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29000" y="5500687"/>
            <a:ext cx="86360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TITULAR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10151" y="5500687"/>
            <a:ext cx="1103630" cy="306705"/>
          </a:xfrm>
          <a:custGeom>
            <a:avLst/>
            <a:gdLst/>
            <a:ahLst/>
            <a:cxnLst/>
            <a:rect l="l" t="t" r="r" b="b"/>
            <a:pathLst>
              <a:path w="1103629" h="306704">
                <a:moveTo>
                  <a:pt x="0" y="306387"/>
                </a:moveTo>
                <a:lnTo>
                  <a:pt x="1103312" y="306387"/>
                </a:lnTo>
                <a:lnTo>
                  <a:pt x="1103312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10151" y="5500687"/>
            <a:ext cx="1103630" cy="306705"/>
          </a:xfrm>
          <a:custGeom>
            <a:avLst/>
            <a:gdLst/>
            <a:ahLst/>
            <a:cxnLst/>
            <a:rect l="l" t="t" r="r" b="b"/>
            <a:pathLst>
              <a:path w="1103629" h="306704">
                <a:moveTo>
                  <a:pt x="0" y="306387"/>
                </a:moveTo>
                <a:lnTo>
                  <a:pt x="1103312" y="306387"/>
                </a:lnTo>
                <a:lnTo>
                  <a:pt x="1103312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10151" y="5500687"/>
            <a:ext cx="110363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iberation Sans Narrow"/>
                <a:cs typeface="Liberation Sans Narrow"/>
              </a:rPr>
              <a:t>AYUDANTE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84850" y="5500687"/>
            <a:ext cx="1073150" cy="306705"/>
          </a:xfrm>
          <a:custGeom>
            <a:avLst/>
            <a:gdLst/>
            <a:ahLst/>
            <a:cxnLst/>
            <a:rect l="l" t="t" r="r" b="b"/>
            <a:pathLst>
              <a:path w="1073150" h="306704">
                <a:moveTo>
                  <a:pt x="0" y="306387"/>
                </a:moveTo>
                <a:lnTo>
                  <a:pt x="1073150" y="306387"/>
                </a:lnTo>
                <a:lnTo>
                  <a:pt x="1073150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4850" y="5500687"/>
            <a:ext cx="107315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ASOCIADO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1765" y="1948053"/>
            <a:ext cx="72269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Tahoma"/>
                <a:cs typeface="Tahoma"/>
              </a:rPr>
              <a:t>Subtipos disjuntos </a:t>
            </a:r>
            <a:r>
              <a:rPr sz="2400" spc="-5" dirty="0">
                <a:latin typeface="Tahoma"/>
                <a:cs typeface="Tahoma"/>
              </a:rPr>
              <a:t>si </a:t>
            </a:r>
            <a:r>
              <a:rPr sz="2400" dirty="0">
                <a:latin typeface="Tahoma"/>
                <a:cs typeface="Tahoma"/>
              </a:rPr>
              <a:t>una instancia </a:t>
            </a:r>
            <a:r>
              <a:rPr sz="2400" spc="-5" dirty="0">
                <a:latin typeface="Tahoma"/>
                <a:cs typeface="Tahoma"/>
              </a:rPr>
              <a:t>del supertipo  </a:t>
            </a:r>
            <a:r>
              <a:rPr sz="2400" dirty="0">
                <a:latin typeface="Tahoma"/>
                <a:cs typeface="Tahoma"/>
              </a:rPr>
              <a:t>puede </a:t>
            </a:r>
            <a:r>
              <a:rPr sz="2400" spc="-5" dirty="0">
                <a:latin typeface="Tahoma"/>
                <a:cs typeface="Tahoma"/>
              </a:rPr>
              <a:t>ser miembro </a:t>
            </a:r>
            <a:r>
              <a:rPr sz="2400" dirty="0">
                <a:latin typeface="Tahoma"/>
                <a:cs typeface="Tahoma"/>
              </a:rPr>
              <a:t>de, </a:t>
            </a:r>
            <a:r>
              <a:rPr sz="2400" spc="-5" dirty="0">
                <a:latin typeface="Tahoma"/>
                <a:cs typeface="Tahoma"/>
              </a:rPr>
              <a:t>como máximo, </a:t>
            </a:r>
            <a:r>
              <a:rPr sz="2400" b="1" dirty="0">
                <a:latin typeface="Tahoma"/>
                <a:cs typeface="Tahoma"/>
              </a:rPr>
              <a:t>uno </a:t>
            </a:r>
            <a:r>
              <a:rPr sz="2400" dirty="0">
                <a:latin typeface="Tahoma"/>
                <a:cs typeface="Tahoma"/>
              </a:rPr>
              <a:t>de los  </a:t>
            </a:r>
            <a:r>
              <a:rPr sz="2400" spc="-5" dirty="0">
                <a:latin typeface="Tahoma"/>
                <a:cs typeface="Tahoma"/>
              </a:rPr>
              <a:t>subtipos </a:t>
            </a:r>
            <a:r>
              <a:rPr sz="2400" dirty="0">
                <a:latin typeface="Tahoma"/>
                <a:cs typeface="Tahoma"/>
              </a:rPr>
              <a:t>(la condición </a:t>
            </a:r>
            <a:r>
              <a:rPr sz="2400" spc="-5" dirty="0">
                <a:latin typeface="Tahoma"/>
                <a:cs typeface="Tahoma"/>
              </a:rPr>
              <a:t>es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excluyente)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750" y="4697348"/>
            <a:ext cx="107505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TURISMO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4700" y="3429000"/>
            <a:ext cx="105410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VEHÍCULO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7626" y="373380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3012" y="4210050"/>
            <a:ext cx="703580" cy="503555"/>
          </a:xfrm>
          <a:custGeom>
            <a:avLst/>
            <a:gdLst/>
            <a:ahLst/>
            <a:cxnLst/>
            <a:rect l="l" t="t" r="r" b="b"/>
            <a:pathLst>
              <a:path w="703580" h="503554">
                <a:moveTo>
                  <a:pt x="703262" y="0"/>
                </a:moveTo>
                <a:lnTo>
                  <a:pt x="0" y="5031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8700" y="4210050"/>
            <a:ext cx="773430" cy="533400"/>
          </a:xfrm>
          <a:custGeom>
            <a:avLst/>
            <a:gdLst/>
            <a:ahLst/>
            <a:cxnLst/>
            <a:rect l="l" t="t" r="r" b="b"/>
            <a:pathLst>
              <a:path w="773430" h="533400">
                <a:moveTo>
                  <a:pt x="0" y="0"/>
                </a:moveTo>
                <a:lnTo>
                  <a:pt x="773176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87600" y="4703698"/>
            <a:ext cx="1214755" cy="311150"/>
          </a:xfrm>
          <a:custGeom>
            <a:avLst/>
            <a:gdLst/>
            <a:ahLst/>
            <a:cxnLst/>
            <a:rect l="l" t="t" r="r" b="b"/>
            <a:pathLst>
              <a:path w="1214754" h="311150">
                <a:moveTo>
                  <a:pt x="0" y="311150"/>
                </a:moveTo>
                <a:lnTo>
                  <a:pt x="1214437" y="311150"/>
                </a:lnTo>
                <a:lnTo>
                  <a:pt x="1214437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87600" y="4703698"/>
            <a:ext cx="121475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CAMIÓN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7276" y="3941826"/>
            <a:ext cx="485775" cy="549275"/>
          </a:xfrm>
          <a:custGeom>
            <a:avLst/>
            <a:gdLst/>
            <a:ahLst/>
            <a:cxnLst/>
            <a:rect l="l" t="t" r="r" b="b"/>
            <a:pathLst>
              <a:path w="485775" h="549275">
                <a:moveTo>
                  <a:pt x="242824" y="0"/>
                </a:moveTo>
                <a:lnTo>
                  <a:pt x="199175" y="4423"/>
                </a:lnTo>
                <a:lnTo>
                  <a:pt x="158093" y="17178"/>
                </a:lnTo>
                <a:lnTo>
                  <a:pt x="120264" y="37488"/>
                </a:lnTo>
                <a:lnTo>
                  <a:pt x="86373" y="64578"/>
                </a:lnTo>
                <a:lnTo>
                  <a:pt x="57107" y="97671"/>
                </a:lnTo>
                <a:lnTo>
                  <a:pt x="33151" y="135993"/>
                </a:lnTo>
                <a:lnTo>
                  <a:pt x="15191" y="178768"/>
                </a:lnTo>
                <a:lnTo>
                  <a:pt x="3912" y="225220"/>
                </a:lnTo>
                <a:lnTo>
                  <a:pt x="0" y="274574"/>
                </a:lnTo>
                <a:lnTo>
                  <a:pt x="3912" y="323932"/>
                </a:lnTo>
                <a:lnTo>
                  <a:pt x="15191" y="370395"/>
                </a:lnTo>
                <a:lnTo>
                  <a:pt x="33151" y="413187"/>
                </a:lnTo>
                <a:lnTo>
                  <a:pt x="57107" y="451529"/>
                </a:lnTo>
                <a:lnTo>
                  <a:pt x="86373" y="484644"/>
                </a:lnTo>
                <a:lnTo>
                  <a:pt x="120264" y="511753"/>
                </a:lnTo>
                <a:lnTo>
                  <a:pt x="158093" y="532080"/>
                </a:lnTo>
                <a:lnTo>
                  <a:pt x="199175" y="544846"/>
                </a:lnTo>
                <a:lnTo>
                  <a:pt x="242824" y="549275"/>
                </a:lnTo>
                <a:lnTo>
                  <a:pt x="286477" y="544846"/>
                </a:lnTo>
                <a:lnTo>
                  <a:pt x="327570" y="532080"/>
                </a:lnTo>
                <a:lnTo>
                  <a:pt x="365416" y="511753"/>
                </a:lnTo>
                <a:lnTo>
                  <a:pt x="399327" y="484644"/>
                </a:lnTo>
                <a:lnTo>
                  <a:pt x="428614" y="451529"/>
                </a:lnTo>
                <a:lnTo>
                  <a:pt x="452590" y="413187"/>
                </a:lnTo>
                <a:lnTo>
                  <a:pt x="470567" y="370395"/>
                </a:lnTo>
                <a:lnTo>
                  <a:pt x="481858" y="323932"/>
                </a:lnTo>
                <a:lnTo>
                  <a:pt x="485775" y="274574"/>
                </a:lnTo>
                <a:lnTo>
                  <a:pt x="481858" y="225220"/>
                </a:lnTo>
                <a:lnTo>
                  <a:pt x="470567" y="178768"/>
                </a:lnTo>
                <a:lnTo>
                  <a:pt x="452590" y="135993"/>
                </a:lnTo>
                <a:lnTo>
                  <a:pt x="428614" y="97671"/>
                </a:lnTo>
                <a:lnTo>
                  <a:pt x="399327" y="64578"/>
                </a:lnTo>
                <a:lnTo>
                  <a:pt x="365416" y="37488"/>
                </a:lnTo>
                <a:lnTo>
                  <a:pt x="327570" y="17178"/>
                </a:lnTo>
                <a:lnTo>
                  <a:pt x="286477" y="4423"/>
                </a:lnTo>
                <a:lnTo>
                  <a:pt x="2428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7276" y="3941826"/>
            <a:ext cx="485775" cy="549275"/>
          </a:xfrm>
          <a:custGeom>
            <a:avLst/>
            <a:gdLst/>
            <a:ahLst/>
            <a:cxnLst/>
            <a:rect l="l" t="t" r="r" b="b"/>
            <a:pathLst>
              <a:path w="485775" h="549275">
                <a:moveTo>
                  <a:pt x="0" y="274574"/>
                </a:moveTo>
                <a:lnTo>
                  <a:pt x="3912" y="225220"/>
                </a:lnTo>
                <a:lnTo>
                  <a:pt x="15191" y="178768"/>
                </a:lnTo>
                <a:lnTo>
                  <a:pt x="33151" y="135993"/>
                </a:lnTo>
                <a:lnTo>
                  <a:pt x="57107" y="97671"/>
                </a:lnTo>
                <a:lnTo>
                  <a:pt x="86373" y="64578"/>
                </a:lnTo>
                <a:lnTo>
                  <a:pt x="120264" y="37488"/>
                </a:lnTo>
                <a:lnTo>
                  <a:pt x="158093" y="17178"/>
                </a:lnTo>
                <a:lnTo>
                  <a:pt x="199175" y="4423"/>
                </a:lnTo>
                <a:lnTo>
                  <a:pt x="242824" y="0"/>
                </a:lnTo>
                <a:lnTo>
                  <a:pt x="286477" y="4423"/>
                </a:lnTo>
                <a:lnTo>
                  <a:pt x="327570" y="17178"/>
                </a:lnTo>
                <a:lnTo>
                  <a:pt x="365416" y="37488"/>
                </a:lnTo>
                <a:lnTo>
                  <a:pt x="399327" y="64578"/>
                </a:lnTo>
                <a:lnTo>
                  <a:pt x="428614" y="97671"/>
                </a:lnTo>
                <a:lnTo>
                  <a:pt x="452590" y="135993"/>
                </a:lnTo>
                <a:lnTo>
                  <a:pt x="470567" y="178768"/>
                </a:lnTo>
                <a:lnTo>
                  <a:pt x="481858" y="225220"/>
                </a:lnTo>
                <a:lnTo>
                  <a:pt x="485775" y="274574"/>
                </a:lnTo>
                <a:lnTo>
                  <a:pt x="481858" y="323932"/>
                </a:lnTo>
                <a:lnTo>
                  <a:pt x="470567" y="370395"/>
                </a:lnTo>
                <a:lnTo>
                  <a:pt x="452590" y="413187"/>
                </a:lnTo>
                <a:lnTo>
                  <a:pt x="428614" y="451529"/>
                </a:lnTo>
                <a:lnTo>
                  <a:pt x="399327" y="484644"/>
                </a:lnTo>
                <a:lnTo>
                  <a:pt x="365416" y="511753"/>
                </a:lnTo>
                <a:lnTo>
                  <a:pt x="327570" y="532080"/>
                </a:lnTo>
                <a:lnTo>
                  <a:pt x="286477" y="544846"/>
                </a:lnTo>
                <a:lnTo>
                  <a:pt x="242824" y="549275"/>
                </a:lnTo>
                <a:lnTo>
                  <a:pt x="199175" y="544846"/>
                </a:lnTo>
                <a:lnTo>
                  <a:pt x="158093" y="532080"/>
                </a:lnTo>
                <a:lnTo>
                  <a:pt x="120264" y="511753"/>
                </a:lnTo>
                <a:lnTo>
                  <a:pt x="86373" y="484644"/>
                </a:lnTo>
                <a:lnTo>
                  <a:pt x="57107" y="451529"/>
                </a:lnTo>
                <a:lnTo>
                  <a:pt x="33151" y="413187"/>
                </a:lnTo>
                <a:lnTo>
                  <a:pt x="15191" y="370395"/>
                </a:lnTo>
                <a:lnTo>
                  <a:pt x="3912" y="323932"/>
                </a:lnTo>
                <a:lnTo>
                  <a:pt x="0" y="2745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44116" y="3947286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CF00"/>
                </a:solidFill>
                <a:latin typeface="Times New Roman"/>
                <a:cs typeface="Times New Roman"/>
              </a:rPr>
              <a:t>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5397" y="4223130"/>
            <a:ext cx="254000" cy="314960"/>
          </a:xfrm>
          <a:custGeom>
            <a:avLst/>
            <a:gdLst/>
            <a:ahLst/>
            <a:cxnLst/>
            <a:rect l="l" t="t" r="r" b="b"/>
            <a:pathLst>
              <a:path w="254000" h="314960">
                <a:moveTo>
                  <a:pt x="75033" y="0"/>
                </a:moveTo>
                <a:lnTo>
                  <a:pt x="38505" y="44359"/>
                </a:lnTo>
                <a:lnTo>
                  <a:pt x="13510" y="90523"/>
                </a:lnTo>
                <a:lnTo>
                  <a:pt x="519" y="136821"/>
                </a:lnTo>
                <a:lnTo>
                  <a:pt x="0" y="181583"/>
                </a:lnTo>
                <a:lnTo>
                  <a:pt x="12422" y="223139"/>
                </a:lnTo>
                <a:lnTo>
                  <a:pt x="34732" y="255946"/>
                </a:lnTo>
                <a:lnTo>
                  <a:pt x="65894" y="281930"/>
                </a:lnTo>
                <a:lnTo>
                  <a:pt x="104640" y="300640"/>
                </a:lnTo>
                <a:lnTo>
                  <a:pt x="149704" y="311625"/>
                </a:lnTo>
                <a:lnTo>
                  <a:pt x="199821" y="314432"/>
                </a:lnTo>
                <a:lnTo>
                  <a:pt x="253722" y="3086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08047" y="4217415"/>
            <a:ext cx="243840" cy="323215"/>
          </a:xfrm>
          <a:custGeom>
            <a:avLst/>
            <a:gdLst/>
            <a:ahLst/>
            <a:cxnLst/>
            <a:rect l="l" t="t" r="r" b="b"/>
            <a:pathLst>
              <a:path w="243839" h="323214">
                <a:moveTo>
                  <a:pt x="0" y="315467"/>
                </a:moveTo>
                <a:lnTo>
                  <a:pt x="56995" y="322818"/>
                </a:lnTo>
                <a:lnTo>
                  <a:pt x="109376" y="319440"/>
                </a:lnTo>
                <a:lnTo>
                  <a:pt x="155484" y="305821"/>
                </a:lnTo>
                <a:lnTo>
                  <a:pt x="193661" y="282447"/>
                </a:lnTo>
                <a:lnTo>
                  <a:pt x="222250" y="249808"/>
                </a:lnTo>
                <a:lnTo>
                  <a:pt x="238183" y="213471"/>
                </a:lnTo>
                <a:lnTo>
                  <a:pt x="243633" y="173275"/>
                </a:lnTo>
                <a:lnTo>
                  <a:pt x="238886" y="130524"/>
                </a:lnTo>
                <a:lnTo>
                  <a:pt x="224234" y="86524"/>
                </a:lnTo>
                <a:lnTo>
                  <a:pt x="199966" y="42581"/>
                </a:lnTo>
                <a:lnTo>
                  <a:pt x="16636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46976" y="3414776"/>
            <a:ext cx="98425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VEHÍCULO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50175" y="4722748"/>
            <a:ext cx="91440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CAMIÓN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39101" y="3738626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8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86600" y="4119498"/>
            <a:ext cx="944880" cy="381000"/>
          </a:xfrm>
          <a:custGeom>
            <a:avLst/>
            <a:gdLst/>
            <a:ahLst/>
            <a:cxnLst/>
            <a:rect l="l" t="t" r="r" b="b"/>
            <a:pathLst>
              <a:path w="944879" h="381000">
                <a:moveTo>
                  <a:pt x="0" y="0"/>
                </a:moveTo>
                <a:lnTo>
                  <a:pt x="472313" y="381000"/>
                </a:lnTo>
                <a:lnTo>
                  <a:pt x="9444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443726" y="4722748"/>
            <a:ext cx="102552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TURISMO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46900" y="4348098"/>
            <a:ext cx="411480" cy="381000"/>
          </a:xfrm>
          <a:custGeom>
            <a:avLst/>
            <a:gdLst/>
            <a:ahLst/>
            <a:cxnLst/>
            <a:rect l="l" t="t" r="r" b="b"/>
            <a:pathLst>
              <a:path w="411479" h="381000">
                <a:moveTo>
                  <a:pt x="411099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0175" y="4348098"/>
            <a:ext cx="411480" cy="398780"/>
          </a:xfrm>
          <a:custGeom>
            <a:avLst/>
            <a:gdLst/>
            <a:ahLst/>
            <a:cxnLst/>
            <a:rect l="l" t="t" r="r" b="b"/>
            <a:pathLst>
              <a:path w="411479" h="398779">
                <a:moveTo>
                  <a:pt x="0" y="0"/>
                </a:moveTo>
                <a:lnTo>
                  <a:pt x="411099" y="398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75475" y="4228846"/>
            <a:ext cx="1196975" cy="424180"/>
          </a:xfrm>
          <a:custGeom>
            <a:avLst/>
            <a:gdLst/>
            <a:ahLst/>
            <a:cxnLst/>
            <a:rect l="l" t="t" r="r" b="b"/>
            <a:pathLst>
              <a:path w="1196975" h="424179">
                <a:moveTo>
                  <a:pt x="1196975" y="46100"/>
                </a:moveTo>
                <a:lnTo>
                  <a:pt x="1165240" y="93090"/>
                </a:lnTo>
                <a:lnTo>
                  <a:pt x="1132117" y="137198"/>
                </a:lnTo>
                <a:lnTo>
                  <a:pt x="1097689" y="178372"/>
                </a:lnTo>
                <a:lnTo>
                  <a:pt x="1062037" y="216556"/>
                </a:lnTo>
                <a:lnTo>
                  <a:pt x="1025242" y="251699"/>
                </a:lnTo>
                <a:lnTo>
                  <a:pt x="987388" y="283747"/>
                </a:lnTo>
                <a:lnTo>
                  <a:pt x="948556" y="312646"/>
                </a:lnTo>
                <a:lnTo>
                  <a:pt x="908827" y="338342"/>
                </a:lnTo>
                <a:lnTo>
                  <a:pt x="868284" y="360782"/>
                </a:lnTo>
                <a:lnTo>
                  <a:pt x="827009" y="379913"/>
                </a:lnTo>
                <a:lnTo>
                  <a:pt x="785084" y="395681"/>
                </a:lnTo>
                <a:lnTo>
                  <a:pt x="742591" y="408032"/>
                </a:lnTo>
                <a:lnTo>
                  <a:pt x="699611" y="416914"/>
                </a:lnTo>
                <a:lnTo>
                  <a:pt x="656227" y="422272"/>
                </a:lnTo>
                <a:lnTo>
                  <a:pt x="612521" y="424052"/>
                </a:lnTo>
                <a:lnTo>
                  <a:pt x="568939" y="422258"/>
                </a:lnTo>
                <a:lnTo>
                  <a:pt x="525688" y="416911"/>
                </a:lnTo>
                <a:lnTo>
                  <a:pt x="482849" y="408067"/>
                </a:lnTo>
                <a:lnTo>
                  <a:pt x="440501" y="395781"/>
                </a:lnTo>
                <a:lnTo>
                  <a:pt x="398725" y="380109"/>
                </a:lnTo>
                <a:lnTo>
                  <a:pt x="357602" y="361105"/>
                </a:lnTo>
                <a:lnTo>
                  <a:pt x="317213" y="338825"/>
                </a:lnTo>
                <a:lnTo>
                  <a:pt x="277637" y="313324"/>
                </a:lnTo>
                <a:lnTo>
                  <a:pt x="238956" y="284658"/>
                </a:lnTo>
                <a:lnTo>
                  <a:pt x="201250" y="252882"/>
                </a:lnTo>
                <a:lnTo>
                  <a:pt x="164600" y="218050"/>
                </a:lnTo>
                <a:lnTo>
                  <a:pt x="129085" y="180218"/>
                </a:lnTo>
                <a:lnTo>
                  <a:pt x="94787" y="139442"/>
                </a:lnTo>
                <a:lnTo>
                  <a:pt x="61787" y="95777"/>
                </a:lnTo>
                <a:lnTo>
                  <a:pt x="30164" y="49278"/>
                </a:lnTo>
                <a:lnTo>
                  <a:pt x="0" y="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73162" y="762000"/>
            <a:ext cx="7772400" cy="914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55"/>
              </a:spcBef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Restricciones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sobre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la</a:t>
            </a:r>
            <a:r>
              <a:rPr sz="2800" spc="-5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E/G: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700"/>
              </a:lnSpc>
              <a:spcBef>
                <a:spcPts val="8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Disyunción/Solapamiento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4001" y="5505450"/>
            <a:ext cx="109728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AHORROS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38625" y="4206875"/>
            <a:ext cx="98425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375"/>
              </a:spcBef>
            </a:pPr>
            <a:r>
              <a:rPr sz="1600" spc="-20" dirty="0">
                <a:latin typeface="Liberation Sans Narrow"/>
                <a:cs typeface="Liberation Sans Narrow"/>
              </a:rPr>
              <a:t>CUENTA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32426" y="5516562"/>
            <a:ext cx="106997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CORRIENTE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30750" y="453072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78376" y="4911725"/>
            <a:ext cx="944880" cy="381000"/>
          </a:xfrm>
          <a:custGeom>
            <a:avLst/>
            <a:gdLst/>
            <a:ahLst/>
            <a:cxnLst/>
            <a:rect l="l" t="t" r="r" b="b"/>
            <a:pathLst>
              <a:path w="944879" h="381000">
                <a:moveTo>
                  <a:pt x="0" y="0"/>
                </a:moveTo>
                <a:lnTo>
                  <a:pt x="472186" y="381000"/>
                </a:lnTo>
                <a:lnTo>
                  <a:pt x="9444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38676" y="5140325"/>
            <a:ext cx="411480" cy="381000"/>
          </a:xfrm>
          <a:custGeom>
            <a:avLst/>
            <a:gdLst/>
            <a:ahLst/>
            <a:cxnLst/>
            <a:rect l="l" t="t" r="r" b="b"/>
            <a:pathLst>
              <a:path w="411479" h="381000">
                <a:moveTo>
                  <a:pt x="411099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41951" y="5140325"/>
            <a:ext cx="411480" cy="398780"/>
          </a:xfrm>
          <a:custGeom>
            <a:avLst/>
            <a:gdLst/>
            <a:ahLst/>
            <a:cxnLst/>
            <a:rect l="l" t="t" r="r" b="b"/>
            <a:pathLst>
              <a:path w="411479" h="398779">
                <a:moveTo>
                  <a:pt x="0" y="0"/>
                </a:moveTo>
                <a:lnTo>
                  <a:pt x="411099" y="398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67251" y="5020945"/>
            <a:ext cx="1196975" cy="424180"/>
          </a:xfrm>
          <a:custGeom>
            <a:avLst/>
            <a:gdLst/>
            <a:ahLst/>
            <a:cxnLst/>
            <a:rect l="l" t="t" r="r" b="b"/>
            <a:pathLst>
              <a:path w="1196975" h="424179">
                <a:moveTo>
                  <a:pt x="1196975" y="46100"/>
                </a:moveTo>
                <a:lnTo>
                  <a:pt x="1165216" y="93112"/>
                </a:lnTo>
                <a:lnTo>
                  <a:pt x="1132073" y="137237"/>
                </a:lnTo>
                <a:lnTo>
                  <a:pt x="1097628" y="178421"/>
                </a:lnTo>
                <a:lnTo>
                  <a:pt x="1061962" y="216613"/>
                </a:lnTo>
                <a:lnTo>
                  <a:pt x="1025158" y="251761"/>
                </a:lnTo>
                <a:lnTo>
                  <a:pt x="987296" y="283810"/>
                </a:lnTo>
                <a:lnTo>
                  <a:pt x="948461" y="312709"/>
                </a:lnTo>
                <a:lnTo>
                  <a:pt x="908732" y="338405"/>
                </a:lnTo>
                <a:lnTo>
                  <a:pt x="868193" y="360846"/>
                </a:lnTo>
                <a:lnTo>
                  <a:pt x="826925" y="379979"/>
                </a:lnTo>
                <a:lnTo>
                  <a:pt x="785010" y="395751"/>
                </a:lnTo>
                <a:lnTo>
                  <a:pt x="742530" y="408109"/>
                </a:lnTo>
                <a:lnTo>
                  <a:pt x="699567" y="417002"/>
                </a:lnTo>
                <a:lnTo>
                  <a:pt x="656203" y="422376"/>
                </a:lnTo>
                <a:lnTo>
                  <a:pt x="612521" y="424179"/>
                </a:lnTo>
                <a:lnTo>
                  <a:pt x="568918" y="422383"/>
                </a:lnTo>
                <a:lnTo>
                  <a:pt x="525652" y="417033"/>
                </a:lnTo>
                <a:lnTo>
                  <a:pt x="482802" y="408182"/>
                </a:lnTo>
                <a:lnTo>
                  <a:pt x="440447" y="395888"/>
                </a:lnTo>
                <a:lnTo>
                  <a:pt x="398669" y="380206"/>
                </a:lnTo>
                <a:lnTo>
                  <a:pt x="357547" y="361192"/>
                </a:lnTo>
                <a:lnTo>
                  <a:pt x="317160" y="338900"/>
                </a:lnTo>
                <a:lnTo>
                  <a:pt x="277590" y="313388"/>
                </a:lnTo>
                <a:lnTo>
                  <a:pt x="238915" y="284710"/>
                </a:lnTo>
                <a:lnTo>
                  <a:pt x="201217" y="252922"/>
                </a:lnTo>
                <a:lnTo>
                  <a:pt x="164574" y="218079"/>
                </a:lnTo>
                <a:lnTo>
                  <a:pt x="129067" y="180238"/>
                </a:lnTo>
                <a:lnTo>
                  <a:pt x="94776" y="139454"/>
                </a:lnTo>
                <a:lnTo>
                  <a:pt x="61782" y="95783"/>
                </a:lnTo>
                <a:lnTo>
                  <a:pt x="30163" y="49279"/>
                </a:lnTo>
                <a:lnTo>
                  <a:pt x="0" y="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1765" y="1948053"/>
            <a:ext cx="740854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Tahoma"/>
                <a:cs typeface="Tahoma"/>
              </a:rPr>
              <a:t>Subtipos solapados </a:t>
            </a:r>
            <a:r>
              <a:rPr sz="2400" spc="-5" dirty="0">
                <a:latin typeface="Tahoma"/>
                <a:cs typeface="Tahoma"/>
              </a:rPr>
              <a:t>si </a:t>
            </a:r>
            <a:r>
              <a:rPr sz="2400" dirty="0">
                <a:latin typeface="Tahoma"/>
                <a:cs typeface="Tahoma"/>
              </a:rPr>
              <a:t>una instancia </a:t>
            </a:r>
            <a:r>
              <a:rPr sz="2400" spc="-5" dirty="0">
                <a:latin typeface="Tahoma"/>
                <a:cs typeface="Tahoma"/>
              </a:rPr>
              <a:t>del supertipo  </a:t>
            </a:r>
            <a:r>
              <a:rPr sz="2400" dirty="0">
                <a:latin typeface="Tahoma"/>
                <a:cs typeface="Tahoma"/>
              </a:rPr>
              <a:t>puede </a:t>
            </a:r>
            <a:r>
              <a:rPr sz="2400" spc="-85" dirty="0">
                <a:latin typeface="Tahoma"/>
                <a:cs typeface="Tahoma"/>
              </a:rPr>
              <a:t>ser, </a:t>
            </a:r>
            <a:r>
              <a:rPr sz="2400" dirty="0">
                <a:latin typeface="Tahoma"/>
                <a:cs typeface="Tahoma"/>
              </a:rPr>
              <a:t>a la </a:t>
            </a:r>
            <a:r>
              <a:rPr sz="2400" spc="-10" dirty="0">
                <a:latin typeface="Tahoma"/>
                <a:cs typeface="Tahoma"/>
              </a:rPr>
              <a:t>vez, </a:t>
            </a:r>
            <a:r>
              <a:rPr sz="2400" dirty="0">
                <a:latin typeface="Tahoma"/>
                <a:cs typeface="Tahoma"/>
              </a:rPr>
              <a:t>miembro de </a:t>
            </a:r>
            <a:r>
              <a:rPr sz="2400" b="1" dirty="0">
                <a:latin typeface="Tahoma"/>
                <a:cs typeface="Tahoma"/>
              </a:rPr>
              <a:t>más </a:t>
            </a:r>
            <a:r>
              <a:rPr sz="2400" b="1" spc="-5" dirty="0">
                <a:latin typeface="Tahoma"/>
                <a:cs typeface="Tahoma"/>
              </a:rPr>
              <a:t>de un</a:t>
            </a:r>
            <a:r>
              <a:rPr sz="2400" b="1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subtipo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Es </a:t>
            </a:r>
            <a:r>
              <a:rPr sz="2400" dirty="0">
                <a:latin typeface="Tahoma"/>
                <a:cs typeface="Tahoma"/>
              </a:rPr>
              <a:t>la </a:t>
            </a:r>
            <a:r>
              <a:rPr sz="2400" spc="-5" dirty="0">
                <a:latin typeface="Tahoma"/>
                <a:cs typeface="Tahoma"/>
              </a:rPr>
              <a:t>opción </a:t>
            </a:r>
            <a:r>
              <a:rPr sz="2400" dirty="0">
                <a:latin typeface="Tahoma"/>
                <a:cs typeface="Tahoma"/>
              </a:rPr>
              <a:t>«por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defecto»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4600" y="3352800"/>
            <a:ext cx="105410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PERSONA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9775" y="4621148"/>
            <a:ext cx="107505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EMPLEADO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7525" y="365760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2975" y="4133850"/>
            <a:ext cx="703580" cy="503555"/>
          </a:xfrm>
          <a:custGeom>
            <a:avLst/>
            <a:gdLst/>
            <a:ahLst/>
            <a:cxnLst/>
            <a:rect l="l" t="t" r="r" b="b"/>
            <a:pathLst>
              <a:path w="703580" h="503554">
                <a:moveTo>
                  <a:pt x="703326" y="0"/>
                </a:moveTo>
                <a:lnTo>
                  <a:pt x="0" y="5031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8726" y="4133850"/>
            <a:ext cx="773430" cy="533400"/>
          </a:xfrm>
          <a:custGeom>
            <a:avLst/>
            <a:gdLst/>
            <a:ahLst/>
            <a:cxnLst/>
            <a:rect l="l" t="t" r="r" b="b"/>
            <a:pathLst>
              <a:path w="773429" h="533400">
                <a:moveTo>
                  <a:pt x="0" y="0"/>
                </a:moveTo>
                <a:lnTo>
                  <a:pt x="773049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7626" y="4627498"/>
            <a:ext cx="1214755" cy="311150"/>
          </a:xfrm>
          <a:custGeom>
            <a:avLst/>
            <a:gdLst/>
            <a:ahLst/>
            <a:cxnLst/>
            <a:rect l="l" t="t" r="r" b="b"/>
            <a:pathLst>
              <a:path w="1214754" h="311150">
                <a:moveTo>
                  <a:pt x="0" y="311150"/>
                </a:moveTo>
                <a:lnTo>
                  <a:pt x="1214437" y="311150"/>
                </a:lnTo>
                <a:lnTo>
                  <a:pt x="1214437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57626" y="4627498"/>
            <a:ext cx="121475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ESTUDIANTE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97175" y="3908425"/>
            <a:ext cx="485775" cy="463550"/>
          </a:xfrm>
          <a:custGeom>
            <a:avLst/>
            <a:gdLst/>
            <a:ahLst/>
            <a:cxnLst/>
            <a:rect l="l" t="t" r="r" b="b"/>
            <a:pathLst>
              <a:path w="485775" h="463550">
                <a:moveTo>
                  <a:pt x="242950" y="0"/>
                </a:moveTo>
                <a:lnTo>
                  <a:pt x="193970" y="4708"/>
                </a:lnTo>
                <a:lnTo>
                  <a:pt x="148357" y="18212"/>
                </a:lnTo>
                <a:lnTo>
                  <a:pt x="107088" y="39580"/>
                </a:lnTo>
                <a:lnTo>
                  <a:pt x="71135" y="67881"/>
                </a:lnTo>
                <a:lnTo>
                  <a:pt x="41476" y="102182"/>
                </a:lnTo>
                <a:lnTo>
                  <a:pt x="19083" y="141553"/>
                </a:lnTo>
                <a:lnTo>
                  <a:pt x="4933" y="185061"/>
                </a:lnTo>
                <a:lnTo>
                  <a:pt x="0" y="231775"/>
                </a:lnTo>
                <a:lnTo>
                  <a:pt x="4933" y="278488"/>
                </a:lnTo>
                <a:lnTo>
                  <a:pt x="19083" y="321996"/>
                </a:lnTo>
                <a:lnTo>
                  <a:pt x="41476" y="361367"/>
                </a:lnTo>
                <a:lnTo>
                  <a:pt x="71135" y="395668"/>
                </a:lnTo>
                <a:lnTo>
                  <a:pt x="107088" y="423969"/>
                </a:lnTo>
                <a:lnTo>
                  <a:pt x="148357" y="445337"/>
                </a:lnTo>
                <a:lnTo>
                  <a:pt x="193970" y="458841"/>
                </a:lnTo>
                <a:lnTo>
                  <a:pt x="242950" y="463550"/>
                </a:lnTo>
                <a:lnTo>
                  <a:pt x="291889" y="458841"/>
                </a:lnTo>
                <a:lnTo>
                  <a:pt x="337470" y="445337"/>
                </a:lnTo>
                <a:lnTo>
                  <a:pt x="378717" y="423969"/>
                </a:lnTo>
                <a:lnTo>
                  <a:pt x="414655" y="395668"/>
                </a:lnTo>
                <a:lnTo>
                  <a:pt x="444305" y="361367"/>
                </a:lnTo>
                <a:lnTo>
                  <a:pt x="466693" y="321996"/>
                </a:lnTo>
                <a:lnTo>
                  <a:pt x="480841" y="278488"/>
                </a:lnTo>
                <a:lnTo>
                  <a:pt x="485775" y="231775"/>
                </a:lnTo>
                <a:lnTo>
                  <a:pt x="480841" y="185061"/>
                </a:lnTo>
                <a:lnTo>
                  <a:pt x="466693" y="141553"/>
                </a:lnTo>
                <a:lnTo>
                  <a:pt x="444305" y="102182"/>
                </a:lnTo>
                <a:lnTo>
                  <a:pt x="414655" y="67881"/>
                </a:lnTo>
                <a:lnTo>
                  <a:pt x="378717" y="39580"/>
                </a:lnTo>
                <a:lnTo>
                  <a:pt x="337470" y="18212"/>
                </a:lnTo>
                <a:lnTo>
                  <a:pt x="291889" y="4708"/>
                </a:lnTo>
                <a:lnTo>
                  <a:pt x="242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97175" y="3908425"/>
            <a:ext cx="485775" cy="463550"/>
          </a:xfrm>
          <a:custGeom>
            <a:avLst/>
            <a:gdLst/>
            <a:ahLst/>
            <a:cxnLst/>
            <a:rect l="l" t="t" r="r" b="b"/>
            <a:pathLst>
              <a:path w="485775" h="463550">
                <a:moveTo>
                  <a:pt x="0" y="231775"/>
                </a:moveTo>
                <a:lnTo>
                  <a:pt x="4933" y="185061"/>
                </a:lnTo>
                <a:lnTo>
                  <a:pt x="19083" y="141553"/>
                </a:lnTo>
                <a:lnTo>
                  <a:pt x="41476" y="102182"/>
                </a:lnTo>
                <a:lnTo>
                  <a:pt x="71135" y="67881"/>
                </a:lnTo>
                <a:lnTo>
                  <a:pt x="107088" y="39580"/>
                </a:lnTo>
                <a:lnTo>
                  <a:pt x="148357" y="18212"/>
                </a:lnTo>
                <a:lnTo>
                  <a:pt x="193970" y="4708"/>
                </a:lnTo>
                <a:lnTo>
                  <a:pt x="242950" y="0"/>
                </a:lnTo>
                <a:lnTo>
                  <a:pt x="291889" y="4708"/>
                </a:lnTo>
                <a:lnTo>
                  <a:pt x="337470" y="18212"/>
                </a:lnTo>
                <a:lnTo>
                  <a:pt x="378717" y="39580"/>
                </a:lnTo>
                <a:lnTo>
                  <a:pt x="414655" y="67881"/>
                </a:lnTo>
                <a:lnTo>
                  <a:pt x="444305" y="102182"/>
                </a:lnTo>
                <a:lnTo>
                  <a:pt x="466693" y="141553"/>
                </a:lnTo>
                <a:lnTo>
                  <a:pt x="480841" y="185061"/>
                </a:lnTo>
                <a:lnTo>
                  <a:pt x="485775" y="231775"/>
                </a:lnTo>
                <a:lnTo>
                  <a:pt x="480841" y="278488"/>
                </a:lnTo>
                <a:lnTo>
                  <a:pt x="466693" y="321996"/>
                </a:lnTo>
                <a:lnTo>
                  <a:pt x="444305" y="361367"/>
                </a:lnTo>
                <a:lnTo>
                  <a:pt x="414655" y="395668"/>
                </a:lnTo>
                <a:lnTo>
                  <a:pt x="378717" y="423969"/>
                </a:lnTo>
                <a:lnTo>
                  <a:pt x="337470" y="445337"/>
                </a:lnTo>
                <a:lnTo>
                  <a:pt x="291889" y="458841"/>
                </a:lnTo>
                <a:lnTo>
                  <a:pt x="242950" y="463550"/>
                </a:lnTo>
                <a:lnTo>
                  <a:pt x="193970" y="458841"/>
                </a:lnTo>
                <a:lnTo>
                  <a:pt x="148357" y="445337"/>
                </a:lnTo>
                <a:lnTo>
                  <a:pt x="107088" y="423969"/>
                </a:lnTo>
                <a:lnTo>
                  <a:pt x="71135" y="395668"/>
                </a:lnTo>
                <a:lnTo>
                  <a:pt x="41476" y="361367"/>
                </a:lnTo>
                <a:lnTo>
                  <a:pt x="19083" y="321996"/>
                </a:lnTo>
                <a:lnTo>
                  <a:pt x="4933" y="278488"/>
                </a:lnTo>
                <a:lnTo>
                  <a:pt x="0" y="231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24936" y="3852748"/>
            <a:ext cx="229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CF00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65423" y="4146930"/>
            <a:ext cx="254000" cy="314960"/>
          </a:xfrm>
          <a:custGeom>
            <a:avLst/>
            <a:gdLst/>
            <a:ahLst/>
            <a:cxnLst/>
            <a:rect l="l" t="t" r="r" b="b"/>
            <a:pathLst>
              <a:path w="254000" h="314960">
                <a:moveTo>
                  <a:pt x="75033" y="0"/>
                </a:moveTo>
                <a:lnTo>
                  <a:pt x="38505" y="44359"/>
                </a:lnTo>
                <a:lnTo>
                  <a:pt x="13510" y="90523"/>
                </a:lnTo>
                <a:lnTo>
                  <a:pt x="519" y="136821"/>
                </a:lnTo>
                <a:lnTo>
                  <a:pt x="0" y="181583"/>
                </a:lnTo>
                <a:lnTo>
                  <a:pt x="12422" y="223139"/>
                </a:lnTo>
                <a:lnTo>
                  <a:pt x="34679" y="255946"/>
                </a:lnTo>
                <a:lnTo>
                  <a:pt x="65809" y="281930"/>
                </a:lnTo>
                <a:lnTo>
                  <a:pt x="104545" y="300640"/>
                </a:lnTo>
                <a:lnTo>
                  <a:pt x="149620" y="311625"/>
                </a:lnTo>
                <a:lnTo>
                  <a:pt x="199768" y="314432"/>
                </a:lnTo>
                <a:lnTo>
                  <a:pt x="253722" y="3086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78072" y="4141215"/>
            <a:ext cx="243840" cy="323215"/>
          </a:xfrm>
          <a:custGeom>
            <a:avLst/>
            <a:gdLst/>
            <a:ahLst/>
            <a:cxnLst/>
            <a:rect l="l" t="t" r="r" b="b"/>
            <a:pathLst>
              <a:path w="243839" h="323214">
                <a:moveTo>
                  <a:pt x="0" y="315467"/>
                </a:moveTo>
                <a:lnTo>
                  <a:pt x="56933" y="322818"/>
                </a:lnTo>
                <a:lnTo>
                  <a:pt x="109276" y="319440"/>
                </a:lnTo>
                <a:lnTo>
                  <a:pt x="155365" y="305821"/>
                </a:lnTo>
                <a:lnTo>
                  <a:pt x="193535" y="282447"/>
                </a:lnTo>
                <a:lnTo>
                  <a:pt x="222123" y="249808"/>
                </a:lnTo>
                <a:lnTo>
                  <a:pt x="238100" y="213471"/>
                </a:lnTo>
                <a:lnTo>
                  <a:pt x="243562" y="173275"/>
                </a:lnTo>
                <a:lnTo>
                  <a:pt x="238807" y="130524"/>
                </a:lnTo>
                <a:lnTo>
                  <a:pt x="224136" y="86524"/>
                </a:lnTo>
                <a:lnTo>
                  <a:pt x="199848" y="42581"/>
                </a:lnTo>
                <a:lnTo>
                  <a:pt x="1662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54750" y="3352800"/>
            <a:ext cx="98425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PERSONA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58076" y="4660900"/>
            <a:ext cx="119570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ESTUDIANTE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46875" y="367665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94501" y="4057650"/>
            <a:ext cx="944880" cy="381000"/>
          </a:xfrm>
          <a:custGeom>
            <a:avLst/>
            <a:gdLst/>
            <a:ahLst/>
            <a:cxnLst/>
            <a:rect l="l" t="t" r="r" b="b"/>
            <a:pathLst>
              <a:path w="944879" h="381000">
                <a:moveTo>
                  <a:pt x="0" y="0"/>
                </a:moveTo>
                <a:lnTo>
                  <a:pt x="472185" y="381000"/>
                </a:lnTo>
                <a:lnTo>
                  <a:pt x="9444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80050" y="4660900"/>
            <a:ext cx="1196975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EMPLEADO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54801" y="4286250"/>
            <a:ext cx="411480" cy="381000"/>
          </a:xfrm>
          <a:custGeom>
            <a:avLst/>
            <a:gdLst/>
            <a:ahLst/>
            <a:cxnLst/>
            <a:rect l="l" t="t" r="r" b="b"/>
            <a:pathLst>
              <a:path w="411479" h="381000">
                <a:moveTo>
                  <a:pt x="411099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58076" y="4286250"/>
            <a:ext cx="411480" cy="398780"/>
          </a:xfrm>
          <a:custGeom>
            <a:avLst/>
            <a:gdLst/>
            <a:ahLst/>
            <a:cxnLst/>
            <a:rect l="l" t="t" r="r" b="b"/>
            <a:pathLst>
              <a:path w="411479" h="398779">
                <a:moveTo>
                  <a:pt x="0" y="0"/>
                </a:moveTo>
                <a:lnTo>
                  <a:pt x="411099" y="3983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73162" y="762000"/>
            <a:ext cx="7772400" cy="914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295"/>
              </a:spcBef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Restricciones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sobre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la</a:t>
            </a:r>
            <a:r>
              <a:rPr sz="2800" spc="-9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E/G: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"/>
              </a:spcBef>
            </a:pPr>
            <a:r>
              <a:rPr sz="28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Disyunción/Solapamiento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26428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ENTIDAD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079093" y="1963674"/>
            <a:ext cx="7460615" cy="31415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16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lugar, cosa, concepto o </a:t>
            </a:r>
            <a:r>
              <a:rPr sz="20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suceso, real 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sz="20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abstracto, 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</a:t>
            </a:r>
            <a:r>
              <a:rPr sz="2000" spc="-2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interés</a:t>
            </a:r>
            <a:r>
              <a:rPr lang="es-E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</a:t>
            </a:r>
            <a:r>
              <a:rPr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empresa</a:t>
            </a:r>
            <a:r>
              <a:rPr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/>
                <a:cs typeface="Tahoma"/>
              </a:rPr>
              <a:t>(ANSI,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1977</a:t>
            </a:r>
            <a:r>
              <a:rPr sz="1600" spc="-5" dirty="0" smtClean="0">
                <a:latin typeface="Tahoma"/>
                <a:cs typeface="Tahoma"/>
              </a:rPr>
              <a:t>)</a:t>
            </a:r>
            <a:r>
              <a:rPr lang="es-ES" sz="1600" spc="-5" dirty="0" smtClean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2160"/>
              </a:lnSpc>
              <a:spcBef>
                <a:spcPts val="105"/>
              </a:spcBef>
              <a:buClr>
                <a:srgbClr val="3333CC"/>
              </a:buClr>
              <a:buSzPct val="60000"/>
              <a:tabLst>
                <a:tab pos="354965" algn="l"/>
                <a:tab pos="356235" algn="l"/>
              </a:tabLst>
            </a:pPr>
            <a:endParaRPr sz="1600" dirty="0">
              <a:latin typeface="Tahoma"/>
              <a:cs typeface="Tahoma"/>
            </a:endParaRPr>
          </a:p>
          <a:p>
            <a:pPr marL="355600" marR="161290" indent="-342900">
              <a:lnSpc>
                <a:spcPct val="80000"/>
              </a:lnSpc>
              <a:spcBef>
                <a:spcPts val="489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1800" spc="-5" dirty="0">
                <a:latin typeface="Tahoma"/>
                <a:cs typeface="Tahoma"/>
              </a:rPr>
              <a:t>Cosa u objeto del </a:t>
            </a:r>
            <a:r>
              <a:rPr sz="1800" dirty="0">
                <a:latin typeface="Tahoma"/>
                <a:cs typeface="Tahoma"/>
              </a:rPr>
              <a:t>mundo </a:t>
            </a:r>
            <a:r>
              <a:rPr sz="1800" spc="-5" dirty="0">
                <a:latin typeface="Tahoma"/>
                <a:cs typeface="Tahoma"/>
              </a:rPr>
              <a:t>real con existencia propia </a:t>
            </a:r>
            <a:r>
              <a:rPr sz="1800" dirty="0">
                <a:latin typeface="Tahoma"/>
                <a:cs typeface="Tahoma"/>
              </a:rPr>
              <a:t>y </a:t>
            </a:r>
            <a:r>
              <a:rPr sz="1800" spc="-5" dirty="0">
                <a:latin typeface="Tahoma"/>
                <a:cs typeface="Tahoma"/>
              </a:rPr>
              <a:t>distinguible del  resto (Chen,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1976)</a:t>
            </a:r>
          </a:p>
          <a:p>
            <a:pPr>
              <a:lnSpc>
                <a:spcPct val="100000"/>
              </a:lnSpc>
              <a:spcBef>
                <a:spcPts val="25"/>
              </a:spcBef>
              <a:buChar char=""/>
            </a:pPr>
            <a:endParaRPr sz="165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185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dirty="0">
                <a:latin typeface="Tahoma"/>
                <a:cs typeface="Tahoma"/>
              </a:rPr>
              <a:t>Objeto </a:t>
            </a:r>
            <a:r>
              <a:rPr sz="2000" spc="-5" dirty="0">
                <a:latin typeface="Tahoma"/>
                <a:cs typeface="Tahoma"/>
              </a:rPr>
              <a:t>con </a:t>
            </a:r>
            <a:r>
              <a:rPr sz="2000" b="1" spc="-5" dirty="0">
                <a:latin typeface="Tahoma"/>
                <a:cs typeface="Tahoma"/>
              </a:rPr>
              <a:t>existencia</a:t>
            </a:r>
            <a:r>
              <a:rPr sz="2000" spc="-5" dirty="0">
                <a:latin typeface="Tahoma"/>
                <a:cs typeface="Tahoma"/>
              </a:rPr>
              <a:t>... </a:t>
            </a:r>
            <a:r>
              <a:rPr sz="1800" spc="-5" dirty="0">
                <a:latin typeface="Tahoma"/>
                <a:cs typeface="Tahoma"/>
              </a:rPr>
              <a:t>(implica que puede describirse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</a:t>
            </a:r>
          </a:p>
          <a:p>
            <a:pPr marL="355600">
              <a:lnSpc>
                <a:spcPts val="1925"/>
              </a:lnSpc>
            </a:pPr>
            <a:r>
              <a:rPr sz="1800" spc="-5" dirty="0">
                <a:latin typeface="Tahoma"/>
                <a:cs typeface="Tahoma"/>
              </a:rPr>
              <a:t>representarse)</a:t>
            </a:r>
            <a:endParaRPr sz="1800" dirty="0">
              <a:latin typeface="Tahoma"/>
              <a:cs typeface="Tahoma"/>
            </a:endParaRPr>
          </a:p>
          <a:p>
            <a:pPr marL="756285" lvl="1" indent="-286385">
              <a:lnSpc>
                <a:spcPts val="1925"/>
              </a:lnSpc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ahoma"/>
                <a:cs typeface="Tahoma"/>
              </a:rPr>
              <a:t>física </a:t>
            </a:r>
            <a:r>
              <a:rPr sz="1800" dirty="0">
                <a:latin typeface="Tahoma"/>
                <a:cs typeface="Tahoma"/>
              </a:rPr>
              <a:t>o </a:t>
            </a:r>
            <a:r>
              <a:rPr sz="1800" spc="-5" dirty="0">
                <a:latin typeface="Tahoma"/>
                <a:cs typeface="Tahoma"/>
              </a:rPr>
              <a:t>real </a:t>
            </a:r>
            <a:r>
              <a:rPr sz="1800" spc="-10" dirty="0">
                <a:solidFill>
                  <a:srgbClr val="3333CC"/>
                </a:solidFill>
                <a:latin typeface="Tahoma"/>
                <a:cs typeface="Tahoma"/>
              </a:rPr>
              <a:t>(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una 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persona, un libro, un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empleado, 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un auto,</a:t>
            </a:r>
            <a:r>
              <a:rPr sz="1800" spc="1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un</a:t>
            </a:r>
            <a:endParaRPr sz="1800" dirty="0">
              <a:latin typeface="Arial"/>
              <a:cs typeface="Arial"/>
            </a:endParaRPr>
          </a:p>
          <a:p>
            <a:pPr marL="756285">
              <a:lnSpc>
                <a:spcPts val="1945"/>
              </a:lnSpc>
            </a:pP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computador</a:t>
            </a:r>
            <a:r>
              <a:rPr sz="1800" spc="-5" dirty="0">
                <a:solidFill>
                  <a:srgbClr val="3333CC"/>
                </a:solidFill>
                <a:latin typeface="Tahoma"/>
                <a:cs typeface="Tahoma"/>
              </a:rPr>
              <a:t>)</a:t>
            </a:r>
            <a:endParaRPr sz="1800" dirty="0">
              <a:latin typeface="Tahoma"/>
              <a:cs typeface="Tahoma"/>
            </a:endParaRPr>
          </a:p>
          <a:p>
            <a:pPr marL="756285" marR="512445" lvl="1" indent="-286385">
              <a:lnSpc>
                <a:spcPct val="8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ahoma"/>
                <a:cs typeface="Tahoma"/>
              </a:rPr>
              <a:t>abstracta </a:t>
            </a:r>
            <a:r>
              <a:rPr sz="1800" dirty="0">
                <a:latin typeface="Tahoma"/>
                <a:cs typeface="Tahoma"/>
              </a:rPr>
              <a:t>o </a:t>
            </a:r>
            <a:r>
              <a:rPr sz="1800" spc="-5" dirty="0">
                <a:latin typeface="Tahoma"/>
                <a:cs typeface="Tahoma"/>
              </a:rPr>
              <a:t>conceptual 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(una asignatura, un viaje, un asiento  contable, un préstamo, una</a:t>
            </a:r>
            <a:r>
              <a:rPr sz="1800" spc="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factura)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9093" y="5198491"/>
            <a:ext cx="7496809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055"/>
              </a:lnSpc>
              <a:spcBef>
                <a:spcPts val="100"/>
              </a:spcBef>
              <a:buClr>
                <a:srgbClr val="3333CC"/>
              </a:buClr>
              <a:buSzPct val="61111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900" dirty="0">
                <a:latin typeface="Tahoma"/>
                <a:cs typeface="Tahoma"/>
              </a:rPr>
              <a:t>ANSI </a:t>
            </a:r>
            <a:r>
              <a:rPr sz="900" spc="-5" dirty="0">
                <a:latin typeface="Tahoma"/>
                <a:cs typeface="Tahoma"/>
              </a:rPr>
              <a:t>= American National Standards Institute, &lt;</a:t>
            </a:r>
            <a:r>
              <a:rPr sz="900" spc="-5" dirty="0">
                <a:latin typeface="Tahoma"/>
                <a:cs typeface="Tahoma"/>
                <a:hlinkClick r:id="rId6"/>
              </a:rPr>
              <a:t>http://www.ansi.org/</a:t>
            </a:r>
            <a:r>
              <a:rPr sz="900" spc="-5" dirty="0">
                <a:latin typeface="Tahoma"/>
                <a:cs typeface="Tahoma"/>
              </a:rPr>
              <a:t>&gt; Instituto de </a:t>
            </a:r>
            <a:r>
              <a:rPr sz="900" spc="-10" dirty="0">
                <a:latin typeface="Tahoma"/>
                <a:cs typeface="Tahoma"/>
              </a:rPr>
              <a:t>estándares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Americano</a:t>
            </a:r>
            <a:endParaRPr sz="900" dirty="0">
              <a:latin typeface="Tahoma"/>
              <a:cs typeface="Tahoma"/>
            </a:endParaRPr>
          </a:p>
          <a:p>
            <a:pPr marL="355600" marR="5080" indent="-342900">
              <a:lnSpc>
                <a:spcPct val="79300"/>
              </a:lnSpc>
              <a:spcBef>
                <a:spcPts val="210"/>
              </a:spcBef>
              <a:buClr>
                <a:srgbClr val="3333CC"/>
              </a:buClr>
              <a:buSzPct val="61111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900" dirty="0">
                <a:latin typeface="Tahoma"/>
                <a:cs typeface="Tahoma"/>
              </a:rPr>
              <a:t>ANSI </a:t>
            </a:r>
            <a:r>
              <a:rPr sz="900" spc="-5" dirty="0">
                <a:latin typeface="Tahoma"/>
                <a:cs typeface="Tahoma"/>
              </a:rPr>
              <a:t>(1977): </a:t>
            </a:r>
            <a:r>
              <a:rPr sz="950" i="1" spc="-30" dirty="0">
                <a:latin typeface="Tahoma"/>
                <a:cs typeface="Tahoma"/>
              </a:rPr>
              <a:t>The ANSI/X3/SPARC </a:t>
            </a:r>
            <a:r>
              <a:rPr sz="950" i="1" spc="-40" dirty="0">
                <a:latin typeface="Tahoma"/>
                <a:cs typeface="Tahoma"/>
              </a:rPr>
              <a:t>DBMS </a:t>
            </a:r>
            <a:r>
              <a:rPr sz="950" i="1" spc="-30" dirty="0">
                <a:latin typeface="Tahoma"/>
                <a:cs typeface="Tahoma"/>
              </a:rPr>
              <a:t>Framework</a:t>
            </a:r>
            <a:r>
              <a:rPr sz="900" spc="-30" dirty="0">
                <a:latin typeface="Tahoma"/>
                <a:cs typeface="Tahoma"/>
              </a:rPr>
              <a:t>. </a:t>
            </a:r>
            <a:r>
              <a:rPr sz="900" spc="-5" dirty="0">
                <a:latin typeface="Tahoma"/>
                <a:cs typeface="Tahoma"/>
              </a:rPr>
              <a:t>Report on the Study Group on </a:t>
            </a:r>
            <a:r>
              <a:rPr sz="900" spc="-10" dirty="0">
                <a:latin typeface="Tahoma"/>
                <a:cs typeface="Tahoma"/>
              </a:rPr>
              <a:t>Database </a:t>
            </a:r>
            <a:r>
              <a:rPr sz="900" spc="-5" dirty="0">
                <a:latin typeface="Tahoma"/>
                <a:cs typeface="Tahoma"/>
              </a:rPr>
              <a:t>Management Systems. D. Tsichiritzis </a:t>
            </a:r>
            <a:r>
              <a:rPr sz="900" dirty="0">
                <a:latin typeface="Tahoma"/>
                <a:cs typeface="Tahoma"/>
              </a:rPr>
              <a:t>y </a:t>
            </a:r>
            <a:r>
              <a:rPr sz="900" spc="-5" dirty="0">
                <a:latin typeface="Tahoma"/>
                <a:cs typeface="Tahoma"/>
              </a:rPr>
              <a:t>A. Klug  (eds). Montvalle, N.J.: </a:t>
            </a:r>
            <a:r>
              <a:rPr sz="900" dirty="0">
                <a:latin typeface="Tahoma"/>
                <a:cs typeface="Tahoma"/>
              </a:rPr>
              <a:t>AFIP </a:t>
            </a:r>
            <a:r>
              <a:rPr sz="900" spc="-10" dirty="0">
                <a:latin typeface="Tahoma"/>
                <a:cs typeface="Tahoma"/>
              </a:rPr>
              <a:t>Press,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1977.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58887" y="5157723"/>
            <a:ext cx="7345680" cy="0"/>
          </a:xfrm>
          <a:custGeom>
            <a:avLst/>
            <a:gdLst/>
            <a:ahLst/>
            <a:cxnLst/>
            <a:rect l="l" t="t" r="r" b="b"/>
            <a:pathLst>
              <a:path w="7345680">
                <a:moveTo>
                  <a:pt x="0" y="0"/>
                </a:moveTo>
                <a:lnTo>
                  <a:pt x="73453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48369" y="6400509"/>
            <a:ext cx="148590" cy="2743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</a:pPr>
            <a:fld id="{81D60167-4931-47E6-BA6A-407CBD079E47}" type="slidenum">
              <a:rPr sz="1400" dirty="0">
                <a:solidFill>
                  <a:srgbClr val="1C1C1C"/>
                </a:solidFill>
                <a:latin typeface="Tahoma"/>
                <a:cs typeface="Tahoma"/>
              </a:rPr>
              <a:t>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1765" y="1948053"/>
            <a:ext cx="76041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b="1" dirty="0">
                <a:latin typeface="Tahoma"/>
                <a:cs typeface="Tahoma"/>
              </a:rPr>
              <a:t>Especialización total </a:t>
            </a:r>
            <a:r>
              <a:rPr sz="2400" dirty="0">
                <a:latin typeface="Tahoma"/>
                <a:cs typeface="Tahoma"/>
              </a:rPr>
              <a:t>(completa) indica que toda  </a:t>
            </a:r>
            <a:r>
              <a:rPr sz="2400" spc="-5" dirty="0">
                <a:latin typeface="Tahoma"/>
                <a:cs typeface="Tahoma"/>
              </a:rPr>
              <a:t>instancia </a:t>
            </a:r>
            <a:r>
              <a:rPr sz="2400" dirty="0">
                <a:latin typeface="Tahoma"/>
                <a:cs typeface="Tahoma"/>
              </a:rPr>
              <a:t>del </a:t>
            </a:r>
            <a:r>
              <a:rPr sz="2400" spc="-5" dirty="0">
                <a:latin typeface="Tahoma"/>
                <a:cs typeface="Tahoma"/>
              </a:rPr>
              <a:t>supertipo también </a:t>
            </a:r>
            <a:r>
              <a:rPr sz="2400" b="1" spc="-5" dirty="0">
                <a:latin typeface="Tahoma"/>
                <a:cs typeface="Tahoma"/>
              </a:rPr>
              <a:t>debe </a:t>
            </a:r>
            <a:r>
              <a:rPr sz="2400" spc="-5" dirty="0">
                <a:latin typeface="Tahoma"/>
                <a:cs typeface="Tahoma"/>
              </a:rPr>
              <a:t>ser instancia </a:t>
            </a:r>
            <a:r>
              <a:rPr sz="2400" dirty="0">
                <a:latin typeface="Tahoma"/>
                <a:cs typeface="Tahoma"/>
              </a:rPr>
              <a:t>de  algún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subtipo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9800" y="3316287"/>
            <a:ext cx="933450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ANIMAL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8879" y="3657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9591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9570" y="36576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9591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3900" y="4343400"/>
            <a:ext cx="984250" cy="609600"/>
          </a:xfrm>
          <a:custGeom>
            <a:avLst/>
            <a:gdLst/>
            <a:ahLst/>
            <a:cxnLst/>
            <a:rect l="l" t="t" r="r" b="b"/>
            <a:pathLst>
              <a:path w="984250" h="609600">
                <a:moveTo>
                  <a:pt x="984250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0576" y="4343400"/>
            <a:ext cx="1336675" cy="609600"/>
          </a:xfrm>
          <a:custGeom>
            <a:avLst/>
            <a:gdLst/>
            <a:ahLst/>
            <a:cxnLst/>
            <a:rect l="l" t="t" r="r" b="b"/>
            <a:pathLst>
              <a:path w="1336675" h="609600">
                <a:moveTo>
                  <a:pt x="0" y="0"/>
                </a:moveTo>
                <a:lnTo>
                  <a:pt x="1336675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2850" y="4018026"/>
            <a:ext cx="398780" cy="463550"/>
          </a:xfrm>
          <a:custGeom>
            <a:avLst/>
            <a:gdLst/>
            <a:ahLst/>
            <a:cxnLst/>
            <a:rect l="l" t="t" r="r" b="b"/>
            <a:pathLst>
              <a:path w="398780" h="463550">
                <a:moveTo>
                  <a:pt x="199262" y="0"/>
                </a:moveTo>
                <a:lnTo>
                  <a:pt x="153554" y="6120"/>
                </a:lnTo>
                <a:lnTo>
                  <a:pt x="111602" y="23556"/>
                </a:lnTo>
                <a:lnTo>
                  <a:pt x="74600" y="50915"/>
                </a:lnTo>
                <a:lnTo>
                  <a:pt x="43744" y="86807"/>
                </a:lnTo>
                <a:lnTo>
                  <a:pt x="20228" y="129841"/>
                </a:lnTo>
                <a:lnTo>
                  <a:pt x="5259" y="178547"/>
                </a:lnTo>
                <a:lnTo>
                  <a:pt x="0" y="231648"/>
                </a:lnTo>
                <a:lnTo>
                  <a:pt x="5259" y="284882"/>
                </a:lnTo>
                <a:lnTo>
                  <a:pt x="20242" y="333652"/>
                </a:lnTo>
                <a:lnTo>
                  <a:pt x="43757" y="376689"/>
                </a:lnTo>
                <a:lnTo>
                  <a:pt x="74609" y="412594"/>
                </a:lnTo>
                <a:lnTo>
                  <a:pt x="111606" y="439971"/>
                </a:lnTo>
                <a:lnTo>
                  <a:pt x="153555" y="457422"/>
                </a:lnTo>
                <a:lnTo>
                  <a:pt x="199262" y="463550"/>
                </a:lnTo>
                <a:lnTo>
                  <a:pt x="244930" y="457422"/>
                </a:lnTo>
                <a:lnTo>
                  <a:pt x="286864" y="439971"/>
                </a:lnTo>
                <a:lnTo>
                  <a:pt x="323863" y="412594"/>
                </a:lnTo>
                <a:lnTo>
                  <a:pt x="354728" y="376689"/>
                </a:lnTo>
                <a:lnTo>
                  <a:pt x="378260" y="333652"/>
                </a:lnTo>
                <a:lnTo>
                  <a:pt x="393259" y="284882"/>
                </a:lnTo>
                <a:lnTo>
                  <a:pt x="398525" y="231775"/>
                </a:lnTo>
                <a:lnTo>
                  <a:pt x="393259" y="178627"/>
                </a:lnTo>
                <a:lnTo>
                  <a:pt x="378235" y="129795"/>
                </a:lnTo>
                <a:lnTo>
                  <a:pt x="354708" y="86783"/>
                </a:lnTo>
                <a:lnTo>
                  <a:pt x="323849" y="50905"/>
                </a:lnTo>
                <a:lnTo>
                  <a:pt x="286856" y="23553"/>
                </a:lnTo>
                <a:lnTo>
                  <a:pt x="244928" y="6120"/>
                </a:lnTo>
                <a:lnTo>
                  <a:pt x="199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2850" y="4018026"/>
            <a:ext cx="398780" cy="463550"/>
          </a:xfrm>
          <a:custGeom>
            <a:avLst/>
            <a:gdLst/>
            <a:ahLst/>
            <a:cxnLst/>
            <a:rect l="l" t="t" r="r" b="b"/>
            <a:pathLst>
              <a:path w="398780" h="463550">
                <a:moveTo>
                  <a:pt x="0" y="231648"/>
                </a:moveTo>
                <a:lnTo>
                  <a:pt x="5259" y="178547"/>
                </a:lnTo>
                <a:lnTo>
                  <a:pt x="20242" y="129795"/>
                </a:lnTo>
                <a:lnTo>
                  <a:pt x="43757" y="86783"/>
                </a:lnTo>
                <a:lnTo>
                  <a:pt x="74609" y="50905"/>
                </a:lnTo>
                <a:lnTo>
                  <a:pt x="111606" y="23553"/>
                </a:lnTo>
                <a:lnTo>
                  <a:pt x="153555" y="6120"/>
                </a:lnTo>
                <a:lnTo>
                  <a:pt x="199262" y="0"/>
                </a:lnTo>
                <a:lnTo>
                  <a:pt x="244930" y="6120"/>
                </a:lnTo>
                <a:lnTo>
                  <a:pt x="286864" y="23556"/>
                </a:lnTo>
                <a:lnTo>
                  <a:pt x="323863" y="50915"/>
                </a:lnTo>
                <a:lnTo>
                  <a:pt x="354728" y="86807"/>
                </a:lnTo>
                <a:lnTo>
                  <a:pt x="378260" y="129841"/>
                </a:lnTo>
                <a:lnTo>
                  <a:pt x="393259" y="178627"/>
                </a:lnTo>
                <a:lnTo>
                  <a:pt x="398525" y="231775"/>
                </a:lnTo>
                <a:lnTo>
                  <a:pt x="393259" y="284882"/>
                </a:lnTo>
                <a:lnTo>
                  <a:pt x="378260" y="333652"/>
                </a:lnTo>
                <a:lnTo>
                  <a:pt x="354728" y="376689"/>
                </a:lnTo>
                <a:lnTo>
                  <a:pt x="323863" y="412594"/>
                </a:lnTo>
                <a:lnTo>
                  <a:pt x="286864" y="439971"/>
                </a:lnTo>
                <a:lnTo>
                  <a:pt x="244930" y="457422"/>
                </a:lnTo>
                <a:lnTo>
                  <a:pt x="199262" y="463550"/>
                </a:lnTo>
                <a:lnTo>
                  <a:pt x="153555" y="457422"/>
                </a:lnTo>
                <a:lnTo>
                  <a:pt x="111606" y="439971"/>
                </a:lnTo>
                <a:lnTo>
                  <a:pt x="74609" y="412594"/>
                </a:lnTo>
                <a:lnTo>
                  <a:pt x="43757" y="376689"/>
                </a:lnTo>
                <a:lnTo>
                  <a:pt x="20242" y="333652"/>
                </a:lnTo>
                <a:lnTo>
                  <a:pt x="5259" y="284882"/>
                </a:lnTo>
                <a:lnTo>
                  <a:pt x="0" y="231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99182" y="4076446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16072" y="4432680"/>
            <a:ext cx="254000" cy="314960"/>
          </a:xfrm>
          <a:custGeom>
            <a:avLst/>
            <a:gdLst/>
            <a:ahLst/>
            <a:cxnLst/>
            <a:rect l="l" t="t" r="r" b="b"/>
            <a:pathLst>
              <a:path w="254000" h="314960">
                <a:moveTo>
                  <a:pt x="75033" y="0"/>
                </a:moveTo>
                <a:lnTo>
                  <a:pt x="38505" y="44359"/>
                </a:lnTo>
                <a:lnTo>
                  <a:pt x="13510" y="90523"/>
                </a:lnTo>
                <a:lnTo>
                  <a:pt x="519" y="136821"/>
                </a:lnTo>
                <a:lnTo>
                  <a:pt x="0" y="181583"/>
                </a:lnTo>
                <a:lnTo>
                  <a:pt x="12422" y="223139"/>
                </a:lnTo>
                <a:lnTo>
                  <a:pt x="34732" y="255946"/>
                </a:lnTo>
                <a:lnTo>
                  <a:pt x="65894" y="281930"/>
                </a:lnTo>
                <a:lnTo>
                  <a:pt x="104640" y="300640"/>
                </a:lnTo>
                <a:lnTo>
                  <a:pt x="149704" y="311625"/>
                </a:lnTo>
                <a:lnTo>
                  <a:pt x="199821" y="314432"/>
                </a:lnTo>
                <a:lnTo>
                  <a:pt x="253722" y="3086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0997" y="4376165"/>
            <a:ext cx="243840" cy="323215"/>
          </a:xfrm>
          <a:custGeom>
            <a:avLst/>
            <a:gdLst/>
            <a:ahLst/>
            <a:cxnLst/>
            <a:rect l="l" t="t" r="r" b="b"/>
            <a:pathLst>
              <a:path w="243839" h="323214">
                <a:moveTo>
                  <a:pt x="0" y="315467"/>
                </a:moveTo>
                <a:lnTo>
                  <a:pt x="56995" y="322818"/>
                </a:lnTo>
                <a:lnTo>
                  <a:pt x="109376" y="319440"/>
                </a:lnTo>
                <a:lnTo>
                  <a:pt x="155484" y="305821"/>
                </a:lnTo>
                <a:lnTo>
                  <a:pt x="193661" y="282447"/>
                </a:lnTo>
                <a:lnTo>
                  <a:pt x="222250" y="249808"/>
                </a:lnTo>
                <a:lnTo>
                  <a:pt x="238183" y="213471"/>
                </a:lnTo>
                <a:lnTo>
                  <a:pt x="243633" y="173275"/>
                </a:lnTo>
                <a:lnTo>
                  <a:pt x="238887" y="130524"/>
                </a:lnTo>
                <a:lnTo>
                  <a:pt x="224234" y="86524"/>
                </a:lnTo>
                <a:lnTo>
                  <a:pt x="199966" y="42581"/>
                </a:lnTo>
                <a:lnTo>
                  <a:pt x="16636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7825" y="34290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34176" y="4191000"/>
            <a:ext cx="946150" cy="381000"/>
          </a:xfrm>
          <a:custGeom>
            <a:avLst/>
            <a:gdLst/>
            <a:ahLst/>
            <a:cxnLst/>
            <a:rect l="l" t="t" r="r" b="b"/>
            <a:pathLst>
              <a:path w="946150" h="381000">
                <a:moveTo>
                  <a:pt x="0" y="0"/>
                </a:moveTo>
                <a:lnTo>
                  <a:pt x="473075" y="381000"/>
                </a:lnTo>
                <a:lnTo>
                  <a:pt x="946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73725" y="4419600"/>
            <a:ext cx="833755" cy="520700"/>
          </a:xfrm>
          <a:custGeom>
            <a:avLst/>
            <a:gdLst/>
            <a:ahLst/>
            <a:cxnLst/>
            <a:rect l="l" t="t" r="r" b="b"/>
            <a:pathLst>
              <a:path w="833754" h="520700">
                <a:moveTo>
                  <a:pt x="833501" y="0"/>
                </a:moveTo>
                <a:lnTo>
                  <a:pt x="0" y="520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7751" y="4419600"/>
            <a:ext cx="955675" cy="520700"/>
          </a:xfrm>
          <a:custGeom>
            <a:avLst/>
            <a:gdLst/>
            <a:ahLst/>
            <a:cxnLst/>
            <a:rect l="l" t="t" r="r" b="b"/>
            <a:pathLst>
              <a:path w="955675" h="520700">
                <a:moveTo>
                  <a:pt x="0" y="0"/>
                </a:moveTo>
                <a:lnTo>
                  <a:pt x="955675" y="520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4575" y="4300220"/>
            <a:ext cx="1195705" cy="424180"/>
          </a:xfrm>
          <a:custGeom>
            <a:avLst/>
            <a:gdLst/>
            <a:ahLst/>
            <a:cxnLst/>
            <a:rect l="l" t="t" r="r" b="b"/>
            <a:pathLst>
              <a:path w="1195704" h="424179">
                <a:moveTo>
                  <a:pt x="1195451" y="46100"/>
                </a:moveTo>
                <a:lnTo>
                  <a:pt x="1163743" y="93112"/>
                </a:lnTo>
                <a:lnTo>
                  <a:pt x="1130651" y="137237"/>
                </a:lnTo>
                <a:lnTo>
                  <a:pt x="1096256" y="178421"/>
                </a:lnTo>
                <a:lnTo>
                  <a:pt x="1060641" y="216613"/>
                </a:lnTo>
                <a:lnTo>
                  <a:pt x="1023888" y="251761"/>
                </a:lnTo>
                <a:lnTo>
                  <a:pt x="986077" y="283810"/>
                </a:lnTo>
                <a:lnTo>
                  <a:pt x="947292" y="312709"/>
                </a:lnTo>
                <a:lnTo>
                  <a:pt x="907615" y="338405"/>
                </a:lnTo>
                <a:lnTo>
                  <a:pt x="867126" y="360846"/>
                </a:lnTo>
                <a:lnTo>
                  <a:pt x="825909" y="379979"/>
                </a:lnTo>
                <a:lnTo>
                  <a:pt x="784045" y="395751"/>
                </a:lnTo>
                <a:lnTo>
                  <a:pt x="741615" y="408109"/>
                </a:lnTo>
                <a:lnTo>
                  <a:pt x="698703" y="417002"/>
                </a:lnTo>
                <a:lnTo>
                  <a:pt x="655391" y="422376"/>
                </a:lnTo>
                <a:lnTo>
                  <a:pt x="611758" y="424179"/>
                </a:lnTo>
                <a:lnTo>
                  <a:pt x="568226" y="422383"/>
                </a:lnTo>
                <a:lnTo>
                  <a:pt x="525027" y="417033"/>
                </a:lnTo>
                <a:lnTo>
                  <a:pt x="482241" y="408182"/>
                </a:lnTo>
                <a:lnTo>
                  <a:pt x="439947" y="395888"/>
                </a:lnTo>
                <a:lnTo>
                  <a:pt x="398227" y="380206"/>
                </a:lnTo>
                <a:lnTo>
                  <a:pt x="357160" y="361192"/>
                </a:lnTo>
                <a:lnTo>
                  <a:pt x="316825" y="338900"/>
                </a:lnTo>
                <a:lnTo>
                  <a:pt x="277304" y="313388"/>
                </a:lnTo>
                <a:lnTo>
                  <a:pt x="238676" y="284710"/>
                </a:lnTo>
                <a:lnTo>
                  <a:pt x="201020" y="252922"/>
                </a:lnTo>
                <a:lnTo>
                  <a:pt x="164418" y="218079"/>
                </a:lnTo>
                <a:lnTo>
                  <a:pt x="128948" y="180238"/>
                </a:lnTo>
                <a:lnTo>
                  <a:pt x="94692" y="139454"/>
                </a:lnTo>
                <a:lnTo>
                  <a:pt x="61728" y="95783"/>
                </a:lnTo>
                <a:lnTo>
                  <a:pt x="30137" y="49279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89225" y="4495800"/>
            <a:ext cx="0" cy="430530"/>
          </a:xfrm>
          <a:custGeom>
            <a:avLst/>
            <a:gdLst/>
            <a:ahLst/>
            <a:cxnLst/>
            <a:rect l="l" t="t" r="r" b="b"/>
            <a:pathLst>
              <a:path h="430529">
                <a:moveTo>
                  <a:pt x="0" y="0"/>
                </a:moveTo>
                <a:lnTo>
                  <a:pt x="0" y="4302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1519" y="4601336"/>
            <a:ext cx="327025" cy="204470"/>
          </a:xfrm>
          <a:custGeom>
            <a:avLst/>
            <a:gdLst/>
            <a:ahLst/>
            <a:cxnLst/>
            <a:rect l="l" t="t" r="r" b="b"/>
            <a:pathLst>
              <a:path w="327025" h="204470">
                <a:moveTo>
                  <a:pt x="0" y="46862"/>
                </a:moveTo>
                <a:lnTo>
                  <a:pt x="25300" y="102093"/>
                </a:lnTo>
                <a:lnTo>
                  <a:pt x="56160" y="146601"/>
                </a:lnTo>
                <a:lnTo>
                  <a:pt x="91311" y="179204"/>
                </a:lnTo>
                <a:lnTo>
                  <a:pt x="129487" y="198718"/>
                </a:lnTo>
                <a:lnTo>
                  <a:pt x="169418" y="203962"/>
                </a:lnTo>
                <a:lnTo>
                  <a:pt x="205273" y="195715"/>
                </a:lnTo>
                <a:lnTo>
                  <a:pt x="238369" y="175749"/>
                </a:lnTo>
                <a:lnTo>
                  <a:pt x="267874" y="145129"/>
                </a:lnTo>
                <a:lnTo>
                  <a:pt x="292956" y="104920"/>
                </a:lnTo>
                <a:lnTo>
                  <a:pt x="312781" y="56189"/>
                </a:lnTo>
                <a:lnTo>
                  <a:pt x="32651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27825" y="4559300"/>
            <a:ext cx="0" cy="367030"/>
          </a:xfrm>
          <a:custGeom>
            <a:avLst/>
            <a:gdLst/>
            <a:ahLst/>
            <a:cxnLst/>
            <a:rect l="l" t="t" r="r" b="b"/>
            <a:pathLst>
              <a:path h="367029">
                <a:moveTo>
                  <a:pt x="0" y="0"/>
                </a:moveTo>
                <a:lnTo>
                  <a:pt x="0" y="3667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94475" y="3624326"/>
            <a:ext cx="274955" cy="287655"/>
          </a:xfrm>
          <a:custGeom>
            <a:avLst/>
            <a:gdLst/>
            <a:ahLst/>
            <a:cxnLst/>
            <a:rect l="l" t="t" r="r" b="b"/>
            <a:pathLst>
              <a:path w="274954" h="287654">
                <a:moveTo>
                  <a:pt x="137286" y="0"/>
                </a:moveTo>
                <a:lnTo>
                  <a:pt x="93894" y="7318"/>
                </a:lnTo>
                <a:lnTo>
                  <a:pt x="56208" y="27700"/>
                </a:lnTo>
                <a:lnTo>
                  <a:pt x="26489" y="58786"/>
                </a:lnTo>
                <a:lnTo>
                  <a:pt x="6999" y="98218"/>
                </a:lnTo>
                <a:lnTo>
                  <a:pt x="0" y="143637"/>
                </a:lnTo>
                <a:lnTo>
                  <a:pt x="6999" y="189055"/>
                </a:lnTo>
                <a:lnTo>
                  <a:pt x="26489" y="228487"/>
                </a:lnTo>
                <a:lnTo>
                  <a:pt x="56208" y="259573"/>
                </a:lnTo>
                <a:lnTo>
                  <a:pt x="93894" y="279955"/>
                </a:lnTo>
                <a:lnTo>
                  <a:pt x="137286" y="287274"/>
                </a:lnTo>
                <a:lnTo>
                  <a:pt x="180692" y="279955"/>
                </a:lnTo>
                <a:lnTo>
                  <a:pt x="218410" y="259573"/>
                </a:lnTo>
                <a:lnTo>
                  <a:pt x="248167" y="228487"/>
                </a:lnTo>
                <a:lnTo>
                  <a:pt x="267688" y="189055"/>
                </a:lnTo>
                <a:lnTo>
                  <a:pt x="274700" y="143637"/>
                </a:lnTo>
                <a:lnTo>
                  <a:pt x="267688" y="98218"/>
                </a:lnTo>
                <a:lnTo>
                  <a:pt x="248167" y="58786"/>
                </a:lnTo>
                <a:lnTo>
                  <a:pt x="218410" y="27700"/>
                </a:lnTo>
                <a:lnTo>
                  <a:pt x="180692" y="7318"/>
                </a:lnTo>
                <a:lnTo>
                  <a:pt x="137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94475" y="3624326"/>
            <a:ext cx="274955" cy="287655"/>
          </a:xfrm>
          <a:custGeom>
            <a:avLst/>
            <a:gdLst/>
            <a:ahLst/>
            <a:cxnLst/>
            <a:rect l="l" t="t" r="r" b="b"/>
            <a:pathLst>
              <a:path w="274954" h="287654">
                <a:moveTo>
                  <a:pt x="0" y="143637"/>
                </a:moveTo>
                <a:lnTo>
                  <a:pt x="6999" y="98218"/>
                </a:lnTo>
                <a:lnTo>
                  <a:pt x="26489" y="58786"/>
                </a:lnTo>
                <a:lnTo>
                  <a:pt x="56208" y="27700"/>
                </a:lnTo>
                <a:lnTo>
                  <a:pt x="93894" y="7318"/>
                </a:lnTo>
                <a:lnTo>
                  <a:pt x="137286" y="0"/>
                </a:lnTo>
                <a:lnTo>
                  <a:pt x="180692" y="7318"/>
                </a:lnTo>
                <a:lnTo>
                  <a:pt x="218410" y="27700"/>
                </a:lnTo>
                <a:lnTo>
                  <a:pt x="248167" y="58786"/>
                </a:lnTo>
                <a:lnTo>
                  <a:pt x="267688" y="98218"/>
                </a:lnTo>
                <a:lnTo>
                  <a:pt x="274700" y="143637"/>
                </a:lnTo>
                <a:lnTo>
                  <a:pt x="267688" y="189055"/>
                </a:lnTo>
                <a:lnTo>
                  <a:pt x="248167" y="228487"/>
                </a:lnTo>
                <a:lnTo>
                  <a:pt x="218410" y="259573"/>
                </a:lnTo>
                <a:lnTo>
                  <a:pt x="180692" y="279955"/>
                </a:lnTo>
                <a:lnTo>
                  <a:pt x="137286" y="287274"/>
                </a:lnTo>
                <a:lnTo>
                  <a:pt x="93894" y="279955"/>
                </a:lnTo>
                <a:lnTo>
                  <a:pt x="56208" y="259573"/>
                </a:lnTo>
                <a:lnTo>
                  <a:pt x="26489" y="228487"/>
                </a:lnTo>
                <a:lnTo>
                  <a:pt x="6999" y="189055"/>
                </a:lnTo>
                <a:lnTo>
                  <a:pt x="0" y="143637"/>
                </a:lnTo>
                <a:close/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73162" y="762000"/>
            <a:ext cx="7772400" cy="914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55"/>
              </a:spcBef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Restricciones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sobre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la</a:t>
            </a:r>
            <a:r>
              <a:rPr sz="2800" spc="-5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E/G: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700"/>
              </a:lnSpc>
              <a:spcBef>
                <a:spcPts val="80"/>
              </a:spcBef>
            </a:pP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Completitud/Parcialidad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57925" y="3087687"/>
            <a:ext cx="904875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ANIMAL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19200" y="4926012"/>
            <a:ext cx="779780" cy="341630"/>
          </a:xfrm>
          <a:custGeom>
            <a:avLst/>
            <a:gdLst/>
            <a:ahLst/>
            <a:cxnLst/>
            <a:rect l="l" t="t" r="r" b="b"/>
            <a:pathLst>
              <a:path w="779780" h="341629">
                <a:moveTo>
                  <a:pt x="0" y="341312"/>
                </a:moveTo>
                <a:lnTo>
                  <a:pt x="779462" y="341312"/>
                </a:lnTo>
                <a:lnTo>
                  <a:pt x="779462" y="0"/>
                </a:lnTo>
                <a:lnTo>
                  <a:pt x="0" y="0"/>
                </a:lnTo>
                <a:lnTo>
                  <a:pt x="0" y="341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219200" y="4926012"/>
            <a:ext cx="779780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MACHO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22500" y="4926012"/>
            <a:ext cx="884555" cy="341630"/>
          </a:xfrm>
          <a:custGeom>
            <a:avLst/>
            <a:gdLst/>
            <a:ahLst/>
            <a:cxnLst/>
            <a:rect l="l" t="t" r="r" b="b"/>
            <a:pathLst>
              <a:path w="884555" h="341629">
                <a:moveTo>
                  <a:pt x="0" y="341312"/>
                </a:moveTo>
                <a:lnTo>
                  <a:pt x="884237" y="341312"/>
                </a:lnTo>
                <a:lnTo>
                  <a:pt x="884237" y="0"/>
                </a:lnTo>
                <a:lnTo>
                  <a:pt x="0" y="0"/>
                </a:lnTo>
                <a:lnTo>
                  <a:pt x="0" y="341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22500" y="4926012"/>
            <a:ext cx="884555" cy="341630"/>
          </a:xfrm>
          <a:custGeom>
            <a:avLst/>
            <a:gdLst/>
            <a:ahLst/>
            <a:cxnLst/>
            <a:rect l="l" t="t" r="r" b="b"/>
            <a:pathLst>
              <a:path w="884555" h="341629">
                <a:moveTo>
                  <a:pt x="0" y="341312"/>
                </a:moveTo>
                <a:lnTo>
                  <a:pt x="884237" y="341312"/>
                </a:lnTo>
                <a:lnTo>
                  <a:pt x="884237" y="0"/>
                </a:lnTo>
                <a:lnTo>
                  <a:pt x="0" y="0"/>
                </a:lnTo>
                <a:lnTo>
                  <a:pt x="0" y="341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22500" y="4926012"/>
            <a:ext cx="884555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HEMBRA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89300" y="4926012"/>
            <a:ext cx="1581150" cy="341630"/>
          </a:xfrm>
          <a:custGeom>
            <a:avLst/>
            <a:gdLst/>
            <a:ahLst/>
            <a:cxnLst/>
            <a:rect l="l" t="t" r="r" b="b"/>
            <a:pathLst>
              <a:path w="1581150" h="341629">
                <a:moveTo>
                  <a:pt x="0" y="341312"/>
                </a:moveTo>
                <a:lnTo>
                  <a:pt x="1581150" y="341312"/>
                </a:lnTo>
                <a:lnTo>
                  <a:pt x="1581150" y="0"/>
                </a:lnTo>
                <a:lnTo>
                  <a:pt x="0" y="0"/>
                </a:lnTo>
                <a:lnTo>
                  <a:pt x="0" y="341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89300" y="4926012"/>
            <a:ext cx="1581150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HERMAFRODITA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84900" y="4926012"/>
            <a:ext cx="884555" cy="341630"/>
          </a:xfrm>
          <a:custGeom>
            <a:avLst/>
            <a:gdLst/>
            <a:ahLst/>
            <a:cxnLst/>
            <a:rect l="l" t="t" r="r" b="b"/>
            <a:pathLst>
              <a:path w="884554" h="341629">
                <a:moveTo>
                  <a:pt x="0" y="341312"/>
                </a:moveTo>
                <a:lnTo>
                  <a:pt x="884237" y="341312"/>
                </a:lnTo>
                <a:lnTo>
                  <a:pt x="884237" y="0"/>
                </a:lnTo>
                <a:lnTo>
                  <a:pt x="0" y="0"/>
                </a:lnTo>
                <a:lnTo>
                  <a:pt x="0" y="341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184900" y="4926012"/>
            <a:ext cx="884555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HEMBRA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94300" y="4926012"/>
            <a:ext cx="779780" cy="341630"/>
          </a:xfrm>
          <a:custGeom>
            <a:avLst/>
            <a:gdLst/>
            <a:ahLst/>
            <a:cxnLst/>
            <a:rect l="l" t="t" r="r" b="b"/>
            <a:pathLst>
              <a:path w="779779" h="341629">
                <a:moveTo>
                  <a:pt x="0" y="341312"/>
                </a:moveTo>
                <a:lnTo>
                  <a:pt x="779462" y="341312"/>
                </a:lnTo>
                <a:lnTo>
                  <a:pt x="779462" y="0"/>
                </a:lnTo>
                <a:lnTo>
                  <a:pt x="0" y="0"/>
                </a:lnTo>
                <a:lnTo>
                  <a:pt x="0" y="341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194300" y="4926012"/>
            <a:ext cx="779780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MACHO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51700" y="4926012"/>
            <a:ext cx="1581150" cy="341630"/>
          </a:xfrm>
          <a:custGeom>
            <a:avLst/>
            <a:gdLst/>
            <a:ahLst/>
            <a:cxnLst/>
            <a:rect l="l" t="t" r="r" b="b"/>
            <a:pathLst>
              <a:path w="1581150" h="341629">
                <a:moveTo>
                  <a:pt x="0" y="341312"/>
                </a:moveTo>
                <a:lnTo>
                  <a:pt x="1581150" y="341312"/>
                </a:lnTo>
                <a:lnTo>
                  <a:pt x="1581150" y="0"/>
                </a:lnTo>
                <a:lnTo>
                  <a:pt x="0" y="0"/>
                </a:lnTo>
                <a:lnTo>
                  <a:pt x="0" y="341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251700" y="4926012"/>
            <a:ext cx="1581150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HERMAFRODITA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844" y="1784426"/>
            <a:ext cx="7381240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953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Especialización parcial </a:t>
            </a:r>
            <a:r>
              <a:rPr sz="2400" dirty="0">
                <a:latin typeface="Tahoma"/>
                <a:cs typeface="Tahoma"/>
              </a:rPr>
              <a:t>indica que </a:t>
            </a:r>
            <a:r>
              <a:rPr sz="2400" spc="-5" dirty="0">
                <a:latin typeface="Tahoma"/>
                <a:cs typeface="Tahoma"/>
              </a:rPr>
              <a:t>es </a:t>
            </a:r>
            <a:r>
              <a:rPr sz="2400" dirty="0">
                <a:latin typeface="Tahoma"/>
                <a:cs typeface="Tahoma"/>
              </a:rPr>
              <a:t>posible que  alguna instancia </a:t>
            </a:r>
            <a:r>
              <a:rPr sz="2400" spc="-5" dirty="0">
                <a:latin typeface="Tahoma"/>
                <a:cs typeface="Tahoma"/>
              </a:rPr>
              <a:t>del supertipo no pertenezca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b="1" spc="-5" dirty="0">
                <a:latin typeface="Tahoma"/>
                <a:cs typeface="Tahoma"/>
              </a:rPr>
              <a:t>ninguno </a:t>
            </a:r>
            <a:r>
              <a:rPr sz="2400" dirty="0">
                <a:latin typeface="Tahoma"/>
                <a:cs typeface="Tahoma"/>
              </a:rPr>
              <a:t>de los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subtipos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Es </a:t>
            </a:r>
            <a:r>
              <a:rPr sz="2400" dirty="0">
                <a:latin typeface="Tahoma"/>
                <a:cs typeface="Tahoma"/>
              </a:rPr>
              <a:t>la opción «por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defecto»</a:t>
            </a:r>
            <a:endParaRPr sz="2400">
              <a:latin typeface="Tahoma"/>
              <a:cs typeface="Tahoma"/>
            </a:endParaRP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La </a:t>
            </a:r>
            <a:r>
              <a:rPr sz="2400" dirty="0">
                <a:latin typeface="Tahoma"/>
                <a:cs typeface="Tahoma"/>
              </a:rPr>
              <a:t>unión de las </a:t>
            </a:r>
            <a:r>
              <a:rPr sz="2400" spc="-5" dirty="0">
                <a:latin typeface="Tahoma"/>
                <a:cs typeface="Tahoma"/>
              </a:rPr>
              <a:t>extensiones </a:t>
            </a:r>
            <a:r>
              <a:rPr sz="2400" dirty="0">
                <a:latin typeface="Tahoma"/>
                <a:cs typeface="Tahoma"/>
              </a:rPr>
              <a:t>de los </a:t>
            </a:r>
            <a:r>
              <a:rPr sz="2400" spc="-5" dirty="0">
                <a:latin typeface="Tahoma"/>
                <a:cs typeface="Tahoma"/>
              </a:rPr>
              <a:t>subtipos </a:t>
            </a:r>
            <a:r>
              <a:rPr sz="2400" b="1" spc="-5" dirty="0">
                <a:latin typeface="Tahoma"/>
                <a:cs typeface="Tahoma"/>
              </a:rPr>
              <a:t>no </a:t>
            </a:r>
            <a:r>
              <a:rPr sz="2400" spc="-5" dirty="0">
                <a:latin typeface="Tahoma"/>
                <a:cs typeface="Tahoma"/>
              </a:rPr>
              <a:t>es la  extensión del supertipo en su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totalidad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0800" y="4267200"/>
            <a:ext cx="968375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ALIMENTO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5526" y="456082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3600" y="5246751"/>
            <a:ext cx="720725" cy="621030"/>
          </a:xfrm>
          <a:custGeom>
            <a:avLst/>
            <a:gdLst/>
            <a:ahLst/>
            <a:cxnLst/>
            <a:rect l="l" t="t" r="r" b="b"/>
            <a:pathLst>
              <a:path w="720725" h="621029">
                <a:moveTo>
                  <a:pt x="720725" y="0"/>
                </a:moveTo>
                <a:lnTo>
                  <a:pt x="0" y="6206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6750" y="5246751"/>
            <a:ext cx="908050" cy="621030"/>
          </a:xfrm>
          <a:custGeom>
            <a:avLst/>
            <a:gdLst/>
            <a:ahLst/>
            <a:cxnLst/>
            <a:rect l="l" t="t" r="r" b="b"/>
            <a:pathLst>
              <a:path w="908050" h="621029">
                <a:moveTo>
                  <a:pt x="0" y="0"/>
                </a:moveTo>
                <a:lnTo>
                  <a:pt x="908050" y="6206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9151" y="4921250"/>
            <a:ext cx="398780" cy="463550"/>
          </a:xfrm>
          <a:custGeom>
            <a:avLst/>
            <a:gdLst/>
            <a:ahLst/>
            <a:cxnLst/>
            <a:rect l="l" t="t" r="r" b="b"/>
            <a:pathLst>
              <a:path w="398779" h="463550">
                <a:moveTo>
                  <a:pt x="199136" y="0"/>
                </a:moveTo>
                <a:lnTo>
                  <a:pt x="153475" y="6120"/>
                </a:lnTo>
                <a:lnTo>
                  <a:pt x="111560" y="23556"/>
                </a:lnTo>
                <a:lnTo>
                  <a:pt x="74585" y="50915"/>
                </a:lnTo>
                <a:lnTo>
                  <a:pt x="43747" y="86807"/>
                </a:lnTo>
                <a:lnTo>
                  <a:pt x="20240" y="129841"/>
                </a:lnTo>
                <a:lnTo>
                  <a:pt x="5259" y="178627"/>
                </a:lnTo>
                <a:lnTo>
                  <a:pt x="0" y="231775"/>
                </a:lnTo>
                <a:lnTo>
                  <a:pt x="5259" y="284922"/>
                </a:lnTo>
                <a:lnTo>
                  <a:pt x="20240" y="333708"/>
                </a:lnTo>
                <a:lnTo>
                  <a:pt x="43747" y="376742"/>
                </a:lnTo>
                <a:lnTo>
                  <a:pt x="74585" y="412634"/>
                </a:lnTo>
                <a:lnTo>
                  <a:pt x="111560" y="439993"/>
                </a:lnTo>
                <a:lnTo>
                  <a:pt x="153475" y="457429"/>
                </a:lnTo>
                <a:lnTo>
                  <a:pt x="199136" y="463550"/>
                </a:lnTo>
                <a:lnTo>
                  <a:pt x="244843" y="457429"/>
                </a:lnTo>
                <a:lnTo>
                  <a:pt x="286792" y="439993"/>
                </a:lnTo>
                <a:lnTo>
                  <a:pt x="323789" y="412634"/>
                </a:lnTo>
                <a:lnTo>
                  <a:pt x="354641" y="376742"/>
                </a:lnTo>
                <a:lnTo>
                  <a:pt x="378156" y="333708"/>
                </a:lnTo>
                <a:lnTo>
                  <a:pt x="393139" y="284922"/>
                </a:lnTo>
                <a:lnTo>
                  <a:pt x="398399" y="231775"/>
                </a:lnTo>
                <a:lnTo>
                  <a:pt x="393139" y="178627"/>
                </a:lnTo>
                <a:lnTo>
                  <a:pt x="378156" y="129841"/>
                </a:lnTo>
                <a:lnTo>
                  <a:pt x="354641" y="86807"/>
                </a:lnTo>
                <a:lnTo>
                  <a:pt x="323789" y="50915"/>
                </a:lnTo>
                <a:lnTo>
                  <a:pt x="286792" y="23556"/>
                </a:lnTo>
                <a:lnTo>
                  <a:pt x="244843" y="6120"/>
                </a:lnTo>
                <a:lnTo>
                  <a:pt x="1991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9151" y="4921250"/>
            <a:ext cx="398780" cy="463550"/>
          </a:xfrm>
          <a:custGeom>
            <a:avLst/>
            <a:gdLst/>
            <a:ahLst/>
            <a:cxnLst/>
            <a:rect l="l" t="t" r="r" b="b"/>
            <a:pathLst>
              <a:path w="398779" h="463550">
                <a:moveTo>
                  <a:pt x="0" y="231775"/>
                </a:moveTo>
                <a:lnTo>
                  <a:pt x="5259" y="178627"/>
                </a:lnTo>
                <a:lnTo>
                  <a:pt x="20240" y="129841"/>
                </a:lnTo>
                <a:lnTo>
                  <a:pt x="43747" y="86807"/>
                </a:lnTo>
                <a:lnTo>
                  <a:pt x="74585" y="50915"/>
                </a:lnTo>
                <a:lnTo>
                  <a:pt x="111560" y="23556"/>
                </a:lnTo>
                <a:lnTo>
                  <a:pt x="153475" y="6120"/>
                </a:lnTo>
                <a:lnTo>
                  <a:pt x="199136" y="0"/>
                </a:lnTo>
                <a:lnTo>
                  <a:pt x="244843" y="6120"/>
                </a:lnTo>
                <a:lnTo>
                  <a:pt x="286792" y="23556"/>
                </a:lnTo>
                <a:lnTo>
                  <a:pt x="323789" y="50915"/>
                </a:lnTo>
                <a:lnTo>
                  <a:pt x="354641" y="86807"/>
                </a:lnTo>
                <a:lnTo>
                  <a:pt x="378156" y="129841"/>
                </a:lnTo>
                <a:lnTo>
                  <a:pt x="393139" y="178627"/>
                </a:lnTo>
                <a:lnTo>
                  <a:pt x="398399" y="231775"/>
                </a:lnTo>
                <a:lnTo>
                  <a:pt x="393139" y="284922"/>
                </a:lnTo>
                <a:lnTo>
                  <a:pt x="378156" y="333708"/>
                </a:lnTo>
                <a:lnTo>
                  <a:pt x="354641" y="376742"/>
                </a:lnTo>
                <a:lnTo>
                  <a:pt x="323789" y="412634"/>
                </a:lnTo>
                <a:lnTo>
                  <a:pt x="286792" y="439993"/>
                </a:lnTo>
                <a:lnTo>
                  <a:pt x="244843" y="457429"/>
                </a:lnTo>
                <a:lnTo>
                  <a:pt x="199136" y="463550"/>
                </a:lnTo>
                <a:lnTo>
                  <a:pt x="153475" y="457429"/>
                </a:lnTo>
                <a:lnTo>
                  <a:pt x="111560" y="439993"/>
                </a:lnTo>
                <a:lnTo>
                  <a:pt x="74585" y="412634"/>
                </a:lnTo>
                <a:lnTo>
                  <a:pt x="43747" y="376742"/>
                </a:lnTo>
                <a:lnTo>
                  <a:pt x="20240" y="333708"/>
                </a:lnTo>
                <a:lnTo>
                  <a:pt x="5259" y="284922"/>
                </a:lnTo>
                <a:lnTo>
                  <a:pt x="0" y="231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75610" y="4979873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57473" y="5296280"/>
            <a:ext cx="254000" cy="314960"/>
          </a:xfrm>
          <a:custGeom>
            <a:avLst/>
            <a:gdLst/>
            <a:ahLst/>
            <a:cxnLst/>
            <a:rect l="l" t="t" r="r" b="b"/>
            <a:pathLst>
              <a:path w="254000" h="314960">
                <a:moveTo>
                  <a:pt x="75033" y="0"/>
                </a:moveTo>
                <a:lnTo>
                  <a:pt x="38505" y="44359"/>
                </a:lnTo>
                <a:lnTo>
                  <a:pt x="13510" y="90523"/>
                </a:lnTo>
                <a:lnTo>
                  <a:pt x="519" y="136821"/>
                </a:lnTo>
                <a:lnTo>
                  <a:pt x="0" y="181583"/>
                </a:lnTo>
                <a:lnTo>
                  <a:pt x="12422" y="223139"/>
                </a:lnTo>
                <a:lnTo>
                  <a:pt x="34679" y="255966"/>
                </a:lnTo>
                <a:lnTo>
                  <a:pt x="65809" y="281962"/>
                </a:lnTo>
                <a:lnTo>
                  <a:pt x="104545" y="300677"/>
                </a:lnTo>
                <a:lnTo>
                  <a:pt x="149620" y="311660"/>
                </a:lnTo>
                <a:lnTo>
                  <a:pt x="199768" y="314463"/>
                </a:lnTo>
                <a:lnTo>
                  <a:pt x="253722" y="3086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27297" y="5366765"/>
            <a:ext cx="243840" cy="323215"/>
          </a:xfrm>
          <a:custGeom>
            <a:avLst/>
            <a:gdLst/>
            <a:ahLst/>
            <a:cxnLst/>
            <a:rect l="l" t="t" r="r" b="b"/>
            <a:pathLst>
              <a:path w="243839" h="323214">
                <a:moveTo>
                  <a:pt x="0" y="315493"/>
                </a:moveTo>
                <a:lnTo>
                  <a:pt x="56933" y="322843"/>
                </a:lnTo>
                <a:lnTo>
                  <a:pt x="109276" y="319464"/>
                </a:lnTo>
                <a:lnTo>
                  <a:pt x="155365" y="305849"/>
                </a:lnTo>
                <a:lnTo>
                  <a:pt x="193535" y="282488"/>
                </a:lnTo>
                <a:lnTo>
                  <a:pt x="222123" y="249872"/>
                </a:lnTo>
                <a:lnTo>
                  <a:pt x="238100" y="213508"/>
                </a:lnTo>
                <a:lnTo>
                  <a:pt x="243562" y="173293"/>
                </a:lnTo>
                <a:lnTo>
                  <a:pt x="238807" y="130532"/>
                </a:lnTo>
                <a:lnTo>
                  <a:pt x="224136" y="86526"/>
                </a:lnTo>
                <a:lnTo>
                  <a:pt x="199848" y="42581"/>
                </a:lnTo>
                <a:lnTo>
                  <a:pt x="1662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78676" y="4560823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4900" y="5094223"/>
            <a:ext cx="944880" cy="381635"/>
          </a:xfrm>
          <a:custGeom>
            <a:avLst/>
            <a:gdLst/>
            <a:ahLst/>
            <a:cxnLst/>
            <a:rect l="l" t="t" r="r" b="b"/>
            <a:pathLst>
              <a:path w="944879" h="381635">
                <a:moveTo>
                  <a:pt x="0" y="0"/>
                </a:moveTo>
                <a:lnTo>
                  <a:pt x="472313" y="381126"/>
                </a:lnTo>
                <a:lnTo>
                  <a:pt x="9446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4576" y="5322951"/>
            <a:ext cx="833755" cy="520700"/>
          </a:xfrm>
          <a:custGeom>
            <a:avLst/>
            <a:gdLst/>
            <a:ahLst/>
            <a:cxnLst/>
            <a:rect l="l" t="t" r="r" b="b"/>
            <a:pathLst>
              <a:path w="833754" h="520700">
                <a:moveTo>
                  <a:pt x="833374" y="0"/>
                </a:moveTo>
                <a:lnTo>
                  <a:pt x="0" y="5206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48475" y="5322951"/>
            <a:ext cx="955675" cy="520700"/>
          </a:xfrm>
          <a:custGeom>
            <a:avLst/>
            <a:gdLst/>
            <a:ahLst/>
            <a:cxnLst/>
            <a:rect l="l" t="t" r="r" b="b"/>
            <a:pathLst>
              <a:path w="955675" h="520700">
                <a:moveTo>
                  <a:pt x="0" y="0"/>
                </a:moveTo>
                <a:lnTo>
                  <a:pt x="955675" y="5206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75426" y="5203571"/>
            <a:ext cx="1195705" cy="424180"/>
          </a:xfrm>
          <a:custGeom>
            <a:avLst/>
            <a:gdLst/>
            <a:ahLst/>
            <a:cxnLst/>
            <a:rect l="l" t="t" r="r" b="b"/>
            <a:pathLst>
              <a:path w="1195704" h="424179">
                <a:moveTo>
                  <a:pt x="1195324" y="46100"/>
                </a:moveTo>
                <a:lnTo>
                  <a:pt x="1163616" y="93090"/>
                </a:lnTo>
                <a:lnTo>
                  <a:pt x="1130524" y="137198"/>
                </a:lnTo>
                <a:lnTo>
                  <a:pt x="1096129" y="178372"/>
                </a:lnTo>
                <a:lnTo>
                  <a:pt x="1060514" y="216558"/>
                </a:lnTo>
                <a:lnTo>
                  <a:pt x="1023761" y="251702"/>
                </a:lnTo>
                <a:lnTo>
                  <a:pt x="985950" y="283751"/>
                </a:lnTo>
                <a:lnTo>
                  <a:pt x="947165" y="312652"/>
                </a:lnTo>
                <a:lnTo>
                  <a:pt x="907488" y="338351"/>
                </a:lnTo>
                <a:lnTo>
                  <a:pt x="866999" y="360796"/>
                </a:lnTo>
                <a:lnTo>
                  <a:pt x="825782" y="379932"/>
                </a:lnTo>
                <a:lnTo>
                  <a:pt x="783918" y="395706"/>
                </a:lnTo>
                <a:lnTo>
                  <a:pt x="741488" y="408065"/>
                </a:lnTo>
                <a:lnTo>
                  <a:pt x="698576" y="416955"/>
                </a:lnTo>
                <a:lnTo>
                  <a:pt x="655264" y="422323"/>
                </a:lnTo>
                <a:lnTo>
                  <a:pt x="611631" y="424116"/>
                </a:lnTo>
                <a:lnTo>
                  <a:pt x="568099" y="422321"/>
                </a:lnTo>
                <a:lnTo>
                  <a:pt x="524900" y="416972"/>
                </a:lnTo>
                <a:lnTo>
                  <a:pt x="482114" y="408125"/>
                </a:lnTo>
                <a:lnTo>
                  <a:pt x="439822" y="395835"/>
                </a:lnTo>
                <a:lnTo>
                  <a:pt x="398104" y="380157"/>
                </a:lnTo>
                <a:lnTo>
                  <a:pt x="357039" y="361148"/>
                </a:lnTo>
                <a:lnTo>
                  <a:pt x="316709" y="338863"/>
                </a:lnTo>
                <a:lnTo>
                  <a:pt x="277193" y="313356"/>
                </a:lnTo>
                <a:lnTo>
                  <a:pt x="238571" y="284684"/>
                </a:lnTo>
                <a:lnTo>
                  <a:pt x="200924" y="252902"/>
                </a:lnTo>
                <a:lnTo>
                  <a:pt x="164332" y="218065"/>
                </a:lnTo>
                <a:lnTo>
                  <a:pt x="128875" y="180228"/>
                </a:lnTo>
                <a:lnTo>
                  <a:pt x="94633" y="139448"/>
                </a:lnTo>
                <a:lnTo>
                  <a:pt x="61686" y="95780"/>
                </a:lnTo>
                <a:lnTo>
                  <a:pt x="30115" y="4927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5526" y="5399151"/>
            <a:ext cx="0" cy="392430"/>
          </a:xfrm>
          <a:custGeom>
            <a:avLst/>
            <a:gdLst/>
            <a:ahLst/>
            <a:cxnLst/>
            <a:rect l="l" t="t" r="r" b="b"/>
            <a:pathLst>
              <a:path h="392429">
                <a:moveTo>
                  <a:pt x="0" y="0"/>
                </a:moveTo>
                <a:lnTo>
                  <a:pt x="0" y="3920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77692" y="5504560"/>
            <a:ext cx="327025" cy="204470"/>
          </a:xfrm>
          <a:custGeom>
            <a:avLst/>
            <a:gdLst/>
            <a:ahLst/>
            <a:cxnLst/>
            <a:rect l="l" t="t" r="r" b="b"/>
            <a:pathLst>
              <a:path w="327025" h="204470">
                <a:moveTo>
                  <a:pt x="0" y="46989"/>
                </a:moveTo>
                <a:lnTo>
                  <a:pt x="25300" y="102186"/>
                </a:lnTo>
                <a:lnTo>
                  <a:pt x="56160" y="146670"/>
                </a:lnTo>
                <a:lnTo>
                  <a:pt x="91311" y="179263"/>
                </a:lnTo>
                <a:lnTo>
                  <a:pt x="129487" y="198787"/>
                </a:lnTo>
                <a:lnTo>
                  <a:pt x="169418" y="204063"/>
                </a:lnTo>
                <a:lnTo>
                  <a:pt x="205317" y="195802"/>
                </a:lnTo>
                <a:lnTo>
                  <a:pt x="238430" y="175818"/>
                </a:lnTo>
                <a:lnTo>
                  <a:pt x="267938" y="145180"/>
                </a:lnTo>
                <a:lnTo>
                  <a:pt x="293021" y="104952"/>
                </a:lnTo>
                <a:lnTo>
                  <a:pt x="312863" y="56203"/>
                </a:lnTo>
                <a:lnTo>
                  <a:pt x="32664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78676" y="5462651"/>
            <a:ext cx="0" cy="328930"/>
          </a:xfrm>
          <a:custGeom>
            <a:avLst/>
            <a:gdLst/>
            <a:ahLst/>
            <a:cxnLst/>
            <a:rect l="l" t="t" r="r" b="b"/>
            <a:pathLst>
              <a:path h="328929">
                <a:moveTo>
                  <a:pt x="0" y="0"/>
                </a:moveTo>
                <a:lnTo>
                  <a:pt x="0" y="3285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94425" y="4273550"/>
            <a:ext cx="968375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ALIMENTO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3162" y="762000"/>
            <a:ext cx="7772400" cy="914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295"/>
              </a:spcBef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Restricciones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sobre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la</a:t>
            </a:r>
            <a:r>
              <a:rPr sz="2800" spc="-5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E/G: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85"/>
              </a:spcBef>
            </a:pPr>
            <a:r>
              <a:rPr sz="28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Completitud/Parcialidad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76400" y="5791200"/>
            <a:ext cx="784225" cy="276225"/>
          </a:xfrm>
          <a:custGeom>
            <a:avLst/>
            <a:gdLst/>
            <a:ahLst/>
            <a:cxnLst/>
            <a:rect l="l" t="t" r="r" b="b"/>
            <a:pathLst>
              <a:path w="784225" h="276225">
                <a:moveTo>
                  <a:pt x="0" y="276225"/>
                </a:moveTo>
                <a:lnTo>
                  <a:pt x="784225" y="276225"/>
                </a:lnTo>
                <a:lnTo>
                  <a:pt x="78422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76400" y="5791200"/>
            <a:ext cx="784225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LACTEO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03576" y="5791200"/>
            <a:ext cx="673100" cy="276225"/>
          </a:xfrm>
          <a:custGeom>
            <a:avLst/>
            <a:gdLst/>
            <a:ahLst/>
            <a:cxnLst/>
            <a:rect l="l" t="t" r="r" b="b"/>
            <a:pathLst>
              <a:path w="673100" h="276225">
                <a:moveTo>
                  <a:pt x="0" y="276225"/>
                </a:moveTo>
                <a:lnTo>
                  <a:pt x="673100" y="276225"/>
                </a:lnTo>
                <a:lnTo>
                  <a:pt x="6731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03576" y="5791200"/>
            <a:ext cx="673100" cy="276225"/>
          </a:xfrm>
          <a:custGeom>
            <a:avLst/>
            <a:gdLst/>
            <a:ahLst/>
            <a:cxnLst/>
            <a:rect l="l" t="t" r="r" b="b"/>
            <a:pathLst>
              <a:path w="673100" h="276225">
                <a:moveTo>
                  <a:pt x="0" y="276225"/>
                </a:moveTo>
                <a:lnTo>
                  <a:pt x="673100" y="276225"/>
                </a:lnTo>
                <a:lnTo>
                  <a:pt x="6731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03576" y="5791200"/>
            <a:ext cx="67310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Liberation Sans Narrow"/>
                <a:cs typeface="Liberation Sans Narrow"/>
              </a:rPr>
              <a:t>FRUTA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27775" y="5791200"/>
            <a:ext cx="673100" cy="276225"/>
          </a:xfrm>
          <a:custGeom>
            <a:avLst/>
            <a:gdLst/>
            <a:ahLst/>
            <a:cxnLst/>
            <a:rect l="l" t="t" r="r" b="b"/>
            <a:pathLst>
              <a:path w="673100" h="276225">
                <a:moveTo>
                  <a:pt x="0" y="276225"/>
                </a:moveTo>
                <a:lnTo>
                  <a:pt x="673100" y="276225"/>
                </a:lnTo>
                <a:lnTo>
                  <a:pt x="6731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27775" y="5791200"/>
            <a:ext cx="673100" cy="276225"/>
          </a:xfrm>
          <a:custGeom>
            <a:avLst/>
            <a:gdLst/>
            <a:ahLst/>
            <a:cxnLst/>
            <a:rect l="l" t="t" r="r" b="b"/>
            <a:pathLst>
              <a:path w="673100" h="276225">
                <a:moveTo>
                  <a:pt x="0" y="276225"/>
                </a:moveTo>
                <a:lnTo>
                  <a:pt x="673100" y="276225"/>
                </a:lnTo>
                <a:lnTo>
                  <a:pt x="6731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327775" y="5791200"/>
            <a:ext cx="67310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Liberation Sans Narrow"/>
                <a:cs typeface="Liberation Sans Narrow"/>
              </a:rPr>
              <a:t>FRUTA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11775" y="5791200"/>
            <a:ext cx="784225" cy="276225"/>
          </a:xfrm>
          <a:custGeom>
            <a:avLst/>
            <a:gdLst/>
            <a:ahLst/>
            <a:cxnLst/>
            <a:rect l="l" t="t" r="r" b="b"/>
            <a:pathLst>
              <a:path w="784225" h="276225">
                <a:moveTo>
                  <a:pt x="0" y="276225"/>
                </a:moveTo>
                <a:lnTo>
                  <a:pt x="784225" y="276225"/>
                </a:lnTo>
                <a:lnTo>
                  <a:pt x="78422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11775" y="5791200"/>
            <a:ext cx="784225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LACTEO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38550" y="5791200"/>
            <a:ext cx="933450" cy="276225"/>
          </a:xfrm>
          <a:custGeom>
            <a:avLst/>
            <a:gdLst/>
            <a:ahLst/>
            <a:cxnLst/>
            <a:rect l="l" t="t" r="r" b="b"/>
            <a:pathLst>
              <a:path w="933450" h="276225">
                <a:moveTo>
                  <a:pt x="0" y="276225"/>
                </a:moveTo>
                <a:lnTo>
                  <a:pt x="933450" y="276225"/>
                </a:lnTo>
                <a:lnTo>
                  <a:pt x="93345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38550" y="5791200"/>
            <a:ext cx="93345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VERDURA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19950" y="5791200"/>
            <a:ext cx="933450" cy="276225"/>
          </a:xfrm>
          <a:custGeom>
            <a:avLst/>
            <a:gdLst/>
            <a:ahLst/>
            <a:cxnLst/>
            <a:rect l="l" t="t" r="r" b="b"/>
            <a:pathLst>
              <a:path w="933450" h="276225">
                <a:moveTo>
                  <a:pt x="0" y="276225"/>
                </a:moveTo>
                <a:lnTo>
                  <a:pt x="933450" y="276225"/>
                </a:lnTo>
                <a:lnTo>
                  <a:pt x="93345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219950" y="5791200"/>
            <a:ext cx="93345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VERDURA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844" y="1876805"/>
            <a:ext cx="7496809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Las </a:t>
            </a:r>
            <a:r>
              <a:rPr sz="2400" spc="-10" dirty="0">
                <a:latin typeface="Tahoma"/>
                <a:cs typeface="Tahoma"/>
              </a:rPr>
              <a:t>restricciones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b="1" spc="-10" dirty="0">
                <a:latin typeface="Tahoma"/>
                <a:cs typeface="Tahoma"/>
              </a:rPr>
              <a:t>disyunción </a:t>
            </a:r>
            <a:r>
              <a:rPr sz="2400" dirty="0">
                <a:latin typeface="Tahoma"/>
                <a:cs typeface="Tahoma"/>
              </a:rPr>
              <a:t>y </a:t>
            </a:r>
            <a:r>
              <a:rPr sz="2400" b="1" spc="-5" dirty="0">
                <a:latin typeface="Tahoma"/>
                <a:cs typeface="Tahoma"/>
              </a:rPr>
              <a:t>completitud</a:t>
            </a:r>
            <a:r>
              <a:rPr sz="2400" b="1" spc="2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son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400" b="1" dirty="0">
                <a:latin typeface="Tahoma"/>
                <a:cs typeface="Tahoma"/>
              </a:rPr>
              <a:t>independientes </a:t>
            </a:r>
            <a:r>
              <a:rPr sz="2400" spc="-5" dirty="0">
                <a:latin typeface="Tahoma"/>
                <a:cs typeface="Tahoma"/>
              </a:rPr>
              <a:t>entre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sí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Dan </a:t>
            </a:r>
            <a:r>
              <a:rPr sz="2400" dirty="0">
                <a:latin typeface="Tahoma"/>
                <a:cs typeface="Tahoma"/>
              </a:rPr>
              <a:t>lugar a 4 </a:t>
            </a:r>
            <a:r>
              <a:rPr sz="2400" spc="-5" dirty="0">
                <a:latin typeface="Tahoma"/>
                <a:cs typeface="Tahoma"/>
              </a:rPr>
              <a:t>tipos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especialización:</a:t>
            </a:r>
            <a:endParaRPr sz="24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400" spc="-5" dirty="0">
                <a:latin typeface="Tahoma"/>
                <a:cs typeface="Tahoma"/>
              </a:rPr>
              <a:t>Disjunta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Total</a:t>
            </a:r>
            <a:endParaRPr sz="24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400" spc="-5" dirty="0">
                <a:latin typeface="Tahoma"/>
                <a:cs typeface="Tahoma"/>
              </a:rPr>
              <a:t>Disjunta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Parcial</a:t>
            </a:r>
            <a:endParaRPr sz="24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400" spc="-5" dirty="0">
                <a:latin typeface="Tahoma"/>
                <a:cs typeface="Tahoma"/>
              </a:rPr>
              <a:t>Solapada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Total</a:t>
            </a:r>
            <a:endParaRPr sz="24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400" spc="-5" dirty="0">
                <a:latin typeface="Tahoma"/>
                <a:cs typeface="Tahoma"/>
              </a:rPr>
              <a:t>Solapada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15" dirty="0">
                <a:latin typeface="Tahoma"/>
                <a:cs typeface="Tahoma"/>
              </a:rPr>
              <a:t> Parcial</a:t>
            </a:r>
            <a:endParaRPr sz="2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Wingdings"/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4965" marR="5080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Lo </a:t>
            </a:r>
            <a:r>
              <a:rPr sz="2400" spc="-10" dirty="0">
                <a:latin typeface="Tahoma"/>
                <a:cs typeface="Tahoma"/>
              </a:rPr>
              <a:t>veremos </a:t>
            </a:r>
            <a:r>
              <a:rPr sz="2400" spc="-5" dirty="0">
                <a:latin typeface="Tahoma"/>
                <a:cs typeface="Tahoma"/>
              </a:rPr>
              <a:t>con un </a:t>
            </a:r>
            <a:r>
              <a:rPr sz="2400" spc="-10" dirty="0">
                <a:latin typeface="Tahoma"/>
                <a:cs typeface="Tahoma"/>
              </a:rPr>
              <a:t>ejemplo </a:t>
            </a:r>
            <a:r>
              <a:rPr sz="2400" dirty="0">
                <a:latin typeface="Tahoma"/>
                <a:cs typeface="Tahoma"/>
              </a:rPr>
              <a:t>de una base de datos de  una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Universidad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1052575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latin typeface="Times New Roman"/>
                <a:cs typeface="Times New Roman"/>
              </a:rPr>
              <a:t>E/G: </a:t>
            </a:r>
            <a:r>
              <a:rPr sz="3200" spc="-15" dirty="0">
                <a:latin typeface="Times New Roman"/>
                <a:cs typeface="Times New Roman"/>
              </a:rPr>
              <a:t>Tipos </a:t>
            </a:r>
            <a:r>
              <a:rPr sz="3200" spc="-10" dirty="0">
                <a:latin typeface="Times New Roman"/>
                <a:cs typeface="Times New Roman"/>
              </a:rPr>
              <a:t>de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Especialización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9525" y="1524063"/>
            <a:ext cx="1160780" cy="306705"/>
          </a:xfrm>
          <a:custGeom>
            <a:avLst/>
            <a:gdLst/>
            <a:ahLst/>
            <a:cxnLst/>
            <a:rect l="l" t="t" r="r" b="b"/>
            <a:pathLst>
              <a:path w="1160779" h="306705">
                <a:moveTo>
                  <a:pt x="0" y="306387"/>
                </a:moveTo>
                <a:lnTo>
                  <a:pt x="1160462" y="306387"/>
                </a:lnTo>
                <a:lnTo>
                  <a:pt x="1160462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4287" y="1523238"/>
            <a:ext cx="1151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EMPLEADO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4200" y="1828800"/>
            <a:ext cx="5080" cy="609600"/>
          </a:xfrm>
          <a:custGeom>
            <a:avLst/>
            <a:gdLst/>
            <a:ahLst/>
            <a:cxnLst/>
            <a:rect l="l" t="t" r="r" b="b"/>
            <a:pathLst>
              <a:path w="5080" h="609600">
                <a:moveTo>
                  <a:pt x="4825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5250" y="2422525"/>
            <a:ext cx="944880" cy="381000"/>
          </a:xfrm>
          <a:custGeom>
            <a:avLst/>
            <a:gdLst/>
            <a:ahLst/>
            <a:cxnLst/>
            <a:rect l="l" t="t" r="r" b="b"/>
            <a:pathLst>
              <a:path w="944879" h="381000">
                <a:moveTo>
                  <a:pt x="0" y="0"/>
                </a:moveTo>
                <a:lnTo>
                  <a:pt x="472313" y="381000"/>
                </a:lnTo>
                <a:lnTo>
                  <a:pt x="9446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2600" y="2651125"/>
            <a:ext cx="1155700" cy="473075"/>
          </a:xfrm>
          <a:custGeom>
            <a:avLst/>
            <a:gdLst/>
            <a:ahLst/>
            <a:cxnLst/>
            <a:rect l="l" t="t" r="r" b="b"/>
            <a:pathLst>
              <a:path w="1155700" h="473075">
                <a:moveTo>
                  <a:pt x="1155700" y="0"/>
                </a:moveTo>
                <a:lnTo>
                  <a:pt x="0" y="473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98825" y="2651125"/>
            <a:ext cx="1025525" cy="530225"/>
          </a:xfrm>
          <a:custGeom>
            <a:avLst/>
            <a:gdLst/>
            <a:ahLst/>
            <a:cxnLst/>
            <a:rect l="l" t="t" r="r" b="b"/>
            <a:pathLst>
              <a:path w="1025525" h="530225">
                <a:moveTo>
                  <a:pt x="0" y="0"/>
                </a:moveTo>
                <a:lnTo>
                  <a:pt x="1025525" y="530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0800" y="2634742"/>
            <a:ext cx="1065530" cy="321310"/>
          </a:xfrm>
          <a:custGeom>
            <a:avLst/>
            <a:gdLst/>
            <a:ahLst/>
            <a:cxnLst/>
            <a:rect l="l" t="t" r="r" b="b"/>
            <a:pathLst>
              <a:path w="1065529" h="321310">
                <a:moveTo>
                  <a:pt x="1065276" y="32004"/>
                </a:moveTo>
                <a:lnTo>
                  <a:pt x="1030673" y="73658"/>
                </a:lnTo>
                <a:lnTo>
                  <a:pt x="994855" y="112249"/>
                </a:lnTo>
                <a:lnTo>
                  <a:pt x="957907" y="147730"/>
                </a:lnTo>
                <a:lnTo>
                  <a:pt x="919912" y="180053"/>
                </a:lnTo>
                <a:lnTo>
                  <a:pt x="880954" y="209174"/>
                </a:lnTo>
                <a:lnTo>
                  <a:pt x="841117" y="235043"/>
                </a:lnTo>
                <a:lnTo>
                  <a:pt x="800486" y="257616"/>
                </a:lnTo>
                <a:lnTo>
                  <a:pt x="759143" y="276844"/>
                </a:lnTo>
                <a:lnTo>
                  <a:pt x="717173" y="292681"/>
                </a:lnTo>
                <a:lnTo>
                  <a:pt x="674661" y="305080"/>
                </a:lnTo>
                <a:lnTo>
                  <a:pt x="631689" y="313995"/>
                </a:lnTo>
                <a:lnTo>
                  <a:pt x="588341" y="319378"/>
                </a:lnTo>
                <a:lnTo>
                  <a:pt x="544702" y="321183"/>
                </a:lnTo>
                <a:lnTo>
                  <a:pt x="498593" y="319165"/>
                </a:lnTo>
                <a:lnTo>
                  <a:pt x="452825" y="313153"/>
                </a:lnTo>
                <a:lnTo>
                  <a:pt x="407497" y="303204"/>
                </a:lnTo>
                <a:lnTo>
                  <a:pt x="362707" y="289376"/>
                </a:lnTo>
                <a:lnTo>
                  <a:pt x="318553" y="271728"/>
                </a:lnTo>
                <a:lnTo>
                  <a:pt x="275133" y="250318"/>
                </a:lnTo>
                <a:lnTo>
                  <a:pt x="232546" y="225203"/>
                </a:lnTo>
                <a:lnTo>
                  <a:pt x="190889" y="196443"/>
                </a:lnTo>
                <a:lnTo>
                  <a:pt x="150261" y="164096"/>
                </a:lnTo>
                <a:lnTo>
                  <a:pt x="110760" y="128220"/>
                </a:lnTo>
                <a:lnTo>
                  <a:pt x="72484" y="88873"/>
                </a:lnTo>
                <a:lnTo>
                  <a:pt x="35531" y="4611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29026" y="2790825"/>
            <a:ext cx="0" cy="325755"/>
          </a:xfrm>
          <a:custGeom>
            <a:avLst/>
            <a:gdLst/>
            <a:ahLst/>
            <a:cxnLst/>
            <a:rect l="l" t="t" r="r" b="b"/>
            <a:pathLst>
              <a:path h="325755">
                <a:moveTo>
                  <a:pt x="0" y="0"/>
                </a:moveTo>
                <a:lnTo>
                  <a:pt x="0" y="3254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62375" y="2343150"/>
            <a:ext cx="281305" cy="304800"/>
          </a:xfrm>
          <a:custGeom>
            <a:avLst/>
            <a:gdLst/>
            <a:ahLst/>
            <a:cxnLst/>
            <a:rect l="l" t="t" r="r" b="b"/>
            <a:pathLst>
              <a:path w="281304" h="304800">
                <a:moveTo>
                  <a:pt x="0" y="152400"/>
                </a:moveTo>
                <a:lnTo>
                  <a:pt x="7158" y="104217"/>
                </a:lnTo>
                <a:lnTo>
                  <a:pt x="27094" y="62380"/>
                </a:lnTo>
                <a:lnTo>
                  <a:pt x="57497" y="29394"/>
                </a:lnTo>
                <a:lnTo>
                  <a:pt x="96056" y="7766"/>
                </a:lnTo>
                <a:lnTo>
                  <a:pt x="140462" y="0"/>
                </a:lnTo>
                <a:lnTo>
                  <a:pt x="184880" y="7766"/>
                </a:lnTo>
                <a:lnTo>
                  <a:pt x="223471" y="29394"/>
                </a:lnTo>
                <a:lnTo>
                  <a:pt x="253911" y="62380"/>
                </a:lnTo>
                <a:lnTo>
                  <a:pt x="273879" y="104217"/>
                </a:lnTo>
                <a:lnTo>
                  <a:pt x="281050" y="152400"/>
                </a:lnTo>
                <a:lnTo>
                  <a:pt x="273879" y="200582"/>
                </a:lnTo>
                <a:lnTo>
                  <a:pt x="253911" y="242419"/>
                </a:lnTo>
                <a:lnTo>
                  <a:pt x="223471" y="275405"/>
                </a:lnTo>
                <a:lnTo>
                  <a:pt x="184880" y="297033"/>
                </a:lnTo>
                <a:lnTo>
                  <a:pt x="140462" y="304800"/>
                </a:lnTo>
                <a:lnTo>
                  <a:pt x="96056" y="297033"/>
                </a:lnTo>
                <a:lnTo>
                  <a:pt x="57497" y="275405"/>
                </a:lnTo>
                <a:lnTo>
                  <a:pt x="27094" y="242419"/>
                </a:lnTo>
                <a:lnTo>
                  <a:pt x="7158" y="200582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67100" y="2258059"/>
            <a:ext cx="17392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170" algn="l"/>
                <a:tab pos="66230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</a:t>
            </a:r>
            <a:r>
              <a:rPr sz="1800" dirty="0">
                <a:latin typeface="Liberation Sans Narrow"/>
                <a:cs typeface="Liberation Sans Narrow"/>
              </a:rPr>
              <a:t>	</a:t>
            </a:r>
            <a:r>
              <a:rPr sz="1800" spc="-10" dirty="0">
                <a:latin typeface="Liberation Sans Narrow"/>
                <a:cs typeface="Liberation Sans Narrow"/>
              </a:rPr>
              <a:t>claseTrabajo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92501" y="1981200"/>
            <a:ext cx="206375" cy="268605"/>
          </a:xfrm>
          <a:custGeom>
            <a:avLst/>
            <a:gdLst/>
            <a:ahLst/>
            <a:cxnLst/>
            <a:rect l="l" t="t" r="r" b="b"/>
            <a:pathLst>
              <a:path w="206375" h="268605">
                <a:moveTo>
                  <a:pt x="103124" y="0"/>
                </a:moveTo>
                <a:lnTo>
                  <a:pt x="62954" y="10542"/>
                </a:lnTo>
                <a:lnTo>
                  <a:pt x="30178" y="39290"/>
                </a:lnTo>
                <a:lnTo>
                  <a:pt x="8094" y="81920"/>
                </a:lnTo>
                <a:lnTo>
                  <a:pt x="0" y="134112"/>
                </a:lnTo>
                <a:lnTo>
                  <a:pt x="8094" y="186376"/>
                </a:lnTo>
                <a:lnTo>
                  <a:pt x="30178" y="229044"/>
                </a:lnTo>
                <a:lnTo>
                  <a:pt x="62954" y="257806"/>
                </a:lnTo>
                <a:lnTo>
                  <a:pt x="103124" y="268350"/>
                </a:lnTo>
                <a:lnTo>
                  <a:pt x="143313" y="257806"/>
                </a:lnTo>
                <a:lnTo>
                  <a:pt x="176133" y="229044"/>
                </a:lnTo>
                <a:lnTo>
                  <a:pt x="198260" y="186376"/>
                </a:lnTo>
                <a:lnTo>
                  <a:pt x="206375" y="134112"/>
                </a:lnTo>
                <a:lnTo>
                  <a:pt x="198260" y="81920"/>
                </a:lnTo>
                <a:lnTo>
                  <a:pt x="176133" y="39290"/>
                </a:lnTo>
                <a:lnTo>
                  <a:pt x="143313" y="10542"/>
                </a:lnTo>
                <a:lnTo>
                  <a:pt x="103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92501" y="1981200"/>
            <a:ext cx="206375" cy="268605"/>
          </a:xfrm>
          <a:custGeom>
            <a:avLst/>
            <a:gdLst/>
            <a:ahLst/>
            <a:cxnLst/>
            <a:rect l="l" t="t" r="r" b="b"/>
            <a:pathLst>
              <a:path w="206375" h="268605">
                <a:moveTo>
                  <a:pt x="0" y="134112"/>
                </a:moveTo>
                <a:lnTo>
                  <a:pt x="8094" y="81920"/>
                </a:lnTo>
                <a:lnTo>
                  <a:pt x="30178" y="39290"/>
                </a:lnTo>
                <a:lnTo>
                  <a:pt x="62954" y="10542"/>
                </a:lnTo>
                <a:lnTo>
                  <a:pt x="103124" y="0"/>
                </a:lnTo>
                <a:lnTo>
                  <a:pt x="143313" y="10542"/>
                </a:lnTo>
                <a:lnTo>
                  <a:pt x="176133" y="39290"/>
                </a:lnTo>
                <a:lnTo>
                  <a:pt x="198260" y="81920"/>
                </a:lnTo>
                <a:lnTo>
                  <a:pt x="206375" y="134112"/>
                </a:lnTo>
                <a:lnTo>
                  <a:pt x="198260" y="186376"/>
                </a:lnTo>
                <a:lnTo>
                  <a:pt x="176133" y="229044"/>
                </a:lnTo>
                <a:lnTo>
                  <a:pt x="143313" y="257806"/>
                </a:lnTo>
                <a:lnTo>
                  <a:pt x="103124" y="268350"/>
                </a:lnTo>
                <a:lnTo>
                  <a:pt x="62954" y="257806"/>
                </a:lnTo>
                <a:lnTo>
                  <a:pt x="30178" y="229044"/>
                </a:lnTo>
                <a:lnTo>
                  <a:pt x="8094" y="186376"/>
                </a:lnTo>
                <a:lnTo>
                  <a:pt x="0" y="13411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43675" y="1581213"/>
            <a:ext cx="1304925" cy="306705"/>
          </a:xfrm>
          <a:custGeom>
            <a:avLst/>
            <a:gdLst/>
            <a:ahLst/>
            <a:cxnLst/>
            <a:rect l="l" t="t" r="r" b="b"/>
            <a:pathLst>
              <a:path w="1304925" h="306705">
                <a:moveTo>
                  <a:pt x="0" y="306387"/>
                </a:moveTo>
                <a:lnTo>
                  <a:pt x="1304925" y="306387"/>
                </a:lnTo>
                <a:lnTo>
                  <a:pt x="1304925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48437" y="1580210"/>
            <a:ext cx="1295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ESTUDIANTE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31126" y="188595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37350" y="2419350"/>
            <a:ext cx="946150" cy="381000"/>
          </a:xfrm>
          <a:custGeom>
            <a:avLst/>
            <a:gdLst/>
            <a:ahLst/>
            <a:cxnLst/>
            <a:rect l="l" t="t" r="r" b="b"/>
            <a:pathLst>
              <a:path w="946150" h="381000">
                <a:moveTo>
                  <a:pt x="0" y="0"/>
                </a:moveTo>
                <a:lnTo>
                  <a:pt x="473075" y="381000"/>
                </a:lnTo>
                <a:lnTo>
                  <a:pt x="946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69151" y="2647950"/>
            <a:ext cx="341630" cy="533400"/>
          </a:xfrm>
          <a:custGeom>
            <a:avLst/>
            <a:gdLst/>
            <a:ahLst/>
            <a:cxnLst/>
            <a:rect l="l" t="t" r="r" b="b"/>
            <a:pathLst>
              <a:path w="341629" h="533400">
                <a:moveTo>
                  <a:pt x="341249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00925" y="2647950"/>
            <a:ext cx="605155" cy="609600"/>
          </a:xfrm>
          <a:custGeom>
            <a:avLst/>
            <a:gdLst/>
            <a:ahLst/>
            <a:cxnLst/>
            <a:rect l="l" t="t" r="r" b="b"/>
            <a:pathLst>
              <a:path w="605154" h="609600">
                <a:moveTo>
                  <a:pt x="0" y="0"/>
                </a:moveTo>
                <a:lnTo>
                  <a:pt x="604901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92900" y="2631567"/>
            <a:ext cx="1066800" cy="321310"/>
          </a:xfrm>
          <a:custGeom>
            <a:avLst/>
            <a:gdLst/>
            <a:ahLst/>
            <a:cxnLst/>
            <a:rect l="l" t="t" r="r" b="b"/>
            <a:pathLst>
              <a:path w="1066800" h="321310">
                <a:moveTo>
                  <a:pt x="1066800" y="32004"/>
                </a:moveTo>
                <a:lnTo>
                  <a:pt x="1032138" y="73658"/>
                </a:lnTo>
                <a:lnTo>
                  <a:pt x="996262" y="112249"/>
                </a:lnTo>
                <a:lnTo>
                  <a:pt x="959257" y="147730"/>
                </a:lnTo>
                <a:lnTo>
                  <a:pt x="921205" y="180053"/>
                </a:lnTo>
                <a:lnTo>
                  <a:pt x="882192" y="209174"/>
                </a:lnTo>
                <a:lnTo>
                  <a:pt x="842302" y="235043"/>
                </a:lnTo>
                <a:lnTo>
                  <a:pt x="801619" y="257616"/>
                </a:lnTo>
                <a:lnTo>
                  <a:pt x="760228" y="276844"/>
                </a:lnTo>
                <a:lnTo>
                  <a:pt x="718212" y="292681"/>
                </a:lnTo>
                <a:lnTo>
                  <a:pt x="675656" y="305080"/>
                </a:lnTo>
                <a:lnTo>
                  <a:pt x="632645" y="313995"/>
                </a:lnTo>
                <a:lnTo>
                  <a:pt x="589262" y="319378"/>
                </a:lnTo>
                <a:lnTo>
                  <a:pt x="545592" y="321183"/>
                </a:lnTo>
                <a:lnTo>
                  <a:pt x="499396" y="319165"/>
                </a:lnTo>
                <a:lnTo>
                  <a:pt x="453547" y="313153"/>
                </a:lnTo>
                <a:lnTo>
                  <a:pt x="408141" y="303204"/>
                </a:lnTo>
                <a:lnTo>
                  <a:pt x="363277" y="289376"/>
                </a:lnTo>
                <a:lnTo>
                  <a:pt x="319052" y="271728"/>
                </a:lnTo>
                <a:lnTo>
                  <a:pt x="275564" y="250318"/>
                </a:lnTo>
                <a:lnTo>
                  <a:pt x="232910" y="225203"/>
                </a:lnTo>
                <a:lnTo>
                  <a:pt x="191190" y="196443"/>
                </a:lnTo>
                <a:lnTo>
                  <a:pt x="150500" y="164096"/>
                </a:lnTo>
                <a:lnTo>
                  <a:pt x="110938" y="128220"/>
                </a:lnTo>
                <a:lnTo>
                  <a:pt x="72602" y="88873"/>
                </a:lnTo>
                <a:lnTo>
                  <a:pt x="35590" y="4611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64475" y="2339975"/>
            <a:ext cx="281305" cy="304800"/>
          </a:xfrm>
          <a:custGeom>
            <a:avLst/>
            <a:gdLst/>
            <a:ahLst/>
            <a:cxnLst/>
            <a:rect l="l" t="t" r="r" b="b"/>
            <a:pathLst>
              <a:path w="281304" h="304800">
                <a:moveTo>
                  <a:pt x="0" y="152400"/>
                </a:moveTo>
                <a:lnTo>
                  <a:pt x="7158" y="104217"/>
                </a:lnTo>
                <a:lnTo>
                  <a:pt x="27094" y="62380"/>
                </a:lnTo>
                <a:lnTo>
                  <a:pt x="57497" y="29394"/>
                </a:lnTo>
                <a:lnTo>
                  <a:pt x="96056" y="7766"/>
                </a:lnTo>
                <a:lnTo>
                  <a:pt x="140461" y="0"/>
                </a:lnTo>
                <a:lnTo>
                  <a:pt x="184880" y="7766"/>
                </a:lnTo>
                <a:lnTo>
                  <a:pt x="223471" y="29394"/>
                </a:lnTo>
                <a:lnTo>
                  <a:pt x="253911" y="62380"/>
                </a:lnTo>
                <a:lnTo>
                  <a:pt x="273879" y="104217"/>
                </a:lnTo>
                <a:lnTo>
                  <a:pt x="281050" y="152400"/>
                </a:lnTo>
                <a:lnTo>
                  <a:pt x="273879" y="200582"/>
                </a:lnTo>
                <a:lnTo>
                  <a:pt x="253911" y="242419"/>
                </a:lnTo>
                <a:lnTo>
                  <a:pt x="223471" y="275405"/>
                </a:lnTo>
                <a:lnTo>
                  <a:pt x="184880" y="297033"/>
                </a:lnTo>
                <a:lnTo>
                  <a:pt x="140461" y="304800"/>
                </a:lnTo>
                <a:lnTo>
                  <a:pt x="96056" y="297033"/>
                </a:lnTo>
                <a:lnTo>
                  <a:pt x="57497" y="275405"/>
                </a:lnTo>
                <a:lnTo>
                  <a:pt x="27094" y="242419"/>
                </a:lnTo>
                <a:lnTo>
                  <a:pt x="7158" y="200582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570851" y="2254707"/>
            <a:ext cx="1015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65" algn="l"/>
                <a:tab pos="70104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</a:t>
            </a:r>
            <a:r>
              <a:rPr sz="1800" dirty="0">
                <a:latin typeface="Liberation Sans Narrow"/>
                <a:cs typeface="Liberation Sans Narrow"/>
              </a:rPr>
              <a:t>	t</a:t>
            </a:r>
            <a:r>
              <a:rPr sz="1800" spc="-10" dirty="0">
                <a:latin typeface="Liberation Sans Narrow"/>
                <a:cs typeface="Liberation Sans Narrow"/>
              </a:rPr>
              <a:t>ip</a:t>
            </a:r>
            <a:r>
              <a:rPr sz="1800" dirty="0">
                <a:latin typeface="Liberation Sans Narrow"/>
                <a:cs typeface="Liberation Sans Narrow"/>
              </a:rPr>
              <a:t>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94601" y="1981200"/>
            <a:ext cx="208279" cy="268605"/>
          </a:xfrm>
          <a:custGeom>
            <a:avLst/>
            <a:gdLst/>
            <a:ahLst/>
            <a:cxnLst/>
            <a:rect l="l" t="t" r="r" b="b"/>
            <a:pathLst>
              <a:path w="208279" h="268605">
                <a:moveTo>
                  <a:pt x="103885" y="0"/>
                </a:moveTo>
                <a:lnTo>
                  <a:pt x="63436" y="10542"/>
                </a:lnTo>
                <a:lnTo>
                  <a:pt x="30416" y="39290"/>
                </a:lnTo>
                <a:lnTo>
                  <a:pt x="8159" y="81920"/>
                </a:lnTo>
                <a:lnTo>
                  <a:pt x="0" y="134112"/>
                </a:lnTo>
                <a:lnTo>
                  <a:pt x="8159" y="186376"/>
                </a:lnTo>
                <a:lnTo>
                  <a:pt x="30416" y="229044"/>
                </a:lnTo>
                <a:lnTo>
                  <a:pt x="63436" y="257806"/>
                </a:lnTo>
                <a:lnTo>
                  <a:pt x="103885" y="268350"/>
                </a:lnTo>
                <a:lnTo>
                  <a:pt x="144355" y="257806"/>
                </a:lnTo>
                <a:lnTo>
                  <a:pt x="177419" y="229044"/>
                </a:lnTo>
                <a:lnTo>
                  <a:pt x="199719" y="186376"/>
                </a:lnTo>
                <a:lnTo>
                  <a:pt x="207899" y="134112"/>
                </a:lnTo>
                <a:lnTo>
                  <a:pt x="199719" y="81920"/>
                </a:lnTo>
                <a:lnTo>
                  <a:pt x="177419" y="39290"/>
                </a:lnTo>
                <a:lnTo>
                  <a:pt x="144355" y="10542"/>
                </a:lnTo>
                <a:lnTo>
                  <a:pt x="1038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94601" y="1981200"/>
            <a:ext cx="208279" cy="268605"/>
          </a:xfrm>
          <a:custGeom>
            <a:avLst/>
            <a:gdLst/>
            <a:ahLst/>
            <a:cxnLst/>
            <a:rect l="l" t="t" r="r" b="b"/>
            <a:pathLst>
              <a:path w="208279" h="268605">
                <a:moveTo>
                  <a:pt x="0" y="134112"/>
                </a:moveTo>
                <a:lnTo>
                  <a:pt x="8159" y="81920"/>
                </a:lnTo>
                <a:lnTo>
                  <a:pt x="30416" y="39290"/>
                </a:lnTo>
                <a:lnTo>
                  <a:pt x="63436" y="10542"/>
                </a:lnTo>
                <a:lnTo>
                  <a:pt x="103885" y="0"/>
                </a:lnTo>
                <a:lnTo>
                  <a:pt x="144355" y="10542"/>
                </a:lnTo>
                <a:lnTo>
                  <a:pt x="177419" y="39290"/>
                </a:lnTo>
                <a:lnTo>
                  <a:pt x="199719" y="81920"/>
                </a:lnTo>
                <a:lnTo>
                  <a:pt x="207899" y="134112"/>
                </a:lnTo>
                <a:lnTo>
                  <a:pt x="199719" y="186376"/>
                </a:lnTo>
                <a:lnTo>
                  <a:pt x="177419" y="229044"/>
                </a:lnTo>
                <a:lnTo>
                  <a:pt x="144355" y="257806"/>
                </a:lnTo>
                <a:lnTo>
                  <a:pt x="103885" y="268350"/>
                </a:lnTo>
                <a:lnTo>
                  <a:pt x="63436" y="257806"/>
                </a:lnTo>
                <a:lnTo>
                  <a:pt x="30416" y="229044"/>
                </a:lnTo>
                <a:lnTo>
                  <a:pt x="8159" y="186376"/>
                </a:lnTo>
                <a:lnTo>
                  <a:pt x="0" y="1341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latin typeface="Times New Roman"/>
                <a:cs typeface="Times New Roman"/>
              </a:rPr>
              <a:t>E/G: Especialización Disjunta y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Total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43000" y="3109912"/>
            <a:ext cx="1033780" cy="306705"/>
          </a:xfrm>
          <a:custGeom>
            <a:avLst/>
            <a:gdLst/>
            <a:ahLst/>
            <a:cxnLst/>
            <a:rect l="l" t="t" r="r" b="b"/>
            <a:pathLst>
              <a:path w="1033780" h="306704">
                <a:moveTo>
                  <a:pt x="0" y="306387"/>
                </a:moveTo>
                <a:lnTo>
                  <a:pt x="1033462" y="306387"/>
                </a:lnTo>
                <a:lnTo>
                  <a:pt x="1033462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43000" y="3109912"/>
            <a:ext cx="103378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Liberation Sans Narrow"/>
                <a:cs typeface="Liberation Sans Narrow"/>
              </a:rPr>
              <a:t>DOCENTE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67175" y="3109912"/>
            <a:ext cx="962025" cy="306705"/>
          </a:xfrm>
          <a:custGeom>
            <a:avLst/>
            <a:gdLst/>
            <a:ahLst/>
            <a:cxnLst/>
            <a:rect l="l" t="t" r="r" b="b"/>
            <a:pathLst>
              <a:path w="962025" h="306704">
                <a:moveTo>
                  <a:pt x="0" y="306387"/>
                </a:moveTo>
                <a:lnTo>
                  <a:pt x="962025" y="306387"/>
                </a:lnTo>
                <a:lnTo>
                  <a:pt x="962025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067175" y="3109912"/>
            <a:ext cx="96202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Liberation Sans Narrow"/>
                <a:cs typeface="Liberation Sans Narrow"/>
              </a:rPr>
              <a:t>BECARIO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89726" y="3116262"/>
            <a:ext cx="962025" cy="306705"/>
          </a:xfrm>
          <a:custGeom>
            <a:avLst/>
            <a:gdLst/>
            <a:ahLst/>
            <a:cxnLst/>
            <a:rect l="l" t="t" r="r" b="b"/>
            <a:pathLst>
              <a:path w="962025" h="306704">
                <a:moveTo>
                  <a:pt x="0" y="306387"/>
                </a:moveTo>
                <a:lnTo>
                  <a:pt x="962025" y="306387"/>
                </a:lnTo>
                <a:lnTo>
                  <a:pt x="962025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189726" y="3116262"/>
            <a:ext cx="96202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Liberation Sans Narrow"/>
                <a:cs typeface="Liberation Sans Narrow"/>
              </a:rPr>
              <a:t>BECARIO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31075" y="3116262"/>
            <a:ext cx="1348105" cy="306705"/>
          </a:xfrm>
          <a:custGeom>
            <a:avLst/>
            <a:gdLst/>
            <a:ahLst/>
            <a:cxnLst/>
            <a:rect l="l" t="t" r="r" b="b"/>
            <a:pathLst>
              <a:path w="1348104" h="306704">
                <a:moveTo>
                  <a:pt x="0" y="306387"/>
                </a:moveTo>
                <a:lnTo>
                  <a:pt x="1347851" y="306387"/>
                </a:lnTo>
                <a:lnTo>
                  <a:pt x="1347851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331075" y="3116262"/>
            <a:ext cx="134810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NO_BECARIO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47976" y="3116262"/>
            <a:ext cx="1567180" cy="306705"/>
          </a:xfrm>
          <a:custGeom>
            <a:avLst/>
            <a:gdLst/>
            <a:ahLst/>
            <a:cxnLst/>
            <a:rect l="l" t="t" r="r" b="b"/>
            <a:pathLst>
              <a:path w="1567179" h="306704">
                <a:moveTo>
                  <a:pt x="0" y="306387"/>
                </a:moveTo>
                <a:lnTo>
                  <a:pt x="1566799" y="306387"/>
                </a:lnTo>
                <a:lnTo>
                  <a:pt x="1566799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47976" y="3116262"/>
            <a:ext cx="1567180" cy="306705"/>
          </a:xfrm>
          <a:custGeom>
            <a:avLst/>
            <a:gdLst/>
            <a:ahLst/>
            <a:cxnLst/>
            <a:rect l="l" t="t" r="r" b="b"/>
            <a:pathLst>
              <a:path w="1567179" h="306704">
                <a:moveTo>
                  <a:pt x="0" y="306387"/>
                </a:moveTo>
                <a:lnTo>
                  <a:pt x="1566799" y="306387"/>
                </a:lnTo>
                <a:lnTo>
                  <a:pt x="1566799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347976" y="3116262"/>
            <a:ext cx="156718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ADMIN_Y_SERV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3000" y="37338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8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Especialización Disjunta y</a:t>
            </a:r>
            <a:r>
              <a:rPr sz="3200" b="1" spc="-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333399"/>
                </a:solidFill>
                <a:latin typeface="Times New Roman"/>
                <a:cs typeface="Times New Roman"/>
              </a:rPr>
              <a:t>Parcial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25725" y="4486211"/>
            <a:ext cx="103378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DOCENTE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41726" y="47942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47950" y="5181600"/>
            <a:ext cx="946150" cy="381000"/>
          </a:xfrm>
          <a:custGeom>
            <a:avLst/>
            <a:gdLst/>
            <a:ahLst/>
            <a:cxnLst/>
            <a:rect l="l" t="t" r="r" b="b"/>
            <a:pathLst>
              <a:path w="946150" h="381000">
                <a:moveTo>
                  <a:pt x="0" y="0"/>
                </a:moveTo>
                <a:lnTo>
                  <a:pt x="473075" y="381000"/>
                </a:lnTo>
                <a:lnTo>
                  <a:pt x="946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87626" y="5410200"/>
            <a:ext cx="833755" cy="520700"/>
          </a:xfrm>
          <a:custGeom>
            <a:avLst/>
            <a:gdLst/>
            <a:ahLst/>
            <a:cxnLst/>
            <a:rect l="l" t="t" r="r" b="b"/>
            <a:pathLst>
              <a:path w="833755" h="520700">
                <a:moveTo>
                  <a:pt x="833374" y="0"/>
                </a:moveTo>
                <a:lnTo>
                  <a:pt x="0" y="520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11525" y="5410200"/>
            <a:ext cx="955675" cy="520700"/>
          </a:xfrm>
          <a:custGeom>
            <a:avLst/>
            <a:gdLst/>
            <a:ahLst/>
            <a:cxnLst/>
            <a:rect l="l" t="t" r="r" b="b"/>
            <a:pathLst>
              <a:path w="955675" h="520700">
                <a:moveTo>
                  <a:pt x="0" y="0"/>
                </a:moveTo>
                <a:lnTo>
                  <a:pt x="955675" y="520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05151" y="5393816"/>
            <a:ext cx="1065530" cy="321310"/>
          </a:xfrm>
          <a:custGeom>
            <a:avLst/>
            <a:gdLst/>
            <a:ahLst/>
            <a:cxnLst/>
            <a:rect l="l" t="t" r="r" b="b"/>
            <a:pathLst>
              <a:path w="1065529" h="321310">
                <a:moveTo>
                  <a:pt x="1065149" y="32004"/>
                </a:moveTo>
                <a:lnTo>
                  <a:pt x="1030546" y="73666"/>
                </a:lnTo>
                <a:lnTo>
                  <a:pt x="994729" y="112265"/>
                </a:lnTo>
                <a:lnTo>
                  <a:pt x="957781" y="147753"/>
                </a:lnTo>
                <a:lnTo>
                  <a:pt x="919789" y="180083"/>
                </a:lnTo>
                <a:lnTo>
                  <a:pt x="880834" y="209208"/>
                </a:lnTo>
                <a:lnTo>
                  <a:pt x="841003" y="235081"/>
                </a:lnTo>
                <a:lnTo>
                  <a:pt x="800379" y="257654"/>
                </a:lnTo>
                <a:lnTo>
                  <a:pt x="759046" y="276882"/>
                </a:lnTo>
                <a:lnTo>
                  <a:pt x="717089" y="292716"/>
                </a:lnTo>
                <a:lnTo>
                  <a:pt x="674591" y="305111"/>
                </a:lnTo>
                <a:lnTo>
                  <a:pt x="631638" y="314018"/>
                </a:lnTo>
                <a:lnTo>
                  <a:pt x="588314" y="319391"/>
                </a:lnTo>
                <a:lnTo>
                  <a:pt x="544703" y="321183"/>
                </a:lnTo>
                <a:lnTo>
                  <a:pt x="498591" y="319166"/>
                </a:lnTo>
                <a:lnTo>
                  <a:pt x="452818" y="313156"/>
                </a:lnTo>
                <a:lnTo>
                  <a:pt x="407482" y="303210"/>
                </a:lnTo>
                <a:lnTo>
                  <a:pt x="362682" y="289386"/>
                </a:lnTo>
                <a:lnTo>
                  <a:pt x="318519" y="271742"/>
                </a:lnTo>
                <a:lnTo>
                  <a:pt x="275090" y="250335"/>
                </a:lnTo>
                <a:lnTo>
                  <a:pt x="232495" y="225224"/>
                </a:lnTo>
                <a:lnTo>
                  <a:pt x="190834" y="196466"/>
                </a:lnTo>
                <a:lnTo>
                  <a:pt x="150205" y="164119"/>
                </a:lnTo>
                <a:lnTo>
                  <a:pt x="110708" y="128241"/>
                </a:lnTo>
                <a:lnTo>
                  <a:pt x="72442" y="88890"/>
                </a:lnTo>
                <a:lnTo>
                  <a:pt x="35506" y="4612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41726" y="5549900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3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43251" y="5856287"/>
            <a:ext cx="898525" cy="306705"/>
          </a:xfrm>
          <a:custGeom>
            <a:avLst/>
            <a:gdLst/>
            <a:ahLst/>
            <a:cxnLst/>
            <a:rect l="l" t="t" r="r" b="b"/>
            <a:pathLst>
              <a:path w="898525" h="306704">
                <a:moveTo>
                  <a:pt x="0" y="306387"/>
                </a:moveTo>
                <a:lnTo>
                  <a:pt x="898525" y="306387"/>
                </a:lnTo>
                <a:lnTo>
                  <a:pt x="898525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43251" y="5856287"/>
            <a:ext cx="898525" cy="306705"/>
          </a:xfrm>
          <a:custGeom>
            <a:avLst/>
            <a:gdLst/>
            <a:ahLst/>
            <a:cxnLst/>
            <a:rect l="l" t="t" r="r" b="b"/>
            <a:pathLst>
              <a:path w="898525" h="306704">
                <a:moveTo>
                  <a:pt x="0" y="306387"/>
                </a:moveTo>
                <a:lnTo>
                  <a:pt x="898525" y="306387"/>
                </a:lnTo>
                <a:lnTo>
                  <a:pt x="898525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643251" y="5856287"/>
            <a:ext cx="89852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TITULAR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95400" y="5853112"/>
            <a:ext cx="1138555" cy="306705"/>
          </a:xfrm>
          <a:custGeom>
            <a:avLst/>
            <a:gdLst/>
            <a:ahLst/>
            <a:cxnLst/>
            <a:rect l="l" t="t" r="r" b="b"/>
            <a:pathLst>
              <a:path w="1138555" h="306704">
                <a:moveTo>
                  <a:pt x="0" y="306387"/>
                </a:moveTo>
                <a:lnTo>
                  <a:pt x="1138237" y="306387"/>
                </a:lnTo>
                <a:lnTo>
                  <a:pt x="1138237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95400" y="5853112"/>
            <a:ext cx="113855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iberation Sans Narrow"/>
                <a:cs typeface="Liberation Sans Narrow"/>
              </a:rPr>
              <a:t>AYUDANTE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716401" y="5856287"/>
            <a:ext cx="1460500" cy="306705"/>
          </a:xfrm>
          <a:custGeom>
            <a:avLst/>
            <a:gdLst/>
            <a:ahLst/>
            <a:cxnLst/>
            <a:rect l="l" t="t" r="r" b="b"/>
            <a:pathLst>
              <a:path w="1460500" h="306704">
                <a:moveTo>
                  <a:pt x="0" y="306387"/>
                </a:moveTo>
                <a:lnTo>
                  <a:pt x="1460500" y="306387"/>
                </a:lnTo>
                <a:lnTo>
                  <a:pt x="1460500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716401" y="5856287"/>
            <a:ext cx="146050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CATEDRÁTICO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783076" y="5105400"/>
            <a:ext cx="281305" cy="304800"/>
          </a:xfrm>
          <a:custGeom>
            <a:avLst/>
            <a:gdLst/>
            <a:ahLst/>
            <a:cxnLst/>
            <a:rect l="l" t="t" r="r" b="b"/>
            <a:pathLst>
              <a:path w="281304" h="304800">
                <a:moveTo>
                  <a:pt x="0" y="152400"/>
                </a:moveTo>
                <a:lnTo>
                  <a:pt x="7158" y="104217"/>
                </a:lnTo>
                <a:lnTo>
                  <a:pt x="27094" y="62380"/>
                </a:lnTo>
                <a:lnTo>
                  <a:pt x="57497" y="29394"/>
                </a:lnTo>
                <a:lnTo>
                  <a:pt x="96056" y="7766"/>
                </a:lnTo>
                <a:lnTo>
                  <a:pt x="140462" y="0"/>
                </a:lnTo>
                <a:lnTo>
                  <a:pt x="184867" y="7766"/>
                </a:lnTo>
                <a:lnTo>
                  <a:pt x="223426" y="29394"/>
                </a:lnTo>
                <a:lnTo>
                  <a:pt x="253829" y="62380"/>
                </a:lnTo>
                <a:lnTo>
                  <a:pt x="273765" y="104217"/>
                </a:lnTo>
                <a:lnTo>
                  <a:pt x="280924" y="152400"/>
                </a:lnTo>
                <a:lnTo>
                  <a:pt x="273765" y="200582"/>
                </a:lnTo>
                <a:lnTo>
                  <a:pt x="253829" y="242419"/>
                </a:lnTo>
                <a:lnTo>
                  <a:pt x="223426" y="275405"/>
                </a:lnTo>
                <a:lnTo>
                  <a:pt x="184867" y="297033"/>
                </a:lnTo>
                <a:lnTo>
                  <a:pt x="140462" y="304800"/>
                </a:lnTo>
                <a:lnTo>
                  <a:pt x="96056" y="297033"/>
                </a:lnTo>
                <a:lnTo>
                  <a:pt x="57497" y="275405"/>
                </a:lnTo>
                <a:lnTo>
                  <a:pt x="27094" y="242419"/>
                </a:lnTo>
                <a:lnTo>
                  <a:pt x="7158" y="200582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487801" y="5021071"/>
            <a:ext cx="1947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170" algn="l"/>
                <a:tab pos="66548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</a:t>
            </a:r>
            <a:r>
              <a:rPr sz="1800" dirty="0">
                <a:latin typeface="Liberation Sans Narrow"/>
                <a:cs typeface="Liberation Sans Narrow"/>
              </a:rPr>
              <a:t>	</a:t>
            </a:r>
            <a:r>
              <a:rPr sz="1800" spc="-5" dirty="0">
                <a:latin typeface="Liberation Sans Narrow"/>
                <a:cs typeface="Liberation Sans Narrow"/>
              </a:rPr>
              <a:t>cuerpoDocente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latin typeface="Times New Roman"/>
                <a:cs typeface="Times New Roman"/>
              </a:rPr>
              <a:t>E/G: Especialización Solapada y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Total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43000" y="37338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80"/>
              </a:spcBef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Especialización Solapada y</a:t>
            </a:r>
            <a:r>
              <a:rPr sz="3200" b="1" spc="-9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333399"/>
                </a:solidFill>
                <a:latin typeface="Times New Roman"/>
                <a:cs typeface="Times New Roman"/>
              </a:rPr>
              <a:t>Parcial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0751" y="181140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66975" y="2344801"/>
            <a:ext cx="944880" cy="381000"/>
          </a:xfrm>
          <a:custGeom>
            <a:avLst/>
            <a:gdLst/>
            <a:ahLst/>
            <a:cxnLst/>
            <a:rect l="l" t="t" r="r" b="b"/>
            <a:pathLst>
              <a:path w="944879" h="381000">
                <a:moveTo>
                  <a:pt x="0" y="0"/>
                </a:moveTo>
                <a:lnTo>
                  <a:pt x="472313" y="380873"/>
                </a:lnTo>
                <a:lnTo>
                  <a:pt x="94462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4075" y="3092513"/>
            <a:ext cx="1195705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375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EMPLEADO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97125" y="2573401"/>
            <a:ext cx="341630" cy="533400"/>
          </a:xfrm>
          <a:custGeom>
            <a:avLst/>
            <a:gdLst/>
            <a:ahLst/>
            <a:cxnLst/>
            <a:rect l="l" t="t" r="r" b="b"/>
            <a:pathLst>
              <a:path w="341630" h="533400">
                <a:moveTo>
                  <a:pt x="341375" y="0"/>
                </a:moveTo>
                <a:lnTo>
                  <a:pt x="0" y="5332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1525" y="2417826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1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2576" y="2265426"/>
            <a:ext cx="282575" cy="304800"/>
          </a:xfrm>
          <a:custGeom>
            <a:avLst/>
            <a:gdLst/>
            <a:ahLst/>
            <a:cxnLst/>
            <a:rect l="l" t="t" r="r" b="b"/>
            <a:pathLst>
              <a:path w="282575" h="304800">
                <a:moveTo>
                  <a:pt x="0" y="152400"/>
                </a:moveTo>
                <a:lnTo>
                  <a:pt x="7201" y="104217"/>
                </a:lnTo>
                <a:lnTo>
                  <a:pt x="27253" y="62380"/>
                </a:lnTo>
                <a:lnTo>
                  <a:pt x="57826" y="29394"/>
                </a:lnTo>
                <a:lnTo>
                  <a:pt x="96593" y="7766"/>
                </a:lnTo>
                <a:lnTo>
                  <a:pt x="141224" y="0"/>
                </a:lnTo>
                <a:lnTo>
                  <a:pt x="185868" y="7766"/>
                </a:lnTo>
                <a:lnTo>
                  <a:pt x="224666" y="29394"/>
                </a:lnTo>
                <a:lnTo>
                  <a:pt x="255277" y="62380"/>
                </a:lnTo>
                <a:lnTo>
                  <a:pt x="275360" y="104217"/>
                </a:lnTo>
                <a:lnTo>
                  <a:pt x="282575" y="152400"/>
                </a:lnTo>
                <a:lnTo>
                  <a:pt x="275360" y="200534"/>
                </a:lnTo>
                <a:lnTo>
                  <a:pt x="255277" y="242364"/>
                </a:lnTo>
                <a:lnTo>
                  <a:pt x="224666" y="275368"/>
                </a:lnTo>
                <a:lnTo>
                  <a:pt x="185868" y="297021"/>
                </a:lnTo>
                <a:lnTo>
                  <a:pt x="141224" y="304800"/>
                </a:lnTo>
                <a:lnTo>
                  <a:pt x="96593" y="297021"/>
                </a:lnTo>
                <a:lnTo>
                  <a:pt x="57826" y="275368"/>
                </a:lnTo>
                <a:lnTo>
                  <a:pt x="27253" y="242364"/>
                </a:lnTo>
                <a:lnTo>
                  <a:pt x="7201" y="200534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9400" y="1905000"/>
            <a:ext cx="300355" cy="268605"/>
          </a:xfrm>
          <a:custGeom>
            <a:avLst/>
            <a:gdLst/>
            <a:ahLst/>
            <a:cxnLst/>
            <a:rect l="l" t="t" r="r" b="b"/>
            <a:pathLst>
              <a:path w="300355" h="268605">
                <a:moveTo>
                  <a:pt x="149987" y="0"/>
                </a:moveTo>
                <a:lnTo>
                  <a:pt x="102591" y="6839"/>
                </a:lnTo>
                <a:lnTo>
                  <a:pt x="61420" y="25883"/>
                </a:lnTo>
                <a:lnTo>
                  <a:pt x="28947" y="54918"/>
                </a:lnTo>
                <a:lnTo>
                  <a:pt x="7649" y="91732"/>
                </a:lnTo>
                <a:lnTo>
                  <a:pt x="0" y="134112"/>
                </a:lnTo>
                <a:lnTo>
                  <a:pt x="7649" y="176553"/>
                </a:lnTo>
                <a:lnTo>
                  <a:pt x="28947" y="213404"/>
                </a:lnTo>
                <a:lnTo>
                  <a:pt x="61420" y="242459"/>
                </a:lnTo>
                <a:lnTo>
                  <a:pt x="102591" y="261510"/>
                </a:lnTo>
                <a:lnTo>
                  <a:pt x="149987" y="268350"/>
                </a:lnTo>
                <a:lnTo>
                  <a:pt x="197444" y="261510"/>
                </a:lnTo>
                <a:lnTo>
                  <a:pt x="238653" y="242459"/>
                </a:lnTo>
                <a:lnTo>
                  <a:pt x="271145" y="213404"/>
                </a:lnTo>
                <a:lnTo>
                  <a:pt x="292450" y="176553"/>
                </a:lnTo>
                <a:lnTo>
                  <a:pt x="300100" y="134112"/>
                </a:lnTo>
                <a:lnTo>
                  <a:pt x="292450" y="91732"/>
                </a:lnTo>
                <a:lnTo>
                  <a:pt x="271144" y="54918"/>
                </a:lnTo>
                <a:lnTo>
                  <a:pt x="238653" y="25883"/>
                </a:lnTo>
                <a:lnTo>
                  <a:pt x="197444" y="6839"/>
                </a:lnTo>
                <a:lnTo>
                  <a:pt x="149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9400" y="1905000"/>
            <a:ext cx="300355" cy="268605"/>
          </a:xfrm>
          <a:custGeom>
            <a:avLst/>
            <a:gdLst/>
            <a:ahLst/>
            <a:cxnLst/>
            <a:rect l="l" t="t" r="r" b="b"/>
            <a:pathLst>
              <a:path w="300355" h="268605">
                <a:moveTo>
                  <a:pt x="0" y="134112"/>
                </a:moveTo>
                <a:lnTo>
                  <a:pt x="7649" y="91732"/>
                </a:lnTo>
                <a:lnTo>
                  <a:pt x="28947" y="54918"/>
                </a:lnTo>
                <a:lnTo>
                  <a:pt x="61420" y="25883"/>
                </a:lnTo>
                <a:lnTo>
                  <a:pt x="102591" y="6839"/>
                </a:lnTo>
                <a:lnTo>
                  <a:pt x="149987" y="0"/>
                </a:lnTo>
                <a:lnTo>
                  <a:pt x="197444" y="6839"/>
                </a:lnTo>
                <a:lnTo>
                  <a:pt x="238653" y="25883"/>
                </a:lnTo>
                <a:lnTo>
                  <a:pt x="271144" y="54918"/>
                </a:lnTo>
                <a:lnTo>
                  <a:pt x="292450" y="91732"/>
                </a:lnTo>
                <a:lnTo>
                  <a:pt x="300100" y="134112"/>
                </a:lnTo>
                <a:lnTo>
                  <a:pt x="292450" y="176553"/>
                </a:lnTo>
                <a:lnTo>
                  <a:pt x="271145" y="213404"/>
                </a:lnTo>
                <a:lnTo>
                  <a:pt x="238653" y="242459"/>
                </a:lnTo>
                <a:lnTo>
                  <a:pt x="197444" y="261510"/>
                </a:lnTo>
                <a:lnTo>
                  <a:pt x="149987" y="268350"/>
                </a:lnTo>
                <a:lnTo>
                  <a:pt x="102591" y="261510"/>
                </a:lnTo>
                <a:lnTo>
                  <a:pt x="61420" y="242459"/>
                </a:lnTo>
                <a:lnTo>
                  <a:pt x="28947" y="213404"/>
                </a:lnTo>
                <a:lnTo>
                  <a:pt x="7649" y="176553"/>
                </a:lnTo>
                <a:lnTo>
                  <a:pt x="0" y="1341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1825" y="2560701"/>
            <a:ext cx="281305" cy="615950"/>
          </a:xfrm>
          <a:custGeom>
            <a:avLst/>
            <a:gdLst/>
            <a:ahLst/>
            <a:cxnLst/>
            <a:rect l="l" t="t" r="r" b="b"/>
            <a:pathLst>
              <a:path w="281304" h="615950">
                <a:moveTo>
                  <a:pt x="0" y="0"/>
                </a:moveTo>
                <a:lnTo>
                  <a:pt x="281050" y="6158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60751" y="3092513"/>
            <a:ext cx="1335405" cy="341630"/>
          </a:xfrm>
          <a:custGeom>
            <a:avLst/>
            <a:gdLst/>
            <a:ahLst/>
            <a:cxnLst/>
            <a:rect l="l" t="t" r="r" b="b"/>
            <a:pathLst>
              <a:path w="1335404" h="341629">
                <a:moveTo>
                  <a:pt x="0" y="341312"/>
                </a:moveTo>
                <a:lnTo>
                  <a:pt x="1335024" y="341312"/>
                </a:lnTo>
                <a:lnTo>
                  <a:pt x="1335024" y="0"/>
                </a:lnTo>
                <a:lnTo>
                  <a:pt x="0" y="0"/>
                </a:lnTo>
                <a:lnTo>
                  <a:pt x="0" y="341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0751" y="3092513"/>
            <a:ext cx="1335405" cy="3416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latin typeface="Liberation Sans Narrow"/>
                <a:cs typeface="Liberation Sans Narrow"/>
              </a:rPr>
              <a:t>ESTUDIANTE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86076" y="1447863"/>
            <a:ext cx="1195705" cy="341630"/>
          </a:xfrm>
          <a:custGeom>
            <a:avLst/>
            <a:gdLst/>
            <a:ahLst/>
            <a:cxnLst/>
            <a:rect l="l" t="t" r="r" b="b"/>
            <a:pathLst>
              <a:path w="1195704" h="341630">
                <a:moveTo>
                  <a:pt x="0" y="341312"/>
                </a:moveTo>
                <a:lnTo>
                  <a:pt x="1195387" y="341312"/>
                </a:lnTo>
                <a:lnTo>
                  <a:pt x="1195387" y="0"/>
                </a:lnTo>
                <a:lnTo>
                  <a:pt x="0" y="0"/>
                </a:lnTo>
                <a:lnTo>
                  <a:pt x="0" y="341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90838" y="1482344"/>
            <a:ext cx="2438400" cy="105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PERSONA</a:t>
            </a:r>
            <a:endParaRPr sz="18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571625">
              <a:lnSpc>
                <a:spcPct val="100000"/>
              </a:lnSpc>
              <a:spcBef>
                <a:spcPts val="148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ocupación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29400" y="4864100"/>
            <a:ext cx="0" cy="441325"/>
          </a:xfrm>
          <a:custGeom>
            <a:avLst/>
            <a:gdLst/>
            <a:ahLst/>
            <a:cxnLst/>
            <a:rect l="l" t="t" r="r" b="b"/>
            <a:pathLst>
              <a:path h="441325">
                <a:moveTo>
                  <a:pt x="0" y="0"/>
                </a:moveTo>
                <a:lnTo>
                  <a:pt x="0" y="441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70676" y="5299075"/>
            <a:ext cx="944880" cy="381000"/>
          </a:xfrm>
          <a:custGeom>
            <a:avLst/>
            <a:gdLst/>
            <a:ahLst/>
            <a:cxnLst/>
            <a:rect l="l" t="t" r="r" b="b"/>
            <a:pathLst>
              <a:path w="944879" h="381000">
                <a:moveTo>
                  <a:pt x="0" y="0"/>
                </a:moveTo>
                <a:lnTo>
                  <a:pt x="472185" y="381000"/>
                </a:lnTo>
                <a:lnTo>
                  <a:pt x="9444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2350" y="5527675"/>
            <a:ext cx="341630" cy="533400"/>
          </a:xfrm>
          <a:custGeom>
            <a:avLst/>
            <a:gdLst/>
            <a:ahLst/>
            <a:cxnLst/>
            <a:rect l="l" t="t" r="r" b="b"/>
            <a:pathLst>
              <a:path w="341629" h="533400">
                <a:moveTo>
                  <a:pt x="341375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75526" y="5521325"/>
            <a:ext cx="281305" cy="533400"/>
          </a:xfrm>
          <a:custGeom>
            <a:avLst/>
            <a:gdLst/>
            <a:ahLst/>
            <a:cxnLst/>
            <a:rect l="l" t="t" r="r" b="b"/>
            <a:pathLst>
              <a:path w="281304" h="533400">
                <a:moveTo>
                  <a:pt x="0" y="0"/>
                </a:moveTo>
                <a:lnTo>
                  <a:pt x="280924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037326" y="4557712"/>
            <a:ext cx="116078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EMPLEADO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08676" y="5976937"/>
            <a:ext cx="1033780" cy="306705"/>
          </a:xfrm>
          <a:custGeom>
            <a:avLst/>
            <a:gdLst/>
            <a:ahLst/>
            <a:cxnLst/>
            <a:rect l="l" t="t" r="r" b="b"/>
            <a:pathLst>
              <a:path w="1033779" h="306704">
                <a:moveTo>
                  <a:pt x="0" y="306387"/>
                </a:moveTo>
                <a:lnTo>
                  <a:pt x="1033462" y="306387"/>
                </a:lnTo>
                <a:lnTo>
                  <a:pt x="1033462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08676" y="5976937"/>
            <a:ext cx="103378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DOCENTE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65900" y="5976937"/>
            <a:ext cx="1535430" cy="306705"/>
          </a:xfrm>
          <a:custGeom>
            <a:avLst/>
            <a:gdLst/>
            <a:ahLst/>
            <a:cxnLst/>
            <a:rect l="l" t="t" r="r" b="b"/>
            <a:pathLst>
              <a:path w="1535429" h="306704">
                <a:moveTo>
                  <a:pt x="0" y="306387"/>
                </a:moveTo>
                <a:lnTo>
                  <a:pt x="1535176" y="306387"/>
                </a:lnTo>
                <a:lnTo>
                  <a:pt x="1535176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65900" y="5976937"/>
            <a:ext cx="153543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INVESTIGADOR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91225" y="5410200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>
                <a:moveTo>
                  <a:pt x="0" y="0"/>
                </a:moveTo>
                <a:lnTo>
                  <a:pt x="281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15000" y="5257800"/>
            <a:ext cx="282575" cy="304800"/>
          </a:xfrm>
          <a:custGeom>
            <a:avLst/>
            <a:gdLst/>
            <a:ahLst/>
            <a:cxnLst/>
            <a:rect l="l" t="t" r="r" b="b"/>
            <a:pathLst>
              <a:path w="282575" h="304800">
                <a:moveTo>
                  <a:pt x="0" y="152400"/>
                </a:moveTo>
                <a:lnTo>
                  <a:pt x="7202" y="104217"/>
                </a:lnTo>
                <a:lnTo>
                  <a:pt x="27261" y="62380"/>
                </a:lnTo>
                <a:lnTo>
                  <a:pt x="57854" y="29394"/>
                </a:lnTo>
                <a:lnTo>
                  <a:pt x="96658" y="7766"/>
                </a:lnTo>
                <a:lnTo>
                  <a:pt x="141350" y="0"/>
                </a:lnTo>
                <a:lnTo>
                  <a:pt x="185981" y="7766"/>
                </a:lnTo>
                <a:lnTo>
                  <a:pt x="224748" y="29394"/>
                </a:lnTo>
                <a:lnTo>
                  <a:pt x="255321" y="62380"/>
                </a:lnTo>
                <a:lnTo>
                  <a:pt x="275373" y="104217"/>
                </a:lnTo>
                <a:lnTo>
                  <a:pt x="282575" y="152400"/>
                </a:lnTo>
                <a:lnTo>
                  <a:pt x="275373" y="200582"/>
                </a:lnTo>
                <a:lnTo>
                  <a:pt x="255321" y="242419"/>
                </a:lnTo>
                <a:lnTo>
                  <a:pt x="224748" y="275405"/>
                </a:lnTo>
                <a:lnTo>
                  <a:pt x="185981" y="297033"/>
                </a:lnTo>
                <a:lnTo>
                  <a:pt x="141350" y="304800"/>
                </a:lnTo>
                <a:lnTo>
                  <a:pt x="96658" y="297033"/>
                </a:lnTo>
                <a:lnTo>
                  <a:pt x="57854" y="275405"/>
                </a:lnTo>
                <a:lnTo>
                  <a:pt x="27261" y="242419"/>
                </a:lnTo>
                <a:lnTo>
                  <a:pt x="7202" y="200582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712334" y="5258561"/>
            <a:ext cx="918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dedicación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5967" y="2047112"/>
            <a:ext cx="7908925" cy="4322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645160" indent="-342900">
              <a:lnSpc>
                <a:spcPct val="101400"/>
              </a:lnSpc>
              <a:spcBef>
                <a:spcPts val="60"/>
              </a:spcBef>
              <a:buClr>
                <a:srgbClr val="3333CC"/>
              </a:buClr>
              <a:buSzPct val="65909"/>
              <a:buFont typeface="Wingdings"/>
              <a:buChar char=""/>
              <a:tabLst>
                <a:tab pos="393065" algn="l"/>
                <a:tab pos="394335" algn="l"/>
              </a:tabLst>
            </a:pPr>
            <a:r>
              <a:rPr sz="2200" spc="-10" dirty="0">
                <a:latin typeface="Tahoma"/>
                <a:cs typeface="Tahoma"/>
              </a:rPr>
              <a:t>Deben </a:t>
            </a:r>
            <a:r>
              <a:rPr sz="2200" spc="-5" dirty="0">
                <a:latin typeface="Tahoma"/>
                <a:cs typeface="Tahoma"/>
              </a:rPr>
              <a:t>aplicarse a la </a:t>
            </a:r>
            <a:r>
              <a:rPr sz="2200" spc="-10" dirty="0">
                <a:latin typeface="Tahoma"/>
                <a:cs typeface="Tahoma"/>
              </a:rPr>
              <a:t>Especialización </a:t>
            </a:r>
            <a:r>
              <a:rPr sz="2200" spc="-5" dirty="0">
                <a:latin typeface="Tahoma"/>
                <a:cs typeface="Tahoma"/>
              </a:rPr>
              <a:t>y la </a:t>
            </a:r>
            <a:r>
              <a:rPr sz="2200" spc="-10" dirty="0">
                <a:latin typeface="Tahoma"/>
                <a:cs typeface="Tahoma"/>
              </a:rPr>
              <a:t>Generalización,  </a:t>
            </a:r>
            <a:r>
              <a:rPr sz="2200" spc="-5" dirty="0">
                <a:latin typeface="Tahoma"/>
                <a:cs typeface="Tahoma"/>
              </a:rPr>
              <a:t>debido a las </a:t>
            </a:r>
            <a:r>
              <a:rPr sz="2200" spc="-10" dirty="0">
                <a:latin typeface="Tahoma"/>
                <a:cs typeface="Tahoma"/>
              </a:rPr>
              <a:t>restricciones</a:t>
            </a:r>
            <a:r>
              <a:rPr sz="2200" spc="5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definidas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09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Tahoma"/>
                <a:cs typeface="Tahoma"/>
              </a:rPr>
              <a:t>Insertar </a:t>
            </a:r>
            <a:r>
              <a:rPr sz="2200" spc="-5" dirty="0">
                <a:latin typeface="Tahoma"/>
                <a:cs typeface="Tahoma"/>
              </a:rPr>
              <a:t>una </a:t>
            </a:r>
            <a:r>
              <a:rPr sz="2200" b="1" spc="-5" dirty="0">
                <a:latin typeface="Tahoma"/>
                <a:cs typeface="Tahoma"/>
              </a:rPr>
              <a:t>instancia </a:t>
            </a:r>
            <a:r>
              <a:rPr sz="2200" spc="-5" dirty="0">
                <a:latin typeface="Tahoma"/>
                <a:cs typeface="Tahoma"/>
              </a:rPr>
              <a:t>en un </a:t>
            </a:r>
            <a:r>
              <a:rPr sz="2200" b="1" spc="-5" dirty="0">
                <a:latin typeface="Tahoma"/>
                <a:cs typeface="Tahoma"/>
              </a:rPr>
              <a:t>supertipo</a:t>
            </a:r>
            <a:r>
              <a:rPr sz="2200" b="1" spc="204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implica</a:t>
            </a:r>
            <a:endParaRPr sz="2200">
              <a:latin typeface="Tahoma"/>
              <a:cs typeface="Tahoma"/>
            </a:endParaRPr>
          </a:p>
          <a:p>
            <a:pPr marL="355600" marR="5080">
              <a:lnSpc>
                <a:spcPct val="100000"/>
              </a:lnSpc>
            </a:pPr>
            <a:r>
              <a:rPr sz="2200" spc="-5" dirty="0">
                <a:latin typeface="Tahoma"/>
                <a:cs typeface="Tahoma"/>
              </a:rPr>
              <a:t>insertarla en </a:t>
            </a:r>
            <a:r>
              <a:rPr sz="2200" spc="-10" dirty="0">
                <a:latin typeface="Tahoma"/>
                <a:cs typeface="Tahoma"/>
              </a:rPr>
              <a:t>todos </a:t>
            </a:r>
            <a:r>
              <a:rPr sz="2200" spc="-5" dirty="0">
                <a:latin typeface="Tahoma"/>
                <a:cs typeface="Tahoma"/>
              </a:rPr>
              <a:t>los </a:t>
            </a:r>
            <a:r>
              <a:rPr sz="2200" spc="-10" dirty="0">
                <a:latin typeface="Tahoma"/>
                <a:cs typeface="Tahoma"/>
              </a:rPr>
              <a:t>subtipos </a:t>
            </a:r>
            <a:r>
              <a:rPr sz="2200" spc="-5" dirty="0">
                <a:latin typeface="Tahoma"/>
                <a:cs typeface="Tahoma"/>
              </a:rPr>
              <a:t>definidos </a:t>
            </a:r>
            <a:r>
              <a:rPr sz="2200" spc="-10" dirty="0">
                <a:latin typeface="Tahoma"/>
                <a:cs typeface="Tahoma"/>
              </a:rPr>
              <a:t>por predicado </a:t>
            </a:r>
            <a:r>
              <a:rPr sz="2200" spc="-5" dirty="0">
                <a:latin typeface="Tahoma"/>
                <a:cs typeface="Tahoma"/>
              </a:rPr>
              <a:t>o por  </a:t>
            </a:r>
            <a:r>
              <a:rPr sz="2200" spc="-10" dirty="0">
                <a:latin typeface="Tahoma"/>
                <a:cs typeface="Tahoma"/>
              </a:rPr>
              <a:t>atributo, </a:t>
            </a:r>
            <a:r>
              <a:rPr sz="2200" spc="-15" dirty="0">
                <a:latin typeface="Tahoma"/>
                <a:cs typeface="Tahoma"/>
              </a:rPr>
              <a:t>para </a:t>
            </a:r>
            <a:r>
              <a:rPr sz="2200" spc="-5" dirty="0">
                <a:latin typeface="Tahoma"/>
                <a:cs typeface="Tahoma"/>
              </a:rPr>
              <a:t>los cuales </a:t>
            </a:r>
            <a:r>
              <a:rPr sz="2200" spc="-10" dirty="0">
                <a:latin typeface="Tahoma"/>
                <a:cs typeface="Tahoma"/>
              </a:rPr>
              <a:t>satisface </a:t>
            </a:r>
            <a:r>
              <a:rPr sz="2200" spc="-5" dirty="0">
                <a:latin typeface="Tahoma"/>
                <a:cs typeface="Tahoma"/>
              </a:rPr>
              <a:t>el </a:t>
            </a:r>
            <a:r>
              <a:rPr sz="2200" spc="-10" dirty="0">
                <a:latin typeface="Tahoma"/>
                <a:cs typeface="Tahoma"/>
              </a:rPr>
              <a:t>predicado </a:t>
            </a:r>
            <a:r>
              <a:rPr sz="2200" spc="-5" dirty="0">
                <a:latin typeface="Tahoma"/>
                <a:cs typeface="Tahoma"/>
              </a:rPr>
              <a:t>de</a:t>
            </a:r>
            <a:r>
              <a:rPr sz="2200" spc="114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definición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355600" marR="356870" indent="-342900">
              <a:lnSpc>
                <a:spcPct val="100000"/>
              </a:lnSpc>
              <a:buClr>
                <a:srgbClr val="3333CC"/>
              </a:buClr>
              <a:buSzPct val="5909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Tahoma"/>
                <a:cs typeface="Tahoma"/>
              </a:rPr>
              <a:t>Insertar </a:t>
            </a:r>
            <a:r>
              <a:rPr sz="2200" spc="-5" dirty="0">
                <a:latin typeface="Tahoma"/>
                <a:cs typeface="Tahoma"/>
              </a:rPr>
              <a:t>una </a:t>
            </a:r>
            <a:r>
              <a:rPr sz="2200" b="1" spc="-5" dirty="0">
                <a:latin typeface="Tahoma"/>
                <a:cs typeface="Tahoma"/>
              </a:rPr>
              <a:t>instancia </a:t>
            </a:r>
            <a:r>
              <a:rPr sz="2200" spc="-5" dirty="0">
                <a:latin typeface="Tahoma"/>
                <a:cs typeface="Tahoma"/>
              </a:rPr>
              <a:t>en un </a:t>
            </a:r>
            <a:r>
              <a:rPr sz="2200" b="1" spc="-5" dirty="0">
                <a:latin typeface="Tahoma"/>
                <a:cs typeface="Tahoma"/>
              </a:rPr>
              <a:t>supertipo </a:t>
            </a:r>
            <a:r>
              <a:rPr sz="2200" spc="-5" dirty="0">
                <a:latin typeface="Tahoma"/>
                <a:cs typeface="Tahoma"/>
              </a:rPr>
              <a:t>de una  </a:t>
            </a:r>
            <a:r>
              <a:rPr sz="2200" b="1" dirty="0">
                <a:latin typeface="Tahoma"/>
                <a:cs typeface="Tahoma"/>
              </a:rPr>
              <a:t>especialización </a:t>
            </a:r>
            <a:r>
              <a:rPr sz="2200" b="1" spc="-5" dirty="0">
                <a:latin typeface="Tahoma"/>
                <a:cs typeface="Tahoma"/>
              </a:rPr>
              <a:t>total </a:t>
            </a:r>
            <a:r>
              <a:rPr sz="2200" spc="-5" dirty="0">
                <a:latin typeface="Tahoma"/>
                <a:cs typeface="Tahoma"/>
              </a:rPr>
              <a:t>implica insertarla </a:t>
            </a:r>
            <a:r>
              <a:rPr sz="2200" spc="-10" dirty="0">
                <a:latin typeface="Tahoma"/>
                <a:cs typeface="Tahoma"/>
              </a:rPr>
              <a:t>en, </a:t>
            </a:r>
            <a:r>
              <a:rPr sz="2200" spc="-5" dirty="0">
                <a:latin typeface="Tahoma"/>
                <a:cs typeface="Tahoma"/>
              </a:rPr>
              <a:t>al menos, un  </a:t>
            </a:r>
            <a:r>
              <a:rPr sz="2200" spc="-10" dirty="0">
                <a:latin typeface="Tahoma"/>
                <a:cs typeface="Tahoma"/>
              </a:rPr>
              <a:t>subtipo</a:t>
            </a:r>
            <a:endParaRPr sz="2200">
              <a:latin typeface="Tahoma"/>
              <a:cs typeface="Tahoma"/>
            </a:endParaRPr>
          </a:p>
          <a:p>
            <a:pPr marL="355600" marR="220979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ahoma"/>
                <a:cs typeface="Tahoma"/>
              </a:rPr>
              <a:t>Y si la </a:t>
            </a:r>
            <a:r>
              <a:rPr sz="2200" spc="-10" dirty="0">
                <a:latin typeface="Tahoma"/>
                <a:cs typeface="Tahoma"/>
              </a:rPr>
              <a:t>especialización </a:t>
            </a:r>
            <a:r>
              <a:rPr sz="2200" spc="-5" dirty="0">
                <a:latin typeface="Tahoma"/>
                <a:cs typeface="Tahoma"/>
              </a:rPr>
              <a:t>es </a:t>
            </a:r>
            <a:r>
              <a:rPr sz="2200" b="1" spc="-10" dirty="0">
                <a:latin typeface="Tahoma"/>
                <a:cs typeface="Tahoma"/>
              </a:rPr>
              <a:t>disjunta</a:t>
            </a:r>
            <a:r>
              <a:rPr sz="2200" spc="-10" dirty="0">
                <a:latin typeface="Tahoma"/>
                <a:cs typeface="Tahoma"/>
              </a:rPr>
              <a:t>, entonces </a:t>
            </a:r>
            <a:r>
              <a:rPr sz="2200" spc="-5" dirty="0">
                <a:latin typeface="Tahoma"/>
                <a:cs typeface="Tahoma"/>
              </a:rPr>
              <a:t>la instancia </a:t>
            </a:r>
            <a:r>
              <a:rPr sz="2200" spc="-10" dirty="0">
                <a:latin typeface="Tahoma"/>
                <a:cs typeface="Tahoma"/>
              </a:rPr>
              <a:t>se  </a:t>
            </a:r>
            <a:r>
              <a:rPr sz="2200" spc="-5" dirty="0">
                <a:latin typeface="Tahoma"/>
                <a:cs typeface="Tahoma"/>
              </a:rPr>
              <a:t>insertará en un único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subtipo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981075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80"/>
              </a:spcBef>
            </a:pPr>
            <a:r>
              <a:rPr sz="3200" dirty="0">
                <a:latin typeface="Times New Roman"/>
                <a:cs typeface="Times New Roman"/>
              </a:rPr>
              <a:t>E/G: Reglas de </a:t>
            </a:r>
            <a:r>
              <a:rPr sz="3200" spc="-10" dirty="0">
                <a:latin typeface="Times New Roman"/>
                <a:cs typeface="Times New Roman"/>
              </a:rPr>
              <a:t>inserción 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eliminación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9644" y="1842338"/>
            <a:ext cx="7441565" cy="433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"/>
              <a:tabLst>
                <a:tab pos="393065" algn="l"/>
                <a:tab pos="393700" algn="l"/>
              </a:tabLst>
            </a:pPr>
            <a:r>
              <a:rPr sz="2400" b="1" spc="-5" dirty="0">
                <a:latin typeface="Tahoma"/>
                <a:cs typeface="Tahoma"/>
              </a:rPr>
              <a:t>Eliminar </a:t>
            </a:r>
            <a:r>
              <a:rPr sz="2400" dirty="0">
                <a:latin typeface="Tahoma"/>
                <a:cs typeface="Tahoma"/>
              </a:rPr>
              <a:t>una </a:t>
            </a:r>
            <a:r>
              <a:rPr sz="2400" b="1" spc="-5" dirty="0">
                <a:latin typeface="Tahoma"/>
                <a:cs typeface="Tahoma"/>
              </a:rPr>
              <a:t>instancia </a:t>
            </a:r>
            <a:r>
              <a:rPr sz="2400" dirty="0">
                <a:latin typeface="Tahoma"/>
                <a:cs typeface="Tahoma"/>
              </a:rPr>
              <a:t>de un </a:t>
            </a:r>
            <a:r>
              <a:rPr sz="2400" b="1" spc="-5" dirty="0">
                <a:latin typeface="Tahoma"/>
                <a:cs typeface="Tahoma"/>
              </a:rPr>
              <a:t>supertipo</a:t>
            </a:r>
            <a:r>
              <a:rPr sz="2400" b="1" spc="1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implica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eliminarla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todos </a:t>
            </a:r>
            <a:r>
              <a:rPr sz="2400" dirty="0">
                <a:latin typeface="Tahoma"/>
                <a:cs typeface="Tahoma"/>
              </a:rPr>
              <a:t>los </a:t>
            </a:r>
            <a:r>
              <a:rPr sz="2400" spc="-5" dirty="0">
                <a:latin typeface="Tahoma"/>
                <a:cs typeface="Tahoma"/>
              </a:rPr>
              <a:t>subtipos </a:t>
            </a:r>
            <a:r>
              <a:rPr sz="2400" dirty="0">
                <a:latin typeface="Tahoma"/>
                <a:cs typeface="Tahoma"/>
              </a:rPr>
              <a:t>a los que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pertenece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Eliminar </a:t>
            </a:r>
            <a:r>
              <a:rPr sz="2400" dirty="0">
                <a:latin typeface="Tahoma"/>
                <a:cs typeface="Tahoma"/>
              </a:rPr>
              <a:t>una </a:t>
            </a:r>
            <a:r>
              <a:rPr sz="2400" b="1" spc="-5" dirty="0">
                <a:latin typeface="Tahoma"/>
                <a:cs typeface="Tahoma"/>
              </a:rPr>
              <a:t>instancia </a:t>
            </a:r>
            <a:r>
              <a:rPr sz="2400" dirty="0">
                <a:latin typeface="Tahoma"/>
                <a:cs typeface="Tahoma"/>
              </a:rPr>
              <a:t>de un </a:t>
            </a:r>
            <a:r>
              <a:rPr sz="2400" b="1" spc="-5" dirty="0">
                <a:latin typeface="Tahoma"/>
                <a:cs typeface="Tahoma"/>
              </a:rPr>
              <a:t>subtipo</a:t>
            </a:r>
            <a:r>
              <a:rPr sz="2400" b="1" spc="1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implica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eliminarla del supertipo si </a:t>
            </a:r>
            <a:r>
              <a:rPr sz="2400" dirty="0">
                <a:latin typeface="Tahoma"/>
                <a:cs typeface="Tahoma"/>
              </a:rPr>
              <a:t>la </a:t>
            </a:r>
            <a:r>
              <a:rPr sz="2400" spc="-5" dirty="0">
                <a:latin typeface="Tahoma"/>
                <a:cs typeface="Tahoma"/>
              </a:rPr>
              <a:t>especialización 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...</a:t>
            </a:r>
            <a:endParaRPr sz="24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400" spc="-5" dirty="0">
                <a:latin typeface="Tahoma"/>
                <a:cs typeface="Tahoma"/>
              </a:rPr>
              <a:t>disjunta </a:t>
            </a:r>
            <a:r>
              <a:rPr sz="2400" dirty="0">
                <a:latin typeface="Tahoma"/>
                <a:cs typeface="Tahoma"/>
              </a:rPr>
              <a:t>y </a:t>
            </a:r>
            <a:r>
              <a:rPr sz="2400" spc="-5" dirty="0">
                <a:latin typeface="Tahoma"/>
                <a:cs typeface="Tahoma"/>
              </a:rPr>
              <a:t>total, 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bien</a:t>
            </a:r>
            <a:endParaRPr sz="24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400" spc="-5" dirty="0">
                <a:latin typeface="Tahoma"/>
                <a:cs typeface="Tahoma"/>
              </a:rPr>
              <a:t>solapada </a:t>
            </a:r>
            <a:r>
              <a:rPr sz="2400" dirty="0">
                <a:latin typeface="Tahoma"/>
                <a:cs typeface="Tahoma"/>
              </a:rPr>
              <a:t>y </a:t>
            </a:r>
            <a:r>
              <a:rPr sz="2400" spc="-5" dirty="0">
                <a:latin typeface="Tahoma"/>
                <a:cs typeface="Tahoma"/>
              </a:rPr>
              <a:t>total, </a:t>
            </a:r>
            <a:r>
              <a:rPr sz="2400" dirty="0">
                <a:latin typeface="Tahoma"/>
                <a:cs typeface="Tahoma"/>
              </a:rPr>
              <a:t>y la instancia </a:t>
            </a:r>
            <a:r>
              <a:rPr sz="2400" spc="-30" dirty="0">
                <a:latin typeface="Tahoma"/>
                <a:cs typeface="Tahoma"/>
              </a:rPr>
              <a:t>ya </a:t>
            </a:r>
            <a:r>
              <a:rPr sz="2400" spc="-5" dirty="0">
                <a:latin typeface="Tahoma"/>
                <a:cs typeface="Tahoma"/>
              </a:rPr>
              <a:t>sólo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pertenece</a:t>
            </a:r>
            <a:endParaRPr sz="2400">
              <a:latin typeface="Tahoma"/>
              <a:cs typeface="Tahoma"/>
            </a:endParaRPr>
          </a:p>
          <a:p>
            <a:pPr marL="832485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al subtipo </a:t>
            </a:r>
            <a:r>
              <a:rPr sz="2400" dirty="0">
                <a:latin typeface="Tahoma"/>
                <a:cs typeface="Tahoma"/>
              </a:rPr>
              <a:t>(se </a:t>
            </a:r>
            <a:r>
              <a:rPr sz="2400" spc="-5" dirty="0">
                <a:latin typeface="Tahoma"/>
                <a:cs typeface="Tahoma"/>
              </a:rPr>
              <a:t>eliminó del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resto)</a:t>
            </a:r>
            <a:endParaRPr sz="2400">
              <a:latin typeface="Tahoma"/>
              <a:cs typeface="Tahoma"/>
            </a:endParaRPr>
          </a:p>
          <a:p>
            <a:pPr marL="354965" marR="12890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ahoma"/>
                <a:cs typeface="Tahoma"/>
              </a:rPr>
              <a:t>En el </a:t>
            </a:r>
            <a:r>
              <a:rPr sz="2400" spc="-10" dirty="0">
                <a:latin typeface="Tahoma"/>
                <a:cs typeface="Tahoma"/>
              </a:rPr>
              <a:t>resto </a:t>
            </a:r>
            <a:r>
              <a:rPr sz="2400" dirty="0">
                <a:latin typeface="Tahoma"/>
                <a:cs typeface="Tahoma"/>
              </a:rPr>
              <a:t>de </a:t>
            </a:r>
            <a:r>
              <a:rPr sz="2400" spc="-5" dirty="0">
                <a:latin typeface="Tahoma"/>
                <a:cs typeface="Tahoma"/>
              </a:rPr>
              <a:t>casos, la instancia sólo se elimina del  subtipo</a:t>
            </a:r>
            <a:endParaRPr sz="24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42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dirty="0">
                <a:latin typeface="Tahoma"/>
                <a:cs typeface="Tahoma"/>
              </a:rPr>
              <a:t>No del </a:t>
            </a:r>
            <a:r>
              <a:rPr sz="2000" spc="-5" dirty="0">
                <a:latin typeface="Tahoma"/>
                <a:cs typeface="Tahoma"/>
              </a:rPr>
              <a:t>supertipo </a:t>
            </a:r>
            <a:r>
              <a:rPr sz="2000" spc="5" dirty="0">
                <a:latin typeface="Tahoma"/>
                <a:cs typeface="Tahoma"/>
              </a:rPr>
              <a:t>(</a:t>
            </a:r>
            <a:r>
              <a:rPr sz="2000" spc="5" dirty="0">
                <a:solidFill>
                  <a:srgbClr val="333399"/>
                </a:solidFill>
                <a:latin typeface="Webdings"/>
                <a:cs typeface="Webdings"/>
              </a:rPr>
              <a:t></a:t>
            </a:r>
            <a:r>
              <a:rPr sz="2000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lo haría </a:t>
            </a:r>
            <a:r>
              <a:rPr sz="2000" spc="-5" dirty="0">
                <a:latin typeface="Tahoma"/>
                <a:cs typeface="Tahoma"/>
              </a:rPr>
              <a:t>el usuario, </a:t>
            </a:r>
            <a:r>
              <a:rPr sz="2000" dirty="0">
                <a:latin typeface="Tahoma"/>
                <a:cs typeface="Tahoma"/>
              </a:rPr>
              <a:t>si </a:t>
            </a:r>
            <a:r>
              <a:rPr sz="2000" spc="-5" dirty="0">
                <a:latin typeface="Tahoma"/>
                <a:cs typeface="Tahoma"/>
              </a:rPr>
              <a:t>fuese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necesario)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320"/>
              </a:spcBef>
            </a:pPr>
            <a:r>
              <a:rPr sz="2800" spc="-5" dirty="0">
                <a:latin typeface="Times New Roman"/>
                <a:cs typeface="Times New Roman"/>
              </a:rPr>
              <a:t>E/G: </a:t>
            </a:r>
            <a:r>
              <a:rPr sz="2800" b="0" spc="-5" dirty="0">
                <a:latin typeface="Times New Roman"/>
                <a:cs typeface="Times New Roman"/>
              </a:rPr>
              <a:t>Reglas de inserción y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eliminación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7018" y="2021204"/>
            <a:ext cx="760730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0160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Hasta </a:t>
            </a:r>
            <a:r>
              <a:rPr sz="2400" spc="-10" dirty="0">
                <a:latin typeface="Tahoma"/>
                <a:cs typeface="Tahoma"/>
              </a:rPr>
              <a:t>ahora </a:t>
            </a:r>
            <a:r>
              <a:rPr sz="2400" dirty="0">
                <a:latin typeface="Tahoma"/>
                <a:cs typeface="Tahoma"/>
              </a:rPr>
              <a:t>hemos </a:t>
            </a:r>
            <a:r>
              <a:rPr sz="2400" spc="-5" dirty="0">
                <a:latin typeface="Tahoma"/>
                <a:cs typeface="Tahoma"/>
              </a:rPr>
              <a:t>estudiado </a:t>
            </a:r>
            <a:r>
              <a:rPr sz="2400" b="1" spc="-5" dirty="0">
                <a:latin typeface="Tahoma"/>
                <a:cs typeface="Tahoma"/>
              </a:rPr>
              <a:t>jerarquías de  </a:t>
            </a:r>
            <a:r>
              <a:rPr sz="2400" b="1" dirty="0">
                <a:latin typeface="Tahoma"/>
                <a:cs typeface="Tahoma"/>
              </a:rPr>
              <a:t>especialización </a:t>
            </a:r>
            <a:r>
              <a:rPr sz="2400" spc="-5" dirty="0">
                <a:latin typeface="Tahoma"/>
                <a:cs typeface="Tahoma"/>
              </a:rPr>
              <a:t>en </a:t>
            </a:r>
            <a:r>
              <a:rPr sz="2400" dirty="0">
                <a:latin typeface="Tahoma"/>
                <a:cs typeface="Tahoma"/>
              </a:rPr>
              <a:t>las que </a:t>
            </a:r>
            <a:r>
              <a:rPr sz="2400" spc="-5" dirty="0">
                <a:latin typeface="Tahoma"/>
                <a:cs typeface="Tahoma"/>
              </a:rPr>
              <a:t>se cumple la</a:t>
            </a:r>
            <a:r>
              <a:rPr sz="2400" spc="7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restricción:</a:t>
            </a:r>
            <a:endParaRPr sz="2400">
              <a:latin typeface="Tahoma"/>
              <a:cs typeface="Tahoma"/>
            </a:endParaRPr>
          </a:p>
          <a:p>
            <a:pPr marL="832485" marR="18224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400" b="1" spc="-10" dirty="0">
                <a:solidFill>
                  <a:srgbClr val="333399"/>
                </a:solidFill>
                <a:latin typeface="Tahoma"/>
                <a:cs typeface="Tahoma"/>
              </a:rPr>
              <a:t>Todo </a:t>
            </a:r>
            <a:r>
              <a:rPr sz="2400" b="1" spc="-5" dirty="0">
                <a:solidFill>
                  <a:srgbClr val="333399"/>
                </a:solidFill>
                <a:latin typeface="Tahoma"/>
                <a:cs typeface="Tahoma"/>
              </a:rPr>
              <a:t>subtipo participa </a:t>
            </a:r>
            <a:r>
              <a:rPr sz="2400" b="1" dirty="0">
                <a:solidFill>
                  <a:srgbClr val="333399"/>
                </a:solidFill>
                <a:latin typeface="Tahoma"/>
                <a:cs typeface="Tahoma"/>
              </a:rPr>
              <a:t>en sólo </a:t>
            </a:r>
            <a:r>
              <a:rPr sz="2400" b="1" spc="-5" dirty="0">
                <a:solidFill>
                  <a:srgbClr val="333399"/>
                </a:solidFill>
                <a:latin typeface="Tahoma"/>
                <a:cs typeface="Tahoma"/>
              </a:rPr>
              <a:t>una relación  supertipo/subtipo</a:t>
            </a:r>
            <a:endParaRPr sz="24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dirty="0">
                <a:latin typeface="Tahoma"/>
                <a:cs typeface="Tahoma"/>
              </a:rPr>
              <a:t>Un </a:t>
            </a:r>
            <a:r>
              <a:rPr sz="2000" spc="-5" dirty="0">
                <a:latin typeface="Tahoma"/>
                <a:cs typeface="Tahoma"/>
              </a:rPr>
              <a:t>subtipo tiene </a:t>
            </a:r>
            <a:r>
              <a:rPr sz="2000" dirty="0">
                <a:latin typeface="Tahoma"/>
                <a:cs typeface="Tahoma"/>
              </a:rPr>
              <a:t>un </a:t>
            </a:r>
            <a:r>
              <a:rPr sz="2000" spc="-5" dirty="0">
                <a:latin typeface="Tahoma"/>
                <a:cs typeface="Tahoma"/>
              </a:rPr>
              <a:t>único supertipo: </a:t>
            </a:r>
            <a:r>
              <a:rPr sz="2000" dirty="0">
                <a:latin typeface="Tahoma"/>
                <a:cs typeface="Tahoma"/>
              </a:rPr>
              <a:t>es </a:t>
            </a:r>
            <a:r>
              <a:rPr sz="2000" spc="-5" dirty="0">
                <a:latin typeface="Tahoma"/>
                <a:cs typeface="Tahoma"/>
              </a:rPr>
              <a:t>el concepto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árbol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"/>
            </a:pPr>
            <a:endParaRPr sz="35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En </a:t>
            </a:r>
            <a:r>
              <a:rPr sz="2400" dirty="0">
                <a:latin typeface="Tahoma"/>
                <a:cs typeface="Tahoma"/>
              </a:rPr>
              <a:t>una </a:t>
            </a:r>
            <a:r>
              <a:rPr sz="2400" b="1" spc="-5" dirty="0">
                <a:latin typeface="Tahoma"/>
                <a:cs typeface="Tahoma"/>
              </a:rPr>
              <a:t>retícula de</a:t>
            </a:r>
            <a:r>
              <a:rPr sz="2400" b="1" spc="-7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especialización</a:t>
            </a:r>
            <a:r>
              <a:rPr sz="2400" dirty="0">
                <a:latin typeface="Tahoma"/>
                <a:cs typeface="Tahoma"/>
              </a:rPr>
              <a:t>...</a:t>
            </a:r>
            <a:endParaRPr sz="2400">
              <a:latin typeface="Tahoma"/>
              <a:cs typeface="Tahoma"/>
            </a:endParaRPr>
          </a:p>
          <a:p>
            <a:pPr marL="832485" marR="1033780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400" b="1" dirty="0">
                <a:solidFill>
                  <a:srgbClr val="333399"/>
                </a:solidFill>
                <a:latin typeface="Tahoma"/>
                <a:cs typeface="Tahoma"/>
              </a:rPr>
              <a:t>Un </a:t>
            </a:r>
            <a:r>
              <a:rPr sz="2400" b="1" spc="-5" dirty="0">
                <a:solidFill>
                  <a:srgbClr val="333399"/>
                </a:solidFill>
                <a:latin typeface="Tahoma"/>
                <a:cs typeface="Tahoma"/>
              </a:rPr>
              <a:t>subtipo puede participar </a:t>
            </a:r>
            <a:r>
              <a:rPr sz="2400" b="1" dirty="0">
                <a:solidFill>
                  <a:srgbClr val="333399"/>
                </a:solidFill>
                <a:latin typeface="Tahoma"/>
                <a:cs typeface="Tahoma"/>
              </a:rPr>
              <a:t>en varias  </a:t>
            </a:r>
            <a:r>
              <a:rPr sz="2400" b="1" spc="-5" dirty="0">
                <a:solidFill>
                  <a:srgbClr val="333399"/>
                </a:solidFill>
                <a:latin typeface="Tahoma"/>
                <a:cs typeface="Tahoma"/>
              </a:rPr>
              <a:t>relaciones</a:t>
            </a:r>
            <a:r>
              <a:rPr sz="2400" b="1"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Tahoma"/>
                <a:cs typeface="Tahoma"/>
              </a:rPr>
              <a:t>supertipo/subtipo</a:t>
            </a:r>
            <a:endParaRPr sz="24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400" spc="-5" dirty="0">
                <a:latin typeface="Tahoma"/>
                <a:cs typeface="Tahoma"/>
              </a:rPr>
              <a:t>Un subtipo puede tener </a:t>
            </a:r>
            <a:r>
              <a:rPr sz="2400" dirty="0">
                <a:latin typeface="Tahoma"/>
                <a:cs typeface="Tahoma"/>
              </a:rPr>
              <a:t>más de </a:t>
            </a:r>
            <a:r>
              <a:rPr sz="2400" spc="-5" dirty="0">
                <a:latin typeface="Tahoma"/>
                <a:cs typeface="Tahoma"/>
              </a:rPr>
              <a:t>un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supertipo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981075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80"/>
              </a:spcBef>
            </a:pPr>
            <a:r>
              <a:rPr sz="3200" dirty="0">
                <a:latin typeface="Times New Roman"/>
                <a:cs typeface="Times New Roman"/>
              </a:rPr>
              <a:t>E/G: </a:t>
            </a:r>
            <a:r>
              <a:rPr sz="3200" spc="-5" dirty="0">
                <a:latin typeface="Times New Roman"/>
                <a:cs typeface="Times New Roman"/>
              </a:rPr>
              <a:t>Jerarquías 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Retículas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71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95850" y="2743200"/>
            <a:ext cx="5080" cy="612775"/>
          </a:xfrm>
          <a:custGeom>
            <a:avLst/>
            <a:gdLst/>
            <a:ahLst/>
            <a:cxnLst/>
            <a:rect l="l" t="t" r="r" b="b"/>
            <a:pathLst>
              <a:path w="5079" h="612775">
                <a:moveTo>
                  <a:pt x="4825" y="0"/>
                </a:moveTo>
                <a:lnTo>
                  <a:pt x="0" y="612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5225" y="3584575"/>
            <a:ext cx="970280" cy="606425"/>
          </a:xfrm>
          <a:custGeom>
            <a:avLst/>
            <a:gdLst/>
            <a:ahLst/>
            <a:cxnLst/>
            <a:rect l="l" t="t" r="r" b="b"/>
            <a:pathLst>
              <a:path w="970279" h="606425">
                <a:moveTo>
                  <a:pt x="970026" y="0"/>
                </a:moveTo>
                <a:lnTo>
                  <a:pt x="0" y="606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5776" y="3584575"/>
            <a:ext cx="890905" cy="530225"/>
          </a:xfrm>
          <a:custGeom>
            <a:avLst/>
            <a:gdLst/>
            <a:ahLst/>
            <a:cxnLst/>
            <a:rect l="l" t="t" r="r" b="b"/>
            <a:pathLst>
              <a:path w="890904" h="530225">
                <a:moveTo>
                  <a:pt x="0" y="0"/>
                </a:moveTo>
                <a:lnTo>
                  <a:pt x="890524" y="530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7050" y="3565016"/>
            <a:ext cx="1066800" cy="321310"/>
          </a:xfrm>
          <a:custGeom>
            <a:avLst/>
            <a:gdLst/>
            <a:ahLst/>
            <a:cxnLst/>
            <a:rect l="l" t="t" r="r" b="b"/>
            <a:pathLst>
              <a:path w="1066800" h="321310">
                <a:moveTo>
                  <a:pt x="1066800" y="32004"/>
                </a:moveTo>
                <a:lnTo>
                  <a:pt x="1032138" y="73658"/>
                </a:lnTo>
                <a:lnTo>
                  <a:pt x="996262" y="112249"/>
                </a:lnTo>
                <a:lnTo>
                  <a:pt x="959257" y="147730"/>
                </a:lnTo>
                <a:lnTo>
                  <a:pt x="921205" y="180053"/>
                </a:lnTo>
                <a:lnTo>
                  <a:pt x="882192" y="209174"/>
                </a:lnTo>
                <a:lnTo>
                  <a:pt x="842302" y="235043"/>
                </a:lnTo>
                <a:lnTo>
                  <a:pt x="801619" y="257616"/>
                </a:lnTo>
                <a:lnTo>
                  <a:pt x="760228" y="276844"/>
                </a:lnTo>
                <a:lnTo>
                  <a:pt x="718212" y="292681"/>
                </a:lnTo>
                <a:lnTo>
                  <a:pt x="675656" y="305080"/>
                </a:lnTo>
                <a:lnTo>
                  <a:pt x="632645" y="313995"/>
                </a:lnTo>
                <a:lnTo>
                  <a:pt x="589262" y="319378"/>
                </a:lnTo>
                <a:lnTo>
                  <a:pt x="545591" y="321183"/>
                </a:lnTo>
                <a:lnTo>
                  <a:pt x="499396" y="319165"/>
                </a:lnTo>
                <a:lnTo>
                  <a:pt x="453547" y="313153"/>
                </a:lnTo>
                <a:lnTo>
                  <a:pt x="408141" y="303204"/>
                </a:lnTo>
                <a:lnTo>
                  <a:pt x="363277" y="289376"/>
                </a:lnTo>
                <a:lnTo>
                  <a:pt x="319052" y="271728"/>
                </a:lnTo>
                <a:lnTo>
                  <a:pt x="275564" y="250318"/>
                </a:lnTo>
                <a:lnTo>
                  <a:pt x="232910" y="225203"/>
                </a:lnTo>
                <a:lnTo>
                  <a:pt x="191190" y="196443"/>
                </a:lnTo>
                <a:lnTo>
                  <a:pt x="150500" y="164096"/>
                </a:lnTo>
                <a:lnTo>
                  <a:pt x="110938" y="128220"/>
                </a:lnTo>
                <a:lnTo>
                  <a:pt x="72602" y="88873"/>
                </a:lnTo>
                <a:lnTo>
                  <a:pt x="35590" y="4611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0676" y="3733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32600" y="4059173"/>
            <a:ext cx="119380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NO_BECARIO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3001" y="3196285"/>
            <a:ext cx="1651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8455" algn="l"/>
                <a:tab pos="581660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</a:t>
            </a:r>
            <a:r>
              <a:rPr sz="1600" spc="-5" dirty="0">
                <a:latin typeface="Liberation Sans Narrow"/>
                <a:cs typeface="Liberation Sans Narrow"/>
              </a:rPr>
              <a:t>	tipoEstudiante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1926" y="2458973"/>
            <a:ext cx="115570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ESTUDIANTE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6441" y="1519554"/>
            <a:ext cx="786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ocupación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2725" y="5562600"/>
            <a:ext cx="1462405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NO_NUMERARIO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0782" y="4717541"/>
            <a:ext cx="1760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1765" algn="l"/>
                <a:tab pos="1747520" algn="l"/>
              </a:tabLst>
            </a:pPr>
            <a:r>
              <a:rPr sz="1600" spc="-5" dirty="0">
                <a:latin typeface="Liberation Sans Narrow"/>
                <a:cs typeface="Liberation Sans Narrow"/>
              </a:rPr>
              <a:t>cuerpoDocente	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	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9533" y="3229101"/>
            <a:ext cx="1475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7285" algn="l"/>
                <a:tab pos="1461770" algn="l"/>
              </a:tabLst>
            </a:pPr>
            <a:r>
              <a:rPr sz="1600" spc="-5" dirty="0">
                <a:latin typeface="Liberation Sans Narrow"/>
                <a:cs typeface="Liberation Sans Narrow"/>
              </a:rPr>
              <a:t>dedicación	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	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1073" y="717296"/>
            <a:ext cx="71628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05" algn="ctr">
              <a:lnSpc>
                <a:spcPts val="1845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nombre</a:t>
            </a:r>
            <a:endParaRPr sz="1600">
              <a:latin typeface="Liberation Sans Narrow"/>
              <a:cs typeface="Liberation Sans Narrow"/>
            </a:endParaRPr>
          </a:p>
          <a:p>
            <a:pPr marL="422909" algn="ctr">
              <a:lnSpc>
                <a:spcPts val="1845"/>
              </a:lnSpc>
            </a:pPr>
            <a:r>
              <a:rPr sz="1600" spc="-5" dirty="0">
                <a:latin typeface="Liberation Sans Narrow"/>
                <a:cs typeface="Liberation Sans Narrow"/>
              </a:rPr>
              <a:t>dni</a:t>
            </a:r>
            <a:endParaRPr sz="1600">
              <a:latin typeface="Liberation Sans Narrow"/>
              <a:cs typeface="Liberation Sans Narrow"/>
            </a:endParaRPr>
          </a:p>
          <a:p>
            <a:pPr marR="15875" algn="ctr">
              <a:lnSpc>
                <a:spcPts val="1860"/>
              </a:lnSpc>
              <a:spcBef>
                <a:spcPts val="50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dire</a:t>
            </a:r>
            <a:r>
              <a:rPr sz="1600" dirty="0">
                <a:latin typeface="Liberation Sans Narrow"/>
                <a:cs typeface="Liberation Sans Narrow"/>
              </a:rPr>
              <a:t>c</a:t>
            </a:r>
            <a:r>
              <a:rPr sz="1600" spc="-5" dirty="0">
                <a:latin typeface="Liberation Sans Narrow"/>
                <a:cs typeface="Liberation Sans Narrow"/>
              </a:rPr>
              <a:t>c</a:t>
            </a:r>
            <a:r>
              <a:rPr sz="1600" spc="-10" dirty="0">
                <a:latin typeface="Liberation Sans Narrow"/>
                <a:cs typeface="Liberation Sans Narrow"/>
              </a:rPr>
              <a:t>ión</a:t>
            </a:r>
            <a:endParaRPr sz="1600">
              <a:latin typeface="Liberation Sans Narrow"/>
              <a:cs typeface="Liberation Sans Narrow"/>
            </a:endParaRPr>
          </a:p>
          <a:p>
            <a:pPr marL="337185" algn="ctr">
              <a:lnSpc>
                <a:spcPts val="1860"/>
              </a:lnSpc>
            </a:pPr>
            <a:r>
              <a:rPr sz="1600" spc="-5" dirty="0">
                <a:latin typeface="Liberation Sans Narrow"/>
                <a:cs typeface="Liberation Sans Narrow"/>
              </a:rPr>
              <a:t>s</a:t>
            </a:r>
            <a:r>
              <a:rPr sz="1600" spc="-10" dirty="0">
                <a:latin typeface="Liberation Sans Narrow"/>
                <a:cs typeface="Liberation Sans Narrow"/>
              </a:rPr>
              <a:t>e</a:t>
            </a:r>
            <a:r>
              <a:rPr sz="1600" dirty="0">
                <a:latin typeface="Liberation Sans Narrow"/>
                <a:cs typeface="Liberation Sans Narrow"/>
              </a:rPr>
              <a:t>x</a:t>
            </a:r>
            <a:r>
              <a:rPr sz="1600" spc="-5" dirty="0">
                <a:latin typeface="Liberation Sans Narrow"/>
                <a:cs typeface="Liberation Sans Narrow"/>
              </a:rPr>
              <a:t>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3450" y="1479296"/>
            <a:ext cx="349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6550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92551" y="2314397"/>
            <a:ext cx="581025" cy="50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70"/>
              </a:lnSpc>
              <a:spcBef>
                <a:spcPts val="9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jorna</a:t>
            </a:r>
            <a:r>
              <a:rPr sz="1600" spc="-5" dirty="0">
                <a:latin typeface="Liberation Sans Narrow"/>
                <a:cs typeface="Liberation Sans Narrow"/>
              </a:rPr>
              <a:t>da</a:t>
            </a:r>
            <a:endParaRPr sz="1600">
              <a:latin typeface="Liberation Sans Narrow"/>
              <a:cs typeface="Liberation Sans Narrow"/>
            </a:endParaRPr>
          </a:p>
          <a:p>
            <a:pPr marL="65405" algn="ctr">
              <a:lnSpc>
                <a:spcPts val="1870"/>
              </a:lnSpc>
            </a:pPr>
            <a:r>
              <a:rPr sz="1600" spc="-5" dirty="0">
                <a:latin typeface="Liberation Sans Narrow"/>
                <a:cs typeface="Liberation Sans Narrow"/>
              </a:rPr>
              <a:t>s</a:t>
            </a:r>
            <a:r>
              <a:rPr sz="1600" spc="-10" dirty="0">
                <a:latin typeface="Liberation Sans Narrow"/>
                <a:cs typeface="Liberation Sans Narrow"/>
              </a:rPr>
              <a:t>al</a:t>
            </a:r>
            <a:r>
              <a:rPr sz="1600" spc="-5" dirty="0">
                <a:latin typeface="Liberation Sans Narrow"/>
                <a:cs typeface="Liberation Sans Narrow"/>
              </a:rPr>
              <a:t>ar</a:t>
            </a:r>
            <a:r>
              <a:rPr sz="1600" spc="-15" dirty="0">
                <a:latin typeface="Liberation Sans Narrow"/>
                <a:cs typeface="Liberation Sans Narrow"/>
              </a:rPr>
              <a:t>i</a:t>
            </a:r>
            <a:r>
              <a:rPr sz="1600" spc="-5" dirty="0">
                <a:latin typeface="Liberation Sans Narrow"/>
                <a:cs typeface="Liberation Sans Narrow"/>
              </a:rPr>
              <a:t>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2325" y="2278506"/>
            <a:ext cx="1073785" cy="50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75"/>
              </a:lnSpc>
              <a:spcBef>
                <a:spcPts val="95"/>
              </a:spcBef>
              <a:tabLst>
                <a:tab pos="336550" algn="l"/>
                <a:tab pos="505459" algn="l"/>
              </a:tabLst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</a:t>
            </a:r>
            <a:r>
              <a:rPr sz="1600" spc="-5" dirty="0">
                <a:latin typeface="Liberation Sans Narrow"/>
                <a:cs typeface="Liberation Sans Narrow"/>
              </a:rPr>
              <a:t>	</a:t>
            </a:r>
            <a:r>
              <a:rPr sz="1600" spc="-10" dirty="0">
                <a:latin typeface="Liberation Sans Narrow"/>
                <a:cs typeface="Liberation Sans Narrow"/>
              </a:rPr>
              <a:t>jornada</a:t>
            </a:r>
            <a:endParaRPr sz="1600">
              <a:latin typeface="Liberation Sans Narrow"/>
              <a:cs typeface="Liberation Sans Narrow"/>
            </a:endParaRPr>
          </a:p>
          <a:p>
            <a:pPr marL="12700">
              <a:lnSpc>
                <a:spcPts val="1875"/>
              </a:lnSpc>
              <a:tabLst>
                <a:tab pos="336550" algn="l"/>
                <a:tab pos="505459" algn="l"/>
              </a:tabLst>
            </a:pPr>
            <a:r>
              <a:rPr sz="2400" u="sng" spc="-7" baseline="13888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</a:t>
            </a:r>
            <a:r>
              <a:rPr sz="2400" spc="-7" baseline="13888" dirty="0">
                <a:latin typeface="Liberation Sans Narrow"/>
                <a:cs typeface="Liberation Sans Narrow"/>
              </a:rPr>
              <a:t>	</a:t>
            </a:r>
            <a:r>
              <a:rPr sz="1600" spc="-10" dirty="0">
                <a:latin typeface="Liberation Sans Narrow"/>
                <a:cs typeface="Liberation Sans Narrow"/>
              </a:rPr>
              <a:t>carrera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3766" y="3991483"/>
            <a:ext cx="974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(1, n)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centro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36589" y="4603241"/>
            <a:ext cx="387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b</a:t>
            </a:r>
            <a:r>
              <a:rPr sz="1600" dirty="0">
                <a:latin typeface="Liberation Sans Narrow"/>
                <a:cs typeface="Liberation Sans Narrow"/>
              </a:rPr>
              <a:t>e</a:t>
            </a:r>
            <a:r>
              <a:rPr sz="1600" spc="-5" dirty="0">
                <a:latin typeface="Liberation Sans Narrow"/>
                <a:cs typeface="Liberation Sans Narrow"/>
              </a:rPr>
              <a:t>ca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18761" y="4603241"/>
            <a:ext cx="526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p</a:t>
            </a:r>
            <a:r>
              <a:rPr sz="1600" dirty="0">
                <a:latin typeface="Liberation Sans Narrow"/>
                <a:cs typeface="Liberation Sans Narrow"/>
              </a:rPr>
              <a:t>u</a:t>
            </a:r>
            <a:r>
              <a:rPr sz="1600" spc="-10" dirty="0">
                <a:latin typeface="Liberation Sans Narrow"/>
                <a:cs typeface="Liberation Sans Narrow"/>
              </a:rPr>
              <a:t>e</a:t>
            </a:r>
            <a:r>
              <a:rPr sz="1600" dirty="0">
                <a:latin typeface="Liberation Sans Narrow"/>
                <a:cs typeface="Liberation Sans Narrow"/>
              </a:rPr>
              <a:t>s</a:t>
            </a:r>
            <a:r>
              <a:rPr sz="1600" spc="-5" dirty="0">
                <a:latin typeface="Liberation Sans Narrow"/>
                <a:cs typeface="Liberation Sans Narrow"/>
              </a:rPr>
              <a:t>to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7560" y="6124447"/>
            <a:ext cx="1303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duraciónContrato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92907" y="6127496"/>
            <a:ext cx="710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tipoPlaza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5977" y="6124447"/>
            <a:ext cx="885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tipoCátedra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2775" y="2458973"/>
            <a:ext cx="1025525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EMPLEADO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38600" y="4038600"/>
            <a:ext cx="1470025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ADMÓN_Y_SERV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49651" y="4049648"/>
            <a:ext cx="916305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DOCENTE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03756" y="2545461"/>
            <a:ext cx="4800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fec</a:t>
            </a:r>
            <a:r>
              <a:rPr sz="1600" spc="-10" dirty="0">
                <a:latin typeface="Liberation Sans Narrow"/>
                <a:cs typeface="Liberation Sans Narrow"/>
              </a:rPr>
              <a:t>h</a:t>
            </a:r>
            <a:r>
              <a:rPr sz="1600" dirty="0">
                <a:latin typeface="Liberation Sans Narrow"/>
                <a:cs typeface="Liberation Sans Narrow"/>
              </a:rPr>
              <a:t>a</a:t>
            </a:r>
            <a:r>
              <a:rPr sz="1600" spc="-5" dirty="0">
                <a:latin typeface="Liberation Sans Narrow"/>
                <a:cs typeface="Liberation Sans Narrow"/>
              </a:rPr>
              <a:t>I</a:t>
            </a:r>
            <a:endParaRPr sz="1600">
              <a:latin typeface="Liberation Sans Narrow"/>
              <a:cs typeface="Liberation Sans Narrow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660588" y="2454211"/>
          <a:ext cx="1614805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DESEMPLEADO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marL="9525">
                        <a:lnSpc>
                          <a:spcPts val="1300"/>
                        </a:lnSpc>
                        <a:spcBef>
                          <a:spcPts val="34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ni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431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906962" y="862012"/>
          <a:ext cx="120015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spc="-5" dirty="0">
                          <a:latin typeface="Liberation Sans Narrow"/>
                          <a:cs typeface="Liberation Sans Narrow"/>
                        </a:rPr>
                        <a:t>PERSONA</a:t>
                      </a:r>
                      <a:endParaRPr sz="1600">
                        <a:latin typeface="Liberation Sans Narrow"/>
                        <a:cs typeface="Liberation Sans Narrow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4767262" y="833437"/>
            <a:ext cx="1492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54800" y="2743200"/>
            <a:ext cx="5080" cy="612775"/>
          </a:xfrm>
          <a:custGeom>
            <a:avLst/>
            <a:gdLst/>
            <a:ahLst/>
            <a:cxnLst/>
            <a:rect l="l" t="t" r="r" b="b"/>
            <a:pathLst>
              <a:path w="5079" h="612775">
                <a:moveTo>
                  <a:pt x="4825" y="0"/>
                </a:moveTo>
                <a:lnTo>
                  <a:pt x="0" y="612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1301" y="3584575"/>
            <a:ext cx="341630" cy="533400"/>
          </a:xfrm>
          <a:custGeom>
            <a:avLst/>
            <a:gdLst/>
            <a:ahLst/>
            <a:cxnLst/>
            <a:rect l="l" t="t" r="r" b="b"/>
            <a:pathLst>
              <a:path w="341629" h="533400">
                <a:moveTo>
                  <a:pt x="341249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70700" y="3505200"/>
            <a:ext cx="487680" cy="612775"/>
          </a:xfrm>
          <a:custGeom>
            <a:avLst/>
            <a:gdLst/>
            <a:ahLst/>
            <a:cxnLst/>
            <a:rect l="l" t="t" r="r" b="b"/>
            <a:pathLst>
              <a:path w="487679" h="612775">
                <a:moveTo>
                  <a:pt x="0" y="0"/>
                </a:moveTo>
                <a:lnTo>
                  <a:pt x="487425" y="612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16701" y="3568191"/>
            <a:ext cx="1065530" cy="321310"/>
          </a:xfrm>
          <a:custGeom>
            <a:avLst/>
            <a:gdLst/>
            <a:ahLst/>
            <a:cxnLst/>
            <a:rect l="l" t="t" r="r" b="b"/>
            <a:pathLst>
              <a:path w="1065529" h="321310">
                <a:moveTo>
                  <a:pt x="1065149" y="32004"/>
                </a:moveTo>
                <a:lnTo>
                  <a:pt x="1030546" y="73658"/>
                </a:lnTo>
                <a:lnTo>
                  <a:pt x="994729" y="112249"/>
                </a:lnTo>
                <a:lnTo>
                  <a:pt x="957781" y="147730"/>
                </a:lnTo>
                <a:lnTo>
                  <a:pt x="919789" y="180053"/>
                </a:lnTo>
                <a:lnTo>
                  <a:pt x="880834" y="209174"/>
                </a:lnTo>
                <a:lnTo>
                  <a:pt x="841003" y="235043"/>
                </a:lnTo>
                <a:lnTo>
                  <a:pt x="800379" y="257616"/>
                </a:lnTo>
                <a:lnTo>
                  <a:pt x="759046" y="276844"/>
                </a:lnTo>
                <a:lnTo>
                  <a:pt x="717089" y="292681"/>
                </a:lnTo>
                <a:lnTo>
                  <a:pt x="674591" y="305080"/>
                </a:lnTo>
                <a:lnTo>
                  <a:pt x="631638" y="313995"/>
                </a:lnTo>
                <a:lnTo>
                  <a:pt x="588314" y="319378"/>
                </a:lnTo>
                <a:lnTo>
                  <a:pt x="544702" y="321183"/>
                </a:lnTo>
                <a:lnTo>
                  <a:pt x="498591" y="319165"/>
                </a:lnTo>
                <a:lnTo>
                  <a:pt x="452818" y="313153"/>
                </a:lnTo>
                <a:lnTo>
                  <a:pt x="407482" y="303204"/>
                </a:lnTo>
                <a:lnTo>
                  <a:pt x="362682" y="289376"/>
                </a:lnTo>
                <a:lnTo>
                  <a:pt x="318519" y="271728"/>
                </a:lnTo>
                <a:lnTo>
                  <a:pt x="275090" y="250318"/>
                </a:lnTo>
                <a:lnTo>
                  <a:pt x="232495" y="225203"/>
                </a:lnTo>
                <a:lnTo>
                  <a:pt x="190834" y="196443"/>
                </a:lnTo>
                <a:lnTo>
                  <a:pt x="150205" y="164096"/>
                </a:lnTo>
                <a:lnTo>
                  <a:pt x="110708" y="128220"/>
                </a:lnTo>
                <a:lnTo>
                  <a:pt x="72442" y="88873"/>
                </a:lnTo>
                <a:lnTo>
                  <a:pt x="35506" y="4611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32600" y="4059173"/>
            <a:ext cx="1193800" cy="276225"/>
          </a:xfrm>
          <a:custGeom>
            <a:avLst/>
            <a:gdLst/>
            <a:ahLst/>
            <a:cxnLst/>
            <a:rect l="l" t="t" r="r" b="b"/>
            <a:pathLst>
              <a:path w="1193800" h="276225">
                <a:moveTo>
                  <a:pt x="0" y="276225"/>
                </a:moveTo>
                <a:lnTo>
                  <a:pt x="1193800" y="276225"/>
                </a:lnTo>
                <a:lnTo>
                  <a:pt x="11938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83513" y="3348037"/>
            <a:ext cx="223774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73725" y="114617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81600" y="1981200"/>
            <a:ext cx="341630" cy="533400"/>
          </a:xfrm>
          <a:custGeom>
            <a:avLst/>
            <a:gdLst/>
            <a:ahLst/>
            <a:cxnLst/>
            <a:rect l="l" t="t" r="r" b="b"/>
            <a:pathLst>
              <a:path w="341629" h="533400">
                <a:moveTo>
                  <a:pt x="341375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84926" y="1905000"/>
            <a:ext cx="492125" cy="688975"/>
          </a:xfrm>
          <a:custGeom>
            <a:avLst/>
            <a:gdLst/>
            <a:ahLst/>
            <a:cxnLst/>
            <a:rect l="l" t="t" r="r" b="b"/>
            <a:pathLst>
              <a:path w="492125" h="688975">
                <a:moveTo>
                  <a:pt x="0" y="0"/>
                </a:moveTo>
                <a:lnTo>
                  <a:pt x="492125" y="6889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11926" y="2458973"/>
            <a:ext cx="1155700" cy="276225"/>
          </a:xfrm>
          <a:custGeom>
            <a:avLst/>
            <a:gdLst/>
            <a:ahLst/>
            <a:cxnLst/>
            <a:rect l="l" t="t" r="r" b="b"/>
            <a:pathLst>
              <a:path w="1155700" h="276225">
                <a:moveTo>
                  <a:pt x="0" y="276225"/>
                </a:moveTo>
                <a:lnTo>
                  <a:pt x="1155700" y="276225"/>
                </a:lnTo>
                <a:lnTo>
                  <a:pt x="11557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1926" y="2458973"/>
            <a:ext cx="1155700" cy="276225"/>
          </a:xfrm>
          <a:custGeom>
            <a:avLst/>
            <a:gdLst/>
            <a:ahLst/>
            <a:cxnLst/>
            <a:rect l="l" t="t" r="r" b="b"/>
            <a:pathLst>
              <a:path w="1155700" h="276225">
                <a:moveTo>
                  <a:pt x="0" y="276225"/>
                </a:moveTo>
                <a:lnTo>
                  <a:pt x="1155700" y="276225"/>
                </a:lnTo>
                <a:lnTo>
                  <a:pt x="11557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02438" y="1595437"/>
            <a:ext cx="220599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56000" y="43434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62351" y="4883150"/>
            <a:ext cx="946150" cy="381000"/>
          </a:xfrm>
          <a:custGeom>
            <a:avLst/>
            <a:gdLst/>
            <a:ahLst/>
            <a:cxnLst/>
            <a:rect l="l" t="t" r="r" b="b"/>
            <a:pathLst>
              <a:path w="946150" h="381000">
                <a:moveTo>
                  <a:pt x="0" y="0"/>
                </a:moveTo>
                <a:lnTo>
                  <a:pt x="473075" y="381000"/>
                </a:lnTo>
                <a:lnTo>
                  <a:pt x="946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01900" y="5111750"/>
            <a:ext cx="833755" cy="520700"/>
          </a:xfrm>
          <a:custGeom>
            <a:avLst/>
            <a:gdLst/>
            <a:ahLst/>
            <a:cxnLst/>
            <a:rect l="l" t="t" r="r" b="b"/>
            <a:pathLst>
              <a:path w="833754" h="520700">
                <a:moveTo>
                  <a:pt x="833501" y="0"/>
                </a:moveTo>
                <a:lnTo>
                  <a:pt x="0" y="520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25926" y="5111750"/>
            <a:ext cx="955675" cy="520700"/>
          </a:xfrm>
          <a:custGeom>
            <a:avLst/>
            <a:gdLst/>
            <a:ahLst/>
            <a:cxnLst/>
            <a:rect l="l" t="t" r="r" b="b"/>
            <a:pathLst>
              <a:path w="955675" h="520700">
                <a:moveTo>
                  <a:pt x="0" y="0"/>
                </a:moveTo>
                <a:lnTo>
                  <a:pt x="955675" y="520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22725" y="5562600"/>
            <a:ext cx="1462405" cy="276225"/>
          </a:xfrm>
          <a:custGeom>
            <a:avLst/>
            <a:gdLst/>
            <a:ahLst/>
            <a:cxnLst/>
            <a:rect l="l" t="t" r="r" b="b"/>
            <a:pathLst>
              <a:path w="1462404" h="276225">
                <a:moveTo>
                  <a:pt x="0" y="276225"/>
                </a:moveTo>
                <a:lnTo>
                  <a:pt x="1462151" y="276225"/>
                </a:lnTo>
                <a:lnTo>
                  <a:pt x="1462151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56000" y="5251450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4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36837" y="4795837"/>
            <a:ext cx="220725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51236" y="3348037"/>
            <a:ext cx="220725" cy="238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67262" y="1062037"/>
            <a:ext cx="149225" cy="161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67262" y="1290637"/>
            <a:ext cx="1492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67262" y="1519237"/>
            <a:ext cx="1492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73220" y="2514600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95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27741" y="2433637"/>
            <a:ext cx="150241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73220" y="2667000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>
                <a:moveTo>
                  <a:pt x="0" y="0"/>
                </a:moveTo>
                <a:lnTo>
                  <a:pt x="24955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27741" y="2586037"/>
            <a:ext cx="150241" cy="161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61313" y="2433637"/>
            <a:ext cx="150749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61313" y="2586037"/>
            <a:ext cx="150749" cy="161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06700" y="4114800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9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62237" y="4033837"/>
            <a:ext cx="1492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42113" y="4324350"/>
            <a:ext cx="150749" cy="3286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51337" y="4314825"/>
            <a:ext cx="149225" cy="3381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14863" y="5826125"/>
            <a:ext cx="149225" cy="3095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200463" y="5838825"/>
            <a:ext cx="149225" cy="3000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63788" y="5840412"/>
            <a:ext cx="150749" cy="2952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71876" y="5089016"/>
            <a:ext cx="1065530" cy="321310"/>
          </a:xfrm>
          <a:custGeom>
            <a:avLst/>
            <a:gdLst/>
            <a:ahLst/>
            <a:cxnLst/>
            <a:rect l="l" t="t" r="r" b="b"/>
            <a:pathLst>
              <a:path w="1065529" h="321310">
                <a:moveTo>
                  <a:pt x="1065149" y="32003"/>
                </a:moveTo>
                <a:lnTo>
                  <a:pt x="1030546" y="73658"/>
                </a:lnTo>
                <a:lnTo>
                  <a:pt x="994729" y="112249"/>
                </a:lnTo>
                <a:lnTo>
                  <a:pt x="957781" y="147730"/>
                </a:lnTo>
                <a:lnTo>
                  <a:pt x="919789" y="180053"/>
                </a:lnTo>
                <a:lnTo>
                  <a:pt x="880834" y="209174"/>
                </a:lnTo>
                <a:lnTo>
                  <a:pt x="841003" y="235043"/>
                </a:lnTo>
                <a:lnTo>
                  <a:pt x="800379" y="257616"/>
                </a:lnTo>
                <a:lnTo>
                  <a:pt x="759046" y="276844"/>
                </a:lnTo>
                <a:lnTo>
                  <a:pt x="717089" y="292681"/>
                </a:lnTo>
                <a:lnTo>
                  <a:pt x="674591" y="305080"/>
                </a:lnTo>
                <a:lnTo>
                  <a:pt x="631638" y="313995"/>
                </a:lnTo>
                <a:lnTo>
                  <a:pt x="588314" y="319378"/>
                </a:lnTo>
                <a:lnTo>
                  <a:pt x="544702" y="321182"/>
                </a:lnTo>
                <a:lnTo>
                  <a:pt x="498591" y="319165"/>
                </a:lnTo>
                <a:lnTo>
                  <a:pt x="452818" y="313153"/>
                </a:lnTo>
                <a:lnTo>
                  <a:pt x="407482" y="303204"/>
                </a:lnTo>
                <a:lnTo>
                  <a:pt x="362682" y="289376"/>
                </a:lnTo>
                <a:lnTo>
                  <a:pt x="318519" y="271728"/>
                </a:lnTo>
                <a:lnTo>
                  <a:pt x="275090" y="250318"/>
                </a:lnTo>
                <a:lnTo>
                  <a:pt x="232495" y="225203"/>
                </a:lnTo>
                <a:lnTo>
                  <a:pt x="190834" y="196443"/>
                </a:lnTo>
                <a:lnTo>
                  <a:pt x="150205" y="164096"/>
                </a:lnTo>
                <a:lnTo>
                  <a:pt x="110708" y="128220"/>
                </a:lnTo>
                <a:lnTo>
                  <a:pt x="72442" y="88873"/>
                </a:lnTo>
                <a:lnTo>
                  <a:pt x="35506" y="46113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02201" y="3355975"/>
            <a:ext cx="944880" cy="381000"/>
          </a:xfrm>
          <a:custGeom>
            <a:avLst/>
            <a:gdLst/>
            <a:ahLst/>
            <a:cxnLst/>
            <a:rect l="l" t="t" r="r" b="b"/>
            <a:pathLst>
              <a:path w="944879" h="381000">
                <a:moveTo>
                  <a:pt x="944499" y="0"/>
                </a:moveTo>
                <a:lnTo>
                  <a:pt x="0" y="0"/>
                </a:lnTo>
                <a:lnTo>
                  <a:pt x="472186" y="381000"/>
                </a:lnTo>
                <a:lnTo>
                  <a:pt x="944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02201" y="3355975"/>
            <a:ext cx="944880" cy="381000"/>
          </a:xfrm>
          <a:custGeom>
            <a:avLst/>
            <a:gdLst/>
            <a:ahLst/>
            <a:cxnLst/>
            <a:rect l="l" t="t" r="r" b="b"/>
            <a:pathLst>
              <a:path w="944879" h="381000">
                <a:moveTo>
                  <a:pt x="0" y="0"/>
                </a:moveTo>
                <a:lnTo>
                  <a:pt x="472186" y="381000"/>
                </a:lnTo>
                <a:lnTo>
                  <a:pt x="9444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22775" y="2458973"/>
            <a:ext cx="1025525" cy="276225"/>
          </a:xfrm>
          <a:custGeom>
            <a:avLst/>
            <a:gdLst/>
            <a:ahLst/>
            <a:cxnLst/>
            <a:rect l="l" t="t" r="r" b="b"/>
            <a:pathLst>
              <a:path w="1025525" h="276225">
                <a:moveTo>
                  <a:pt x="0" y="276225"/>
                </a:moveTo>
                <a:lnTo>
                  <a:pt x="1025525" y="276225"/>
                </a:lnTo>
                <a:lnTo>
                  <a:pt x="102552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422775" y="2458973"/>
            <a:ext cx="1025525" cy="276225"/>
          </a:xfrm>
          <a:custGeom>
            <a:avLst/>
            <a:gdLst/>
            <a:ahLst/>
            <a:cxnLst/>
            <a:rect l="l" t="t" r="r" b="b"/>
            <a:pathLst>
              <a:path w="1025525" h="276225">
                <a:moveTo>
                  <a:pt x="0" y="276225"/>
                </a:moveTo>
                <a:lnTo>
                  <a:pt x="1025525" y="276225"/>
                </a:lnTo>
                <a:lnTo>
                  <a:pt x="102552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38600" y="4038600"/>
            <a:ext cx="1470025" cy="276225"/>
          </a:xfrm>
          <a:custGeom>
            <a:avLst/>
            <a:gdLst/>
            <a:ahLst/>
            <a:cxnLst/>
            <a:rect l="l" t="t" r="r" b="b"/>
            <a:pathLst>
              <a:path w="1470025" h="276225">
                <a:moveTo>
                  <a:pt x="0" y="276225"/>
                </a:moveTo>
                <a:lnTo>
                  <a:pt x="1470025" y="276225"/>
                </a:lnTo>
                <a:lnTo>
                  <a:pt x="147002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38600" y="4038600"/>
            <a:ext cx="1470025" cy="276225"/>
          </a:xfrm>
          <a:custGeom>
            <a:avLst/>
            <a:gdLst/>
            <a:ahLst/>
            <a:cxnLst/>
            <a:rect l="l" t="t" r="r" b="b"/>
            <a:pathLst>
              <a:path w="1470025" h="276225">
                <a:moveTo>
                  <a:pt x="0" y="276225"/>
                </a:moveTo>
                <a:lnTo>
                  <a:pt x="1470025" y="276225"/>
                </a:lnTo>
                <a:lnTo>
                  <a:pt x="1470025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49651" y="4049648"/>
            <a:ext cx="916305" cy="276225"/>
          </a:xfrm>
          <a:custGeom>
            <a:avLst/>
            <a:gdLst/>
            <a:ahLst/>
            <a:cxnLst/>
            <a:rect l="l" t="t" r="r" b="b"/>
            <a:pathLst>
              <a:path w="916304" h="276225">
                <a:moveTo>
                  <a:pt x="0" y="276225"/>
                </a:moveTo>
                <a:lnTo>
                  <a:pt x="915987" y="276225"/>
                </a:lnTo>
                <a:lnTo>
                  <a:pt x="915987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49651" y="4049648"/>
            <a:ext cx="916305" cy="276225"/>
          </a:xfrm>
          <a:custGeom>
            <a:avLst/>
            <a:gdLst/>
            <a:ahLst/>
            <a:cxnLst/>
            <a:rect l="l" t="t" r="r" b="b"/>
            <a:pathLst>
              <a:path w="916304" h="276225">
                <a:moveTo>
                  <a:pt x="0" y="276225"/>
                </a:moveTo>
                <a:lnTo>
                  <a:pt x="915987" y="276225"/>
                </a:lnTo>
                <a:lnTo>
                  <a:pt x="915987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61151" y="3355975"/>
            <a:ext cx="944880" cy="381000"/>
          </a:xfrm>
          <a:custGeom>
            <a:avLst/>
            <a:gdLst/>
            <a:ahLst/>
            <a:cxnLst/>
            <a:rect l="l" t="t" r="r" b="b"/>
            <a:pathLst>
              <a:path w="944879" h="381000">
                <a:moveTo>
                  <a:pt x="944499" y="0"/>
                </a:moveTo>
                <a:lnTo>
                  <a:pt x="0" y="0"/>
                </a:lnTo>
                <a:lnTo>
                  <a:pt x="472185" y="381000"/>
                </a:lnTo>
                <a:lnTo>
                  <a:pt x="944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61151" y="3355975"/>
            <a:ext cx="944880" cy="381000"/>
          </a:xfrm>
          <a:custGeom>
            <a:avLst/>
            <a:gdLst/>
            <a:ahLst/>
            <a:cxnLst/>
            <a:rect l="l" t="t" r="r" b="b"/>
            <a:pathLst>
              <a:path w="944879" h="381000">
                <a:moveTo>
                  <a:pt x="0" y="0"/>
                </a:moveTo>
                <a:lnTo>
                  <a:pt x="472185" y="381000"/>
                </a:lnTo>
                <a:lnTo>
                  <a:pt x="9444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60588" y="2433637"/>
            <a:ext cx="149225" cy="1619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90825" y="1828800"/>
            <a:ext cx="2602230" cy="609600"/>
          </a:xfrm>
          <a:custGeom>
            <a:avLst/>
            <a:gdLst/>
            <a:ahLst/>
            <a:cxnLst/>
            <a:rect l="l" t="t" r="r" b="b"/>
            <a:pathLst>
              <a:path w="2602229" h="609600">
                <a:moveTo>
                  <a:pt x="2601976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80076" y="1679575"/>
            <a:ext cx="946150" cy="381000"/>
          </a:xfrm>
          <a:custGeom>
            <a:avLst/>
            <a:gdLst/>
            <a:ahLst/>
            <a:cxnLst/>
            <a:rect l="l" t="t" r="r" b="b"/>
            <a:pathLst>
              <a:path w="946150" h="381000">
                <a:moveTo>
                  <a:pt x="946150" y="0"/>
                </a:moveTo>
                <a:lnTo>
                  <a:pt x="0" y="0"/>
                </a:lnTo>
                <a:lnTo>
                  <a:pt x="473075" y="381000"/>
                </a:lnTo>
                <a:lnTo>
                  <a:pt x="946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80076" y="1679575"/>
            <a:ext cx="946150" cy="381000"/>
          </a:xfrm>
          <a:custGeom>
            <a:avLst/>
            <a:gdLst/>
            <a:ahLst/>
            <a:cxnLst/>
            <a:rect l="l" t="t" r="r" b="b"/>
            <a:pathLst>
              <a:path w="946150" h="381000">
                <a:moveTo>
                  <a:pt x="0" y="0"/>
                </a:moveTo>
                <a:lnTo>
                  <a:pt x="473075" y="381000"/>
                </a:lnTo>
                <a:lnTo>
                  <a:pt x="946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440112" y="4491037"/>
            <a:ext cx="220725" cy="2381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79962" y="2890837"/>
            <a:ext cx="220725" cy="2381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557962" y="2890837"/>
            <a:ext cx="220725" cy="2381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61012" y="1290637"/>
            <a:ext cx="220725" cy="2381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1173162" y="152400"/>
            <a:ext cx="7772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E/G: </a:t>
            </a:r>
            <a:r>
              <a:rPr sz="2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Ejemplo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sz="28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Retículas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57850" y="4049648"/>
            <a:ext cx="869950" cy="27622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Liberation Sans Narrow"/>
                <a:cs typeface="Liberation Sans Narrow"/>
              </a:rPr>
              <a:t>BECARIO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160776" y="5565775"/>
            <a:ext cx="793750" cy="276225"/>
          </a:xfrm>
          <a:custGeom>
            <a:avLst/>
            <a:gdLst/>
            <a:ahLst/>
            <a:cxnLst/>
            <a:rect l="l" t="t" r="r" b="b"/>
            <a:pathLst>
              <a:path w="793750" h="276225">
                <a:moveTo>
                  <a:pt x="0" y="276225"/>
                </a:moveTo>
                <a:lnTo>
                  <a:pt x="793750" y="276225"/>
                </a:lnTo>
                <a:lnTo>
                  <a:pt x="79375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60776" y="5565775"/>
            <a:ext cx="793750" cy="276225"/>
          </a:xfrm>
          <a:custGeom>
            <a:avLst/>
            <a:gdLst/>
            <a:ahLst/>
            <a:cxnLst/>
            <a:rect l="l" t="t" r="r" b="b"/>
            <a:pathLst>
              <a:path w="793750" h="276225">
                <a:moveTo>
                  <a:pt x="0" y="276225"/>
                </a:moveTo>
                <a:lnTo>
                  <a:pt x="793750" y="276225"/>
                </a:lnTo>
                <a:lnTo>
                  <a:pt x="79375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3160776" y="5565775"/>
            <a:ext cx="79375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TITULAR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784350" y="5565775"/>
            <a:ext cx="1295400" cy="276225"/>
          </a:xfrm>
          <a:custGeom>
            <a:avLst/>
            <a:gdLst/>
            <a:ahLst/>
            <a:cxnLst/>
            <a:rect l="l" t="t" r="r" b="b"/>
            <a:pathLst>
              <a:path w="1295400" h="276225">
                <a:moveTo>
                  <a:pt x="0" y="276225"/>
                </a:moveTo>
                <a:lnTo>
                  <a:pt x="1295400" y="276225"/>
                </a:lnTo>
                <a:lnTo>
                  <a:pt x="1295400" y="0"/>
                </a:lnTo>
                <a:lnTo>
                  <a:pt x="0" y="0"/>
                </a:lnTo>
                <a:lnTo>
                  <a:pt x="0" y="276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784350" y="5565775"/>
            <a:ext cx="1295400" cy="2762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CATEDRÁTICO</a:t>
            </a:r>
            <a:endParaRPr sz="16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75"/>
              </a:spcBef>
            </a:pPr>
            <a:r>
              <a:rPr sz="2800" b="0" spc="-5" dirty="0">
                <a:latin typeface="Times New Roman"/>
                <a:cs typeface="Times New Roman"/>
              </a:rPr>
              <a:t>E/G: Jerarquías y Retículas: </a:t>
            </a:r>
            <a:r>
              <a:rPr sz="3200" spc="-5" dirty="0">
                <a:latin typeface="Times New Roman"/>
                <a:cs typeface="Times New Roman"/>
              </a:rPr>
              <a:t>Herencia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múltiple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265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  <a:tab pos="356870" algn="l"/>
              </a:tabLst>
            </a:pPr>
            <a:r>
              <a:rPr b="0" spc="-10" dirty="0">
                <a:latin typeface="Tahoma"/>
                <a:cs typeface="Tahoma"/>
              </a:rPr>
              <a:t>En </a:t>
            </a:r>
            <a:r>
              <a:rPr b="0" spc="-5" dirty="0">
                <a:latin typeface="Tahoma"/>
                <a:cs typeface="Tahoma"/>
              </a:rPr>
              <a:t>las </a:t>
            </a:r>
            <a:r>
              <a:rPr spc="-5" dirty="0"/>
              <a:t>jerarquías de</a:t>
            </a:r>
            <a:r>
              <a:rPr spc="35" dirty="0"/>
              <a:t> </a:t>
            </a:r>
            <a:r>
              <a:rPr spc="-5" dirty="0"/>
              <a:t>especialización</a:t>
            </a:r>
          </a:p>
          <a:p>
            <a:pPr marL="833119" lvl="1" indent="-2870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833755" algn="l"/>
                <a:tab pos="834390" algn="l"/>
              </a:tabLst>
            </a:pPr>
            <a:r>
              <a:rPr sz="1600" spc="-5" dirty="0">
                <a:latin typeface="Tahoma"/>
                <a:cs typeface="Tahoma"/>
              </a:rPr>
              <a:t>Cada </a:t>
            </a:r>
            <a:r>
              <a:rPr sz="1600" spc="-10" dirty="0">
                <a:latin typeface="Tahoma"/>
                <a:cs typeface="Tahoma"/>
              </a:rPr>
              <a:t>subtipo </a:t>
            </a:r>
            <a:r>
              <a:rPr sz="1600" b="1" spc="-10" dirty="0">
                <a:latin typeface="Tahoma"/>
                <a:cs typeface="Tahoma"/>
              </a:rPr>
              <a:t>hereda </a:t>
            </a:r>
            <a:r>
              <a:rPr sz="1600" spc="-5" dirty="0">
                <a:latin typeface="Tahoma"/>
                <a:cs typeface="Tahoma"/>
              </a:rPr>
              <a:t>atributos y</a:t>
            </a:r>
            <a:r>
              <a:rPr sz="1600" spc="1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relaciones...</a:t>
            </a:r>
            <a:endParaRPr sz="1600">
              <a:latin typeface="Tahoma"/>
              <a:cs typeface="Tahoma"/>
            </a:endParaRPr>
          </a:p>
          <a:p>
            <a:pPr marL="1252220" lvl="2" indent="-2286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252855" algn="l"/>
                <a:tab pos="1253490" algn="l"/>
              </a:tabLst>
            </a:pPr>
            <a:r>
              <a:rPr sz="1600" spc="-5" dirty="0">
                <a:latin typeface="Tahoma"/>
                <a:cs typeface="Tahoma"/>
              </a:rPr>
              <a:t>de su </a:t>
            </a:r>
            <a:r>
              <a:rPr sz="1600" spc="-10" dirty="0">
                <a:latin typeface="Tahoma"/>
                <a:cs typeface="Tahoma"/>
              </a:rPr>
              <a:t>(único) </a:t>
            </a:r>
            <a:r>
              <a:rPr sz="1600" b="1" spc="-10" dirty="0">
                <a:latin typeface="Tahoma"/>
                <a:cs typeface="Tahoma"/>
              </a:rPr>
              <a:t>supertipo</a:t>
            </a:r>
            <a:r>
              <a:rPr sz="1600" b="1" spc="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directo</a:t>
            </a:r>
            <a:endParaRPr sz="1600">
              <a:latin typeface="Tahoma"/>
              <a:cs typeface="Tahoma"/>
            </a:endParaRPr>
          </a:p>
          <a:p>
            <a:pPr marL="1252220" lvl="2" indent="-228600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252855" algn="l"/>
                <a:tab pos="1253490" algn="l"/>
              </a:tabLst>
            </a:pPr>
            <a:r>
              <a:rPr sz="1600" spc="-5" dirty="0">
                <a:latin typeface="Tahoma"/>
                <a:cs typeface="Tahoma"/>
              </a:rPr>
              <a:t>y de sus supertipos </a:t>
            </a:r>
            <a:r>
              <a:rPr sz="1600" b="1" spc="-5" dirty="0">
                <a:latin typeface="Tahoma"/>
                <a:cs typeface="Tahoma"/>
              </a:rPr>
              <a:t>predecesores</a:t>
            </a:r>
            <a:r>
              <a:rPr sz="1600" spc="-5" dirty="0">
                <a:latin typeface="Tahoma"/>
                <a:cs typeface="Tahoma"/>
              </a:rPr>
              <a:t>, hasta la</a:t>
            </a:r>
            <a:r>
              <a:rPr sz="1600" spc="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raíz</a:t>
            </a:r>
            <a:endParaRPr sz="1600">
              <a:latin typeface="Tahoma"/>
              <a:cs typeface="Tahoma"/>
            </a:endParaRPr>
          </a:p>
          <a:p>
            <a:pPr marL="635" lvl="2">
              <a:lnSpc>
                <a:spcPct val="100000"/>
              </a:lnSpc>
              <a:spcBef>
                <a:spcPts val="15"/>
              </a:spcBef>
              <a:buClr>
                <a:srgbClr val="3333CC"/>
              </a:buClr>
              <a:buFont typeface="Wingdings"/>
              <a:buChar char=""/>
            </a:pPr>
            <a:endParaRPr sz="2300">
              <a:latin typeface="Times New Roman"/>
              <a:cs typeface="Times New Roman"/>
            </a:endParaRPr>
          </a:p>
          <a:p>
            <a:pPr marL="833119" lvl="1" indent="-28702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833755" algn="l"/>
                <a:tab pos="834390" algn="l"/>
              </a:tabLst>
            </a:pPr>
            <a:r>
              <a:rPr sz="1600" spc="-5" dirty="0">
                <a:latin typeface="Liberation Sans Narrow"/>
                <a:cs typeface="Liberation Sans Narrow"/>
              </a:rPr>
              <a:t>TITULAR </a:t>
            </a:r>
            <a:r>
              <a:rPr sz="1600" spc="-10" dirty="0">
                <a:latin typeface="Tahoma"/>
                <a:cs typeface="Tahoma"/>
              </a:rPr>
              <a:t>hereda </a:t>
            </a:r>
            <a:r>
              <a:rPr sz="1600" spc="-5" dirty="0">
                <a:latin typeface="Tahoma"/>
                <a:cs typeface="Tahoma"/>
              </a:rPr>
              <a:t>de </a:t>
            </a:r>
            <a:r>
              <a:rPr sz="1600" spc="-5" dirty="0">
                <a:latin typeface="Liberation Sans Narrow"/>
                <a:cs typeface="Liberation Sans Narrow"/>
              </a:rPr>
              <a:t>DOCENTE</a:t>
            </a:r>
            <a:r>
              <a:rPr sz="1600" spc="-5" dirty="0">
                <a:latin typeface="Tahoma"/>
                <a:cs typeface="Tahoma"/>
              </a:rPr>
              <a:t>, </a:t>
            </a:r>
            <a:r>
              <a:rPr sz="1600" spc="-5" dirty="0">
                <a:latin typeface="Liberation Sans Narrow"/>
                <a:cs typeface="Liberation Sans Narrow"/>
              </a:rPr>
              <a:t>EMPLEADO </a:t>
            </a:r>
            <a:r>
              <a:rPr sz="1600" spc="-5" dirty="0">
                <a:latin typeface="Tahoma"/>
                <a:cs typeface="Tahoma"/>
              </a:rPr>
              <a:t>y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PERSONA</a:t>
            </a:r>
            <a:endParaRPr sz="1600">
              <a:latin typeface="Liberation Sans Narrow"/>
              <a:cs typeface="Liberation Sans Narrow"/>
            </a:endParaRPr>
          </a:p>
          <a:p>
            <a:pPr marL="635" lvl="1">
              <a:lnSpc>
                <a:spcPct val="100000"/>
              </a:lnSpc>
              <a:spcBef>
                <a:spcPts val="10"/>
              </a:spcBef>
              <a:buClr>
                <a:srgbClr val="FF0000"/>
              </a:buClr>
              <a:buFont typeface="Wingdings"/>
              <a:buChar char=""/>
            </a:pPr>
            <a:endParaRPr sz="2350">
              <a:latin typeface="Times New Roman"/>
              <a:cs typeface="Times New Roman"/>
            </a:endParaRPr>
          </a:p>
          <a:p>
            <a:pPr marL="355600" indent="-342265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6235" algn="l"/>
                <a:tab pos="356870" algn="l"/>
              </a:tabLst>
            </a:pPr>
            <a:r>
              <a:rPr b="0" spc="-10" dirty="0">
                <a:latin typeface="Tahoma"/>
                <a:cs typeface="Tahoma"/>
              </a:rPr>
              <a:t>En </a:t>
            </a:r>
            <a:r>
              <a:rPr b="0" spc="-5" dirty="0">
                <a:latin typeface="Tahoma"/>
                <a:cs typeface="Tahoma"/>
              </a:rPr>
              <a:t>las </a:t>
            </a:r>
            <a:r>
              <a:rPr spc="-5" dirty="0"/>
              <a:t>retículas </a:t>
            </a:r>
            <a:r>
              <a:rPr b="0" spc="-5" dirty="0">
                <a:latin typeface="Tahoma"/>
                <a:cs typeface="Tahoma"/>
              </a:rPr>
              <a:t>de</a:t>
            </a:r>
            <a:r>
              <a:rPr b="0" spc="2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especialización</a:t>
            </a:r>
          </a:p>
          <a:p>
            <a:pPr marL="833119" lvl="1" indent="-287020">
              <a:lnSpc>
                <a:spcPct val="100000"/>
              </a:lnSpc>
              <a:spcBef>
                <a:spcPts val="384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833755" algn="l"/>
                <a:tab pos="834390" algn="l"/>
              </a:tabLst>
            </a:pPr>
            <a:r>
              <a:rPr sz="1600" spc="-5" dirty="0">
                <a:latin typeface="Tahoma"/>
                <a:cs typeface="Tahoma"/>
              </a:rPr>
              <a:t>Un </a:t>
            </a:r>
            <a:r>
              <a:rPr sz="1600" spc="-10" dirty="0">
                <a:latin typeface="Tahoma"/>
                <a:cs typeface="Tahoma"/>
              </a:rPr>
              <a:t>subtipo </a:t>
            </a:r>
            <a:r>
              <a:rPr sz="1600" b="1" spc="-10" dirty="0">
                <a:latin typeface="Tahoma"/>
                <a:cs typeface="Tahoma"/>
              </a:rPr>
              <a:t>hereda </a:t>
            </a:r>
            <a:r>
              <a:rPr sz="1600" spc="-5" dirty="0">
                <a:latin typeface="Tahoma"/>
                <a:cs typeface="Tahoma"/>
              </a:rPr>
              <a:t>atributos y</a:t>
            </a:r>
            <a:r>
              <a:rPr sz="1600" spc="1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relaciones...</a:t>
            </a:r>
            <a:endParaRPr sz="1600">
              <a:latin typeface="Tahoma"/>
              <a:cs typeface="Tahoma"/>
            </a:endParaRPr>
          </a:p>
          <a:p>
            <a:pPr marL="1252220" lvl="2" indent="-228600">
              <a:lnSpc>
                <a:spcPct val="100000"/>
              </a:lnSpc>
              <a:spcBef>
                <a:spcPts val="34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252855" algn="l"/>
                <a:tab pos="1253490" algn="l"/>
              </a:tabLst>
            </a:pPr>
            <a:r>
              <a:rPr sz="1600" spc="-5" dirty="0">
                <a:latin typeface="Tahoma"/>
                <a:cs typeface="Tahoma"/>
              </a:rPr>
              <a:t>de </a:t>
            </a:r>
            <a:r>
              <a:rPr sz="1600" spc="-10" dirty="0">
                <a:latin typeface="Tahoma"/>
                <a:cs typeface="Tahoma"/>
              </a:rPr>
              <a:t>sus </a:t>
            </a:r>
            <a:r>
              <a:rPr sz="1600" b="1" spc="-10" dirty="0">
                <a:latin typeface="Tahoma"/>
                <a:cs typeface="Tahoma"/>
              </a:rPr>
              <a:t>supertipos </a:t>
            </a:r>
            <a:r>
              <a:rPr sz="1600" spc="-5" dirty="0">
                <a:latin typeface="Tahoma"/>
                <a:cs typeface="Tahoma"/>
              </a:rPr>
              <a:t>(múltiples) </a:t>
            </a:r>
            <a:r>
              <a:rPr sz="1600" spc="-10" dirty="0">
                <a:latin typeface="Tahoma"/>
                <a:cs typeface="Tahoma"/>
              </a:rPr>
              <a:t>directos </a:t>
            </a:r>
            <a:r>
              <a:rPr sz="1600" spc="2290" dirty="0">
                <a:solidFill>
                  <a:srgbClr val="333399"/>
                </a:solidFill>
                <a:latin typeface="Wingdings"/>
                <a:cs typeface="Wingdings"/>
              </a:rPr>
              <a:t></a:t>
            </a:r>
            <a:r>
              <a:rPr sz="1600" spc="229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333399"/>
                </a:solidFill>
                <a:latin typeface="Tahoma"/>
                <a:cs typeface="Tahoma"/>
              </a:rPr>
              <a:t>herencia  </a:t>
            </a:r>
            <a:r>
              <a:rPr sz="1600" b="1" spc="-185" dirty="0">
                <a:solidFill>
                  <a:srgbClr val="333399"/>
                </a:solidFill>
                <a:latin typeface="Tahoma"/>
                <a:cs typeface="Tahoma"/>
              </a:rPr>
              <a:t>múltiple</a:t>
            </a:r>
            <a:endParaRPr sz="1600">
              <a:latin typeface="Tahoma"/>
              <a:cs typeface="Tahoma"/>
            </a:endParaRPr>
          </a:p>
          <a:p>
            <a:pPr marL="1252220" lvl="2" indent="-228600">
              <a:lnSpc>
                <a:spcPct val="100000"/>
              </a:lnSpc>
              <a:spcBef>
                <a:spcPts val="42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252855" algn="l"/>
                <a:tab pos="1253490" algn="l"/>
              </a:tabLst>
            </a:pPr>
            <a:r>
              <a:rPr sz="1600" spc="-5" dirty="0">
                <a:latin typeface="Tahoma"/>
                <a:cs typeface="Tahoma"/>
              </a:rPr>
              <a:t>y de todos </a:t>
            </a:r>
            <a:r>
              <a:rPr sz="1600" spc="-10" dirty="0">
                <a:latin typeface="Tahoma"/>
                <a:cs typeface="Tahoma"/>
              </a:rPr>
              <a:t>sus supertipos </a:t>
            </a:r>
            <a:r>
              <a:rPr sz="1600" b="1" spc="-5" dirty="0">
                <a:latin typeface="Tahoma"/>
                <a:cs typeface="Tahoma"/>
              </a:rPr>
              <a:t>predecesores</a:t>
            </a:r>
            <a:r>
              <a:rPr sz="1600" spc="-5" dirty="0">
                <a:latin typeface="Tahoma"/>
                <a:cs typeface="Tahoma"/>
              </a:rPr>
              <a:t>, hasta la</a:t>
            </a:r>
            <a:r>
              <a:rPr sz="1600" spc="16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raíz</a:t>
            </a:r>
            <a:endParaRPr sz="1600">
              <a:latin typeface="Tahoma"/>
              <a:cs typeface="Tahoma"/>
            </a:endParaRPr>
          </a:p>
          <a:p>
            <a:pPr marL="635" lvl="2">
              <a:lnSpc>
                <a:spcPct val="100000"/>
              </a:lnSpc>
              <a:spcBef>
                <a:spcPts val="20"/>
              </a:spcBef>
              <a:buClr>
                <a:srgbClr val="3333CC"/>
              </a:buClr>
              <a:buFont typeface="Wingdings"/>
              <a:buChar char=""/>
            </a:pPr>
            <a:endParaRPr sz="2300">
              <a:latin typeface="Times New Roman"/>
              <a:cs typeface="Times New Roman"/>
            </a:endParaRPr>
          </a:p>
          <a:p>
            <a:pPr marL="833119" marR="730250" lvl="1" indent="-28702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833755" algn="l"/>
                <a:tab pos="834390" algn="l"/>
              </a:tabLst>
            </a:pPr>
            <a:r>
              <a:rPr sz="1600" spc="-5" dirty="0">
                <a:latin typeface="Liberation Sans Narrow"/>
                <a:cs typeface="Liberation Sans Narrow"/>
              </a:rPr>
              <a:t>BECARIO </a:t>
            </a:r>
            <a:r>
              <a:rPr sz="1600" spc="-10" dirty="0">
                <a:latin typeface="Tahoma"/>
                <a:cs typeface="Tahoma"/>
              </a:rPr>
              <a:t>hereda directamente </a:t>
            </a:r>
            <a:r>
              <a:rPr sz="1600" spc="-5" dirty="0">
                <a:latin typeface="Tahoma"/>
                <a:cs typeface="Tahoma"/>
              </a:rPr>
              <a:t>de </a:t>
            </a:r>
            <a:r>
              <a:rPr sz="1600" spc="-5" dirty="0">
                <a:latin typeface="Liberation Sans Narrow"/>
                <a:cs typeface="Liberation Sans Narrow"/>
              </a:rPr>
              <a:t>EMPLEADO </a:t>
            </a:r>
            <a:r>
              <a:rPr sz="1600" spc="-5" dirty="0">
                <a:latin typeface="Tahoma"/>
                <a:cs typeface="Tahoma"/>
              </a:rPr>
              <a:t>y </a:t>
            </a:r>
            <a:r>
              <a:rPr sz="1600" dirty="0">
                <a:latin typeface="Liberation Sans Narrow"/>
                <a:cs typeface="Liberation Sans Narrow"/>
              </a:rPr>
              <a:t>ESTUDIANTE</a:t>
            </a:r>
            <a:r>
              <a:rPr sz="1600" dirty="0">
                <a:latin typeface="Tahoma"/>
                <a:cs typeface="Tahoma"/>
              </a:rPr>
              <a:t>,  </a:t>
            </a:r>
            <a:r>
              <a:rPr sz="1600" spc="-5" dirty="0">
                <a:latin typeface="Tahoma"/>
                <a:cs typeface="Tahoma"/>
              </a:rPr>
              <a:t>e </a:t>
            </a:r>
            <a:r>
              <a:rPr sz="1600" spc="-10" dirty="0">
                <a:latin typeface="Tahoma"/>
                <a:cs typeface="Tahoma"/>
              </a:rPr>
              <a:t>indirectamente hereda </a:t>
            </a:r>
            <a:r>
              <a:rPr sz="1600" spc="-5" dirty="0">
                <a:latin typeface="Tahoma"/>
                <a:cs typeface="Tahoma"/>
              </a:rPr>
              <a:t>de</a:t>
            </a:r>
            <a:r>
              <a:rPr sz="1600" spc="35" dirty="0">
                <a:latin typeface="Tahoma"/>
                <a:cs typeface="Tahoma"/>
              </a:rPr>
              <a:t> </a:t>
            </a:r>
            <a:r>
              <a:rPr sz="1600" spc="-5" dirty="0">
                <a:latin typeface="Liberation Sans Narrow"/>
                <a:cs typeface="Liberation Sans Narrow"/>
              </a:rPr>
              <a:t>PERSONA</a:t>
            </a:r>
            <a:endParaRPr sz="1600">
              <a:latin typeface="Liberation Sans Narrow"/>
              <a:cs typeface="Liberation Sans Narrow"/>
            </a:endParaRPr>
          </a:p>
          <a:p>
            <a:pPr marL="546100">
              <a:lnSpc>
                <a:spcPct val="100000"/>
              </a:lnSpc>
              <a:spcBef>
                <a:spcPts val="405"/>
              </a:spcBef>
              <a:tabLst>
                <a:tab pos="833755" algn="l"/>
              </a:tabLst>
            </a:pPr>
            <a:r>
              <a:rPr sz="850" b="0" spc="10" dirty="0">
                <a:latin typeface="Tahoma"/>
                <a:cs typeface="Tahoma"/>
              </a:rPr>
              <a:t>»	</a:t>
            </a:r>
            <a:r>
              <a:rPr b="0" spc="-5" dirty="0">
                <a:latin typeface="Tahoma"/>
                <a:cs typeface="Tahoma"/>
              </a:rPr>
              <a:t>Los </a:t>
            </a:r>
            <a:r>
              <a:rPr spc="-10" dirty="0"/>
              <a:t>subtipos </a:t>
            </a:r>
            <a:r>
              <a:rPr spc="-5" dirty="0"/>
              <a:t>compartidos </a:t>
            </a:r>
            <a:r>
              <a:rPr b="0" spc="-5" dirty="0">
                <a:latin typeface="Tahoma"/>
                <a:cs typeface="Tahoma"/>
              </a:rPr>
              <a:t>dan lugar a</a:t>
            </a:r>
            <a:r>
              <a:rPr b="0" spc="140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retículas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61069" y="6400596"/>
            <a:ext cx="12318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8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2999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ATRIBUTO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261617" y="1948053"/>
            <a:ext cx="59359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Propiedad </a:t>
            </a:r>
            <a:r>
              <a:rPr sz="2000" dirty="0">
                <a:latin typeface="Tahoma"/>
                <a:cs typeface="Tahoma"/>
              </a:rPr>
              <a:t>o </a:t>
            </a:r>
            <a:r>
              <a:rPr sz="2000" spc="-5" dirty="0">
                <a:latin typeface="Tahoma"/>
                <a:cs typeface="Tahoma"/>
              </a:rPr>
              <a:t>característica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una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entidad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1617" y="2387041"/>
            <a:ext cx="7362190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Una </a:t>
            </a:r>
            <a:r>
              <a:rPr sz="2000" spc="-5" dirty="0">
                <a:latin typeface="Tahoma"/>
                <a:cs typeface="Tahoma"/>
              </a:rPr>
              <a:t>entidad </a:t>
            </a:r>
            <a:r>
              <a:rPr sz="2000" dirty="0">
                <a:latin typeface="Tahoma"/>
                <a:cs typeface="Tahoma"/>
              </a:rPr>
              <a:t>particular </a:t>
            </a:r>
            <a:r>
              <a:rPr sz="2000" spc="-5" dirty="0">
                <a:latin typeface="Tahoma"/>
                <a:cs typeface="Tahoma"/>
              </a:rPr>
              <a:t>es descrita </a:t>
            </a:r>
            <a:r>
              <a:rPr sz="2000" dirty="0">
                <a:latin typeface="Tahoma"/>
                <a:cs typeface="Tahoma"/>
              </a:rPr>
              <a:t>por los </a:t>
            </a:r>
            <a:r>
              <a:rPr sz="2000" spc="-5" dirty="0">
                <a:latin typeface="Tahoma"/>
                <a:cs typeface="Tahoma"/>
              </a:rPr>
              <a:t>valores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</a:p>
          <a:p>
            <a:pPr marL="355600">
              <a:lnSpc>
                <a:spcPts val="2660"/>
              </a:lnSpc>
            </a:pPr>
            <a:r>
              <a:rPr sz="2000" spc="-5" dirty="0">
                <a:latin typeface="Tahoma"/>
                <a:cs typeface="Tahoma"/>
              </a:rPr>
              <a:t>sus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 err="1">
                <a:latin typeface="Tahoma"/>
                <a:cs typeface="Tahoma"/>
              </a:rPr>
              <a:t>atributos</a:t>
            </a:r>
            <a:r>
              <a:rPr sz="2000" dirty="0" smtClean="0"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  <a:p>
            <a:pPr marL="2011680">
              <a:lnSpc>
                <a:spcPts val="2495"/>
              </a:lnSpc>
            </a:pPr>
            <a:r>
              <a:rPr sz="24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titulo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</a:t>
            </a:r>
            <a:r>
              <a:rPr sz="2400" spc="-1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333399"/>
                </a:solidFill>
                <a:latin typeface="Times New Roman"/>
                <a:cs typeface="Times New Roman"/>
              </a:rPr>
              <a:t>Avatar</a:t>
            </a:r>
            <a:endParaRPr sz="2400" dirty="0">
              <a:latin typeface="Times New Roman"/>
              <a:cs typeface="Times New Roman"/>
            </a:endParaRPr>
          </a:p>
          <a:p>
            <a:pPr marL="2011680">
              <a:lnSpc>
                <a:spcPts val="2715"/>
              </a:lnSpc>
            </a:pP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genero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</a:t>
            </a:r>
            <a:r>
              <a:rPr sz="2400" spc="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Ficción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400" y="3541014"/>
            <a:ext cx="141902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película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00313" y="3737038"/>
            <a:ext cx="155575" cy="153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1276" y="3276600"/>
            <a:ext cx="1078230" cy="533400"/>
          </a:xfrm>
          <a:custGeom>
            <a:avLst/>
            <a:gdLst/>
            <a:ahLst/>
            <a:cxnLst/>
            <a:rect l="l" t="t" r="r" b="b"/>
            <a:pathLst>
              <a:path w="1078230" h="533400">
                <a:moveTo>
                  <a:pt x="0" y="533400"/>
                </a:moveTo>
                <a:lnTo>
                  <a:pt x="1077849" y="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1276" y="3657600"/>
            <a:ext cx="1078230" cy="152400"/>
          </a:xfrm>
          <a:custGeom>
            <a:avLst/>
            <a:gdLst/>
            <a:ahLst/>
            <a:cxnLst/>
            <a:rect l="l" t="t" r="r" b="b"/>
            <a:pathLst>
              <a:path w="1078230" h="152400">
                <a:moveTo>
                  <a:pt x="0" y="152400"/>
                </a:moveTo>
                <a:lnTo>
                  <a:pt x="1077849" y="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1276" y="3810000"/>
            <a:ext cx="1078230" cy="152400"/>
          </a:xfrm>
          <a:custGeom>
            <a:avLst/>
            <a:gdLst/>
            <a:ahLst/>
            <a:cxnLst/>
            <a:rect l="l" t="t" r="r" b="b"/>
            <a:pathLst>
              <a:path w="1078230" h="152400">
                <a:moveTo>
                  <a:pt x="0" y="0"/>
                </a:moveTo>
                <a:lnTo>
                  <a:pt x="1077849" y="1524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81276" y="3810000"/>
            <a:ext cx="1155700" cy="533400"/>
          </a:xfrm>
          <a:custGeom>
            <a:avLst/>
            <a:gdLst/>
            <a:ahLst/>
            <a:cxnLst/>
            <a:rect l="l" t="t" r="r" b="b"/>
            <a:pathLst>
              <a:path w="1155700" h="533400">
                <a:moveTo>
                  <a:pt x="0" y="0"/>
                </a:moveTo>
                <a:lnTo>
                  <a:pt x="1155700" y="5334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81276" y="3810000"/>
            <a:ext cx="1078230" cy="838200"/>
          </a:xfrm>
          <a:custGeom>
            <a:avLst/>
            <a:gdLst/>
            <a:ahLst/>
            <a:cxnLst/>
            <a:rect l="l" t="t" r="r" b="b"/>
            <a:pathLst>
              <a:path w="1078230" h="838200">
                <a:moveTo>
                  <a:pt x="0" y="0"/>
                </a:moveTo>
                <a:lnTo>
                  <a:pt x="1077849" y="8382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36976" y="3841394"/>
            <a:ext cx="5557976" cy="105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nacionalidad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 Estados</a:t>
            </a:r>
            <a:r>
              <a:rPr sz="2400" spc="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Unidos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625"/>
              </a:lnSpc>
            </a:pP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añoestreno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</a:t>
            </a:r>
            <a:r>
              <a:rPr sz="2400" spc="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2009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dirty="0" smtClean="0">
                <a:solidFill>
                  <a:srgbClr val="333399"/>
                </a:solidFill>
                <a:latin typeface="Liberation Sans Narrow"/>
                <a:cs typeface="Liberation Sans Narrow"/>
              </a:rPr>
              <a:t>...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844" y="2092579"/>
            <a:ext cx="7620000" cy="422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En herencia múltiple pueden surgir </a:t>
            </a:r>
            <a:r>
              <a:rPr sz="2000" b="1" spc="-5" dirty="0">
                <a:latin typeface="Tahoma"/>
                <a:cs typeface="Tahoma"/>
              </a:rPr>
              <a:t>conflictos </a:t>
            </a:r>
            <a:r>
              <a:rPr sz="2000" dirty="0">
                <a:latin typeface="Tahoma"/>
                <a:cs typeface="Tahoma"/>
              </a:rPr>
              <a:t>al </a:t>
            </a:r>
            <a:r>
              <a:rPr sz="2000" spc="-5" dirty="0">
                <a:latin typeface="Tahoma"/>
                <a:cs typeface="Tahoma"/>
              </a:rPr>
              <a:t>heredar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atributos </a:t>
            </a:r>
            <a:r>
              <a:rPr sz="2000" spc="-5" dirty="0">
                <a:latin typeface="Tahoma"/>
                <a:cs typeface="Tahoma"/>
              </a:rPr>
              <a:t>distintos </a:t>
            </a:r>
            <a:r>
              <a:rPr sz="2000" dirty="0">
                <a:latin typeface="Tahoma"/>
                <a:cs typeface="Tahoma"/>
              </a:rPr>
              <a:t>denominados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igual</a:t>
            </a:r>
            <a:endParaRPr sz="20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4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BECARIO </a:t>
            </a:r>
            <a:r>
              <a:rPr sz="2000" spc="-5" dirty="0">
                <a:latin typeface="Tahoma"/>
                <a:cs typeface="Tahoma"/>
              </a:rPr>
              <a:t>hereda “</a:t>
            </a:r>
            <a:r>
              <a:rPr sz="2000" spc="-5" dirty="0">
                <a:latin typeface="Liberation Sans Narrow"/>
                <a:cs typeface="Liberation Sans Narrow"/>
              </a:rPr>
              <a:t>jornada</a:t>
            </a:r>
            <a:r>
              <a:rPr sz="2000" spc="-5" dirty="0">
                <a:latin typeface="Tahoma"/>
                <a:cs typeface="Tahoma"/>
              </a:rPr>
              <a:t>” de </a:t>
            </a:r>
            <a:r>
              <a:rPr sz="2000" dirty="0">
                <a:latin typeface="Tahoma"/>
                <a:cs typeface="Tahoma"/>
              </a:rPr>
              <a:t>dos </a:t>
            </a:r>
            <a:r>
              <a:rPr sz="2000" spc="-5" dirty="0">
                <a:latin typeface="Tahoma"/>
                <a:cs typeface="Tahoma"/>
              </a:rPr>
              <a:t>predecesores </a:t>
            </a:r>
            <a:r>
              <a:rPr sz="2000" b="1" dirty="0">
                <a:latin typeface="Tahoma"/>
                <a:cs typeface="Tahoma"/>
              </a:rPr>
              <a:t>¡¡</a:t>
            </a:r>
            <a:r>
              <a:rPr sz="2000" b="1" spc="-39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!!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Wingdings"/>
              <a:buChar char=""/>
            </a:pPr>
            <a:endParaRPr sz="29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¿Cómo </a:t>
            </a:r>
            <a:r>
              <a:rPr sz="2000" spc="-5" dirty="0">
                <a:latin typeface="Tahoma"/>
                <a:cs typeface="Tahoma"/>
              </a:rPr>
              <a:t>resolver </a:t>
            </a:r>
            <a:r>
              <a:rPr sz="2000" dirty="0">
                <a:latin typeface="Tahoma"/>
                <a:cs typeface="Tahoma"/>
              </a:rPr>
              <a:t>esta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situación?</a:t>
            </a:r>
            <a:endParaRPr sz="2000">
              <a:latin typeface="Tahoma"/>
              <a:cs typeface="Tahoma"/>
            </a:endParaRPr>
          </a:p>
          <a:p>
            <a:pPr marL="832485" indent="-287020">
              <a:lnSpc>
                <a:spcPct val="100000"/>
              </a:lnSpc>
              <a:spcBef>
                <a:spcPts val="484"/>
              </a:spcBef>
              <a:buClr>
                <a:srgbClr val="1C1C1C"/>
              </a:buClr>
              <a:buSzPct val="80000"/>
              <a:buFont typeface="Wingdings"/>
              <a:buChar char=""/>
              <a:tabLst>
                <a:tab pos="833119" algn="l"/>
              </a:tabLst>
            </a:pPr>
            <a:r>
              <a:rPr sz="2000" b="1" spc="-5" dirty="0">
                <a:latin typeface="Tahoma"/>
                <a:cs typeface="Tahoma"/>
              </a:rPr>
              <a:t>Renombrar </a:t>
            </a:r>
            <a:r>
              <a:rPr sz="2000" dirty="0">
                <a:latin typeface="Tahoma"/>
                <a:cs typeface="Tahoma"/>
              </a:rPr>
              <a:t>algunos de </a:t>
            </a:r>
            <a:r>
              <a:rPr sz="2000" spc="-5" dirty="0">
                <a:latin typeface="Tahoma"/>
                <a:cs typeface="Tahoma"/>
              </a:rPr>
              <a:t>los atributos en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conflicto</a:t>
            </a:r>
            <a:endParaRPr sz="2000">
              <a:latin typeface="Tahoma"/>
              <a:cs typeface="Tahoma"/>
            </a:endParaRPr>
          </a:p>
          <a:p>
            <a:pPr marL="1175385" lvl="1" indent="-228600">
              <a:lnSpc>
                <a:spcPct val="100000"/>
              </a:lnSpc>
              <a:spcBef>
                <a:spcPts val="445"/>
              </a:spcBef>
              <a:buSzPct val="50000"/>
              <a:buFont typeface="Wingdings"/>
              <a:buChar char=""/>
              <a:tabLst>
                <a:tab pos="1175385" algn="l"/>
                <a:tab pos="1176020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BECARIO </a:t>
            </a:r>
            <a:r>
              <a:rPr sz="2000" spc="-5" dirty="0">
                <a:latin typeface="Tahoma"/>
                <a:cs typeface="Tahoma"/>
              </a:rPr>
              <a:t>hereda </a:t>
            </a:r>
            <a:r>
              <a:rPr sz="2000" b="1" dirty="0">
                <a:latin typeface="Tahoma"/>
                <a:cs typeface="Tahoma"/>
              </a:rPr>
              <a:t>ambos</a:t>
            </a:r>
            <a:r>
              <a:rPr sz="2000" b="1" spc="-2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atributos:</a:t>
            </a:r>
            <a:endParaRPr sz="2000">
              <a:latin typeface="Tahoma"/>
              <a:cs typeface="Tahoma"/>
            </a:endParaRPr>
          </a:p>
          <a:p>
            <a:pPr marL="1612265" lvl="2" indent="-228600">
              <a:lnSpc>
                <a:spcPct val="100000"/>
              </a:lnSpc>
              <a:spcBef>
                <a:spcPts val="480"/>
              </a:spcBef>
              <a:buSzPct val="55000"/>
              <a:buChar char="–"/>
              <a:tabLst>
                <a:tab pos="1612265" algn="l"/>
                <a:tab pos="1612900" algn="l"/>
              </a:tabLst>
            </a:pPr>
            <a:r>
              <a:rPr sz="2000" spc="-5" dirty="0">
                <a:latin typeface="Tahoma"/>
                <a:cs typeface="Tahoma"/>
              </a:rPr>
              <a:t>“</a:t>
            </a:r>
            <a:r>
              <a:rPr sz="2000" spc="-5" dirty="0">
                <a:latin typeface="Liberation Sans Narrow"/>
                <a:cs typeface="Liberation Sans Narrow"/>
              </a:rPr>
              <a:t>jornada</a:t>
            </a:r>
            <a:r>
              <a:rPr sz="2000" spc="-5" dirty="0">
                <a:latin typeface="Tahoma"/>
                <a:cs typeface="Tahoma"/>
              </a:rPr>
              <a:t>” corresponde </a:t>
            </a:r>
            <a:r>
              <a:rPr sz="2000" dirty="0">
                <a:latin typeface="Tahoma"/>
                <a:cs typeface="Tahoma"/>
              </a:rPr>
              <a:t>a “</a:t>
            </a:r>
            <a:r>
              <a:rPr sz="2000" dirty="0">
                <a:latin typeface="Liberation Sans Narrow"/>
                <a:cs typeface="Liberation Sans Narrow"/>
              </a:rPr>
              <a:t>jornada</a:t>
            </a:r>
            <a:r>
              <a:rPr sz="2000" dirty="0">
                <a:latin typeface="Tahoma"/>
                <a:cs typeface="Tahoma"/>
              </a:rPr>
              <a:t>” de </a:t>
            </a:r>
            <a:r>
              <a:rPr sz="2000" spc="-5" dirty="0">
                <a:latin typeface="Liberation Sans Narrow"/>
                <a:cs typeface="Liberation Sans Narrow"/>
              </a:rPr>
              <a:t>EMPLEADO</a:t>
            </a:r>
            <a:r>
              <a:rPr sz="2000" spc="125" dirty="0"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  <a:p>
            <a:pPr marL="1612265" lvl="2" indent="-228600">
              <a:lnSpc>
                <a:spcPct val="100000"/>
              </a:lnSpc>
              <a:spcBef>
                <a:spcPts val="480"/>
              </a:spcBef>
              <a:buSzPct val="55000"/>
              <a:buChar char="–"/>
              <a:tabLst>
                <a:tab pos="1612265" algn="l"/>
                <a:tab pos="1612900" algn="l"/>
              </a:tabLst>
            </a:pPr>
            <a:r>
              <a:rPr sz="2000" spc="-5" dirty="0">
                <a:latin typeface="Tahoma"/>
                <a:cs typeface="Tahoma"/>
              </a:rPr>
              <a:t>“</a:t>
            </a:r>
            <a:r>
              <a:rPr sz="2000" spc="-5" dirty="0">
                <a:latin typeface="Liberation Sans Narrow"/>
                <a:cs typeface="Liberation Sans Narrow"/>
              </a:rPr>
              <a:t>jornadaEstudio</a:t>
            </a:r>
            <a:r>
              <a:rPr sz="2000" spc="-5" dirty="0">
                <a:latin typeface="Tahoma"/>
                <a:cs typeface="Tahoma"/>
              </a:rPr>
              <a:t>” corresponde </a:t>
            </a:r>
            <a:r>
              <a:rPr sz="2000" dirty="0">
                <a:latin typeface="Tahoma"/>
                <a:cs typeface="Tahoma"/>
              </a:rPr>
              <a:t>a “</a:t>
            </a:r>
            <a:r>
              <a:rPr sz="2000" dirty="0">
                <a:latin typeface="Liberation Sans Narrow"/>
                <a:cs typeface="Liberation Sans Narrow"/>
              </a:rPr>
              <a:t>jornada</a:t>
            </a:r>
            <a:r>
              <a:rPr sz="2000" dirty="0">
                <a:latin typeface="Tahoma"/>
                <a:cs typeface="Tahoma"/>
              </a:rPr>
              <a:t>” </a:t>
            </a:r>
            <a:r>
              <a:rPr sz="2000" spc="-5" dirty="0">
                <a:latin typeface="Tahoma"/>
                <a:cs typeface="Tahoma"/>
              </a:rPr>
              <a:t>de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ESTUDIANTE</a:t>
            </a:r>
            <a:endParaRPr sz="2000">
              <a:latin typeface="Liberation Sans Narrow"/>
              <a:cs typeface="Liberation Sans Narrow"/>
            </a:endParaRPr>
          </a:p>
          <a:p>
            <a:pPr marL="832485" indent="-287020">
              <a:lnSpc>
                <a:spcPct val="100000"/>
              </a:lnSpc>
              <a:spcBef>
                <a:spcPts val="515"/>
              </a:spcBef>
              <a:buClr>
                <a:srgbClr val="1C1C1C"/>
              </a:buClr>
              <a:buSzPct val="80000"/>
              <a:buFont typeface="Wingdings"/>
              <a:buChar char=""/>
              <a:tabLst>
                <a:tab pos="833119" algn="l"/>
              </a:tabLst>
            </a:pPr>
            <a:r>
              <a:rPr sz="2000" spc="-5" dirty="0">
                <a:latin typeface="Tahoma"/>
                <a:cs typeface="Tahoma"/>
              </a:rPr>
              <a:t>Definir </a:t>
            </a:r>
            <a:r>
              <a:rPr sz="2000" dirty="0">
                <a:latin typeface="Tahoma"/>
                <a:cs typeface="Tahoma"/>
              </a:rPr>
              <a:t>un </a:t>
            </a:r>
            <a:r>
              <a:rPr sz="2000" b="1" spc="-5" dirty="0">
                <a:latin typeface="Tahoma"/>
                <a:cs typeface="Tahoma"/>
              </a:rPr>
              <a:t>orden de prioridad </a:t>
            </a:r>
            <a:r>
              <a:rPr sz="2000" spc="-5" dirty="0">
                <a:latin typeface="Tahoma"/>
                <a:cs typeface="Tahoma"/>
              </a:rPr>
              <a:t>en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herencia</a:t>
            </a:r>
            <a:endParaRPr sz="2000">
              <a:latin typeface="Tahoma"/>
              <a:cs typeface="Tahoma"/>
            </a:endParaRPr>
          </a:p>
          <a:p>
            <a:pPr marL="1175385" indent="-228600">
              <a:lnSpc>
                <a:spcPct val="100000"/>
              </a:lnSpc>
              <a:spcBef>
                <a:spcPts val="44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75385" algn="l"/>
                <a:tab pos="1176020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BECARIO </a:t>
            </a:r>
            <a:r>
              <a:rPr sz="2000" spc="-5" dirty="0">
                <a:latin typeface="Tahoma"/>
                <a:cs typeface="Tahoma"/>
              </a:rPr>
              <a:t>hereda “</a:t>
            </a:r>
            <a:r>
              <a:rPr sz="2000" spc="-5" dirty="0">
                <a:latin typeface="Liberation Sans Narrow"/>
                <a:cs typeface="Liberation Sans Narrow"/>
              </a:rPr>
              <a:t>jornada</a:t>
            </a:r>
            <a:r>
              <a:rPr sz="2000" spc="-5" dirty="0">
                <a:latin typeface="Tahoma"/>
                <a:cs typeface="Tahoma"/>
              </a:rPr>
              <a:t>” de </a:t>
            </a:r>
            <a:r>
              <a:rPr sz="2000" spc="-5" dirty="0">
                <a:latin typeface="Liberation Sans Narrow"/>
                <a:cs typeface="Liberation Sans Narrow"/>
              </a:rPr>
              <a:t>ESTUDIANTE </a:t>
            </a:r>
            <a:r>
              <a:rPr sz="2000" dirty="0">
                <a:latin typeface="Tahoma"/>
                <a:cs typeface="Tahoma"/>
              </a:rPr>
              <a:t>y </a:t>
            </a:r>
            <a:r>
              <a:rPr sz="2000" spc="-5" dirty="0">
                <a:latin typeface="Tahoma"/>
                <a:cs typeface="Tahoma"/>
              </a:rPr>
              <a:t>no</a:t>
            </a:r>
            <a:r>
              <a:rPr sz="2000" spc="3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endParaRPr sz="2000">
              <a:latin typeface="Tahoma"/>
              <a:cs typeface="Tahoma"/>
            </a:endParaRPr>
          </a:p>
          <a:p>
            <a:pPr marL="1175385">
              <a:lnSpc>
                <a:spcPct val="100000"/>
              </a:lnSpc>
            </a:pPr>
            <a:r>
              <a:rPr sz="2000" spc="-5" dirty="0">
                <a:latin typeface="Liberation Sans Narrow"/>
                <a:cs typeface="Liberation Sans Narrow"/>
              </a:rPr>
              <a:t>EMPLEADO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7813" y="4481615"/>
            <a:ext cx="266065" cy="295275"/>
          </a:xfrm>
          <a:custGeom>
            <a:avLst/>
            <a:gdLst/>
            <a:ahLst/>
            <a:cxnLst/>
            <a:rect l="l" t="t" r="r" b="b"/>
            <a:pathLst>
              <a:path w="266065" h="295275">
                <a:moveTo>
                  <a:pt x="53552" y="0"/>
                </a:moveTo>
                <a:lnTo>
                  <a:pt x="30268" y="4070"/>
                </a:lnTo>
                <a:lnTo>
                  <a:pt x="13388" y="20934"/>
                </a:lnTo>
                <a:lnTo>
                  <a:pt x="0" y="72106"/>
                </a:lnTo>
                <a:lnTo>
                  <a:pt x="5238" y="130839"/>
                </a:lnTo>
                <a:lnTo>
                  <a:pt x="19208" y="187245"/>
                </a:lnTo>
                <a:lnTo>
                  <a:pt x="34343" y="230858"/>
                </a:lnTo>
                <a:lnTo>
                  <a:pt x="63447" y="276216"/>
                </a:lnTo>
                <a:lnTo>
                  <a:pt x="88477" y="294824"/>
                </a:lnTo>
                <a:lnTo>
                  <a:pt x="122820" y="294824"/>
                </a:lnTo>
                <a:lnTo>
                  <a:pt x="157745" y="282031"/>
                </a:lnTo>
                <a:lnTo>
                  <a:pt x="175208" y="249466"/>
                </a:lnTo>
                <a:lnTo>
                  <a:pt x="184521" y="208179"/>
                </a:lnTo>
                <a:lnTo>
                  <a:pt x="181029" y="157007"/>
                </a:lnTo>
                <a:lnTo>
                  <a:pt x="262983" y="157007"/>
                </a:lnTo>
                <a:lnTo>
                  <a:pt x="266013" y="140143"/>
                </a:lnTo>
                <a:lnTo>
                  <a:pt x="173461" y="130839"/>
                </a:lnTo>
                <a:lnTo>
                  <a:pt x="150178" y="77922"/>
                </a:lnTo>
                <a:lnTo>
                  <a:pt x="138536" y="68036"/>
                </a:lnTo>
                <a:lnTo>
                  <a:pt x="115253" y="37798"/>
                </a:lnTo>
                <a:lnTo>
                  <a:pt x="82656" y="15119"/>
                </a:lnTo>
                <a:lnTo>
                  <a:pt x="53552" y="0"/>
                </a:lnTo>
                <a:close/>
              </a:path>
              <a:path w="266065" h="295275">
                <a:moveTo>
                  <a:pt x="262983" y="157007"/>
                </a:moveTo>
                <a:lnTo>
                  <a:pt x="181029" y="157007"/>
                </a:lnTo>
                <a:lnTo>
                  <a:pt x="261939" y="162822"/>
                </a:lnTo>
                <a:lnTo>
                  <a:pt x="262983" y="157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1275" y="4406019"/>
            <a:ext cx="306705" cy="473075"/>
          </a:xfrm>
          <a:custGeom>
            <a:avLst/>
            <a:gdLst/>
            <a:ahLst/>
            <a:cxnLst/>
            <a:rect l="l" t="t" r="r" b="b"/>
            <a:pathLst>
              <a:path w="306705" h="473075">
                <a:moveTo>
                  <a:pt x="217119" y="0"/>
                </a:moveTo>
                <a:lnTo>
                  <a:pt x="178701" y="11048"/>
                </a:lnTo>
                <a:lnTo>
                  <a:pt x="194418" y="11048"/>
                </a:lnTo>
                <a:lnTo>
                  <a:pt x="156000" y="27912"/>
                </a:lnTo>
                <a:lnTo>
                  <a:pt x="125149" y="62221"/>
                </a:lnTo>
                <a:lnTo>
                  <a:pt x="84403" y="120953"/>
                </a:lnTo>
                <a:lnTo>
                  <a:pt x="51805" y="177359"/>
                </a:lnTo>
                <a:lnTo>
                  <a:pt x="16880" y="245396"/>
                </a:lnTo>
                <a:lnTo>
                  <a:pt x="0" y="290753"/>
                </a:lnTo>
                <a:lnTo>
                  <a:pt x="3492" y="325062"/>
                </a:lnTo>
                <a:lnTo>
                  <a:pt x="34342" y="353556"/>
                </a:lnTo>
                <a:lnTo>
                  <a:pt x="80911" y="385539"/>
                </a:lnTo>
                <a:lnTo>
                  <a:pt x="147851" y="414033"/>
                </a:lnTo>
                <a:lnTo>
                  <a:pt x="228761" y="455320"/>
                </a:lnTo>
                <a:lnTo>
                  <a:pt x="263686" y="472765"/>
                </a:lnTo>
                <a:lnTo>
                  <a:pt x="286969" y="466950"/>
                </a:lnTo>
                <a:lnTo>
                  <a:pt x="306178" y="447761"/>
                </a:lnTo>
                <a:lnTo>
                  <a:pt x="303850" y="421593"/>
                </a:lnTo>
                <a:lnTo>
                  <a:pt x="265432" y="408218"/>
                </a:lnTo>
                <a:lnTo>
                  <a:pt x="213626" y="387284"/>
                </a:lnTo>
                <a:lnTo>
                  <a:pt x="144358" y="370420"/>
                </a:lnTo>
                <a:lnTo>
                  <a:pt x="80911" y="345997"/>
                </a:lnTo>
                <a:lnTo>
                  <a:pt x="50059" y="317503"/>
                </a:lnTo>
                <a:lnTo>
                  <a:pt x="44238" y="294824"/>
                </a:lnTo>
                <a:lnTo>
                  <a:pt x="51805" y="251211"/>
                </a:lnTo>
                <a:lnTo>
                  <a:pt x="69269" y="205853"/>
                </a:lnTo>
                <a:lnTo>
                  <a:pt x="96045" y="154681"/>
                </a:lnTo>
                <a:lnTo>
                  <a:pt x="115254" y="115138"/>
                </a:lnTo>
                <a:lnTo>
                  <a:pt x="147851" y="79085"/>
                </a:lnTo>
                <a:lnTo>
                  <a:pt x="215955" y="79085"/>
                </a:lnTo>
                <a:lnTo>
                  <a:pt x="217119" y="73269"/>
                </a:lnTo>
                <a:lnTo>
                  <a:pt x="213626" y="52917"/>
                </a:lnTo>
                <a:lnTo>
                  <a:pt x="201985" y="30238"/>
                </a:lnTo>
                <a:lnTo>
                  <a:pt x="231089" y="22678"/>
                </a:lnTo>
                <a:lnTo>
                  <a:pt x="273645" y="22678"/>
                </a:lnTo>
                <a:lnTo>
                  <a:pt x="271253" y="18608"/>
                </a:lnTo>
                <a:lnTo>
                  <a:pt x="247970" y="1744"/>
                </a:lnTo>
                <a:lnTo>
                  <a:pt x="217119" y="0"/>
                </a:lnTo>
                <a:close/>
              </a:path>
              <a:path w="306705" h="473075">
                <a:moveTo>
                  <a:pt x="215955" y="79085"/>
                </a:moveTo>
                <a:lnTo>
                  <a:pt x="147851" y="79085"/>
                </a:lnTo>
                <a:lnTo>
                  <a:pt x="153671" y="92459"/>
                </a:lnTo>
                <a:lnTo>
                  <a:pt x="184522" y="98274"/>
                </a:lnTo>
                <a:lnTo>
                  <a:pt x="213626" y="90715"/>
                </a:lnTo>
                <a:lnTo>
                  <a:pt x="215955" y="79085"/>
                </a:lnTo>
                <a:close/>
              </a:path>
              <a:path w="306705" h="473075">
                <a:moveTo>
                  <a:pt x="273645" y="22678"/>
                </a:moveTo>
                <a:lnTo>
                  <a:pt x="231089" y="22678"/>
                </a:lnTo>
                <a:lnTo>
                  <a:pt x="247970" y="30238"/>
                </a:lnTo>
                <a:lnTo>
                  <a:pt x="265432" y="50591"/>
                </a:lnTo>
                <a:lnTo>
                  <a:pt x="259611" y="73269"/>
                </a:lnTo>
                <a:lnTo>
                  <a:pt x="281149" y="73269"/>
                </a:lnTo>
                <a:lnTo>
                  <a:pt x="286969" y="45357"/>
                </a:lnTo>
                <a:lnTo>
                  <a:pt x="273645" y="226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9991" y="4797955"/>
            <a:ext cx="160655" cy="443865"/>
          </a:xfrm>
          <a:custGeom>
            <a:avLst/>
            <a:gdLst/>
            <a:ahLst/>
            <a:cxnLst/>
            <a:rect l="l" t="t" r="r" b="b"/>
            <a:pathLst>
              <a:path w="160655" h="443864">
                <a:moveTo>
                  <a:pt x="63447" y="0"/>
                </a:moveTo>
                <a:lnTo>
                  <a:pt x="40746" y="0"/>
                </a:lnTo>
                <a:lnTo>
                  <a:pt x="15716" y="11630"/>
                </a:lnTo>
                <a:lnTo>
                  <a:pt x="9895" y="34308"/>
                </a:lnTo>
                <a:lnTo>
                  <a:pt x="9895" y="51172"/>
                </a:lnTo>
                <a:lnTo>
                  <a:pt x="0" y="92459"/>
                </a:lnTo>
                <a:lnTo>
                  <a:pt x="0" y="187245"/>
                </a:lnTo>
                <a:lnTo>
                  <a:pt x="4074" y="268075"/>
                </a:lnTo>
                <a:lnTo>
                  <a:pt x="11641" y="340182"/>
                </a:lnTo>
                <a:lnTo>
                  <a:pt x="21537" y="379724"/>
                </a:lnTo>
                <a:lnTo>
                  <a:pt x="32596" y="419267"/>
                </a:lnTo>
                <a:lnTo>
                  <a:pt x="90805" y="443690"/>
                </a:lnTo>
                <a:lnTo>
                  <a:pt x="127477" y="437875"/>
                </a:lnTo>
                <a:lnTo>
                  <a:pt x="148432" y="419267"/>
                </a:lnTo>
                <a:lnTo>
                  <a:pt x="160073" y="368094"/>
                </a:lnTo>
                <a:lnTo>
                  <a:pt x="160073" y="284938"/>
                </a:lnTo>
                <a:lnTo>
                  <a:pt x="156581" y="220972"/>
                </a:lnTo>
                <a:lnTo>
                  <a:pt x="148432" y="154681"/>
                </a:lnTo>
                <a:lnTo>
                  <a:pt x="139118" y="98274"/>
                </a:lnTo>
                <a:lnTo>
                  <a:pt x="119909" y="56987"/>
                </a:lnTo>
                <a:lnTo>
                  <a:pt x="92551" y="16863"/>
                </a:lnTo>
                <a:lnTo>
                  <a:pt x="63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3916" y="4810167"/>
            <a:ext cx="244475" cy="340995"/>
          </a:xfrm>
          <a:custGeom>
            <a:avLst/>
            <a:gdLst/>
            <a:ahLst/>
            <a:cxnLst/>
            <a:rect l="l" t="t" r="r" b="b"/>
            <a:pathLst>
              <a:path w="244475" h="340995">
                <a:moveTo>
                  <a:pt x="13388" y="0"/>
                </a:moveTo>
                <a:lnTo>
                  <a:pt x="0" y="22678"/>
                </a:lnTo>
                <a:lnTo>
                  <a:pt x="13388" y="43613"/>
                </a:lnTo>
                <a:lnTo>
                  <a:pt x="45984" y="43613"/>
                </a:lnTo>
                <a:lnTo>
                  <a:pt x="82656" y="45357"/>
                </a:lnTo>
                <a:lnTo>
                  <a:pt x="138536" y="56987"/>
                </a:lnTo>
                <a:lnTo>
                  <a:pt x="184521" y="88970"/>
                </a:lnTo>
                <a:lnTo>
                  <a:pt x="203730" y="111649"/>
                </a:lnTo>
                <a:lnTo>
                  <a:pt x="209551" y="130839"/>
                </a:lnTo>
                <a:lnTo>
                  <a:pt x="184521" y="170381"/>
                </a:lnTo>
                <a:lnTo>
                  <a:pt x="150178" y="208179"/>
                </a:lnTo>
                <a:lnTo>
                  <a:pt x="88477" y="232603"/>
                </a:lnTo>
                <a:lnTo>
                  <a:pt x="69268" y="242488"/>
                </a:lnTo>
                <a:lnTo>
                  <a:pt x="63447" y="266912"/>
                </a:lnTo>
                <a:lnTo>
                  <a:pt x="63447" y="289590"/>
                </a:lnTo>
                <a:lnTo>
                  <a:pt x="94298" y="300639"/>
                </a:lnTo>
                <a:lnTo>
                  <a:pt x="132715" y="315758"/>
                </a:lnTo>
                <a:lnTo>
                  <a:pt x="157745" y="340763"/>
                </a:lnTo>
                <a:lnTo>
                  <a:pt x="175208" y="334948"/>
                </a:lnTo>
                <a:lnTo>
                  <a:pt x="192088" y="318084"/>
                </a:lnTo>
                <a:lnTo>
                  <a:pt x="150178" y="295406"/>
                </a:lnTo>
                <a:lnTo>
                  <a:pt x="105939" y="283775"/>
                </a:lnTo>
                <a:lnTo>
                  <a:pt x="75089" y="270401"/>
                </a:lnTo>
                <a:lnTo>
                  <a:pt x="76835" y="255281"/>
                </a:lnTo>
                <a:lnTo>
                  <a:pt x="116999" y="247722"/>
                </a:lnTo>
                <a:lnTo>
                  <a:pt x="140282" y="232603"/>
                </a:lnTo>
                <a:lnTo>
                  <a:pt x="184521" y="208179"/>
                </a:lnTo>
                <a:lnTo>
                  <a:pt x="221193" y="174452"/>
                </a:lnTo>
                <a:lnTo>
                  <a:pt x="244476" y="119209"/>
                </a:lnTo>
                <a:lnTo>
                  <a:pt x="232834" y="100600"/>
                </a:lnTo>
                <a:lnTo>
                  <a:pt x="207805" y="68036"/>
                </a:lnTo>
                <a:lnTo>
                  <a:pt x="169387" y="45357"/>
                </a:lnTo>
                <a:lnTo>
                  <a:pt x="115253" y="15119"/>
                </a:lnTo>
                <a:lnTo>
                  <a:pt x="63447" y="5815"/>
                </a:lnTo>
                <a:lnTo>
                  <a:pt x="13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3125" y="5196288"/>
            <a:ext cx="297815" cy="551180"/>
          </a:xfrm>
          <a:custGeom>
            <a:avLst/>
            <a:gdLst/>
            <a:ahLst/>
            <a:cxnLst/>
            <a:rect l="l" t="t" r="r" b="b"/>
            <a:pathLst>
              <a:path w="297815" h="551179">
                <a:moveTo>
                  <a:pt x="288893" y="532077"/>
                </a:moveTo>
                <a:lnTo>
                  <a:pt x="161820" y="532077"/>
                </a:lnTo>
                <a:lnTo>
                  <a:pt x="169969" y="533822"/>
                </a:lnTo>
                <a:lnTo>
                  <a:pt x="225849" y="537311"/>
                </a:lnTo>
                <a:lnTo>
                  <a:pt x="268342" y="550686"/>
                </a:lnTo>
                <a:lnTo>
                  <a:pt x="283476" y="543126"/>
                </a:lnTo>
                <a:lnTo>
                  <a:pt x="288893" y="532077"/>
                </a:lnTo>
                <a:close/>
              </a:path>
              <a:path w="297815" h="551179">
                <a:moveTo>
                  <a:pt x="34343" y="0"/>
                </a:moveTo>
                <a:lnTo>
                  <a:pt x="7567" y="0"/>
                </a:lnTo>
                <a:lnTo>
                  <a:pt x="0" y="39542"/>
                </a:lnTo>
                <a:lnTo>
                  <a:pt x="19208" y="62802"/>
                </a:lnTo>
                <a:lnTo>
                  <a:pt x="80910" y="117464"/>
                </a:lnTo>
                <a:lnTo>
                  <a:pt x="135044" y="187245"/>
                </a:lnTo>
                <a:lnTo>
                  <a:pt x="169969" y="259352"/>
                </a:lnTo>
                <a:lnTo>
                  <a:pt x="175208" y="306454"/>
                </a:lnTo>
                <a:lnTo>
                  <a:pt x="173461" y="340763"/>
                </a:lnTo>
                <a:lnTo>
                  <a:pt x="158327" y="418104"/>
                </a:lnTo>
                <a:lnTo>
                  <a:pt x="138536" y="480907"/>
                </a:lnTo>
                <a:lnTo>
                  <a:pt x="121656" y="516958"/>
                </a:lnTo>
                <a:lnTo>
                  <a:pt x="117581" y="539637"/>
                </a:lnTo>
                <a:lnTo>
                  <a:pt x="135044" y="539637"/>
                </a:lnTo>
                <a:lnTo>
                  <a:pt x="161820" y="532077"/>
                </a:lnTo>
                <a:lnTo>
                  <a:pt x="288893" y="532077"/>
                </a:lnTo>
                <a:lnTo>
                  <a:pt x="297446" y="514632"/>
                </a:lnTo>
                <a:lnTo>
                  <a:pt x="152506" y="514632"/>
                </a:lnTo>
                <a:lnTo>
                  <a:pt x="155999" y="488466"/>
                </a:lnTo>
                <a:lnTo>
                  <a:pt x="179282" y="448342"/>
                </a:lnTo>
                <a:lnTo>
                  <a:pt x="198491" y="386121"/>
                </a:lnTo>
                <a:lnTo>
                  <a:pt x="214208" y="333204"/>
                </a:lnTo>
                <a:lnTo>
                  <a:pt x="202566" y="272727"/>
                </a:lnTo>
                <a:lnTo>
                  <a:pt x="185103" y="208179"/>
                </a:lnTo>
                <a:lnTo>
                  <a:pt x="150178" y="134328"/>
                </a:lnTo>
                <a:lnTo>
                  <a:pt x="100118" y="66291"/>
                </a:lnTo>
                <a:lnTo>
                  <a:pt x="57626" y="16863"/>
                </a:lnTo>
                <a:lnTo>
                  <a:pt x="34343" y="0"/>
                </a:lnTo>
                <a:close/>
              </a:path>
              <a:path w="297815" h="551179">
                <a:moveTo>
                  <a:pt x="220028" y="497770"/>
                </a:moveTo>
                <a:lnTo>
                  <a:pt x="175208" y="503584"/>
                </a:lnTo>
                <a:lnTo>
                  <a:pt x="152506" y="514632"/>
                </a:lnTo>
                <a:lnTo>
                  <a:pt x="297446" y="514632"/>
                </a:lnTo>
                <a:lnTo>
                  <a:pt x="283476" y="499515"/>
                </a:lnTo>
                <a:lnTo>
                  <a:pt x="220028" y="497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6275" y="5195125"/>
            <a:ext cx="200660" cy="561340"/>
          </a:xfrm>
          <a:custGeom>
            <a:avLst/>
            <a:gdLst/>
            <a:ahLst/>
            <a:cxnLst/>
            <a:rect l="l" t="t" r="r" b="b"/>
            <a:pathLst>
              <a:path w="200659" h="561339">
                <a:moveTo>
                  <a:pt x="154253" y="0"/>
                </a:moveTo>
                <a:lnTo>
                  <a:pt x="138536" y="0"/>
                </a:lnTo>
                <a:lnTo>
                  <a:pt x="113506" y="52917"/>
                </a:lnTo>
                <a:lnTo>
                  <a:pt x="96044" y="130257"/>
                </a:lnTo>
                <a:lnTo>
                  <a:pt x="75089" y="215739"/>
                </a:lnTo>
                <a:lnTo>
                  <a:pt x="55880" y="302384"/>
                </a:lnTo>
                <a:lnTo>
                  <a:pt x="55880" y="334367"/>
                </a:lnTo>
                <a:lnTo>
                  <a:pt x="75089" y="391354"/>
                </a:lnTo>
                <a:lnTo>
                  <a:pt x="101865" y="421593"/>
                </a:lnTo>
                <a:lnTo>
                  <a:pt x="126894" y="459391"/>
                </a:lnTo>
                <a:lnTo>
                  <a:pt x="144357" y="487303"/>
                </a:lnTo>
                <a:lnTo>
                  <a:pt x="136790" y="500678"/>
                </a:lnTo>
                <a:lnTo>
                  <a:pt x="92551" y="506491"/>
                </a:lnTo>
                <a:lnTo>
                  <a:pt x="20955" y="517540"/>
                </a:lnTo>
                <a:lnTo>
                  <a:pt x="0" y="534985"/>
                </a:lnTo>
                <a:lnTo>
                  <a:pt x="17462" y="550104"/>
                </a:lnTo>
                <a:lnTo>
                  <a:pt x="57626" y="561153"/>
                </a:lnTo>
                <a:lnTo>
                  <a:pt x="104193" y="538474"/>
                </a:lnTo>
                <a:lnTo>
                  <a:pt x="138536" y="523355"/>
                </a:lnTo>
                <a:lnTo>
                  <a:pt x="182775" y="517540"/>
                </a:lnTo>
                <a:lnTo>
                  <a:pt x="200237" y="512306"/>
                </a:lnTo>
                <a:lnTo>
                  <a:pt x="194417" y="493118"/>
                </a:lnTo>
                <a:lnTo>
                  <a:pt x="144357" y="444272"/>
                </a:lnTo>
                <a:lnTo>
                  <a:pt x="115253" y="393099"/>
                </a:lnTo>
                <a:lnTo>
                  <a:pt x="90223" y="358790"/>
                </a:lnTo>
                <a:lnTo>
                  <a:pt x="86730" y="325062"/>
                </a:lnTo>
                <a:lnTo>
                  <a:pt x="98372" y="268656"/>
                </a:lnTo>
                <a:lnTo>
                  <a:pt x="125148" y="209924"/>
                </a:lnTo>
                <a:lnTo>
                  <a:pt x="154253" y="109904"/>
                </a:lnTo>
                <a:lnTo>
                  <a:pt x="179282" y="51172"/>
                </a:lnTo>
                <a:lnTo>
                  <a:pt x="176954" y="16863"/>
                </a:lnTo>
                <a:lnTo>
                  <a:pt x="154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34349" y="4293788"/>
            <a:ext cx="98954" cy="1151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0483" y="4428116"/>
            <a:ext cx="31115" cy="31750"/>
          </a:xfrm>
          <a:custGeom>
            <a:avLst/>
            <a:gdLst/>
            <a:ahLst/>
            <a:cxnLst/>
            <a:rect l="l" t="t" r="r" b="b"/>
            <a:pathLst>
              <a:path w="31115" h="31750">
                <a:moveTo>
                  <a:pt x="15134" y="0"/>
                </a:moveTo>
                <a:lnTo>
                  <a:pt x="4656" y="11630"/>
                </a:lnTo>
                <a:lnTo>
                  <a:pt x="0" y="29656"/>
                </a:lnTo>
                <a:lnTo>
                  <a:pt x="15134" y="31401"/>
                </a:lnTo>
                <a:lnTo>
                  <a:pt x="27940" y="23260"/>
                </a:lnTo>
                <a:lnTo>
                  <a:pt x="30850" y="1744"/>
                </a:lnTo>
                <a:lnTo>
                  <a:pt x="15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latin typeface="Times New Roman"/>
                <a:cs typeface="Times New Roman"/>
              </a:rPr>
              <a:t>E/G: Jerarquías y Retículas: Herencia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múltiple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844" y="1784426"/>
            <a:ext cx="67703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Algunos modelos de datos permiten indicar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  </a:t>
            </a:r>
            <a:r>
              <a:rPr sz="2400" spc="-5" dirty="0">
                <a:latin typeface="Tahoma"/>
                <a:cs typeface="Tahoma"/>
              </a:rPr>
              <a:t>ciertos </a:t>
            </a:r>
            <a:r>
              <a:rPr sz="2400" dirty="0">
                <a:latin typeface="Tahoma"/>
                <a:cs typeface="Tahoma"/>
              </a:rPr>
              <a:t>atributos </a:t>
            </a:r>
            <a:r>
              <a:rPr sz="2400" spc="-5" dirty="0">
                <a:latin typeface="Tahoma"/>
                <a:cs typeface="Tahoma"/>
              </a:rPr>
              <a:t>del supertipo </a:t>
            </a:r>
            <a:r>
              <a:rPr sz="2400" b="1" spc="-5" dirty="0">
                <a:latin typeface="Tahoma"/>
                <a:cs typeface="Tahoma"/>
              </a:rPr>
              <a:t>no deben </a:t>
            </a:r>
            <a:r>
              <a:rPr sz="2400" b="1" dirty="0">
                <a:latin typeface="Tahoma"/>
                <a:cs typeface="Tahoma"/>
              </a:rPr>
              <a:t>ser  </a:t>
            </a:r>
            <a:r>
              <a:rPr sz="2400" b="1" spc="-5" dirty="0">
                <a:latin typeface="Tahoma"/>
                <a:cs typeface="Tahoma"/>
              </a:rPr>
              <a:t>heredados </a:t>
            </a:r>
            <a:r>
              <a:rPr sz="2400" dirty="0">
                <a:latin typeface="Tahoma"/>
                <a:cs typeface="Tahoma"/>
              </a:rPr>
              <a:t>por los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subtipos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5226" y="4416361"/>
            <a:ext cx="131635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PENTÁGONO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3348101"/>
            <a:ext cx="0" cy="309880"/>
          </a:xfrm>
          <a:custGeom>
            <a:avLst/>
            <a:gdLst/>
            <a:ahLst/>
            <a:cxnLst/>
            <a:rect l="l" t="t" r="r" b="b"/>
            <a:pathLst>
              <a:path h="309879">
                <a:moveTo>
                  <a:pt x="0" y="0"/>
                </a:moveTo>
                <a:lnTo>
                  <a:pt x="0" y="3094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4951" y="3657600"/>
            <a:ext cx="946150" cy="381000"/>
          </a:xfrm>
          <a:custGeom>
            <a:avLst/>
            <a:gdLst/>
            <a:ahLst/>
            <a:cxnLst/>
            <a:rect l="l" t="t" r="r" b="b"/>
            <a:pathLst>
              <a:path w="946150" h="381000">
                <a:moveTo>
                  <a:pt x="0" y="0"/>
                </a:moveTo>
                <a:lnTo>
                  <a:pt x="473075" y="381000"/>
                </a:lnTo>
                <a:lnTo>
                  <a:pt x="946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4500" y="3892550"/>
            <a:ext cx="833755" cy="520700"/>
          </a:xfrm>
          <a:custGeom>
            <a:avLst/>
            <a:gdLst/>
            <a:ahLst/>
            <a:cxnLst/>
            <a:rect l="l" t="t" r="r" b="b"/>
            <a:pathLst>
              <a:path w="833754" h="520700">
                <a:moveTo>
                  <a:pt x="833501" y="0"/>
                </a:moveTo>
                <a:lnTo>
                  <a:pt x="0" y="520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8526" y="3892550"/>
            <a:ext cx="955675" cy="520700"/>
          </a:xfrm>
          <a:custGeom>
            <a:avLst/>
            <a:gdLst/>
            <a:ahLst/>
            <a:cxnLst/>
            <a:rect l="l" t="t" r="r" b="b"/>
            <a:pathLst>
              <a:path w="955675" h="520700">
                <a:moveTo>
                  <a:pt x="0" y="0"/>
                </a:moveTo>
                <a:lnTo>
                  <a:pt x="955675" y="520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68751" y="4416361"/>
            <a:ext cx="121158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TRIÁNGULO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38600" y="403225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9437" y="3576637"/>
            <a:ext cx="220725" cy="238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16379" y="3496436"/>
            <a:ext cx="166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8895" algn="l"/>
                <a:tab pos="1650364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numVértices	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76625" y="3869816"/>
            <a:ext cx="1065530" cy="321310"/>
          </a:xfrm>
          <a:custGeom>
            <a:avLst/>
            <a:gdLst/>
            <a:ahLst/>
            <a:cxnLst/>
            <a:rect l="l" t="t" r="r" b="b"/>
            <a:pathLst>
              <a:path w="1065529" h="321310">
                <a:moveTo>
                  <a:pt x="1065276" y="32003"/>
                </a:moveTo>
                <a:lnTo>
                  <a:pt x="1030673" y="73658"/>
                </a:lnTo>
                <a:lnTo>
                  <a:pt x="994855" y="112249"/>
                </a:lnTo>
                <a:lnTo>
                  <a:pt x="957907" y="147730"/>
                </a:lnTo>
                <a:lnTo>
                  <a:pt x="919912" y="180053"/>
                </a:lnTo>
                <a:lnTo>
                  <a:pt x="880954" y="209174"/>
                </a:lnTo>
                <a:lnTo>
                  <a:pt x="841117" y="235043"/>
                </a:lnTo>
                <a:lnTo>
                  <a:pt x="800486" y="257616"/>
                </a:lnTo>
                <a:lnTo>
                  <a:pt x="759143" y="276844"/>
                </a:lnTo>
                <a:lnTo>
                  <a:pt x="717173" y="292681"/>
                </a:lnTo>
                <a:lnTo>
                  <a:pt x="674661" y="305080"/>
                </a:lnTo>
                <a:lnTo>
                  <a:pt x="631689" y="313995"/>
                </a:lnTo>
                <a:lnTo>
                  <a:pt x="588341" y="319378"/>
                </a:lnTo>
                <a:lnTo>
                  <a:pt x="544702" y="321182"/>
                </a:lnTo>
                <a:lnTo>
                  <a:pt x="498593" y="319165"/>
                </a:lnTo>
                <a:lnTo>
                  <a:pt x="452825" y="313153"/>
                </a:lnTo>
                <a:lnTo>
                  <a:pt x="407497" y="303204"/>
                </a:lnTo>
                <a:lnTo>
                  <a:pt x="362707" y="289376"/>
                </a:lnTo>
                <a:lnTo>
                  <a:pt x="318553" y="271728"/>
                </a:lnTo>
                <a:lnTo>
                  <a:pt x="275133" y="250318"/>
                </a:lnTo>
                <a:lnTo>
                  <a:pt x="232546" y="225203"/>
                </a:lnTo>
                <a:lnTo>
                  <a:pt x="190889" y="196443"/>
                </a:lnTo>
                <a:lnTo>
                  <a:pt x="150261" y="164096"/>
                </a:lnTo>
                <a:lnTo>
                  <a:pt x="110760" y="128220"/>
                </a:lnTo>
                <a:lnTo>
                  <a:pt x="72484" y="88873"/>
                </a:lnTo>
                <a:lnTo>
                  <a:pt x="35531" y="4611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81451" y="3041713"/>
            <a:ext cx="111950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Liberation Sans Narrow"/>
                <a:cs typeface="Liberation Sans Narrow"/>
              </a:rPr>
              <a:t>POLÍGONO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3162" y="762000"/>
            <a:ext cx="7772400" cy="914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ts val="3260"/>
              </a:lnSpc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E/G: Jerarquías y</a:t>
            </a:r>
            <a:r>
              <a:rPr sz="280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Retículas: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840"/>
              </a:lnSpc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Inhibición de la</a:t>
            </a:r>
            <a:r>
              <a:rPr sz="3200" b="1" spc="-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333399"/>
                </a:solidFill>
                <a:latin typeface="Times New Roman"/>
                <a:cs typeface="Times New Roman"/>
              </a:rPr>
              <a:t>herencia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58051" y="4471923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>
                <a:moveTo>
                  <a:pt x="0" y="126237"/>
                </a:moveTo>
                <a:lnTo>
                  <a:pt x="9900" y="77098"/>
                </a:lnTo>
                <a:lnTo>
                  <a:pt x="36909" y="36972"/>
                </a:lnTo>
                <a:lnTo>
                  <a:pt x="76991" y="9919"/>
                </a:lnTo>
                <a:lnTo>
                  <a:pt x="126110" y="0"/>
                </a:lnTo>
                <a:lnTo>
                  <a:pt x="175250" y="9919"/>
                </a:lnTo>
                <a:lnTo>
                  <a:pt x="215376" y="36972"/>
                </a:lnTo>
                <a:lnTo>
                  <a:pt x="242429" y="77098"/>
                </a:lnTo>
                <a:lnTo>
                  <a:pt x="252349" y="126237"/>
                </a:lnTo>
                <a:lnTo>
                  <a:pt x="242429" y="175377"/>
                </a:lnTo>
                <a:lnTo>
                  <a:pt x="215376" y="215503"/>
                </a:lnTo>
                <a:lnTo>
                  <a:pt x="175250" y="242556"/>
                </a:lnTo>
                <a:lnTo>
                  <a:pt x="126110" y="252475"/>
                </a:lnTo>
                <a:lnTo>
                  <a:pt x="76991" y="242556"/>
                </a:lnTo>
                <a:lnTo>
                  <a:pt x="36909" y="215503"/>
                </a:lnTo>
                <a:lnTo>
                  <a:pt x="9900" y="175377"/>
                </a:lnTo>
                <a:lnTo>
                  <a:pt x="0" y="126237"/>
                </a:lnTo>
                <a:close/>
              </a:path>
            </a:pathLst>
          </a:custGeom>
          <a:ln w="28574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800" y="4572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41642" y="3923538"/>
            <a:ext cx="5759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5080" indent="-19685">
              <a:lnSpc>
                <a:spcPct val="1389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CF00"/>
                </a:solidFill>
                <a:latin typeface="Liberation Sans Narrow"/>
                <a:cs typeface="Liberation Sans Narrow"/>
              </a:rPr>
              <a:t>a</a:t>
            </a:r>
            <a:r>
              <a:rPr sz="1800" b="1" spc="-10" dirty="0">
                <a:solidFill>
                  <a:srgbClr val="FFCF00"/>
                </a:solidFill>
                <a:latin typeface="Liberation Sans Narrow"/>
                <a:cs typeface="Liberation Sans Narrow"/>
              </a:rPr>
              <a:t>n</a:t>
            </a:r>
            <a:r>
              <a:rPr sz="1800" b="1" spc="-5" dirty="0">
                <a:solidFill>
                  <a:srgbClr val="FFCF00"/>
                </a:solidFill>
                <a:latin typeface="Liberation Sans Narrow"/>
                <a:cs typeface="Liberation Sans Narrow"/>
              </a:rPr>
              <a:t>c</a:t>
            </a:r>
            <a:r>
              <a:rPr sz="1800" b="1" spc="-10" dirty="0">
                <a:solidFill>
                  <a:srgbClr val="FFCF00"/>
                </a:solidFill>
                <a:latin typeface="Liberation Sans Narrow"/>
                <a:cs typeface="Liberation Sans Narrow"/>
              </a:rPr>
              <a:t>h</a:t>
            </a:r>
            <a:r>
              <a:rPr sz="1800" b="1" dirty="0">
                <a:solidFill>
                  <a:srgbClr val="FFCF00"/>
                </a:solidFill>
                <a:latin typeface="Liberation Sans Narrow"/>
                <a:cs typeface="Liberation Sans Narrow"/>
              </a:rPr>
              <a:t>o  </a:t>
            </a:r>
            <a:r>
              <a:rPr sz="1800" b="1" spc="-5" dirty="0">
                <a:solidFill>
                  <a:srgbClr val="FFCF00"/>
                </a:solidFill>
                <a:latin typeface="Liberation Sans Narrow"/>
                <a:cs typeface="Liberation Sans Narrow"/>
              </a:rPr>
              <a:t>alto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05600" y="4091051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>
                <a:moveTo>
                  <a:pt x="0" y="126111"/>
                </a:moveTo>
                <a:lnTo>
                  <a:pt x="9919" y="76973"/>
                </a:lnTo>
                <a:lnTo>
                  <a:pt x="36972" y="36861"/>
                </a:lnTo>
                <a:lnTo>
                  <a:pt x="77098" y="9846"/>
                </a:lnTo>
                <a:lnTo>
                  <a:pt x="126238" y="0"/>
                </a:lnTo>
                <a:lnTo>
                  <a:pt x="175377" y="9900"/>
                </a:lnTo>
                <a:lnTo>
                  <a:pt x="215503" y="36909"/>
                </a:lnTo>
                <a:lnTo>
                  <a:pt x="242556" y="76991"/>
                </a:lnTo>
                <a:lnTo>
                  <a:pt x="252475" y="126111"/>
                </a:lnTo>
                <a:lnTo>
                  <a:pt x="242556" y="175250"/>
                </a:lnTo>
                <a:lnTo>
                  <a:pt x="215503" y="215376"/>
                </a:lnTo>
                <a:lnTo>
                  <a:pt x="175377" y="242429"/>
                </a:lnTo>
                <a:lnTo>
                  <a:pt x="126238" y="252349"/>
                </a:lnTo>
                <a:lnTo>
                  <a:pt x="77098" y="242429"/>
                </a:lnTo>
                <a:lnTo>
                  <a:pt x="36972" y="215376"/>
                </a:lnTo>
                <a:lnTo>
                  <a:pt x="9919" y="175250"/>
                </a:lnTo>
                <a:lnTo>
                  <a:pt x="0" y="126111"/>
                </a:lnTo>
                <a:close/>
              </a:path>
            </a:pathLst>
          </a:custGeom>
          <a:ln w="28574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24600" y="4191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24600" y="41910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1600" y="4953000"/>
            <a:ext cx="946150" cy="381000"/>
          </a:xfrm>
          <a:custGeom>
            <a:avLst/>
            <a:gdLst/>
            <a:ahLst/>
            <a:cxnLst/>
            <a:rect l="l" t="t" r="r" b="b"/>
            <a:pathLst>
              <a:path w="946150" h="381000">
                <a:moveTo>
                  <a:pt x="0" y="0"/>
                </a:moveTo>
                <a:lnTo>
                  <a:pt x="473075" y="381000"/>
                </a:lnTo>
                <a:lnTo>
                  <a:pt x="946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38800" y="4724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51054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3810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34351" y="5386451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>
                <a:moveTo>
                  <a:pt x="0" y="126111"/>
                </a:moveTo>
                <a:lnTo>
                  <a:pt x="9900" y="76991"/>
                </a:lnTo>
                <a:lnTo>
                  <a:pt x="36909" y="36909"/>
                </a:lnTo>
                <a:lnTo>
                  <a:pt x="76991" y="9900"/>
                </a:lnTo>
                <a:lnTo>
                  <a:pt x="126110" y="0"/>
                </a:lnTo>
                <a:lnTo>
                  <a:pt x="175250" y="9900"/>
                </a:lnTo>
                <a:lnTo>
                  <a:pt x="215376" y="36909"/>
                </a:lnTo>
                <a:lnTo>
                  <a:pt x="242429" y="76991"/>
                </a:lnTo>
                <a:lnTo>
                  <a:pt x="252349" y="126111"/>
                </a:lnTo>
                <a:lnTo>
                  <a:pt x="242429" y="175250"/>
                </a:lnTo>
                <a:lnTo>
                  <a:pt x="215376" y="215376"/>
                </a:lnTo>
                <a:lnTo>
                  <a:pt x="175250" y="242429"/>
                </a:lnTo>
                <a:lnTo>
                  <a:pt x="126110" y="252349"/>
                </a:lnTo>
                <a:lnTo>
                  <a:pt x="76991" y="242429"/>
                </a:lnTo>
                <a:lnTo>
                  <a:pt x="36909" y="215376"/>
                </a:lnTo>
                <a:lnTo>
                  <a:pt x="9900" y="175250"/>
                </a:lnTo>
                <a:lnTo>
                  <a:pt x="0" y="12611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59701" y="5486400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2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79194" y="5328920"/>
            <a:ext cx="6637020" cy="8674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398645">
              <a:lnSpc>
                <a:spcPct val="100000"/>
              </a:lnSpc>
              <a:spcBef>
                <a:spcPts val="140"/>
              </a:spcBef>
              <a:tabLst>
                <a:tab pos="6269990" algn="l"/>
              </a:tabLst>
            </a:pPr>
            <a:r>
              <a:rPr sz="1800" dirty="0">
                <a:latin typeface="Liberation Sans Narrow"/>
                <a:cs typeface="Liberation Sans Narrow"/>
              </a:rPr>
              <a:t>CUA</a:t>
            </a:r>
            <a:r>
              <a:rPr sz="1800" spc="5" dirty="0">
                <a:latin typeface="Liberation Sans Narrow"/>
                <a:cs typeface="Liberation Sans Narrow"/>
              </a:rPr>
              <a:t>D</a:t>
            </a:r>
            <a:r>
              <a:rPr sz="1800" dirty="0">
                <a:latin typeface="Liberation Sans Narrow"/>
                <a:cs typeface="Liberation Sans Narrow"/>
              </a:rPr>
              <a:t>RADO	</a:t>
            </a:r>
            <a:r>
              <a:rPr sz="2700" spc="-7" baseline="1543" dirty="0">
                <a:latin typeface="Liberation Sans Narrow"/>
                <a:cs typeface="Liberation Sans Narrow"/>
              </a:rPr>
              <a:t>l</a:t>
            </a:r>
            <a:r>
              <a:rPr sz="2700" spc="-15" baseline="1543" dirty="0">
                <a:latin typeface="Liberation Sans Narrow"/>
                <a:cs typeface="Liberation Sans Narrow"/>
              </a:rPr>
              <a:t>a</a:t>
            </a:r>
            <a:r>
              <a:rPr sz="2700" spc="-7" baseline="1543" dirty="0">
                <a:latin typeface="Liberation Sans Narrow"/>
                <a:cs typeface="Liberation Sans Narrow"/>
              </a:rPr>
              <a:t>do</a:t>
            </a:r>
            <a:endParaRPr sz="2700" baseline="1543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latin typeface="Tahoma"/>
                <a:cs typeface="Tahoma"/>
              </a:rPr>
              <a:t>“</a:t>
            </a:r>
            <a:r>
              <a:rPr sz="2000" spc="-5" dirty="0">
                <a:latin typeface="Liberation Sans Narrow"/>
                <a:cs typeface="Liberation Sans Narrow"/>
              </a:rPr>
              <a:t>ancho</a:t>
            </a:r>
            <a:r>
              <a:rPr sz="2000" spc="-5" dirty="0">
                <a:latin typeface="Tahoma"/>
                <a:cs typeface="Tahoma"/>
              </a:rPr>
              <a:t>” </a:t>
            </a:r>
            <a:r>
              <a:rPr sz="2000" dirty="0">
                <a:latin typeface="Tahoma"/>
                <a:cs typeface="Tahoma"/>
              </a:rPr>
              <a:t>y </a:t>
            </a:r>
            <a:r>
              <a:rPr sz="2000" spc="-5" dirty="0">
                <a:latin typeface="Tahoma"/>
                <a:cs typeface="Tahoma"/>
              </a:rPr>
              <a:t>“</a:t>
            </a:r>
            <a:r>
              <a:rPr sz="2000" spc="-5" dirty="0">
                <a:latin typeface="Liberation Sans Narrow"/>
                <a:cs typeface="Liberation Sans Narrow"/>
              </a:rPr>
              <a:t>alto</a:t>
            </a:r>
            <a:r>
              <a:rPr sz="2000" spc="-5" dirty="0">
                <a:latin typeface="Tahoma"/>
                <a:cs typeface="Tahoma"/>
              </a:rPr>
              <a:t>” </a:t>
            </a:r>
            <a:r>
              <a:rPr sz="2000" dirty="0">
                <a:latin typeface="Tahoma"/>
                <a:cs typeface="Tahoma"/>
              </a:rPr>
              <a:t>no </a:t>
            </a:r>
            <a:r>
              <a:rPr sz="2000" spc="-5" dirty="0">
                <a:latin typeface="Tahoma"/>
                <a:cs typeface="Tahoma"/>
              </a:rPr>
              <a:t>deberían </a:t>
            </a:r>
            <a:r>
              <a:rPr sz="2000" dirty="0">
                <a:latin typeface="Tahoma"/>
                <a:cs typeface="Tahoma"/>
              </a:rPr>
              <a:t>ser </a:t>
            </a:r>
            <a:r>
              <a:rPr sz="2000" spc="-5" dirty="0">
                <a:latin typeface="Tahoma"/>
                <a:cs typeface="Tahoma"/>
              </a:rPr>
              <a:t>heredados </a:t>
            </a:r>
            <a:r>
              <a:rPr sz="2000" dirty="0">
                <a:latin typeface="Tahoma"/>
                <a:cs typeface="Tahoma"/>
              </a:rPr>
              <a:t>por </a:t>
            </a:r>
            <a:r>
              <a:rPr sz="2000" spc="-5" dirty="0">
                <a:latin typeface="Tahoma"/>
                <a:cs typeface="Tahoma"/>
              </a:rPr>
              <a:t>el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subtipo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4962525" y="4416361"/>
            <a:ext cx="141922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RECTÁNGULO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844" y="1784426"/>
            <a:ext cx="7629525" cy="259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6195" indent="-342265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Si </a:t>
            </a:r>
            <a:r>
              <a:rPr sz="2400" dirty="0">
                <a:latin typeface="Tahoma"/>
                <a:cs typeface="Tahoma"/>
              </a:rPr>
              <a:t>un </a:t>
            </a:r>
            <a:r>
              <a:rPr sz="2400" spc="-5" dirty="0">
                <a:latin typeface="Tahoma"/>
                <a:cs typeface="Tahoma"/>
              </a:rPr>
              <a:t>supertipo </a:t>
            </a:r>
            <a:r>
              <a:rPr sz="2400" dirty="0">
                <a:latin typeface="Tahoma"/>
                <a:cs typeface="Tahoma"/>
              </a:rPr>
              <a:t>y un </a:t>
            </a:r>
            <a:r>
              <a:rPr sz="2400" spc="-5" dirty="0">
                <a:latin typeface="Tahoma"/>
                <a:cs typeface="Tahoma"/>
              </a:rPr>
              <a:t>subtipo tienen </a:t>
            </a:r>
            <a:r>
              <a:rPr sz="2400" b="1" spc="-5" dirty="0">
                <a:latin typeface="Tahoma"/>
                <a:cs typeface="Tahoma"/>
              </a:rPr>
              <a:t>un atributo con  </a:t>
            </a:r>
            <a:r>
              <a:rPr sz="2400" b="1" dirty="0">
                <a:latin typeface="Tahoma"/>
                <a:cs typeface="Tahoma"/>
              </a:rPr>
              <a:t>el mismo </a:t>
            </a:r>
            <a:r>
              <a:rPr sz="2400" b="1" spc="-5" dirty="0">
                <a:latin typeface="Tahoma"/>
                <a:cs typeface="Tahoma"/>
              </a:rPr>
              <a:t>nombre</a:t>
            </a:r>
            <a:r>
              <a:rPr sz="2400" spc="-5" dirty="0">
                <a:latin typeface="Tahoma"/>
                <a:cs typeface="Tahoma"/>
              </a:rPr>
              <a:t>, se entiende </a:t>
            </a:r>
            <a:r>
              <a:rPr sz="2400" dirty="0">
                <a:latin typeface="Tahoma"/>
                <a:cs typeface="Tahoma"/>
              </a:rPr>
              <a:t>que </a:t>
            </a:r>
            <a:r>
              <a:rPr sz="2400" b="1" dirty="0">
                <a:solidFill>
                  <a:srgbClr val="333399"/>
                </a:solidFill>
                <a:latin typeface="Tahoma"/>
                <a:cs typeface="Tahoma"/>
              </a:rPr>
              <a:t>el </a:t>
            </a:r>
            <a:r>
              <a:rPr sz="2400" b="1" spc="-5" dirty="0">
                <a:solidFill>
                  <a:srgbClr val="333399"/>
                </a:solidFill>
                <a:latin typeface="Tahoma"/>
                <a:cs typeface="Tahoma"/>
              </a:rPr>
              <a:t>atributo del  subtipo redefine </a:t>
            </a:r>
            <a:r>
              <a:rPr sz="2400" b="1" dirty="0">
                <a:solidFill>
                  <a:srgbClr val="333399"/>
                </a:solidFill>
                <a:latin typeface="Tahoma"/>
                <a:cs typeface="Tahoma"/>
              </a:rPr>
              <a:t>el </a:t>
            </a:r>
            <a:r>
              <a:rPr sz="2400" b="1" spc="-5" dirty="0">
                <a:solidFill>
                  <a:srgbClr val="333399"/>
                </a:solidFill>
                <a:latin typeface="Tahoma"/>
                <a:cs typeface="Tahoma"/>
              </a:rPr>
              <a:t>del</a:t>
            </a:r>
            <a:r>
              <a:rPr sz="2400" b="1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ahoma"/>
                <a:cs typeface="Tahoma"/>
              </a:rPr>
              <a:t>supertipo</a:t>
            </a:r>
            <a:endParaRPr sz="24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dirty="0">
                <a:latin typeface="Tahoma"/>
                <a:cs typeface="Tahoma"/>
              </a:rPr>
              <a:t>Se </a:t>
            </a:r>
            <a:r>
              <a:rPr sz="2000" spc="-5" dirty="0">
                <a:latin typeface="Tahoma"/>
                <a:cs typeface="Tahoma"/>
              </a:rPr>
              <a:t>utiliza el </a:t>
            </a:r>
            <a:r>
              <a:rPr sz="2000" b="1" spc="-5" dirty="0">
                <a:latin typeface="Tahoma"/>
                <a:cs typeface="Tahoma"/>
              </a:rPr>
              <a:t>mismo </a:t>
            </a:r>
            <a:r>
              <a:rPr sz="2000" b="1" dirty="0">
                <a:latin typeface="Tahoma"/>
                <a:cs typeface="Tahoma"/>
              </a:rPr>
              <a:t>nombre y </a:t>
            </a:r>
            <a:r>
              <a:rPr sz="2000" b="1" spc="-5" dirty="0">
                <a:latin typeface="Tahoma"/>
                <a:cs typeface="Tahoma"/>
              </a:rPr>
              <a:t>significado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semántico</a:t>
            </a:r>
            <a:endParaRPr sz="2000">
              <a:latin typeface="Tahoma"/>
              <a:cs typeface="Tahoma"/>
            </a:endParaRPr>
          </a:p>
          <a:p>
            <a:pPr marL="832485" marR="508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spc="-5" dirty="0">
                <a:latin typeface="Tahoma"/>
                <a:cs typeface="Tahoma"/>
              </a:rPr>
              <a:t>pero </a:t>
            </a:r>
            <a:r>
              <a:rPr sz="2000" dirty="0">
                <a:latin typeface="Tahoma"/>
                <a:cs typeface="Tahoma"/>
              </a:rPr>
              <a:t>se </a:t>
            </a:r>
            <a:r>
              <a:rPr sz="2000" spc="-5" dirty="0">
                <a:latin typeface="Tahoma"/>
                <a:cs typeface="Tahoma"/>
              </a:rPr>
              <a:t>modifica cómo </a:t>
            </a:r>
            <a:r>
              <a:rPr sz="2000" dirty="0">
                <a:latin typeface="Tahoma"/>
                <a:cs typeface="Tahoma"/>
              </a:rPr>
              <a:t>se </a:t>
            </a:r>
            <a:r>
              <a:rPr sz="2000" b="1" spc="-5" dirty="0">
                <a:latin typeface="Tahoma"/>
                <a:cs typeface="Tahoma"/>
              </a:rPr>
              <a:t>calcula </a:t>
            </a:r>
            <a:r>
              <a:rPr sz="2000" dirty="0">
                <a:latin typeface="Tahoma"/>
                <a:cs typeface="Tahoma"/>
              </a:rPr>
              <a:t>o </a:t>
            </a:r>
            <a:r>
              <a:rPr sz="2000" spc="-5" dirty="0">
                <a:latin typeface="Tahoma"/>
                <a:cs typeface="Tahoma"/>
              </a:rPr>
              <a:t>cómo </a:t>
            </a:r>
            <a:r>
              <a:rPr sz="2000" dirty="0">
                <a:latin typeface="Tahoma"/>
                <a:cs typeface="Tahoma"/>
              </a:rPr>
              <a:t>se </a:t>
            </a:r>
            <a:r>
              <a:rPr sz="2000" b="1" spc="-5" dirty="0">
                <a:latin typeface="Tahoma"/>
                <a:cs typeface="Tahoma"/>
              </a:rPr>
              <a:t>representa </a:t>
            </a:r>
            <a:r>
              <a:rPr sz="2000" spc="-5" dirty="0">
                <a:latin typeface="Tahoma"/>
                <a:cs typeface="Tahoma"/>
              </a:rPr>
              <a:t>el  </a:t>
            </a:r>
            <a:r>
              <a:rPr sz="2000" spc="-10" dirty="0">
                <a:latin typeface="Tahoma"/>
                <a:cs typeface="Tahoma"/>
              </a:rPr>
              <a:t>valor </a:t>
            </a:r>
            <a:r>
              <a:rPr sz="2000" dirty="0">
                <a:latin typeface="Tahoma"/>
                <a:cs typeface="Tahoma"/>
              </a:rPr>
              <a:t>del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atributo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Tiene </a:t>
            </a:r>
            <a:r>
              <a:rPr sz="2400" spc="-5" dirty="0">
                <a:latin typeface="Tahoma"/>
                <a:cs typeface="Tahoma"/>
              </a:rPr>
              <a:t>sentido sobre todo </a:t>
            </a:r>
            <a:r>
              <a:rPr sz="2400" spc="-10" dirty="0">
                <a:latin typeface="Tahoma"/>
                <a:cs typeface="Tahoma"/>
              </a:rPr>
              <a:t>para </a:t>
            </a:r>
            <a:r>
              <a:rPr sz="2400" dirty="0">
                <a:latin typeface="Tahoma"/>
                <a:cs typeface="Tahoma"/>
              </a:rPr>
              <a:t>atributos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derivados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3162" y="762000"/>
            <a:ext cx="7772400" cy="914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ts val="3260"/>
              </a:lnSpc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E/G: Jerarquías y</a:t>
            </a:r>
            <a:r>
              <a:rPr sz="280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Retículas: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840"/>
              </a:lnSpc>
            </a:pPr>
            <a:r>
              <a:rPr sz="3200" b="1" dirty="0">
                <a:solidFill>
                  <a:srgbClr val="333399"/>
                </a:solidFill>
                <a:latin typeface="Times New Roman"/>
                <a:cs typeface="Times New Roman"/>
              </a:rPr>
              <a:t>Redefinición de atributos</a:t>
            </a:r>
            <a:r>
              <a:rPr sz="3200" b="1" spc="-7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Times New Roman"/>
                <a:cs typeface="Times New Roman"/>
              </a:rPr>
              <a:t>heredados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9200" y="5003800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75377" y="9919"/>
                </a:lnTo>
                <a:lnTo>
                  <a:pt x="215503" y="36972"/>
                </a:lnTo>
                <a:lnTo>
                  <a:pt x="242556" y="77098"/>
                </a:lnTo>
                <a:lnTo>
                  <a:pt x="252475" y="126237"/>
                </a:lnTo>
                <a:lnTo>
                  <a:pt x="242556" y="175377"/>
                </a:lnTo>
                <a:lnTo>
                  <a:pt x="215503" y="215503"/>
                </a:lnTo>
                <a:lnTo>
                  <a:pt x="175377" y="242556"/>
                </a:lnTo>
                <a:lnTo>
                  <a:pt x="126237" y="252475"/>
                </a:lnTo>
                <a:lnTo>
                  <a:pt x="77098" y="242556"/>
                </a:lnTo>
                <a:lnTo>
                  <a:pt x="36972" y="215503"/>
                </a:lnTo>
                <a:lnTo>
                  <a:pt x="9919" y="175377"/>
                </a:lnTo>
                <a:lnTo>
                  <a:pt x="0" y="126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72076" y="510374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12790" y="4455414"/>
            <a:ext cx="5359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 marR="5080" indent="-19050">
              <a:lnSpc>
                <a:spcPct val="1389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a</a:t>
            </a:r>
            <a:r>
              <a:rPr sz="1800" spc="-10" dirty="0">
                <a:latin typeface="Liberation Sans Narrow"/>
                <a:cs typeface="Liberation Sans Narrow"/>
              </a:rPr>
              <a:t>n</a:t>
            </a:r>
            <a:r>
              <a:rPr sz="1800" dirty="0">
                <a:latin typeface="Liberation Sans Narrow"/>
                <a:cs typeface="Liberation Sans Narrow"/>
              </a:rPr>
              <a:t>c</a:t>
            </a:r>
            <a:r>
              <a:rPr sz="1800" spc="-5" dirty="0">
                <a:latin typeface="Liberation Sans Narrow"/>
                <a:cs typeface="Liberation Sans Narrow"/>
              </a:rPr>
              <a:t>ho  alto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000" y="4622800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75377" y="9919"/>
                </a:lnTo>
                <a:lnTo>
                  <a:pt x="215503" y="36972"/>
                </a:lnTo>
                <a:lnTo>
                  <a:pt x="242556" y="77098"/>
                </a:lnTo>
                <a:lnTo>
                  <a:pt x="252475" y="126237"/>
                </a:lnTo>
                <a:lnTo>
                  <a:pt x="242556" y="175377"/>
                </a:lnTo>
                <a:lnTo>
                  <a:pt x="215503" y="215503"/>
                </a:lnTo>
                <a:lnTo>
                  <a:pt x="175377" y="242556"/>
                </a:lnTo>
                <a:lnTo>
                  <a:pt x="126237" y="252475"/>
                </a:lnTo>
                <a:lnTo>
                  <a:pt x="77098" y="242556"/>
                </a:lnTo>
                <a:lnTo>
                  <a:pt x="36972" y="215503"/>
                </a:lnTo>
                <a:lnTo>
                  <a:pt x="9919" y="175377"/>
                </a:lnTo>
                <a:lnTo>
                  <a:pt x="0" y="126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95876" y="4722748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95876" y="472274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4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52876" y="5484876"/>
            <a:ext cx="946150" cy="381000"/>
          </a:xfrm>
          <a:custGeom>
            <a:avLst/>
            <a:gdLst/>
            <a:ahLst/>
            <a:cxnLst/>
            <a:rect l="l" t="t" r="r" b="b"/>
            <a:pathLst>
              <a:path w="946150" h="381000">
                <a:moveTo>
                  <a:pt x="0" y="0"/>
                </a:moveTo>
                <a:lnTo>
                  <a:pt x="473075" y="380936"/>
                </a:lnTo>
                <a:lnTo>
                  <a:pt x="946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0076" y="52562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4876" y="5637212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3810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05500" y="5918200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>
                <a:moveTo>
                  <a:pt x="0" y="126212"/>
                </a:moveTo>
                <a:lnTo>
                  <a:pt x="9919" y="77082"/>
                </a:lnTo>
                <a:lnTo>
                  <a:pt x="36972" y="36964"/>
                </a:lnTo>
                <a:lnTo>
                  <a:pt x="77098" y="9917"/>
                </a:lnTo>
                <a:lnTo>
                  <a:pt x="126237" y="0"/>
                </a:lnTo>
                <a:lnTo>
                  <a:pt x="175377" y="9917"/>
                </a:lnTo>
                <a:lnTo>
                  <a:pt x="215503" y="36964"/>
                </a:lnTo>
                <a:lnTo>
                  <a:pt x="242556" y="77082"/>
                </a:lnTo>
                <a:lnTo>
                  <a:pt x="252475" y="126212"/>
                </a:lnTo>
                <a:lnTo>
                  <a:pt x="242556" y="175335"/>
                </a:lnTo>
                <a:lnTo>
                  <a:pt x="215503" y="215449"/>
                </a:lnTo>
                <a:lnTo>
                  <a:pt x="175377" y="242494"/>
                </a:lnTo>
                <a:lnTo>
                  <a:pt x="126237" y="252412"/>
                </a:lnTo>
                <a:lnTo>
                  <a:pt x="77098" y="242494"/>
                </a:lnTo>
                <a:lnTo>
                  <a:pt x="36972" y="215449"/>
                </a:lnTo>
                <a:lnTo>
                  <a:pt x="9919" y="175335"/>
                </a:lnTo>
                <a:lnTo>
                  <a:pt x="0" y="1262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30850" y="6018212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89425" y="5865812"/>
            <a:ext cx="124142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CUADRADO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8267" y="5370067"/>
            <a:ext cx="466090" cy="79057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950"/>
              </a:spcBef>
            </a:pPr>
            <a:r>
              <a:rPr sz="1800" b="1" spc="-5" dirty="0">
                <a:solidFill>
                  <a:srgbClr val="FFCF00"/>
                </a:solidFill>
                <a:latin typeface="Liberation Sans Narrow"/>
                <a:cs typeface="Liberation Sans Narrow"/>
              </a:rPr>
              <a:t>ár</a:t>
            </a:r>
            <a:r>
              <a:rPr sz="1800" b="1" spc="-10" dirty="0">
                <a:solidFill>
                  <a:srgbClr val="FFCF00"/>
                </a:solidFill>
                <a:latin typeface="Liberation Sans Narrow"/>
                <a:cs typeface="Liberation Sans Narrow"/>
              </a:rPr>
              <a:t>e</a:t>
            </a:r>
            <a:r>
              <a:rPr sz="1800" b="1" dirty="0">
                <a:solidFill>
                  <a:srgbClr val="FFCF00"/>
                </a:solidFill>
                <a:latin typeface="Liberation Sans Narrow"/>
                <a:cs typeface="Liberation Sans Narrow"/>
              </a:rPr>
              <a:t>a</a:t>
            </a:r>
            <a:endParaRPr sz="18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lado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84926" y="5538851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>
                <a:moveTo>
                  <a:pt x="0" y="126136"/>
                </a:moveTo>
                <a:lnTo>
                  <a:pt x="9900" y="77023"/>
                </a:lnTo>
                <a:lnTo>
                  <a:pt x="36909" y="36931"/>
                </a:lnTo>
                <a:lnTo>
                  <a:pt x="76991" y="9907"/>
                </a:lnTo>
                <a:lnTo>
                  <a:pt x="126111" y="0"/>
                </a:lnTo>
                <a:lnTo>
                  <a:pt x="175250" y="9907"/>
                </a:lnTo>
                <a:lnTo>
                  <a:pt x="215376" y="36931"/>
                </a:lnTo>
                <a:lnTo>
                  <a:pt x="242429" y="77023"/>
                </a:lnTo>
                <a:lnTo>
                  <a:pt x="252349" y="126136"/>
                </a:lnTo>
                <a:lnTo>
                  <a:pt x="242429" y="175271"/>
                </a:lnTo>
                <a:lnTo>
                  <a:pt x="215376" y="215385"/>
                </a:lnTo>
                <a:lnTo>
                  <a:pt x="175250" y="242431"/>
                </a:lnTo>
                <a:lnTo>
                  <a:pt x="126111" y="252349"/>
                </a:lnTo>
                <a:lnTo>
                  <a:pt x="76991" y="242431"/>
                </a:lnTo>
                <a:lnTo>
                  <a:pt x="36909" y="215385"/>
                </a:lnTo>
                <a:lnTo>
                  <a:pt x="9900" y="175271"/>
                </a:lnTo>
                <a:lnTo>
                  <a:pt x="0" y="126149"/>
                </a:lnTo>
                <a:close/>
              </a:path>
            </a:pathLst>
          </a:custGeom>
          <a:ln w="28575">
            <a:solidFill>
              <a:srgbClr val="FFC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0200" y="5638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0200" y="5638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94025" y="5081523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39775" y="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43200" y="5005323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30" h="252729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75377" y="9919"/>
                </a:lnTo>
                <a:lnTo>
                  <a:pt x="215503" y="36972"/>
                </a:lnTo>
                <a:lnTo>
                  <a:pt x="242556" y="77098"/>
                </a:lnTo>
                <a:lnTo>
                  <a:pt x="252475" y="126237"/>
                </a:lnTo>
                <a:lnTo>
                  <a:pt x="242556" y="175377"/>
                </a:lnTo>
                <a:lnTo>
                  <a:pt x="215503" y="215503"/>
                </a:lnTo>
                <a:lnTo>
                  <a:pt x="175377" y="242556"/>
                </a:lnTo>
                <a:lnTo>
                  <a:pt x="126237" y="252475"/>
                </a:lnTo>
                <a:lnTo>
                  <a:pt x="77098" y="242556"/>
                </a:lnTo>
                <a:lnTo>
                  <a:pt x="36972" y="215503"/>
                </a:lnTo>
                <a:lnTo>
                  <a:pt x="9919" y="175377"/>
                </a:lnTo>
                <a:lnTo>
                  <a:pt x="0" y="126237"/>
                </a:lnTo>
                <a:close/>
              </a:path>
            </a:pathLst>
          </a:custGeom>
          <a:ln w="28575">
            <a:solidFill>
              <a:srgbClr val="FFCF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47392" y="4923790"/>
            <a:ext cx="4102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CF00"/>
                </a:solidFill>
                <a:latin typeface="Liberation Sans Narrow"/>
                <a:cs typeface="Liberation Sans Narrow"/>
              </a:rPr>
              <a:t>ár</a:t>
            </a:r>
            <a:r>
              <a:rPr sz="1800" b="1" spc="-10" dirty="0">
                <a:solidFill>
                  <a:srgbClr val="FFCF00"/>
                </a:solidFill>
                <a:latin typeface="Liberation Sans Narrow"/>
                <a:cs typeface="Liberation Sans Narrow"/>
              </a:rPr>
              <a:t>e</a:t>
            </a:r>
            <a:r>
              <a:rPr sz="1800" b="1" dirty="0">
                <a:solidFill>
                  <a:srgbClr val="FFCF00"/>
                </a:solidFill>
                <a:latin typeface="Liberation Sans Narrow"/>
                <a:cs typeface="Liberation Sans Narrow"/>
              </a:rPr>
              <a:t>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3233801" y="4948237"/>
            <a:ext cx="141922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RECTÁNGULO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76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3218" y="1629123"/>
            <a:ext cx="7661909" cy="1501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675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Consideraremos que </a:t>
            </a:r>
            <a:r>
              <a:rPr sz="2400" dirty="0">
                <a:latin typeface="Arial"/>
                <a:cs typeface="Arial"/>
              </a:rPr>
              <a:t>en el </a:t>
            </a:r>
            <a:r>
              <a:rPr sz="2400" spc="-5" dirty="0">
                <a:latin typeface="Arial"/>
                <a:cs typeface="Arial"/>
              </a:rPr>
              <a:t>MERE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  <a:p>
            <a:pPr marL="974090" lvl="1" indent="-291465">
              <a:lnSpc>
                <a:spcPct val="100000"/>
              </a:lnSpc>
              <a:spcBef>
                <a:spcPts val="484"/>
              </a:spcBef>
              <a:buChar char="–"/>
              <a:tabLst>
                <a:tab pos="974090" algn="l"/>
                <a:tab pos="974725" algn="l"/>
              </a:tabLst>
            </a:pPr>
            <a:r>
              <a:rPr sz="2000" dirty="0">
                <a:latin typeface="Arial"/>
                <a:cs typeface="Arial"/>
              </a:rPr>
              <a:t>Los subtipos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heredan </a:t>
            </a:r>
            <a:r>
              <a:rPr sz="2000" b="1" dirty="0">
                <a:latin typeface="Arial"/>
                <a:cs typeface="Arial"/>
              </a:rPr>
              <a:t>todos </a:t>
            </a:r>
            <a:r>
              <a:rPr sz="2000" dirty="0">
                <a:latin typeface="Arial"/>
                <a:cs typeface="Arial"/>
              </a:rPr>
              <a:t>los atributos de los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supertipos</a:t>
            </a:r>
            <a:endParaRPr sz="2000">
              <a:latin typeface="Arial"/>
              <a:cs typeface="Arial"/>
            </a:endParaRPr>
          </a:p>
          <a:p>
            <a:pPr marL="974090" marR="768985" lvl="1" indent="-291465">
              <a:lnSpc>
                <a:spcPct val="100000"/>
              </a:lnSpc>
              <a:spcBef>
                <a:spcPts val="480"/>
              </a:spcBef>
              <a:buChar char="–"/>
              <a:tabLst>
                <a:tab pos="974090" algn="l"/>
                <a:tab pos="974725" algn="l"/>
              </a:tabLst>
            </a:pPr>
            <a:r>
              <a:rPr sz="2000" dirty="0">
                <a:latin typeface="Arial"/>
                <a:cs typeface="Arial"/>
              </a:rPr>
              <a:t>Pero se permite la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redefinición de atributos </a:t>
            </a:r>
            <a:r>
              <a:rPr sz="2000" dirty="0">
                <a:latin typeface="Arial"/>
                <a:cs typeface="Arial"/>
              </a:rPr>
              <a:t>en los  subtipos, y la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inhibición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de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la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herencia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atributos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3218" y="5080253"/>
            <a:ext cx="7331709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5080" indent="-380365">
              <a:lnSpc>
                <a:spcPct val="100000"/>
              </a:lnSpc>
              <a:spcBef>
                <a:spcPts val="100"/>
              </a:spcBef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Arial"/>
                <a:cs typeface="Arial"/>
              </a:rPr>
              <a:t>... y </a:t>
            </a:r>
            <a:r>
              <a:rPr sz="2400" spc="-5" dirty="0">
                <a:latin typeface="Arial"/>
                <a:cs typeface="Arial"/>
              </a:rPr>
              <a:t>si se da herencia múltiple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-5" dirty="0">
                <a:latin typeface="Arial"/>
                <a:cs typeface="Arial"/>
              </a:rPr>
              <a:t>existe </a:t>
            </a:r>
            <a:r>
              <a:rPr sz="2400" b="1" spc="-5" dirty="0">
                <a:latin typeface="Arial"/>
                <a:cs typeface="Arial"/>
              </a:rPr>
              <a:t>conflicto de  nombres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el </a:t>
            </a:r>
            <a:r>
              <a:rPr sz="2400" spc="-5" dirty="0">
                <a:latin typeface="Arial"/>
                <a:cs typeface="Arial"/>
              </a:rPr>
              <a:t>usuario elegirá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entre</a:t>
            </a:r>
            <a:endParaRPr sz="2400">
              <a:latin typeface="Arial"/>
              <a:cs typeface="Arial"/>
            </a:endParaRPr>
          </a:p>
          <a:p>
            <a:pPr marL="682625">
              <a:lnSpc>
                <a:spcPct val="100000"/>
              </a:lnSpc>
              <a:spcBef>
                <a:spcPts val="5"/>
              </a:spcBef>
              <a:tabLst>
                <a:tab pos="974090" algn="l"/>
              </a:tabLst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–	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Renombrar </a:t>
            </a:r>
            <a:r>
              <a:rPr sz="2000" dirty="0">
                <a:latin typeface="Arial"/>
                <a:cs typeface="Arial"/>
              </a:rPr>
              <a:t>algunos atributos en conflicto,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3752" y="6177788"/>
            <a:ext cx="4760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530" algn="l"/>
              </a:tabLst>
            </a:pPr>
            <a:r>
              <a:rPr sz="2000" dirty="0">
                <a:solidFill>
                  <a:srgbClr val="333399"/>
                </a:solidFill>
                <a:latin typeface="Arial"/>
                <a:cs typeface="Arial"/>
              </a:rPr>
              <a:t>–	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Inhibir </a:t>
            </a:r>
            <a:r>
              <a:rPr sz="2000" dirty="0">
                <a:latin typeface="Arial"/>
                <a:cs typeface="Arial"/>
              </a:rPr>
              <a:t>la herencia de algunos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atributos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3162" y="762000"/>
            <a:ext cx="777240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230">
              <a:lnSpc>
                <a:spcPts val="2625"/>
              </a:lnSpc>
            </a:pPr>
            <a:r>
              <a:rPr sz="2800" spc="-5" dirty="0">
                <a:latin typeface="Times New Roman"/>
                <a:cs typeface="Times New Roman"/>
              </a:rPr>
              <a:t>E/G: Jerarquías 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Retículas:</a:t>
            </a:r>
            <a:endParaRPr sz="2800">
              <a:latin typeface="Times New Roman"/>
              <a:cs typeface="Times New Roman"/>
            </a:endParaRPr>
          </a:p>
          <a:p>
            <a:pPr marL="189230">
              <a:lnSpc>
                <a:spcPts val="3454"/>
              </a:lnSpc>
            </a:pPr>
            <a:r>
              <a:rPr sz="3200" b="1" spc="-20" dirty="0">
                <a:latin typeface="Times New Roman"/>
                <a:cs typeface="Times New Roman"/>
              </a:rPr>
              <a:t>Tratamiento </a:t>
            </a:r>
            <a:r>
              <a:rPr sz="3200" b="1" dirty="0">
                <a:latin typeface="Times New Roman"/>
                <a:cs typeface="Times New Roman"/>
              </a:rPr>
              <a:t>de la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herencia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6425" y="3657600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>
                <a:moveTo>
                  <a:pt x="0" y="0"/>
                </a:moveTo>
                <a:lnTo>
                  <a:pt x="282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5600" y="3581400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30" h="252729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75377" y="9919"/>
                </a:lnTo>
                <a:lnTo>
                  <a:pt x="215503" y="36972"/>
                </a:lnTo>
                <a:lnTo>
                  <a:pt x="242556" y="77098"/>
                </a:lnTo>
                <a:lnTo>
                  <a:pt x="252475" y="126237"/>
                </a:lnTo>
                <a:lnTo>
                  <a:pt x="242556" y="175377"/>
                </a:lnTo>
                <a:lnTo>
                  <a:pt x="215503" y="215503"/>
                </a:lnTo>
                <a:lnTo>
                  <a:pt x="175377" y="242556"/>
                </a:lnTo>
                <a:lnTo>
                  <a:pt x="126237" y="252475"/>
                </a:lnTo>
                <a:lnTo>
                  <a:pt x="77098" y="242556"/>
                </a:lnTo>
                <a:lnTo>
                  <a:pt x="36972" y="215503"/>
                </a:lnTo>
                <a:lnTo>
                  <a:pt x="9919" y="175377"/>
                </a:lnTo>
                <a:lnTo>
                  <a:pt x="0" y="126237"/>
                </a:lnTo>
                <a:close/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04617" y="3499484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ár</a:t>
            </a:r>
            <a:r>
              <a:rPr sz="1800" spc="-10" dirty="0">
                <a:latin typeface="Liberation Sans Narrow"/>
                <a:cs typeface="Liberation Sans Narrow"/>
              </a:rPr>
              <a:t>e</a:t>
            </a:r>
            <a:r>
              <a:rPr sz="1800" dirty="0">
                <a:latin typeface="Liberation Sans Narrow"/>
                <a:cs typeface="Liberation Sans Narrow"/>
              </a:rPr>
              <a:t>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13526" y="4167251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>
                <a:moveTo>
                  <a:pt x="0" y="126111"/>
                </a:moveTo>
                <a:lnTo>
                  <a:pt x="9900" y="76973"/>
                </a:lnTo>
                <a:lnTo>
                  <a:pt x="36909" y="36861"/>
                </a:lnTo>
                <a:lnTo>
                  <a:pt x="76991" y="9846"/>
                </a:lnTo>
                <a:lnTo>
                  <a:pt x="126111" y="0"/>
                </a:lnTo>
                <a:lnTo>
                  <a:pt x="175250" y="9900"/>
                </a:lnTo>
                <a:lnTo>
                  <a:pt x="215376" y="36909"/>
                </a:lnTo>
                <a:lnTo>
                  <a:pt x="242429" y="76991"/>
                </a:lnTo>
                <a:lnTo>
                  <a:pt x="252349" y="126111"/>
                </a:lnTo>
                <a:lnTo>
                  <a:pt x="242429" y="175250"/>
                </a:lnTo>
                <a:lnTo>
                  <a:pt x="215376" y="215376"/>
                </a:lnTo>
                <a:lnTo>
                  <a:pt x="175250" y="242429"/>
                </a:lnTo>
                <a:lnTo>
                  <a:pt x="126111" y="252349"/>
                </a:lnTo>
                <a:lnTo>
                  <a:pt x="76991" y="242429"/>
                </a:lnTo>
                <a:lnTo>
                  <a:pt x="36909" y="215376"/>
                </a:lnTo>
                <a:lnTo>
                  <a:pt x="9900" y="175250"/>
                </a:lnTo>
                <a:lnTo>
                  <a:pt x="0" y="126111"/>
                </a:lnTo>
                <a:close/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8800" y="42672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4526" y="3632200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>
                <a:moveTo>
                  <a:pt x="0" y="126237"/>
                </a:moveTo>
                <a:lnTo>
                  <a:pt x="9900" y="77098"/>
                </a:lnTo>
                <a:lnTo>
                  <a:pt x="36909" y="36972"/>
                </a:lnTo>
                <a:lnTo>
                  <a:pt x="76991" y="9919"/>
                </a:lnTo>
                <a:lnTo>
                  <a:pt x="126111" y="0"/>
                </a:lnTo>
                <a:lnTo>
                  <a:pt x="175250" y="9919"/>
                </a:lnTo>
                <a:lnTo>
                  <a:pt x="215376" y="36972"/>
                </a:lnTo>
                <a:lnTo>
                  <a:pt x="242429" y="77098"/>
                </a:lnTo>
                <a:lnTo>
                  <a:pt x="252349" y="126237"/>
                </a:lnTo>
                <a:lnTo>
                  <a:pt x="242429" y="175377"/>
                </a:lnTo>
                <a:lnTo>
                  <a:pt x="215376" y="215503"/>
                </a:lnTo>
                <a:lnTo>
                  <a:pt x="175250" y="242556"/>
                </a:lnTo>
                <a:lnTo>
                  <a:pt x="126111" y="252475"/>
                </a:lnTo>
                <a:lnTo>
                  <a:pt x="76991" y="242556"/>
                </a:lnTo>
                <a:lnTo>
                  <a:pt x="36909" y="215503"/>
                </a:lnTo>
                <a:lnTo>
                  <a:pt x="9900" y="175377"/>
                </a:lnTo>
                <a:lnTo>
                  <a:pt x="0" y="12623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7275" y="373227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07863" y="3083433"/>
            <a:ext cx="53594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5080" indent="-19685">
              <a:lnSpc>
                <a:spcPct val="1389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a</a:t>
            </a:r>
            <a:r>
              <a:rPr sz="1800" spc="-10" dirty="0">
                <a:latin typeface="Liberation Sans Narrow"/>
                <a:cs typeface="Liberation Sans Narrow"/>
              </a:rPr>
              <a:t>n</a:t>
            </a:r>
            <a:r>
              <a:rPr sz="1800" dirty="0">
                <a:latin typeface="Liberation Sans Narrow"/>
                <a:cs typeface="Liberation Sans Narrow"/>
              </a:rPr>
              <a:t>c</a:t>
            </a:r>
            <a:r>
              <a:rPr sz="1800" spc="-5" dirty="0">
                <a:latin typeface="Liberation Sans Narrow"/>
                <a:cs typeface="Liberation Sans Narrow"/>
              </a:rPr>
              <a:t>ho  alto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81600" y="3251200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>
                <a:moveTo>
                  <a:pt x="0" y="126237"/>
                </a:moveTo>
                <a:lnTo>
                  <a:pt x="9919" y="77098"/>
                </a:lnTo>
                <a:lnTo>
                  <a:pt x="36972" y="36972"/>
                </a:lnTo>
                <a:lnTo>
                  <a:pt x="77098" y="9919"/>
                </a:lnTo>
                <a:lnTo>
                  <a:pt x="126237" y="0"/>
                </a:lnTo>
                <a:lnTo>
                  <a:pt x="175377" y="9919"/>
                </a:lnTo>
                <a:lnTo>
                  <a:pt x="215503" y="36972"/>
                </a:lnTo>
                <a:lnTo>
                  <a:pt x="242556" y="77098"/>
                </a:lnTo>
                <a:lnTo>
                  <a:pt x="252475" y="126237"/>
                </a:lnTo>
                <a:lnTo>
                  <a:pt x="242556" y="175377"/>
                </a:lnTo>
                <a:lnTo>
                  <a:pt x="215503" y="215503"/>
                </a:lnTo>
                <a:lnTo>
                  <a:pt x="175377" y="242556"/>
                </a:lnTo>
                <a:lnTo>
                  <a:pt x="126237" y="252475"/>
                </a:lnTo>
                <a:lnTo>
                  <a:pt x="77098" y="242556"/>
                </a:lnTo>
                <a:lnTo>
                  <a:pt x="36972" y="215503"/>
                </a:lnTo>
                <a:lnTo>
                  <a:pt x="9919" y="175377"/>
                </a:lnTo>
                <a:lnTo>
                  <a:pt x="0" y="126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91075" y="335127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91075" y="33512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48075" y="4113148"/>
            <a:ext cx="946150" cy="381000"/>
          </a:xfrm>
          <a:custGeom>
            <a:avLst/>
            <a:gdLst/>
            <a:ahLst/>
            <a:cxnLst/>
            <a:rect l="l" t="t" r="r" b="b"/>
            <a:pathLst>
              <a:path w="946150" h="381000">
                <a:moveTo>
                  <a:pt x="0" y="0"/>
                </a:moveTo>
                <a:lnTo>
                  <a:pt x="473075" y="381000"/>
                </a:lnTo>
                <a:lnTo>
                  <a:pt x="9461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5275" y="38846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4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0075" y="4265548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3810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03340" y="3998213"/>
            <a:ext cx="488950" cy="79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394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ár</a:t>
            </a:r>
            <a:r>
              <a:rPr sz="1800" spc="-10" dirty="0">
                <a:latin typeface="Liberation Sans Narrow"/>
                <a:cs typeface="Liberation Sans Narrow"/>
              </a:rPr>
              <a:t>e</a:t>
            </a:r>
            <a:r>
              <a:rPr sz="1800" dirty="0">
                <a:latin typeface="Liberation Sans Narrow"/>
                <a:cs typeface="Liberation Sans Narrow"/>
              </a:rPr>
              <a:t>a  </a:t>
            </a:r>
            <a:r>
              <a:rPr sz="1800" spc="-10" dirty="0">
                <a:latin typeface="Liberation Sans Narrow"/>
                <a:cs typeface="Liberation Sans Narrow"/>
              </a:rPr>
              <a:t>lado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00826" y="4546600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>
                <a:moveTo>
                  <a:pt x="0" y="126237"/>
                </a:moveTo>
                <a:lnTo>
                  <a:pt x="9900" y="77098"/>
                </a:lnTo>
                <a:lnTo>
                  <a:pt x="36909" y="36972"/>
                </a:lnTo>
                <a:lnTo>
                  <a:pt x="76991" y="9919"/>
                </a:lnTo>
                <a:lnTo>
                  <a:pt x="126111" y="0"/>
                </a:lnTo>
                <a:lnTo>
                  <a:pt x="175250" y="9919"/>
                </a:lnTo>
                <a:lnTo>
                  <a:pt x="215376" y="36972"/>
                </a:lnTo>
                <a:lnTo>
                  <a:pt x="242429" y="77098"/>
                </a:lnTo>
                <a:lnTo>
                  <a:pt x="252349" y="126237"/>
                </a:lnTo>
                <a:lnTo>
                  <a:pt x="242429" y="175377"/>
                </a:lnTo>
                <a:lnTo>
                  <a:pt x="215376" y="215503"/>
                </a:lnTo>
                <a:lnTo>
                  <a:pt x="175250" y="242556"/>
                </a:lnTo>
                <a:lnTo>
                  <a:pt x="126111" y="252475"/>
                </a:lnTo>
                <a:lnTo>
                  <a:pt x="76991" y="242556"/>
                </a:lnTo>
                <a:lnTo>
                  <a:pt x="36909" y="215503"/>
                </a:lnTo>
                <a:lnTo>
                  <a:pt x="9900" y="175377"/>
                </a:lnTo>
                <a:lnTo>
                  <a:pt x="0" y="12623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26176" y="4646548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2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84751" y="4494212"/>
            <a:ext cx="124142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Liberation Sans Narrow"/>
                <a:cs typeface="Liberation Sans Narrow"/>
              </a:rPr>
              <a:t>CUADRADO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9000" y="3576637"/>
            <a:ext cx="141922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Liberation Sans Narrow"/>
                <a:cs typeface="Liberation Sans Narrow"/>
              </a:rPr>
              <a:t>RECTÁNGULO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38800" y="42672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844" y="1960854"/>
            <a:ext cx="7499984" cy="38671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Dado que </a:t>
            </a:r>
            <a:r>
              <a:rPr sz="2000" dirty="0">
                <a:latin typeface="Tahoma"/>
                <a:cs typeface="Tahoma"/>
              </a:rPr>
              <a:t>se </a:t>
            </a:r>
            <a:r>
              <a:rPr sz="2000" spc="-5" dirty="0">
                <a:latin typeface="Tahoma"/>
                <a:cs typeface="Tahoma"/>
              </a:rPr>
              <a:t>tiene </a:t>
            </a:r>
            <a:r>
              <a:rPr sz="2000" dirty="0">
                <a:latin typeface="Tahoma"/>
                <a:cs typeface="Tahoma"/>
              </a:rPr>
              <a:t>esta </a:t>
            </a:r>
            <a:r>
              <a:rPr sz="2000" spc="-5" dirty="0">
                <a:latin typeface="Tahoma"/>
                <a:cs typeface="Tahoma"/>
              </a:rPr>
              <a:t>restricción inherente </a:t>
            </a:r>
            <a:r>
              <a:rPr sz="2000" dirty="0">
                <a:latin typeface="Tahoma"/>
                <a:cs typeface="Tahoma"/>
              </a:rPr>
              <a:t>del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MER:</a:t>
            </a:r>
            <a:endParaRPr sz="20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b="1" dirty="0">
                <a:latin typeface="Tahoma"/>
                <a:cs typeface="Tahoma"/>
              </a:rPr>
              <a:t>No </a:t>
            </a:r>
            <a:r>
              <a:rPr sz="2000" b="1" spc="-5" dirty="0">
                <a:latin typeface="Tahoma"/>
                <a:cs typeface="Tahoma"/>
              </a:rPr>
              <a:t>puede </a:t>
            </a:r>
            <a:r>
              <a:rPr sz="2000" b="1" dirty="0">
                <a:latin typeface="Tahoma"/>
                <a:cs typeface="Tahoma"/>
              </a:rPr>
              <a:t>expresar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relaciones</a:t>
            </a:r>
            <a:endParaRPr sz="2000">
              <a:latin typeface="Tahoma"/>
              <a:cs typeface="Tahoma"/>
            </a:endParaRPr>
          </a:p>
          <a:p>
            <a:pPr marL="1175385" lvl="2" indent="-2286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75385" algn="l"/>
                <a:tab pos="1176020" algn="l"/>
              </a:tabLst>
            </a:pPr>
            <a:r>
              <a:rPr sz="2000" b="1" dirty="0">
                <a:latin typeface="Tahoma"/>
                <a:cs typeface="Tahoma"/>
              </a:rPr>
              <a:t>entre </a:t>
            </a:r>
            <a:r>
              <a:rPr sz="2000" spc="-5" dirty="0">
                <a:latin typeface="Tahoma"/>
                <a:cs typeface="Tahoma"/>
              </a:rPr>
              <a:t>varias </a:t>
            </a:r>
            <a:r>
              <a:rPr sz="2000" b="1" spc="-5" dirty="0">
                <a:latin typeface="Tahoma"/>
                <a:cs typeface="Tahoma"/>
              </a:rPr>
              <a:t>relaciones</a:t>
            </a:r>
            <a:r>
              <a:rPr sz="2000" spc="-5" dirty="0">
                <a:latin typeface="Tahoma"/>
                <a:cs typeface="Tahoma"/>
              </a:rPr>
              <a:t>,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ni</a:t>
            </a:r>
            <a:endParaRPr sz="2000">
              <a:latin typeface="Tahoma"/>
              <a:cs typeface="Tahoma"/>
            </a:endParaRPr>
          </a:p>
          <a:p>
            <a:pPr marL="1175385" lvl="2" indent="-2286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75385" algn="l"/>
                <a:tab pos="1176020" algn="l"/>
              </a:tabLst>
            </a:pPr>
            <a:r>
              <a:rPr sz="2000" b="1" dirty="0">
                <a:latin typeface="Tahoma"/>
                <a:cs typeface="Tahoma"/>
              </a:rPr>
              <a:t>entre </a:t>
            </a:r>
            <a:r>
              <a:rPr sz="2000" dirty="0">
                <a:latin typeface="Tahoma"/>
                <a:cs typeface="Tahoma"/>
              </a:rPr>
              <a:t>un </a:t>
            </a:r>
            <a:r>
              <a:rPr sz="2000" spc="-5" dirty="0">
                <a:latin typeface="Tahoma"/>
                <a:cs typeface="Tahoma"/>
              </a:rPr>
              <a:t>tipo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b="1" spc="-5" dirty="0">
                <a:latin typeface="Tahoma"/>
                <a:cs typeface="Tahoma"/>
              </a:rPr>
              <a:t>relación </a:t>
            </a:r>
            <a:r>
              <a:rPr sz="2000" b="1" dirty="0">
                <a:latin typeface="Tahoma"/>
                <a:cs typeface="Tahoma"/>
              </a:rPr>
              <a:t>y </a:t>
            </a:r>
            <a:r>
              <a:rPr sz="2000" dirty="0">
                <a:latin typeface="Tahoma"/>
                <a:cs typeface="Tahoma"/>
              </a:rPr>
              <a:t>un </a:t>
            </a:r>
            <a:r>
              <a:rPr sz="2000" spc="-5" dirty="0">
                <a:latin typeface="Tahoma"/>
                <a:cs typeface="Tahoma"/>
              </a:rPr>
              <a:t>tipo de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entidad</a:t>
            </a:r>
            <a:endParaRPr sz="20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3333CC"/>
              </a:buClr>
              <a:buFont typeface="Wingdings"/>
              <a:buChar char=""/>
            </a:pPr>
            <a:endParaRPr sz="29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Surge </a:t>
            </a:r>
            <a:r>
              <a:rPr sz="2000" dirty="0">
                <a:latin typeface="Tahoma"/>
                <a:cs typeface="Tahoma"/>
              </a:rPr>
              <a:t>la 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agregación</a:t>
            </a:r>
            <a:r>
              <a:rPr sz="2000" b="1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333399"/>
                </a:solidFill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832485" marR="5080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spc="-10" dirty="0">
                <a:latin typeface="Tahoma"/>
                <a:cs typeface="Tahoma"/>
              </a:rPr>
              <a:t>Permite </a:t>
            </a:r>
            <a:r>
              <a:rPr sz="2000" b="1" dirty="0">
                <a:latin typeface="Tahoma"/>
                <a:cs typeface="Tahoma"/>
              </a:rPr>
              <a:t>combinar </a:t>
            </a:r>
            <a:r>
              <a:rPr sz="2000" b="1" spc="-5" dirty="0">
                <a:latin typeface="Tahoma"/>
                <a:cs typeface="Tahoma"/>
              </a:rPr>
              <a:t>varios tipos </a:t>
            </a:r>
            <a:r>
              <a:rPr sz="2000" b="1" dirty="0">
                <a:latin typeface="Tahoma"/>
                <a:cs typeface="Tahoma"/>
              </a:rPr>
              <a:t>de </a:t>
            </a:r>
            <a:r>
              <a:rPr sz="2000" b="1" spc="-5" dirty="0">
                <a:latin typeface="Tahoma"/>
                <a:cs typeface="Tahoma"/>
              </a:rPr>
              <a:t>entidad</a:t>
            </a:r>
            <a:r>
              <a:rPr sz="2000" spc="-5" dirty="0">
                <a:latin typeface="Tahoma"/>
                <a:cs typeface="Tahoma"/>
              </a:rPr>
              <a:t>, relacionados  </a:t>
            </a:r>
            <a:r>
              <a:rPr sz="2000" dirty="0">
                <a:latin typeface="Tahoma"/>
                <a:cs typeface="Tahoma"/>
              </a:rPr>
              <a:t>mediante un </a:t>
            </a:r>
            <a:r>
              <a:rPr sz="2000" spc="-5" dirty="0">
                <a:latin typeface="Tahoma"/>
                <a:cs typeface="Tahoma"/>
              </a:rPr>
              <a:t>tipo de relación, </a:t>
            </a:r>
            <a:r>
              <a:rPr sz="2000" b="1" spc="-5" dirty="0">
                <a:latin typeface="Tahoma"/>
                <a:cs typeface="Tahoma"/>
              </a:rPr>
              <a:t>para formar </a:t>
            </a:r>
            <a:r>
              <a:rPr sz="2000" dirty="0">
                <a:latin typeface="Tahoma"/>
                <a:cs typeface="Tahoma"/>
              </a:rPr>
              <a:t>un </a:t>
            </a:r>
            <a:r>
              <a:rPr sz="2000" spc="-5" dirty="0">
                <a:latin typeface="Tahoma"/>
                <a:cs typeface="Tahoma"/>
              </a:rPr>
              <a:t>tipo de </a:t>
            </a:r>
            <a:r>
              <a:rPr sz="20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Tahoma"/>
                <a:cs typeface="Tahoma"/>
              </a:rPr>
              <a:t>entidad </a:t>
            </a:r>
            <a:r>
              <a:rPr sz="2000" b="1" dirty="0">
                <a:solidFill>
                  <a:srgbClr val="333399"/>
                </a:solidFill>
                <a:latin typeface="Tahoma"/>
                <a:cs typeface="Tahoma"/>
              </a:rPr>
              <a:t>agregada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nivel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superior</a:t>
            </a:r>
            <a:endParaRPr sz="2000">
              <a:latin typeface="Tahoma"/>
              <a:cs typeface="Tahoma"/>
            </a:endParaRPr>
          </a:p>
          <a:p>
            <a:pPr marL="832485" marR="116649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832485" algn="l"/>
                <a:tab pos="833119" algn="l"/>
              </a:tabLst>
            </a:pPr>
            <a:r>
              <a:rPr sz="2000" b="1" spc="-5" dirty="0">
                <a:latin typeface="Tahoma"/>
                <a:cs typeface="Tahoma"/>
              </a:rPr>
              <a:t>Útil cuando </a:t>
            </a:r>
            <a:r>
              <a:rPr sz="2000" b="1" dirty="0">
                <a:latin typeface="Tahoma"/>
                <a:cs typeface="Tahoma"/>
              </a:rPr>
              <a:t>el </a:t>
            </a:r>
            <a:r>
              <a:rPr sz="2000" spc="-5" dirty="0">
                <a:latin typeface="Tahoma"/>
                <a:cs typeface="Tahoma"/>
              </a:rPr>
              <a:t>tipo de entidad </a:t>
            </a:r>
            <a:r>
              <a:rPr sz="2000" b="1" dirty="0">
                <a:latin typeface="Tahoma"/>
                <a:cs typeface="Tahoma"/>
              </a:rPr>
              <a:t>agregado </a:t>
            </a:r>
            <a:r>
              <a:rPr sz="2000" b="1" spc="-5" dirty="0">
                <a:latin typeface="Tahoma"/>
                <a:cs typeface="Tahoma"/>
              </a:rPr>
              <a:t>debe  relacionarse con otros </a:t>
            </a:r>
            <a:r>
              <a:rPr sz="2000" spc="-5" dirty="0">
                <a:latin typeface="Tahoma"/>
                <a:cs typeface="Tahoma"/>
              </a:rPr>
              <a:t>tipos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entidad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solidFill>
            <a:srgbClr val="DDDDDD"/>
          </a:solidFill>
          <a:ln w="9525">
            <a:solidFill>
              <a:srgbClr val="33339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75"/>
              </a:spcBef>
              <a:tabLst>
                <a:tab pos="7618095" algn="l"/>
              </a:tabLst>
            </a:pPr>
            <a:r>
              <a:rPr sz="3200" spc="-5" dirty="0">
                <a:latin typeface="Times New Roman"/>
                <a:cs typeface="Times New Roman"/>
              </a:rPr>
              <a:t>Agregac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ión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 </a:t>
            </a:r>
            <a:r>
              <a:rPr sz="3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tipos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</a:t>
            </a:r>
            <a:r>
              <a:rPr sz="32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entidad	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74</a:t>
            </a:fld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49425" y="4391025"/>
            <a:ext cx="352425" cy="304800"/>
          </a:xfrm>
          <a:custGeom>
            <a:avLst/>
            <a:gdLst/>
            <a:ahLst/>
            <a:cxnLst/>
            <a:rect l="l" t="t" r="r" b="b"/>
            <a:pathLst>
              <a:path w="352425" h="304800">
                <a:moveTo>
                  <a:pt x="352425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0926" y="3948048"/>
            <a:ext cx="351155" cy="228600"/>
          </a:xfrm>
          <a:custGeom>
            <a:avLst/>
            <a:gdLst/>
            <a:ahLst/>
            <a:cxnLst/>
            <a:rect l="l" t="t" r="r" b="b"/>
            <a:pathLst>
              <a:path w="351155" h="228600">
                <a:moveTo>
                  <a:pt x="0" y="0"/>
                </a:moveTo>
                <a:lnTo>
                  <a:pt x="350774" y="2286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5862" y="3508375"/>
            <a:ext cx="986155" cy="421005"/>
          </a:xfrm>
          <a:custGeom>
            <a:avLst/>
            <a:gdLst/>
            <a:ahLst/>
            <a:cxnLst/>
            <a:rect l="l" t="t" r="r" b="b"/>
            <a:pathLst>
              <a:path w="986155" h="421004">
                <a:moveTo>
                  <a:pt x="0" y="210312"/>
                </a:moveTo>
                <a:lnTo>
                  <a:pt x="17605" y="154428"/>
                </a:lnTo>
                <a:lnTo>
                  <a:pt x="67293" y="104196"/>
                </a:lnTo>
                <a:lnTo>
                  <a:pt x="102700" y="81828"/>
                </a:lnTo>
                <a:lnTo>
                  <a:pt x="144367" y="61626"/>
                </a:lnTo>
                <a:lnTo>
                  <a:pt x="191706" y="43843"/>
                </a:lnTo>
                <a:lnTo>
                  <a:pt x="244131" y="28730"/>
                </a:lnTo>
                <a:lnTo>
                  <a:pt x="301055" y="16537"/>
                </a:lnTo>
                <a:lnTo>
                  <a:pt x="361891" y="7517"/>
                </a:lnTo>
                <a:lnTo>
                  <a:pt x="426051" y="1921"/>
                </a:lnTo>
                <a:lnTo>
                  <a:pt x="492950" y="0"/>
                </a:lnTo>
                <a:lnTo>
                  <a:pt x="559821" y="1921"/>
                </a:lnTo>
                <a:lnTo>
                  <a:pt x="623960" y="7517"/>
                </a:lnTo>
                <a:lnTo>
                  <a:pt x="684782" y="16537"/>
                </a:lnTo>
                <a:lnTo>
                  <a:pt x="741696" y="28730"/>
                </a:lnTo>
                <a:lnTo>
                  <a:pt x="794116" y="43843"/>
                </a:lnTo>
                <a:lnTo>
                  <a:pt x="841454" y="61626"/>
                </a:lnTo>
                <a:lnTo>
                  <a:pt x="883122" y="81828"/>
                </a:lnTo>
                <a:lnTo>
                  <a:pt x="918532" y="104196"/>
                </a:lnTo>
                <a:lnTo>
                  <a:pt x="968227" y="154428"/>
                </a:lnTo>
                <a:lnTo>
                  <a:pt x="985837" y="210312"/>
                </a:lnTo>
                <a:lnTo>
                  <a:pt x="981337" y="238863"/>
                </a:lnTo>
                <a:lnTo>
                  <a:pt x="968227" y="266249"/>
                </a:lnTo>
                <a:lnTo>
                  <a:pt x="918532" y="316516"/>
                </a:lnTo>
                <a:lnTo>
                  <a:pt x="883122" y="338897"/>
                </a:lnTo>
                <a:lnTo>
                  <a:pt x="841454" y="359108"/>
                </a:lnTo>
                <a:lnTo>
                  <a:pt x="794116" y="376898"/>
                </a:lnTo>
                <a:lnTo>
                  <a:pt x="741696" y="392016"/>
                </a:lnTo>
                <a:lnTo>
                  <a:pt x="684782" y="404211"/>
                </a:lnTo>
                <a:lnTo>
                  <a:pt x="623960" y="413232"/>
                </a:lnTo>
                <a:lnTo>
                  <a:pt x="559821" y="418829"/>
                </a:lnTo>
                <a:lnTo>
                  <a:pt x="492950" y="420750"/>
                </a:lnTo>
                <a:lnTo>
                  <a:pt x="426051" y="418829"/>
                </a:lnTo>
                <a:lnTo>
                  <a:pt x="361891" y="413232"/>
                </a:lnTo>
                <a:lnTo>
                  <a:pt x="301055" y="404211"/>
                </a:lnTo>
                <a:lnTo>
                  <a:pt x="244131" y="392016"/>
                </a:lnTo>
                <a:lnTo>
                  <a:pt x="191706" y="376898"/>
                </a:lnTo>
                <a:lnTo>
                  <a:pt x="144367" y="359108"/>
                </a:lnTo>
                <a:lnTo>
                  <a:pt x="102700" y="338897"/>
                </a:lnTo>
                <a:lnTo>
                  <a:pt x="67293" y="316516"/>
                </a:lnTo>
                <a:lnTo>
                  <a:pt x="17605" y="266249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1025" y="3565093"/>
            <a:ext cx="659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nombre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0" y="4176712"/>
            <a:ext cx="131318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latin typeface="Liberation Sans Narrow"/>
                <a:cs typeface="Liberation Sans Narrow"/>
              </a:rPr>
              <a:t>SOLICITANTE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48375" y="434657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6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78125" y="4314825"/>
            <a:ext cx="519430" cy="0"/>
          </a:xfrm>
          <a:custGeom>
            <a:avLst/>
            <a:gdLst/>
            <a:ahLst/>
            <a:cxnLst/>
            <a:rect l="l" t="t" r="r" b="b"/>
            <a:pathLst>
              <a:path w="519429">
                <a:moveTo>
                  <a:pt x="0" y="0"/>
                </a:moveTo>
                <a:lnTo>
                  <a:pt x="5191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2600" y="4435475"/>
            <a:ext cx="211454" cy="381000"/>
          </a:xfrm>
          <a:custGeom>
            <a:avLst/>
            <a:gdLst/>
            <a:ahLst/>
            <a:cxnLst/>
            <a:rect l="l" t="t" r="r" b="b"/>
            <a:pathLst>
              <a:path w="211454" h="381000">
                <a:moveTo>
                  <a:pt x="0" y="0"/>
                </a:moveTo>
                <a:lnTo>
                  <a:pt x="21120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54501" y="5095875"/>
            <a:ext cx="1663700" cy="421005"/>
          </a:xfrm>
          <a:custGeom>
            <a:avLst/>
            <a:gdLst/>
            <a:ahLst/>
            <a:cxnLst/>
            <a:rect l="l" t="t" r="r" b="b"/>
            <a:pathLst>
              <a:path w="1663700" h="421004">
                <a:moveTo>
                  <a:pt x="0" y="210312"/>
                </a:moveTo>
                <a:lnTo>
                  <a:pt x="26727" y="157246"/>
                </a:lnTo>
                <a:lnTo>
                  <a:pt x="72162" y="124528"/>
                </a:lnTo>
                <a:lnTo>
                  <a:pt x="137363" y="94530"/>
                </a:lnTo>
                <a:lnTo>
                  <a:pt x="176751" y="80708"/>
                </a:lnTo>
                <a:lnTo>
                  <a:pt x="220332" y="67756"/>
                </a:lnTo>
                <a:lnTo>
                  <a:pt x="267857" y="55737"/>
                </a:lnTo>
                <a:lnTo>
                  <a:pt x="319075" y="44715"/>
                </a:lnTo>
                <a:lnTo>
                  <a:pt x="373737" y="34752"/>
                </a:lnTo>
                <a:lnTo>
                  <a:pt x="431594" y="25912"/>
                </a:lnTo>
                <a:lnTo>
                  <a:pt x="492396" y="18258"/>
                </a:lnTo>
                <a:lnTo>
                  <a:pt x="555893" y="11854"/>
                </a:lnTo>
                <a:lnTo>
                  <a:pt x="621837" y="6763"/>
                </a:lnTo>
                <a:lnTo>
                  <a:pt x="689977" y="3047"/>
                </a:lnTo>
                <a:lnTo>
                  <a:pt x="760065" y="772"/>
                </a:lnTo>
                <a:lnTo>
                  <a:pt x="831850" y="0"/>
                </a:lnTo>
                <a:lnTo>
                  <a:pt x="903616" y="772"/>
                </a:lnTo>
                <a:lnTo>
                  <a:pt x="973690" y="3047"/>
                </a:lnTo>
                <a:lnTo>
                  <a:pt x="1041819" y="6763"/>
                </a:lnTo>
                <a:lnTo>
                  <a:pt x="1107756" y="11854"/>
                </a:lnTo>
                <a:lnTo>
                  <a:pt x="1171249" y="18258"/>
                </a:lnTo>
                <a:lnTo>
                  <a:pt x="1232049" y="25912"/>
                </a:lnTo>
                <a:lnTo>
                  <a:pt x="1289906" y="34752"/>
                </a:lnTo>
                <a:lnTo>
                  <a:pt x="1344570" y="44715"/>
                </a:lnTo>
                <a:lnTo>
                  <a:pt x="1395792" y="55737"/>
                </a:lnTo>
                <a:lnTo>
                  <a:pt x="1443322" y="67756"/>
                </a:lnTo>
                <a:lnTo>
                  <a:pt x="1486909" y="80708"/>
                </a:lnTo>
                <a:lnTo>
                  <a:pt x="1526304" y="94530"/>
                </a:lnTo>
                <a:lnTo>
                  <a:pt x="1591517" y="124528"/>
                </a:lnTo>
                <a:lnTo>
                  <a:pt x="1636964" y="157246"/>
                </a:lnTo>
                <a:lnTo>
                  <a:pt x="1660646" y="192175"/>
                </a:lnTo>
                <a:lnTo>
                  <a:pt x="1663700" y="210312"/>
                </a:lnTo>
                <a:lnTo>
                  <a:pt x="1660646" y="228467"/>
                </a:lnTo>
                <a:lnTo>
                  <a:pt x="1651651" y="246193"/>
                </a:lnTo>
                <a:lnTo>
                  <a:pt x="1616837" y="280109"/>
                </a:lnTo>
                <a:lnTo>
                  <a:pt x="1561256" y="311552"/>
                </a:lnTo>
                <a:lnTo>
                  <a:pt x="1486909" y="340017"/>
                </a:lnTo>
                <a:lnTo>
                  <a:pt x="1443322" y="352975"/>
                </a:lnTo>
                <a:lnTo>
                  <a:pt x="1395792" y="364999"/>
                </a:lnTo>
                <a:lnTo>
                  <a:pt x="1344570" y="376026"/>
                </a:lnTo>
                <a:lnTo>
                  <a:pt x="1289906" y="385992"/>
                </a:lnTo>
                <a:lnTo>
                  <a:pt x="1232049" y="394834"/>
                </a:lnTo>
                <a:lnTo>
                  <a:pt x="1171249" y="402490"/>
                </a:lnTo>
                <a:lnTo>
                  <a:pt x="1107756" y="408895"/>
                </a:lnTo>
                <a:lnTo>
                  <a:pt x="1041819" y="413987"/>
                </a:lnTo>
                <a:lnTo>
                  <a:pt x="973690" y="417702"/>
                </a:lnTo>
                <a:lnTo>
                  <a:pt x="903616" y="419978"/>
                </a:lnTo>
                <a:lnTo>
                  <a:pt x="831850" y="420750"/>
                </a:lnTo>
                <a:lnTo>
                  <a:pt x="760065" y="419978"/>
                </a:lnTo>
                <a:lnTo>
                  <a:pt x="689977" y="417702"/>
                </a:lnTo>
                <a:lnTo>
                  <a:pt x="621837" y="413987"/>
                </a:lnTo>
                <a:lnTo>
                  <a:pt x="555893" y="408895"/>
                </a:lnTo>
                <a:lnTo>
                  <a:pt x="492396" y="402490"/>
                </a:lnTo>
                <a:lnTo>
                  <a:pt x="431594" y="394834"/>
                </a:lnTo>
                <a:lnTo>
                  <a:pt x="373737" y="385992"/>
                </a:lnTo>
                <a:lnTo>
                  <a:pt x="319075" y="376026"/>
                </a:lnTo>
                <a:lnTo>
                  <a:pt x="267857" y="364999"/>
                </a:lnTo>
                <a:lnTo>
                  <a:pt x="220332" y="352975"/>
                </a:lnTo>
                <a:lnTo>
                  <a:pt x="176751" y="340017"/>
                </a:lnTo>
                <a:lnTo>
                  <a:pt x="137363" y="326188"/>
                </a:lnTo>
                <a:lnTo>
                  <a:pt x="72162" y="296171"/>
                </a:lnTo>
                <a:lnTo>
                  <a:pt x="26727" y="263428"/>
                </a:lnTo>
                <a:lnTo>
                  <a:pt x="3052" y="228467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60950" y="4638675"/>
            <a:ext cx="1651000" cy="421005"/>
          </a:xfrm>
          <a:custGeom>
            <a:avLst/>
            <a:gdLst/>
            <a:ahLst/>
            <a:cxnLst/>
            <a:rect l="l" t="t" r="r" b="b"/>
            <a:pathLst>
              <a:path w="1651000" h="421004">
                <a:moveTo>
                  <a:pt x="825500" y="0"/>
                </a:moveTo>
                <a:lnTo>
                  <a:pt x="754270" y="772"/>
                </a:lnTo>
                <a:lnTo>
                  <a:pt x="684723" y="3047"/>
                </a:lnTo>
                <a:lnTo>
                  <a:pt x="617107" y="6763"/>
                </a:lnTo>
                <a:lnTo>
                  <a:pt x="551669" y="11854"/>
                </a:lnTo>
                <a:lnTo>
                  <a:pt x="488658" y="18258"/>
                </a:lnTo>
                <a:lnTo>
                  <a:pt x="428321" y="25912"/>
                </a:lnTo>
                <a:lnTo>
                  <a:pt x="370905" y="34752"/>
                </a:lnTo>
                <a:lnTo>
                  <a:pt x="316660" y="44715"/>
                </a:lnTo>
                <a:lnTo>
                  <a:pt x="265831" y="55737"/>
                </a:lnTo>
                <a:lnTo>
                  <a:pt x="218668" y="67756"/>
                </a:lnTo>
                <a:lnTo>
                  <a:pt x="175417" y="80708"/>
                </a:lnTo>
                <a:lnTo>
                  <a:pt x="136327" y="94530"/>
                </a:lnTo>
                <a:lnTo>
                  <a:pt x="71619" y="124528"/>
                </a:lnTo>
                <a:lnTo>
                  <a:pt x="26526" y="157246"/>
                </a:lnTo>
                <a:lnTo>
                  <a:pt x="3029" y="192175"/>
                </a:lnTo>
                <a:lnTo>
                  <a:pt x="0" y="210312"/>
                </a:lnTo>
                <a:lnTo>
                  <a:pt x="3029" y="228467"/>
                </a:lnTo>
                <a:lnTo>
                  <a:pt x="26526" y="263428"/>
                </a:lnTo>
                <a:lnTo>
                  <a:pt x="71619" y="296171"/>
                </a:lnTo>
                <a:lnTo>
                  <a:pt x="136327" y="326188"/>
                </a:lnTo>
                <a:lnTo>
                  <a:pt x="175417" y="340017"/>
                </a:lnTo>
                <a:lnTo>
                  <a:pt x="218668" y="352975"/>
                </a:lnTo>
                <a:lnTo>
                  <a:pt x="265831" y="364999"/>
                </a:lnTo>
                <a:lnTo>
                  <a:pt x="316660" y="376026"/>
                </a:lnTo>
                <a:lnTo>
                  <a:pt x="370905" y="385992"/>
                </a:lnTo>
                <a:lnTo>
                  <a:pt x="428321" y="394834"/>
                </a:lnTo>
                <a:lnTo>
                  <a:pt x="488658" y="402490"/>
                </a:lnTo>
                <a:lnTo>
                  <a:pt x="551669" y="408895"/>
                </a:lnTo>
                <a:lnTo>
                  <a:pt x="617107" y="413987"/>
                </a:lnTo>
                <a:lnTo>
                  <a:pt x="684723" y="417702"/>
                </a:lnTo>
                <a:lnTo>
                  <a:pt x="754270" y="419978"/>
                </a:lnTo>
                <a:lnTo>
                  <a:pt x="825500" y="420750"/>
                </a:lnTo>
                <a:lnTo>
                  <a:pt x="896729" y="419978"/>
                </a:lnTo>
                <a:lnTo>
                  <a:pt x="966276" y="417702"/>
                </a:lnTo>
                <a:lnTo>
                  <a:pt x="1033892" y="413987"/>
                </a:lnTo>
                <a:lnTo>
                  <a:pt x="1099330" y="408895"/>
                </a:lnTo>
                <a:lnTo>
                  <a:pt x="1162341" y="402490"/>
                </a:lnTo>
                <a:lnTo>
                  <a:pt x="1222678" y="394834"/>
                </a:lnTo>
                <a:lnTo>
                  <a:pt x="1280094" y="385992"/>
                </a:lnTo>
                <a:lnTo>
                  <a:pt x="1334339" y="376026"/>
                </a:lnTo>
                <a:lnTo>
                  <a:pt x="1385168" y="364999"/>
                </a:lnTo>
                <a:lnTo>
                  <a:pt x="1432331" y="352975"/>
                </a:lnTo>
                <a:lnTo>
                  <a:pt x="1475582" y="340017"/>
                </a:lnTo>
                <a:lnTo>
                  <a:pt x="1514672" y="326188"/>
                </a:lnTo>
                <a:lnTo>
                  <a:pt x="1579380" y="296171"/>
                </a:lnTo>
                <a:lnTo>
                  <a:pt x="1624473" y="263428"/>
                </a:lnTo>
                <a:lnTo>
                  <a:pt x="1647970" y="228467"/>
                </a:lnTo>
                <a:lnTo>
                  <a:pt x="1651000" y="210312"/>
                </a:lnTo>
                <a:lnTo>
                  <a:pt x="1647970" y="192175"/>
                </a:lnTo>
                <a:lnTo>
                  <a:pt x="1624473" y="157246"/>
                </a:lnTo>
                <a:lnTo>
                  <a:pt x="1579380" y="124528"/>
                </a:lnTo>
                <a:lnTo>
                  <a:pt x="1514672" y="94530"/>
                </a:lnTo>
                <a:lnTo>
                  <a:pt x="1475582" y="80708"/>
                </a:lnTo>
                <a:lnTo>
                  <a:pt x="1432331" y="67756"/>
                </a:lnTo>
                <a:lnTo>
                  <a:pt x="1385168" y="55737"/>
                </a:lnTo>
                <a:lnTo>
                  <a:pt x="1334339" y="44715"/>
                </a:lnTo>
                <a:lnTo>
                  <a:pt x="1280094" y="34752"/>
                </a:lnTo>
                <a:lnTo>
                  <a:pt x="1222678" y="25912"/>
                </a:lnTo>
                <a:lnTo>
                  <a:pt x="1162341" y="18258"/>
                </a:lnTo>
                <a:lnTo>
                  <a:pt x="1099330" y="11854"/>
                </a:lnTo>
                <a:lnTo>
                  <a:pt x="1033892" y="6763"/>
                </a:lnTo>
                <a:lnTo>
                  <a:pt x="966276" y="3047"/>
                </a:lnTo>
                <a:lnTo>
                  <a:pt x="896729" y="772"/>
                </a:lnTo>
                <a:lnTo>
                  <a:pt x="825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0950" y="4638675"/>
            <a:ext cx="1651000" cy="421005"/>
          </a:xfrm>
          <a:custGeom>
            <a:avLst/>
            <a:gdLst/>
            <a:ahLst/>
            <a:cxnLst/>
            <a:rect l="l" t="t" r="r" b="b"/>
            <a:pathLst>
              <a:path w="1651000" h="421004">
                <a:moveTo>
                  <a:pt x="0" y="210312"/>
                </a:moveTo>
                <a:lnTo>
                  <a:pt x="26526" y="157246"/>
                </a:lnTo>
                <a:lnTo>
                  <a:pt x="71619" y="124528"/>
                </a:lnTo>
                <a:lnTo>
                  <a:pt x="136327" y="94530"/>
                </a:lnTo>
                <a:lnTo>
                  <a:pt x="175417" y="80708"/>
                </a:lnTo>
                <a:lnTo>
                  <a:pt x="218668" y="67756"/>
                </a:lnTo>
                <a:lnTo>
                  <a:pt x="265831" y="55737"/>
                </a:lnTo>
                <a:lnTo>
                  <a:pt x="316660" y="44715"/>
                </a:lnTo>
                <a:lnTo>
                  <a:pt x="370905" y="34752"/>
                </a:lnTo>
                <a:lnTo>
                  <a:pt x="428321" y="25912"/>
                </a:lnTo>
                <a:lnTo>
                  <a:pt x="488658" y="18258"/>
                </a:lnTo>
                <a:lnTo>
                  <a:pt x="551669" y="11854"/>
                </a:lnTo>
                <a:lnTo>
                  <a:pt x="617107" y="6763"/>
                </a:lnTo>
                <a:lnTo>
                  <a:pt x="684723" y="3047"/>
                </a:lnTo>
                <a:lnTo>
                  <a:pt x="754270" y="772"/>
                </a:lnTo>
                <a:lnTo>
                  <a:pt x="825500" y="0"/>
                </a:lnTo>
                <a:lnTo>
                  <a:pt x="896729" y="772"/>
                </a:lnTo>
                <a:lnTo>
                  <a:pt x="966276" y="3047"/>
                </a:lnTo>
                <a:lnTo>
                  <a:pt x="1033892" y="6763"/>
                </a:lnTo>
                <a:lnTo>
                  <a:pt x="1099330" y="11854"/>
                </a:lnTo>
                <a:lnTo>
                  <a:pt x="1162341" y="18258"/>
                </a:lnTo>
                <a:lnTo>
                  <a:pt x="1222678" y="25912"/>
                </a:lnTo>
                <a:lnTo>
                  <a:pt x="1280094" y="34752"/>
                </a:lnTo>
                <a:lnTo>
                  <a:pt x="1334339" y="44715"/>
                </a:lnTo>
                <a:lnTo>
                  <a:pt x="1385168" y="55737"/>
                </a:lnTo>
                <a:lnTo>
                  <a:pt x="1432331" y="67756"/>
                </a:lnTo>
                <a:lnTo>
                  <a:pt x="1475582" y="80708"/>
                </a:lnTo>
                <a:lnTo>
                  <a:pt x="1514672" y="94530"/>
                </a:lnTo>
                <a:lnTo>
                  <a:pt x="1579380" y="124528"/>
                </a:lnTo>
                <a:lnTo>
                  <a:pt x="1624473" y="157246"/>
                </a:lnTo>
                <a:lnTo>
                  <a:pt x="1647970" y="192175"/>
                </a:lnTo>
                <a:lnTo>
                  <a:pt x="1651000" y="210312"/>
                </a:lnTo>
                <a:lnTo>
                  <a:pt x="1647970" y="228467"/>
                </a:lnTo>
                <a:lnTo>
                  <a:pt x="1639045" y="246193"/>
                </a:lnTo>
                <a:lnTo>
                  <a:pt x="1604503" y="280109"/>
                </a:lnTo>
                <a:lnTo>
                  <a:pt x="1549354" y="311552"/>
                </a:lnTo>
                <a:lnTo>
                  <a:pt x="1475582" y="340017"/>
                </a:lnTo>
                <a:lnTo>
                  <a:pt x="1432331" y="352975"/>
                </a:lnTo>
                <a:lnTo>
                  <a:pt x="1385168" y="364999"/>
                </a:lnTo>
                <a:lnTo>
                  <a:pt x="1334339" y="376026"/>
                </a:lnTo>
                <a:lnTo>
                  <a:pt x="1280094" y="385992"/>
                </a:lnTo>
                <a:lnTo>
                  <a:pt x="1222678" y="394834"/>
                </a:lnTo>
                <a:lnTo>
                  <a:pt x="1162341" y="402490"/>
                </a:lnTo>
                <a:lnTo>
                  <a:pt x="1099330" y="408895"/>
                </a:lnTo>
                <a:lnTo>
                  <a:pt x="1033892" y="413987"/>
                </a:lnTo>
                <a:lnTo>
                  <a:pt x="966276" y="417702"/>
                </a:lnTo>
                <a:lnTo>
                  <a:pt x="896729" y="419978"/>
                </a:lnTo>
                <a:lnTo>
                  <a:pt x="825500" y="420750"/>
                </a:lnTo>
                <a:lnTo>
                  <a:pt x="754270" y="419978"/>
                </a:lnTo>
                <a:lnTo>
                  <a:pt x="684723" y="417702"/>
                </a:lnTo>
                <a:lnTo>
                  <a:pt x="617107" y="413987"/>
                </a:lnTo>
                <a:lnTo>
                  <a:pt x="551669" y="408895"/>
                </a:lnTo>
                <a:lnTo>
                  <a:pt x="488658" y="402490"/>
                </a:lnTo>
                <a:lnTo>
                  <a:pt x="428321" y="394834"/>
                </a:lnTo>
                <a:lnTo>
                  <a:pt x="370905" y="385992"/>
                </a:lnTo>
                <a:lnTo>
                  <a:pt x="316660" y="376026"/>
                </a:lnTo>
                <a:lnTo>
                  <a:pt x="265831" y="364999"/>
                </a:lnTo>
                <a:lnTo>
                  <a:pt x="218668" y="352975"/>
                </a:lnTo>
                <a:lnTo>
                  <a:pt x="175417" y="340017"/>
                </a:lnTo>
                <a:lnTo>
                  <a:pt x="136327" y="326188"/>
                </a:lnTo>
                <a:lnTo>
                  <a:pt x="71619" y="296171"/>
                </a:lnTo>
                <a:lnTo>
                  <a:pt x="26526" y="263428"/>
                </a:lnTo>
                <a:lnTo>
                  <a:pt x="3029" y="228467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25236" y="4695825"/>
            <a:ext cx="112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t</a:t>
            </a:r>
            <a:r>
              <a:rPr sz="1800" spc="-10" dirty="0">
                <a:latin typeface="Liberation Sans Narrow"/>
                <a:cs typeface="Liberation Sans Narrow"/>
              </a:rPr>
              <a:t>e</a:t>
            </a:r>
            <a:r>
              <a:rPr sz="1800" spc="-5" dirty="0">
                <a:latin typeface="Liberation Sans Narrow"/>
                <a:cs typeface="Liberation Sans Narrow"/>
              </a:rPr>
              <a:t>l</a:t>
            </a:r>
            <a:r>
              <a:rPr sz="1800" spc="-10" dirty="0">
                <a:latin typeface="Liberation Sans Narrow"/>
                <a:cs typeface="Liberation Sans Narrow"/>
              </a:rPr>
              <a:t>e</a:t>
            </a:r>
            <a:r>
              <a:rPr sz="1800" dirty="0">
                <a:latin typeface="Liberation Sans Narrow"/>
                <a:cs typeface="Liberation Sans Narrow"/>
              </a:rPr>
              <a:t>fCo</a:t>
            </a:r>
            <a:r>
              <a:rPr sz="1800" spc="-10" dirty="0">
                <a:latin typeface="Liberation Sans Narrow"/>
                <a:cs typeface="Liberation Sans Narrow"/>
              </a:rPr>
              <a:t>n</a:t>
            </a:r>
            <a:r>
              <a:rPr sz="1800" dirty="0">
                <a:latin typeface="Liberation Sans Narrow"/>
                <a:cs typeface="Liberation Sans Narrow"/>
              </a:rPr>
              <a:t>t</a:t>
            </a:r>
            <a:r>
              <a:rPr sz="1800" spc="-10" dirty="0">
                <a:latin typeface="Liberation Sans Narrow"/>
                <a:cs typeface="Liberation Sans Narrow"/>
              </a:rPr>
              <a:t>a</a:t>
            </a:r>
            <a:r>
              <a:rPr sz="1800" dirty="0">
                <a:latin typeface="Liberation Sans Narrow"/>
                <a:cs typeface="Liberation Sans Narrow"/>
              </a:rPr>
              <a:t>cto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54550" y="458787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4575" y="4638675"/>
            <a:ext cx="736600" cy="421005"/>
          </a:xfrm>
          <a:custGeom>
            <a:avLst/>
            <a:gdLst/>
            <a:ahLst/>
            <a:cxnLst/>
            <a:rect l="l" t="t" r="r" b="b"/>
            <a:pathLst>
              <a:path w="736600" h="421004">
                <a:moveTo>
                  <a:pt x="0" y="210312"/>
                </a:moveTo>
                <a:lnTo>
                  <a:pt x="18771" y="143865"/>
                </a:lnTo>
                <a:lnTo>
                  <a:pt x="71046" y="86136"/>
                </a:lnTo>
                <a:lnTo>
                  <a:pt x="107854" y="61626"/>
                </a:lnTo>
                <a:lnTo>
                  <a:pt x="150766" y="40599"/>
                </a:lnTo>
                <a:lnTo>
                  <a:pt x="199023" y="23488"/>
                </a:lnTo>
                <a:lnTo>
                  <a:pt x="251870" y="10728"/>
                </a:lnTo>
                <a:lnTo>
                  <a:pt x="308548" y="2754"/>
                </a:lnTo>
                <a:lnTo>
                  <a:pt x="368300" y="0"/>
                </a:lnTo>
                <a:lnTo>
                  <a:pt x="428051" y="2754"/>
                </a:lnTo>
                <a:lnTo>
                  <a:pt x="484729" y="10728"/>
                </a:lnTo>
                <a:lnTo>
                  <a:pt x="537576" y="23488"/>
                </a:lnTo>
                <a:lnTo>
                  <a:pt x="585833" y="40599"/>
                </a:lnTo>
                <a:lnTo>
                  <a:pt x="628745" y="61626"/>
                </a:lnTo>
                <a:lnTo>
                  <a:pt x="665553" y="86136"/>
                </a:lnTo>
                <a:lnTo>
                  <a:pt x="695500" y="113694"/>
                </a:lnTo>
                <a:lnTo>
                  <a:pt x="731780" y="176216"/>
                </a:lnTo>
                <a:lnTo>
                  <a:pt x="736600" y="210312"/>
                </a:lnTo>
                <a:lnTo>
                  <a:pt x="731780" y="244442"/>
                </a:lnTo>
                <a:lnTo>
                  <a:pt x="717828" y="276820"/>
                </a:lnTo>
                <a:lnTo>
                  <a:pt x="665553" y="334587"/>
                </a:lnTo>
                <a:lnTo>
                  <a:pt x="628745" y="359108"/>
                </a:lnTo>
                <a:lnTo>
                  <a:pt x="585833" y="380143"/>
                </a:lnTo>
                <a:lnTo>
                  <a:pt x="537576" y="397258"/>
                </a:lnTo>
                <a:lnTo>
                  <a:pt x="484729" y="410021"/>
                </a:lnTo>
                <a:lnTo>
                  <a:pt x="428051" y="417996"/>
                </a:lnTo>
                <a:lnTo>
                  <a:pt x="368300" y="420750"/>
                </a:lnTo>
                <a:lnTo>
                  <a:pt x="308548" y="417996"/>
                </a:lnTo>
                <a:lnTo>
                  <a:pt x="251870" y="410021"/>
                </a:lnTo>
                <a:lnTo>
                  <a:pt x="199023" y="397258"/>
                </a:lnTo>
                <a:lnTo>
                  <a:pt x="150766" y="380143"/>
                </a:lnTo>
                <a:lnTo>
                  <a:pt x="107854" y="359108"/>
                </a:lnTo>
                <a:lnTo>
                  <a:pt x="71046" y="334587"/>
                </a:lnTo>
                <a:lnTo>
                  <a:pt x="41099" y="307013"/>
                </a:lnTo>
                <a:lnTo>
                  <a:pt x="4819" y="244442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12209" y="4695825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f</a:t>
            </a:r>
            <a:r>
              <a:rPr sz="1800" spc="-10" dirty="0">
                <a:latin typeface="Liberation Sans Narrow"/>
                <a:cs typeface="Liberation Sans Narrow"/>
              </a:rPr>
              <a:t>e</a:t>
            </a:r>
            <a:r>
              <a:rPr sz="1800" dirty="0">
                <a:latin typeface="Liberation Sans Narrow"/>
                <a:cs typeface="Liberation Sans Narrow"/>
              </a:rPr>
              <a:t>c</a:t>
            </a:r>
            <a:r>
              <a:rPr sz="1800" spc="-5" dirty="0">
                <a:latin typeface="Liberation Sans Narrow"/>
                <a:cs typeface="Liberation Sans Narrow"/>
              </a:rPr>
              <a:t>ha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22725" y="4435475"/>
            <a:ext cx="211454" cy="228600"/>
          </a:xfrm>
          <a:custGeom>
            <a:avLst/>
            <a:gdLst/>
            <a:ahLst/>
            <a:cxnLst/>
            <a:rect l="l" t="t" r="r" b="b"/>
            <a:pathLst>
              <a:path w="211454" h="228600">
                <a:moveTo>
                  <a:pt x="21120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77200" y="3691001"/>
            <a:ext cx="363855" cy="421005"/>
          </a:xfrm>
          <a:custGeom>
            <a:avLst/>
            <a:gdLst/>
            <a:ahLst/>
            <a:cxnLst/>
            <a:rect l="l" t="t" r="r" b="b"/>
            <a:pathLst>
              <a:path w="363854" h="421004">
                <a:moveTo>
                  <a:pt x="0" y="210312"/>
                </a:moveTo>
                <a:lnTo>
                  <a:pt x="4801" y="162072"/>
                </a:lnTo>
                <a:lnTo>
                  <a:pt x="18479" y="117798"/>
                </a:lnTo>
                <a:lnTo>
                  <a:pt x="39938" y="78750"/>
                </a:lnTo>
                <a:lnTo>
                  <a:pt x="68086" y="46186"/>
                </a:lnTo>
                <a:lnTo>
                  <a:pt x="101831" y="21367"/>
                </a:lnTo>
                <a:lnTo>
                  <a:pt x="140079" y="5551"/>
                </a:lnTo>
                <a:lnTo>
                  <a:pt x="181736" y="0"/>
                </a:lnTo>
                <a:lnTo>
                  <a:pt x="223441" y="5551"/>
                </a:lnTo>
                <a:lnTo>
                  <a:pt x="261723" y="21367"/>
                </a:lnTo>
                <a:lnTo>
                  <a:pt x="295490" y="46186"/>
                </a:lnTo>
                <a:lnTo>
                  <a:pt x="323652" y="78750"/>
                </a:lnTo>
                <a:lnTo>
                  <a:pt x="345118" y="117798"/>
                </a:lnTo>
                <a:lnTo>
                  <a:pt x="358798" y="162072"/>
                </a:lnTo>
                <a:lnTo>
                  <a:pt x="363600" y="210312"/>
                </a:lnTo>
                <a:lnTo>
                  <a:pt x="358798" y="258511"/>
                </a:lnTo>
                <a:lnTo>
                  <a:pt x="345118" y="302769"/>
                </a:lnTo>
                <a:lnTo>
                  <a:pt x="323652" y="341820"/>
                </a:lnTo>
                <a:lnTo>
                  <a:pt x="295490" y="374397"/>
                </a:lnTo>
                <a:lnTo>
                  <a:pt x="261723" y="399234"/>
                </a:lnTo>
                <a:lnTo>
                  <a:pt x="223441" y="415065"/>
                </a:lnTo>
                <a:lnTo>
                  <a:pt x="181736" y="420624"/>
                </a:lnTo>
                <a:lnTo>
                  <a:pt x="140079" y="415065"/>
                </a:lnTo>
                <a:lnTo>
                  <a:pt x="101831" y="399234"/>
                </a:lnTo>
                <a:lnTo>
                  <a:pt x="68086" y="374397"/>
                </a:lnTo>
                <a:lnTo>
                  <a:pt x="39938" y="341820"/>
                </a:lnTo>
                <a:lnTo>
                  <a:pt x="18479" y="302769"/>
                </a:lnTo>
                <a:lnTo>
                  <a:pt x="4801" y="258511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149208" y="3747896"/>
            <a:ext cx="222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n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i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f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72400" y="4459351"/>
            <a:ext cx="986155" cy="421005"/>
          </a:xfrm>
          <a:custGeom>
            <a:avLst/>
            <a:gdLst/>
            <a:ahLst/>
            <a:cxnLst/>
            <a:rect l="l" t="t" r="r" b="b"/>
            <a:pathLst>
              <a:path w="986154" h="421004">
                <a:moveTo>
                  <a:pt x="492886" y="0"/>
                </a:moveTo>
                <a:lnTo>
                  <a:pt x="426016" y="1918"/>
                </a:lnTo>
                <a:lnTo>
                  <a:pt x="361876" y="7508"/>
                </a:lnTo>
                <a:lnTo>
                  <a:pt x="301055" y="16519"/>
                </a:lnTo>
                <a:lnTo>
                  <a:pt x="244141" y="28702"/>
                </a:lnTo>
                <a:lnTo>
                  <a:pt x="191720" y="43805"/>
                </a:lnTo>
                <a:lnTo>
                  <a:pt x="144383" y="61579"/>
                </a:lnTo>
                <a:lnTo>
                  <a:pt x="102715" y="81774"/>
                </a:lnTo>
                <a:lnTo>
                  <a:pt x="67305" y="104140"/>
                </a:lnTo>
                <a:lnTo>
                  <a:pt x="17610" y="154384"/>
                </a:lnTo>
                <a:lnTo>
                  <a:pt x="0" y="210312"/>
                </a:lnTo>
                <a:lnTo>
                  <a:pt x="4500" y="238834"/>
                </a:lnTo>
                <a:lnTo>
                  <a:pt x="38740" y="292143"/>
                </a:lnTo>
                <a:lnTo>
                  <a:pt x="102715" y="338795"/>
                </a:lnTo>
                <a:lnTo>
                  <a:pt x="144383" y="358997"/>
                </a:lnTo>
                <a:lnTo>
                  <a:pt x="191720" y="376780"/>
                </a:lnTo>
                <a:lnTo>
                  <a:pt x="244141" y="391893"/>
                </a:lnTo>
                <a:lnTo>
                  <a:pt x="301055" y="404086"/>
                </a:lnTo>
                <a:lnTo>
                  <a:pt x="361876" y="413106"/>
                </a:lnTo>
                <a:lnTo>
                  <a:pt x="426016" y="418702"/>
                </a:lnTo>
                <a:lnTo>
                  <a:pt x="492886" y="420624"/>
                </a:lnTo>
                <a:lnTo>
                  <a:pt x="559786" y="418702"/>
                </a:lnTo>
                <a:lnTo>
                  <a:pt x="623951" y="413106"/>
                </a:lnTo>
                <a:lnTo>
                  <a:pt x="684791" y="404086"/>
                </a:lnTo>
                <a:lnTo>
                  <a:pt x="741722" y="391893"/>
                </a:lnTo>
                <a:lnTo>
                  <a:pt x="794154" y="376780"/>
                </a:lnTo>
                <a:lnTo>
                  <a:pt x="841501" y="358997"/>
                </a:lnTo>
                <a:lnTo>
                  <a:pt x="883176" y="338795"/>
                </a:lnTo>
                <a:lnTo>
                  <a:pt x="918591" y="316427"/>
                </a:lnTo>
                <a:lnTo>
                  <a:pt x="968290" y="266195"/>
                </a:lnTo>
                <a:lnTo>
                  <a:pt x="985901" y="210312"/>
                </a:lnTo>
                <a:lnTo>
                  <a:pt x="981400" y="181762"/>
                </a:lnTo>
                <a:lnTo>
                  <a:pt x="947158" y="128426"/>
                </a:lnTo>
                <a:lnTo>
                  <a:pt x="883176" y="81774"/>
                </a:lnTo>
                <a:lnTo>
                  <a:pt x="841501" y="61579"/>
                </a:lnTo>
                <a:lnTo>
                  <a:pt x="794154" y="43805"/>
                </a:lnTo>
                <a:lnTo>
                  <a:pt x="741722" y="28702"/>
                </a:lnTo>
                <a:lnTo>
                  <a:pt x="684791" y="16519"/>
                </a:lnTo>
                <a:lnTo>
                  <a:pt x="623951" y="7508"/>
                </a:lnTo>
                <a:lnTo>
                  <a:pt x="559786" y="1918"/>
                </a:lnTo>
                <a:lnTo>
                  <a:pt x="4928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72400" y="4459351"/>
            <a:ext cx="986155" cy="421005"/>
          </a:xfrm>
          <a:custGeom>
            <a:avLst/>
            <a:gdLst/>
            <a:ahLst/>
            <a:cxnLst/>
            <a:rect l="l" t="t" r="r" b="b"/>
            <a:pathLst>
              <a:path w="986154" h="421004">
                <a:moveTo>
                  <a:pt x="0" y="210312"/>
                </a:moveTo>
                <a:lnTo>
                  <a:pt x="17610" y="154384"/>
                </a:lnTo>
                <a:lnTo>
                  <a:pt x="67305" y="104140"/>
                </a:lnTo>
                <a:lnTo>
                  <a:pt x="102715" y="81774"/>
                </a:lnTo>
                <a:lnTo>
                  <a:pt x="144383" y="61579"/>
                </a:lnTo>
                <a:lnTo>
                  <a:pt x="191720" y="43805"/>
                </a:lnTo>
                <a:lnTo>
                  <a:pt x="244141" y="28702"/>
                </a:lnTo>
                <a:lnTo>
                  <a:pt x="301055" y="16519"/>
                </a:lnTo>
                <a:lnTo>
                  <a:pt x="361876" y="7508"/>
                </a:lnTo>
                <a:lnTo>
                  <a:pt x="426016" y="1918"/>
                </a:lnTo>
                <a:lnTo>
                  <a:pt x="492886" y="0"/>
                </a:lnTo>
                <a:lnTo>
                  <a:pt x="559786" y="1918"/>
                </a:lnTo>
                <a:lnTo>
                  <a:pt x="623950" y="7508"/>
                </a:lnTo>
                <a:lnTo>
                  <a:pt x="684791" y="16519"/>
                </a:lnTo>
                <a:lnTo>
                  <a:pt x="741722" y="28701"/>
                </a:lnTo>
                <a:lnTo>
                  <a:pt x="794154" y="43805"/>
                </a:lnTo>
                <a:lnTo>
                  <a:pt x="841501" y="61579"/>
                </a:lnTo>
                <a:lnTo>
                  <a:pt x="883176" y="81774"/>
                </a:lnTo>
                <a:lnTo>
                  <a:pt x="918590" y="104139"/>
                </a:lnTo>
                <a:lnTo>
                  <a:pt x="968290" y="154384"/>
                </a:lnTo>
                <a:lnTo>
                  <a:pt x="985901" y="210312"/>
                </a:lnTo>
                <a:lnTo>
                  <a:pt x="981400" y="238834"/>
                </a:lnTo>
                <a:lnTo>
                  <a:pt x="968290" y="266195"/>
                </a:lnTo>
                <a:lnTo>
                  <a:pt x="918591" y="316427"/>
                </a:lnTo>
                <a:lnTo>
                  <a:pt x="883176" y="338795"/>
                </a:lnTo>
                <a:lnTo>
                  <a:pt x="841501" y="358997"/>
                </a:lnTo>
                <a:lnTo>
                  <a:pt x="794154" y="376780"/>
                </a:lnTo>
                <a:lnTo>
                  <a:pt x="741722" y="391893"/>
                </a:lnTo>
                <a:lnTo>
                  <a:pt x="684791" y="404086"/>
                </a:lnTo>
                <a:lnTo>
                  <a:pt x="623951" y="413106"/>
                </a:lnTo>
                <a:lnTo>
                  <a:pt x="559786" y="418702"/>
                </a:lnTo>
                <a:lnTo>
                  <a:pt x="492886" y="420624"/>
                </a:lnTo>
                <a:lnTo>
                  <a:pt x="426016" y="418702"/>
                </a:lnTo>
                <a:lnTo>
                  <a:pt x="361876" y="413106"/>
                </a:lnTo>
                <a:lnTo>
                  <a:pt x="301055" y="404086"/>
                </a:lnTo>
                <a:lnTo>
                  <a:pt x="244141" y="391893"/>
                </a:lnTo>
                <a:lnTo>
                  <a:pt x="191720" y="376780"/>
                </a:lnTo>
                <a:lnTo>
                  <a:pt x="144383" y="358997"/>
                </a:lnTo>
                <a:lnTo>
                  <a:pt x="102715" y="338795"/>
                </a:lnTo>
                <a:lnTo>
                  <a:pt x="67305" y="316427"/>
                </a:lnTo>
                <a:lnTo>
                  <a:pt x="17610" y="266195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38643" y="4516373"/>
            <a:ext cx="65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 Narrow"/>
                <a:cs typeface="Liberation Sans Narrow"/>
              </a:rPr>
              <a:t>nombre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96276" y="3965575"/>
            <a:ext cx="281305" cy="228600"/>
          </a:xfrm>
          <a:custGeom>
            <a:avLst/>
            <a:gdLst/>
            <a:ahLst/>
            <a:cxnLst/>
            <a:rect l="l" t="t" r="r" b="b"/>
            <a:pathLst>
              <a:path w="281304" h="228600">
                <a:moveTo>
                  <a:pt x="0" y="228600"/>
                </a:moveTo>
                <a:lnTo>
                  <a:pt x="2809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37526" y="4498975"/>
            <a:ext cx="211454" cy="76200"/>
          </a:xfrm>
          <a:custGeom>
            <a:avLst/>
            <a:gdLst/>
            <a:ahLst/>
            <a:cxnLst/>
            <a:rect l="l" t="t" r="r" b="b"/>
            <a:pathLst>
              <a:path w="211454" h="76200">
                <a:moveTo>
                  <a:pt x="0" y="0"/>
                </a:moveTo>
                <a:lnTo>
                  <a:pt x="211074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337817" y="2159634"/>
            <a:ext cx="75126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Esquema en el MERE que almacena información sobre las  entrevistas que una </a:t>
            </a:r>
            <a:r>
              <a:rPr sz="2400" dirty="0">
                <a:latin typeface="Liberation Sans Narrow"/>
                <a:cs typeface="Liberation Sans Narrow"/>
              </a:rPr>
              <a:t>ETT </a:t>
            </a:r>
            <a:r>
              <a:rPr sz="2400" spc="-5" dirty="0">
                <a:latin typeface="Liberation Sans Narrow"/>
                <a:cs typeface="Liberation Sans Narrow"/>
              </a:rPr>
              <a:t>organiza entre </a:t>
            </a:r>
            <a:r>
              <a:rPr sz="2400" spc="-10" dirty="0">
                <a:latin typeface="Liberation Sans Narrow"/>
                <a:cs typeface="Liberation Sans Narrow"/>
              </a:rPr>
              <a:t>solicitantes </a:t>
            </a:r>
            <a:r>
              <a:rPr sz="2400" spc="-5" dirty="0">
                <a:latin typeface="Liberation Sans Narrow"/>
                <a:cs typeface="Liberation Sans Narrow"/>
              </a:rPr>
              <a:t>de empleo </a:t>
            </a:r>
            <a:r>
              <a:rPr sz="2400" dirty="0">
                <a:latin typeface="Liberation Sans Narrow"/>
                <a:cs typeface="Liberation Sans Narrow"/>
              </a:rPr>
              <a:t>y  </a:t>
            </a:r>
            <a:r>
              <a:rPr sz="2400" spc="-5" dirty="0">
                <a:latin typeface="Liberation Sans Narrow"/>
                <a:cs typeface="Liberation Sans Narrow"/>
              </a:rPr>
              <a:t>diferentes</a:t>
            </a:r>
            <a:r>
              <a:rPr sz="2400" spc="1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empresas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71825" y="4051300"/>
            <a:ext cx="2900680" cy="582930"/>
          </a:xfrm>
          <a:custGeom>
            <a:avLst/>
            <a:gdLst/>
            <a:ahLst/>
            <a:cxnLst/>
            <a:rect l="l" t="t" r="r" b="b"/>
            <a:pathLst>
              <a:path w="2900679" h="582929">
                <a:moveTo>
                  <a:pt x="1450213" y="0"/>
                </a:moveTo>
                <a:lnTo>
                  <a:pt x="0" y="291338"/>
                </a:lnTo>
                <a:lnTo>
                  <a:pt x="1450213" y="582549"/>
                </a:lnTo>
                <a:lnTo>
                  <a:pt x="2900426" y="291338"/>
                </a:lnTo>
                <a:lnTo>
                  <a:pt x="1450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71825" y="4051300"/>
            <a:ext cx="2900680" cy="582930"/>
          </a:xfrm>
          <a:custGeom>
            <a:avLst/>
            <a:gdLst/>
            <a:ahLst/>
            <a:cxnLst/>
            <a:rect l="l" t="t" r="r" b="b"/>
            <a:pathLst>
              <a:path w="2900679" h="582929">
                <a:moveTo>
                  <a:pt x="0" y="291338"/>
                </a:moveTo>
                <a:lnTo>
                  <a:pt x="1450213" y="0"/>
                </a:lnTo>
                <a:lnTo>
                  <a:pt x="2900426" y="291338"/>
                </a:lnTo>
                <a:lnTo>
                  <a:pt x="1450213" y="582549"/>
                </a:lnTo>
                <a:lnTo>
                  <a:pt x="0" y="2913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914902" y="4189221"/>
            <a:ext cx="141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iberation Sans Narrow"/>
                <a:cs typeface="Liberation Sans Narrow"/>
              </a:rPr>
              <a:t>ENTREVISTA_A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78000" y="4133786"/>
            <a:ext cx="1000125" cy="306705"/>
          </a:xfrm>
          <a:custGeom>
            <a:avLst/>
            <a:gdLst/>
            <a:ahLst/>
            <a:cxnLst/>
            <a:rect l="l" t="t" r="r" b="b"/>
            <a:pathLst>
              <a:path w="1000125" h="306704">
                <a:moveTo>
                  <a:pt x="0" y="306387"/>
                </a:moveTo>
                <a:lnTo>
                  <a:pt x="1000125" y="306387"/>
                </a:lnTo>
                <a:lnTo>
                  <a:pt x="1000125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78000" y="4133786"/>
            <a:ext cx="1000125" cy="306705"/>
          </a:xfrm>
          <a:custGeom>
            <a:avLst/>
            <a:gdLst/>
            <a:ahLst/>
            <a:cxnLst/>
            <a:rect l="l" t="t" r="r" b="b"/>
            <a:pathLst>
              <a:path w="1000125" h="306704">
                <a:moveTo>
                  <a:pt x="0" y="306387"/>
                </a:moveTo>
                <a:lnTo>
                  <a:pt x="1000125" y="306387"/>
                </a:lnTo>
                <a:lnTo>
                  <a:pt x="1000125" y="0"/>
                </a:lnTo>
                <a:lnTo>
                  <a:pt x="0" y="0"/>
                </a:lnTo>
                <a:lnTo>
                  <a:pt x="0" y="3063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78000" y="4133786"/>
            <a:ext cx="100012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EMPRESA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43000" y="4651375"/>
            <a:ext cx="1144905" cy="421005"/>
          </a:xfrm>
          <a:custGeom>
            <a:avLst/>
            <a:gdLst/>
            <a:ahLst/>
            <a:cxnLst/>
            <a:rect l="l" t="t" r="r" b="b"/>
            <a:pathLst>
              <a:path w="1144905" h="421004">
                <a:moveTo>
                  <a:pt x="572262" y="0"/>
                </a:moveTo>
                <a:lnTo>
                  <a:pt x="505538" y="1415"/>
                </a:lnTo>
                <a:lnTo>
                  <a:pt x="441071" y="5558"/>
                </a:lnTo>
                <a:lnTo>
                  <a:pt x="379291" y="12268"/>
                </a:lnTo>
                <a:lnTo>
                  <a:pt x="320628" y="21389"/>
                </a:lnTo>
                <a:lnTo>
                  <a:pt x="265512" y="32761"/>
                </a:lnTo>
                <a:lnTo>
                  <a:pt x="214373" y="46226"/>
                </a:lnTo>
                <a:lnTo>
                  <a:pt x="167639" y="61626"/>
                </a:lnTo>
                <a:lnTo>
                  <a:pt x="125743" y="78803"/>
                </a:lnTo>
                <a:lnTo>
                  <a:pt x="89112" y="97599"/>
                </a:lnTo>
                <a:lnTo>
                  <a:pt x="33370" y="139411"/>
                </a:lnTo>
                <a:lnTo>
                  <a:pt x="3851" y="185798"/>
                </a:lnTo>
                <a:lnTo>
                  <a:pt x="0" y="210312"/>
                </a:lnTo>
                <a:lnTo>
                  <a:pt x="3851" y="234850"/>
                </a:lnTo>
                <a:lnTo>
                  <a:pt x="33370" y="281277"/>
                </a:lnTo>
                <a:lnTo>
                  <a:pt x="89112" y="323118"/>
                </a:lnTo>
                <a:lnTo>
                  <a:pt x="125743" y="341923"/>
                </a:lnTo>
                <a:lnTo>
                  <a:pt x="167640" y="359108"/>
                </a:lnTo>
                <a:lnTo>
                  <a:pt x="214373" y="374514"/>
                </a:lnTo>
                <a:lnTo>
                  <a:pt x="265512" y="387983"/>
                </a:lnTo>
                <a:lnTo>
                  <a:pt x="320628" y="399358"/>
                </a:lnTo>
                <a:lnTo>
                  <a:pt x="379291" y="408480"/>
                </a:lnTo>
                <a:lnTo>
                  <a:pt x="441071" y="415192"/>
                </a:lnTo>
                <a:lnTo>
                  <a:pt x="505538" y="419334"/>
                </a:lnTo>
                <a:lnTo>
                  <a:pt x="572262" y="420750"/>
                </a:lnTo>
                <a:lnTo>
                  <a:pt x="639011" y="419334"/>
                </a:lnTo>
                <a:lnTo>
                  <a:pt x="703499" y="415192"/>
                </a:lnTo>
                <a:lnTo>
                  <a:pt x="765297" y="408480"/>
                </a:lnTo>
                <a:lnTo>
                  <a:pt x="823976" y="399358"/>
                </a:lnTo>
                <a:lnTo>
                  <a:pt x="879104" y="387983"/>
                </a:lnTo>
                <a:lnTo>
                  <a:pt x="930254" y="374514"/>
                </a:lnTo>
                <a:lnTo>
                  <a:pt x="976995" y="359108"/>
                </a:lnTo>
                <a:lnTo>
                  <a:pt x="1018897" y="341923"/>
                </a:lnTo>
                <a:lnTo>
                  <a:pt x="1055532" y="323118"/>
                </a:lnTo>
                <a:lnTo>
                  <a:pt x="1111279" y="281277"/>
                </a:lnTo>
                <a:lnTo>
                  <a:pt x="1140799" y="234850"/>
                </a:lnTo>
                <a:lnTo>
                  <a:pt x="1144651" y="210312"/>
                </a:lnTo>
                <a:lnTo>
                  <a:pt x="1140799" y="185798"/>
                </a:lnTo>
                <a:lnTo>
                  <a:pt x="1111279" y="139411"/>
                </a:lnTo>
                <a:lnTo>
                  <a:pt x="1055532" y="97599"/>
                </a:lnTo>
                <a:lnTo>
                  <a:pt x="1018897" y="78803"/>
                </a:lnTo>
                <a:lnTo>
                  <a:pt x="976995" y="61626"/>
                </a:lnTo>
                <a:lnTo>
                  <a:pt x="930254" y="46226"/>
                </a:lnTo>
                <a:lnTo>
                  <a:pt x="879104" y="32761"/>
                </a:lnTo>
                <a:lnTo>
                  <a:pt x="823976" y="21389"/>
                </a:lnTo>
                <a:lnTo>
                  <a:pt x="765297" y="12268"/>
                </a:lnTo>
                <a:lnTo>
                  <a:pt x="703499" y="5558"/>
                </a:lnTo>
                <a:lnTo>
                  <a:pt x="639011" y="1415"/>
                </a:lnTo>
                <a:lnTo>
                  <a:pt x="5722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43000" y="4651375"/>
            <a:ext cx="1144905" cy="421005"/>
          </a:xfrm>
          <a:custGeom>
            <a:avLst/>
            <a:gdLst/>
            <a:ahLst/>
            <a:cxnLst/>
            <a:rect l="l" t="t" r="r" b="b"/>
            <a:pathLst>
              <a:path w="1144905" h="421004">
                <a:moveTo>
                  <a:pt x="0" y="210312"/>
                </a:moveTo>
                <a:lnTo>
                  <a:pt x="15117" y="162112"/>
                </a:lnTo>
                <a:lnTo>
                  <a:pt x="58178" y="117854"/>
                </a:lnTo>
                <a:lnTo>
                  <a:pt x="125743" y="78803"/>
                </a:lnTo>
                <a:lnTo>
                  <a:pt x="167639" y="61626"/>
                </a:lnTo>
                <a:lnTo>
                  <a:pt x="214373" y="46226"/>
                </a:lnTo>
                <a:lnTo>
                  <a:pt x="265512" y="32761"/>
                </a:lnTo>
                <a:lnTo>
                  <a:pt x="320628" y="21389"/>
                </a:lnTo>
                <a:lnTo>
                  <a:pt x="379291" y="12268"/>
                </a:lnTo>
                <a:lnTo>
                  <a:pt x="441071" y="5558"/>
                </a:lnTo>
                <a:lnTo>
                  <a:pt x="505538" y="1415"/>
                </a:lnTo>
                <a:lnTo>
                  <a:pt x="572262" y="0"/>
                </a:lnTo>
                <a:lnTo>
                  <a:pt x="639011" y="1415"/>
                </a:lnTo>
                <a:lnTo>
                  <a:pt x="703499" y="5558"/>
                </a:lnTo>
                <a:lnTo>
                  <a:pt x="765297" y="12268"/>
                </a:lnTo>
                <a:lnTo>
                  <a:pt x="823976" y="21389"/>
                </a:lnTo>
                <a:lnTo>
                  <a:pt x="879104" y="32761"/>
                </a:lnTo>
                <a:lnTo>
                  <a:pt x="930254" y="46226"/>
                </a:lnTo>
                <a:lnTo>
                  <a:pt x="976995" y="61626"/>
                </a:lnTo>
                <a:lnTo>
                  <a:pt x="1018897" y="78803"/>
                </a:lnTo>
                <a:lnTo>
                  <a:pt x="1055532" y="97599"/>
                </a:lnTo>
                <a:lnTo>
                  <a:pt x="1111279" y="139411"/>
                </a:lnTo>
                <a:lnTo>
                  <a:pt x="1140799" y="185798"/>
                </a:lnTo>
                <a:lnTo>
                  <a:pt x="1144651" y="210312"/>
                </a:lnTo>
                <a:lnTo>
                  <a:pt x="1140799" y="234850"/>
                </a:lnTo>
                <a:lnTo>
                  <a:pt x="1129532" y="258558"/>
                </a:lnTo>
                <a:lnTo>
                  <a:pt x="1086469" y="302850"/>
                </a:lnTo>
                <a:lnTo>
                  <a:pt x="1018897" y="341923"/>
                </a:lnTo>
                <a:lnTo>
                  <a:pt x="976995" y="359108"/>
                </a:lnTo>
                <a:lnTo>
                  <a:pt x="930254" y="374514"/>
                </a:lnTo>
                <a:lnTo>
                  <a:pt x="879104" y="387983"/>
                </a:lnTo>
                <a:lnTo>
                  <a:pt x="823976" y="399358"/>
                </a:lnTo>
                <a:lnTo>
                  <a:pt x="765297" y="408480"/>
                </a:lnTo>
                <a:lnTo>
                  <a:pt x="703499" y="415192"/>
                </a:lnTo>
                <a:lnTo>
                  <a:pt x="639011" y="419334"/>
                </a:lnTo>
                <a:lnTo>
                  <a:pt x="572262" y="420750"/>
                </a:lnTo>
                <a:lnTo>
                  <a:pt x="505538" y="419334"/>
                </a:lnTo>
                <a:lnTo>
                  <a:pt x="441071" y="415192"/>
                </a:lnTo>
                <a:lnTo>
                  <a:pt x="379291" y="408480"/>
                </a:lnTo>
                <a:lnTo>
                  <a:pt x="320628" y="399358"/>
                </a:lnTo>
                <a:lnTo>
                  <a:pt x="265512" y="387983"/>
                </a:lnTo>
                <a:lnTo>
                  <a:pt x="214373" y="374514"/>
                </a:lnTo>
                <a:lnTo>
                  <a:pt x="167640" y="359108"/>
                </a:lnTo>
                <a:lnTo>
                  <a:pt x="125743" y="341923"/>
                </a:lnTo>
                <a:lnTo>
                  <a:pt x="89112" y="323118"/>
                </a:lnTo>
                <a:lnTo>
                  <a:pt x="33370" y="281277"/>
                </a:lnTo>
                <a:lnTo>
                  <a:pt x="3851" y="234850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328419" y="4708397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d</a:t>
            </a:r>
            <a:r>
              <a:rPr sz="1800" spc="-10" dirty="0">
                <a:latin typeface="Liberation Sans Narrow"/>
                <a:cs typeface="Liberation Sans Narrow"/>
              </a:rPr>
              <a:t>i</a:t>
            </a:r>
            <a:r>
              <a:rPr sz="1800" dirty="0">
                <a:latin typeface="Liberation Sans Narrow"/>
                <a:cs typeface="Liberation Sans Narrow"/>
              </a:rPr>
              <a:t>rec</a:t>
            </a:r>
            <a:r>
              <a:rPr sz="1800" spc="5" dirty="0">
                <a:latin typeface="Liberation Sans Narrow"/>
                <a:cs typeface="Liberation Sans Narrow"/>
              </a:rPr>
              <a:t>c</a:t>
            </a:r>
            <a:r>
              <a:rPr sz="1800" spc="-5" dirty="0">
                <a:latin typeface="Liberation Sans Narrow"/>
                <a:cs typeface="Liberation Sans Narrow"/>
              </a:rPr>
              <a:t>i</a:t>
            </a:r>
            <a:r>
              <a:rPr sz="1800" spc="-10" dirty="0">
                <a:latin typeface="Liberation Sans Narrow"/>
                <a:cs typeface="Liberation Sans Narrow"/>
              </a:rPr>
              <a:t>ó</a:t>
            </a:r>
            <a:r>
              <a:rPr sz="1800" dirty="0">
                <a:latin typeface="Liberation Sans Narrow"/>
                <a:cs typeface="Liberation Sans Narrow"/>
              </a:rPr>
              <a:t>n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16933" y="3709797"/>
            <a:ext cx="412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(m:n)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20"/>
              </a:spcBef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Agregación de tipos de entidad (ii): Ejemplo</a:t>
            </a:r>
            <a:r>
              <a:rPr sz="2800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173162" y="152400"/>
            <a:ext cx="7772400" cy="533400"/>
          </a:xfrm>
          <a:prstGeom prst="rect">
            <a:avLst/>
          </a:prstGeom>
          <a:solidFill>
            <a:srgbClr val="DDDDDD"/>
          </a:solidFill>
          <a:ln w="9525">
            <a:solidFill>
              <a:srgbClr val="3333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529"/>
              </a:lnSpc>
            </a:pPr>
            <a:r>
              <a:rPr sz="3200" dirty="0">
                <a:latin typeface="Times New Roman"/>
                <a:cs typeface="Times New Roman"/>
              </a:rPr>
              <a:t>2.3. Extensiones del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modelo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184554" y="5062480"/>
            <a:ext cx="7200900" cy="13163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386715" algn="ctr">
              <a:lnSpc>
                <a:spcPct val="100000"/>
              </a:lnSpc>
              <a:spcBef>
                <a:spcPts val="81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nomContacto</a:t>
            </a:r>
            <a:endParaRPr sz="1800">
              <a:latin typeface="Liberation Sans Narrow"/>
              <a:cs typeface="Liberation Sans Narrow"/>
            </a:endParaRPr>
          </a:p>
          <a:p>
            <a:pPr marL="303530" indent="-290830">
              <a:lnSpc>
                <a:spcPct val="100000"/>
              </a:lnSpc>
              <a:spcBef>
                <a:spcPts val="950"/>
              </a:spcBef>
              <a:buClr>
                <a:srgbClr val="00E3A8"/>
              </a:buClr>
              <a:buSzPct val="79166"/>
              <a:buFont typeface="Wingdings"/>
              <a:buChar char=""/>
              <a:tabLst>
                <a:tab pos="30416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Algunas entrevistas dan lugar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ofertas de empleos </a:t>
            </a:r>
            <a:r>
              <a:rPr sz="2400" dirty="0">
                <a:latin typeface="Liberation Sans Narrow"/>
                <a:cs typeface="Liberation Sans Narrow"/>
              </a:rPr>
              <a:t>y </a:t>
            </a:r>
            <a:r>
              <a:rPr sz="2400" spc="-5" dirty="0">
                <a:latin typeface="Liberation Sans Narrow"/>
                <a:cs typeface="Liberation Sans Narrow"/>
              </a:rPr>
              <a:t>otras</a:t>
            </a:r>
            <a:r>
              <a:rPr sz="2400" spc="14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no</a:t>
            </a:r>
            <a:endParaRPr sz="2400">
              <a:latin typeface="Liberation Sans Narrow"/>
              <a:cs typeface="Liberation Sans Narrow"/>
            </a:endParaRPr>
          </a:p>
          <a:p>
            <a:pPr marL="58356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¿cómo modelamos</a:t>
            </a:r>
            <a:r>
              <a:rPr sz="2400" dirty="0">
                <a:latin typeface="Arial"/>
                <a:cs typeface="Arial"/>
              </a:rPr>
              <a:t> esto?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15251" y="4840351"/>
            <a:ext cx="587375" cy="421005"/>
          </a:xfrm>
          <a:custGeom>
            <a:avLst/>
            <a:gdLst/>
            <a:ahLst/>
            <a:cxnLst/>
            <a:rect l="l" t="t" r="r" b="b"/>
            <a:pathLst>
              <a:path w="587375" h="421004">
                <a:moveTo>
                  <a:pt x="293624" y="0"/>
                </a:moveTo>
                <a:lnTo>
                  <a:pt x="240840" y="3353"/>
                </a:lnTo>
                <a:lnTo>
                  <a:pt x="191163" y="13100"/>
                </a:lnTo>
                <a:lnTo>
                  <a:pt x="145419" y="28645"/>
                </a:lnTo>
                <a:lnTo>
                  <a:pt x="104439" y="49393"/>
                </a:lnTo>
                <a:lnTo>
                  <a:pt x="69010" y="74788"/>
                </a:lnTo>
                <a:lnTo>
                  <a:pt x="40066" y="104140"/>
                </a:lnTo>
                <a:lnTo>
                  <a:pt x="18362" y="136906"/>
                </a:lnTo>
                <a:lnTo>
                  <a:pt x="4729" y="172494"/>
                </a:lnTo>
                <a:lnTo>
                  <a:pt x="0" y="210312"/>
                </a:lnTo>
                <a:lnTo>
                  <a:pt x="4730" y="248096"/>
                </a:lnTo>
                <a:lnTo>
                  <a:pt x="40084" y="316427"/>
                </a:lnTo>
                <a:lnTo>
                  <a:pt x="69051" y="345782"/>
                </a:lnTo>
                <a:lnTo>
                  <a:pt x="104439" y="371136"/>
                </a:lnTo>
                <a:lnTo>
                  <a:pt x="145419" y="391893"/>
                </a:lnTo>
                <a:lnTo>
                  <a:pt x="191163" y="407457"/>
                </a:lnTo>
                <a:lnTo>
                  <a:pt x="240840" y="417233"/>
                </a:lnTo>
                <a:lnTo>
                  <a:pt x="293624" y="420624"/>
                </a:lnTo>
                <a:lnTo>
                  <a:pt x="346411" y="417233"/>
                </a:lnTo>
                <a:lnTo>
                  <a:pt x="396100" y="407457"/>
                </a:lnTo>
                <a:lnTo>
                  <a:pt x="441861" y="391893"/>
                </a:lnTo>
                <a:lnTo>
                  <a:pt x="482861" y="371136"/>
                </a:lnTo>
                <a:lnTo>
                  <a:pt x="518270" y="345782"/>
                </a:lnTo>
                <a:lnTo>
                  <a:pt x="547257" y="316427"/>
                </a:lnTo>
                <a:lnTo>
                  <a:pt x="568990" y="283666"/>
                </a:lnTo>
                <a:lnTo>
                  <a:pt x="587375" y="210312"/>
                </a:lnTo>
                <a:lnTo>
                  <a:pt x="582638" y="172490"/>
                </a:lnTo>
                <a:lnTo>
                  <a:pt x="568981" y="136891"/>
                </a:lnTo>
                <a:lnTo>
                  <a:pt x="547229" y="104111"/>
                </a:lnTo>
                <a:lnTo>
                  <a:pt x="518211" y="74747"/>
                </a:lnTo>
                <a:lnTo>
                  <a:pt x="482861" y="49445"/>
                </a:lnTo>
                <a:lnTo>
                  <a:pt x="441861" y="28702"/>
                </a:lnTo>
                <a:lnTo>
                  <a:pt x="396100" y="13151"/>
                </a:lnTo>
                <a:lnTo>
                  <a:pt x="346411" y="3386"/>
                </a:lnTo>
                <a:lnTo>
                  <a:pt x="293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15251" y="4840351"/>
            <a:ext cx="587375" cy="421005"/>
          </a:xfrm>
          <a:custGeom>
            <a:avLst/>
            <a:gdLst/>
            <a:ahLst/>
            <a:cxnLst/>
            <a:rect l="l" t="t" r="r" b="b"/>
            <a:pathLst>
              <a:path w="587375" h="421004">
                <a:moveTo>
                  <a:pt x="0" y="210312"/>
                </a:moveTo>
                <a:lnTo>
                  <a:pt x="4730" y="172490"/>
                </a:lnTo>
                <a:lnTo>
                  <a:pt x="18368" y="136891"/>
                </a:lnTo>
                <a:lnTo>
                  <a:pt x="40084" y="104111"/>
                </a:lnTo>
                <a:lnTo>
                  <a:pt x="69051" y="74747"/>
                </a:lnTo>
                <a:lnTo>
                  <a:pt x="104439" y="49393"/>
                </a:lnTo>
                <a:lnTo>
                  <a:pt x="145419" y="28645"/>
                </a:lnTo>
                <a:lnTo>
                  <a:pt x="191163" y="13100"/>
                </a:lnTo>
                <a:lnTo>
                  <a:pt x="240840" y="3353"/>
                </a:lnTo>
                <a:lnTo>
                  <a:pt x="293624" y="0"/>
                </a:lnTo>
                <a:lnTo>
                  <a:pt x="346411" y="3386"/>
                </a:lnTo>
                <a:lnTo>
                  <a:pt x="396100" y="13151"/>
                </a:lnTo>
                <a:lnTo>
                  <a:pt x="441861" y="28702"/>
                </a:lnTo>
                <a:lnTo>
                  <a:pt x="482861" y="49445"/>
                </a:lnTo>
                <a:lnTo>
                  <a:pt x="518270" y="74788"/>
                </a:lnTo>
                <a:lnTo>
                  <a:pt x="547257" y="104140"/>
                </a:lnTo>
                <a:lnTo>
                  <a:pt x="568990" y="136906"/>
                </a:lnTo>
                <a:lnTo>
                  <a:pt x="582640" y="172494"/>
                </a:lnTo>
                <a:lnTo>
                  <a:pt x="587375" y="210312"/>
                </a:lnTo>
                <a:lnTo>
                  <a:pt x="582640" y="248096"/>
                </a:lnTo>
                <a:lnTo>
                  <a:pt x="568990" y="283666"/>
                </a:lnTo>
                <a:lnTo>
                  <a:pt x="547257" y="316427"/>
                </a:lnTo>
                <a:lnTo>
                  <a:pt x="518270" y="345782"/>
                </a:lnTo>
                <a:lnTo>
                  <a:pt x="482861" y="371136"/>
                </a:lnTo>
                <a:lnTo>
                  <a:pt x="441861" y="391893"/>
                </a:lnTo>
                <a:lnTo>
                  <a:pt x="396100" y="407457"/>
                </a:lnTo>
                <a:lnTo>
                  <a:pt x="346411" y="417233"/>
                </a:lnTo>
                <a:lnTo>
                  <a:pt x="293624" y="420624"/>
                </a:lnTo>
                <a:lnTo>
                  <a:pt x="240840" y="417233"/>
                </a:lnTo>
                <a:lnTo>
                  <a:pt x="191163" y="407457"/>
                </a:lnTo>
                <a:lnTo>
                  <a:pt x="145419" y="391893"/>
                </a:lnTo>
                <a:lnTo>
                  <a:pt x="104439" y="371136"/>
                </a:lnTo>
                <a:lnTo>
                  <a:pt x="69051" y="345782"/>
                </a:lnTo>
                <a:lnTo>
                  <a:pt x="40084" y="316427"/>
                </a:lnTo>
                <a:lnTo>
                  <a:pt x="18368" y="283666"/>
                </a:lnTo>
                <a:lnTo>
                  <a:pt x="0" y="210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321422" y="4897373"/>
            <a:ext cx="377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t</a:t>
            </a:r>
            <a:r>
              <a:rPr sz="1800" spc="-10" dirty="0">
                <a:latin typeface="Liberation Sans Narrow"/>
                <a:cs typeface="Liberation Sans Narrow"/>
              </a:rPr>
              <a:t>e</a:t>
            </a:r>
            <a:r>
              <a:rPr sz="1800" spc="-5" dirty="0">
                <a:latin typeface="Liberation Sans Narrow"/>
                <a:cs typeface="Liberation Sans Narrow"/>
              </a:rPr>
              <a:t>l</a:t>
            </a:r>
            <a:r>
              <a:rPr sz="1800" spc="-10" dirty="0">
                <a:latin typeface="Liberation Sans Narrow"/>
                <a:cs typeface="Liberation Sans Narrow"/>
              </a:rPr>
              <a:t>e</a:t>
            </a:r>
            <a:r>
              <a:rPr sz="1800" dirty="0">
                <a:latin typeface="Liberation Sans Narrow"/>
                <a:cs typeface="Liberation Sans Narrow"/>
              </a:rPr>
              <a:t>f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39000" y="4498975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22860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07201" y="2903537"/>
            <a:ext cx="131318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latin typeface="Liberation Sans Narrow"/>
                <a:cs typeface="Liberation Sans Narrow"/>
              </a:rPr>
              <a:t>SOLICITANTE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7400" y="3016250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6126" y="3016250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06876" y="3698811"/>
            <a:ext cx="173037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latin typeface="Liberation Sans Narrow"/>
                <a:cs typeface="Liberation Sans Narrow"/>
              </a:rPr>
              <a:t>OFERTA_EMPLEO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0" y="3244850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8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87751" y="2743200"/>
            <a:ext cx="2900680" cy="582930"/>
          </a:xfrm>
          <a:custGeom>
            <a:avLst/>
            <a:gdLst/>
            <a:ahLst/>
            <a:cxnLst/>
            <a:rect l="l" t="t" r="r" b="b"/>
            <a:pathLst>
              <a:path w="2900679" h="582929">
                <a:moveTo>
                  <a:pt x="1450086" y="0"/>
                </a:moveTo>
                <a:lnTo>
                  <a:pt x="0" y="291338"/>
                </a:lnTo>
                <a:lnTo>
                  <a:pt x="1450086" y="582676"/>
                </a:lnTo>
                <a:lnTo>
                  <a:pt x="2900299" y="291338"/>
                </a:lnTo>
                <a:lnTo>
                  <a:pt x="14500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7751" y="2743200"/>
            <a:ext cx="2900680" cy="582930"/>
          </a:xfrm>
          <a:custGeom>
            <a:avLst/>
            <a:gdLst/>
            <a:ahLst/>
            <a:cxnLst/>
            <a:rect l="l" t="t" r="r" b="b"/>
            <a:pathLst>
              <a:path w="2900679" h="582929">
                <a:moveTo>
                  <a:pt x="0" y="291338"/>
                </a:moveTo>
                <a:lnTo>
                  <a:pt x="1450086" y="0"/>
                </a:lnTo>
                <a:lnTo>
                  <a:pt x="2900299" y="291338"/>
                </a:lnTo>
                <a:lnTo>
                  <a:pt x="1450086" y="582676"/>
                </a:lnTo>
                <a:lnTo>
                  <a:pt x="0" y="2913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latin typeface="Times New Roman"/>
                <a:cs typeface="Times New Roman"/>
              </a:rPr>
              <a:t>Agregación de tipos de entidad (iii): Ejemplo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194917" y="2165730"/>
            <a:ext cx="4782820" cy="102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b="1" spc="-10" dirty="0">
                <a:latin typeface="Tahoma"/>
                <a:cs typeface="Tahoma"/>
              </a:rPr>
              <a:t>Solución </a:t>
            </a:r>
            <a:r>
              <a:rPr sz="2400" b="1" dirty="0">
                <a:latin typeface="Tahoma"/>
                <a:cs typeface="Tahoma"/>
              </a:rPr>
              <a:t>1: </a:t>
            </a:r>
            <a:r>
              <a:rPr sz="2400" b="1" spc="-5" dirty="0">
                <a:latin typeface="Tahoma"/>
                <a:cs typeface="Tahoma"/>
              </a:rPr>
              <a:t>Relación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ternaria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598805">
              <a:lnSpc>
                <a:spcPct val="100000"/>
              </a:lnSpc>
              <a:tabLst>
                <a:tab pos="264795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EMPRESA	</a:t>
            </a:r>
            <a:r>
              <a:rPr sz="2700" spc="-15" baseline="3086" dirty="0">
                <a:latin typeface="Liberation Sans Narrow"/>
                <a:cs typeface="Liberation Sans Narrow"/>
              </a:rPr>
              <a:t>ENTREVISTA_A</a:t>
            </a:r>
            <a:endParaRPr sz="2700" baseline="3086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4580" y="4137405"/>
            <a:ext cx="7031355" cy="21704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88265" algn="ctr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latin typeface="Arial"/>
                <a:cs typeface="Arial"/>
              </a:rPr>
              <a:t>¡ERROR!</a:t>
            </a:r>
            <a:endParaRPr sz="1800">
              <a:latin typeface="Arial"/>
              <a:cs typeface="Arial"/>
            </a:endParaRPr>
          </a:p>
          <a:p>
            <a:pPr marL="158686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» </a:t>
            </a:r>
            <a:r>
              <a:rPr sz="1800" spc="-55" dirty="0">
                <a:latin typeface="Arial"/>
                <a:cs typeface="Arial"/>
              </a:rPr>
              <a:t>Toda </a:t>
            </a:r>
            <a:r>
              <a:rPr sz="1800" spc="-5" dirty="0">
                <a:latin typeface="Arial"/>
                <a:cs typeface="Arial"/>
              </a:rPr>
              <a:t>entrevista da lugar a </a:t>
            </a:r>
            <a:r>
              <a:rPr sz="1800" spc="-10" dirty="0">
                <a:latin typeface="Arial"/>
                <a:cs typeface="Arial"/>
              </a:rPr>
              <a:t>un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empleo</a:t>
            </a:r>
            <a:endParaRPr sz="1800">
              <a:latin typeface="Arial"/>
              <a:cs typeface="Arial"/>
            </a:endParaRPr>
          </a:p>
          <a:p>
            <a:pPr marL="87630" algn="ctr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Arial"/>
                <a:cs typeface="Arial"/>
              </a:rPr>
              <a:t>¡ESO </a:t>
            </a:r>
            <a:r>
              <a:rPr sz="1800" dirty="0">
                <a:latin typeface="Arial"/>
                <a:cs typeface="Arial"/>
              </a:rPr>
              <a:t>ES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FALSO!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85"/>
              </a:spcBef>
            </a:pPr>
            <a:r>
              <a:rPr sz="1800" spc="-15" dirty="0">
                <a:latin typeface="Tahoma"/>
                <a:cs typeface="Tahoma"/>
              </a:rPr>
              <a:t>IMPORTANTE: </a:t>
            </a:r>
            <a:r>
              <a:rPr sz="1800" spc="-10" dirty="0">
                <a:latin typeface="Tahoma"/>
                <a:cs typeface="Tahoma"/>
              </a:rPr>
              <a:t>para </a:t>
            </a:r>
            <a:r>
              <a:rPr sz="1800" spc="-5" dirty="0">
                <a:latin typeface="Tahoma"/>
                <a:cs typeface="Tahoma"/>
              </a:rPr>
              <a:t>que exista </a:t>
            </a:r>
            <a:r>
              <a:rPr sz="1800" dirty="0">
                <a:latin typeface="Tahoma"/>
                <a:cs typeface="Tahoma"/>
              </a:rPr>
              <a:t>una </a:t>
            </a:r>
            <a:r>
              <a:rPr sz="1800" spc="-5" dirty="0">
                <a:latin typeface="Tahoma"/>
                <a:cs typeface="Tahoma"/>
              </a:rPr>
              <a:t>instancia </a:t>
            </a:r>
            <a:r>
              <a:rPr sz="1800" dirty="0">
                <a:latin typeface="Tahoma"/>
                <a:cs typeface="Tahoma"/>
              </a:rPr>
              <a:t>de una </a:t>
            </a:r>
            <a:r>
              <a:rPr sz="1800" spc="-10" dirty="0">
                <a:latin typeface="Tahoma"/>
                <a:cs typeface="Tahoma"/>
              </a:rPr>
              <a:t>relación, </a:t>
            </a:r>
            <a:r>
              <a:rPr sz="1800" spc="-5" dirty="0">
                <a:latin typeface="Tahoma"/>
                <a:cs typeface="Tahoma"/>
              </a:rPr>
              <a:t>es  necesario que existan </a:t>
            </a:r>
            <a:r>
              <a:rPr sz="1800" spc="-10" dirty="0">
                <a:latin typeface="Tahoma"/>
                <a:cs typeface="Tahoma"/>
              </a:rPr>
              <a:t>tres </a:t>
            </a:r>
            <a:r>
              <a:rPr sz="1800" spc="-5" dirty="0">
                <a:latin typeface="Tahoma"/>
                <a:cs typeface="Tahoma"/>
              </a:rPr>
              <a:t>instancias vinculadas, una </a:t>
            </a:r>
            <a:r>
              <a:rPr sz="1800" dirty="0">
                <a:latin typeface="Tahoma"/>
                <a:cs typeface="Tahoma"/>
              </a:rPr>
              <a:t>de </a:t>
            </a:r>
            <a:r>
              <a:rPr sz="1800" spc="-5" dirty="0">
                <a:latin typeface="Tahoma"/>
                <a:cs typeface="Tahoma"/>
              </a:rPr>
              <a:t>cada </a:t>
            </a:r>
            <a:r>
              <a:rPr sz="1800" spc="-10" dirty="0">
                <a:latin typeface="Tahoma"/>
                <a:cs typeface="Tahoma"/>
              </a:rPr>
              <a:t>entidad  </a:t>
            </a:r>
            <a:r>
              <a:rPr sz="1800" spc="-5" dirty="0">
                <a:latin typeface="Tahoma"/>
                <a:cs typeface="Tahoma"/>
              </a:rPr>
              <a:t>participante en la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relación.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47938" y="6429247"/>
            <a:ext cx="2209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80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1426" y="4070350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6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600" y="2797175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6126" y="2797175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3052698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09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latin typeface="Times New Roman"/>
                <a:cs typeface="Times New Roman"/>
              </a:rPr>
              <a:t>Agregación de tipos de entidad </a:t>
            </a:r>
            <a:r>
              <a:rPr sz="2800" b="0" dirty="0">
                <a:latin typeface="Times New Roman"/>
                <a:cs typeface="Times New Roman"/>
              </a:rPr>
              <a:t>(iv): </a:t>
            </a:r>
            <a:r>
              <a:rPr sz="2800" b="0" spc="-5" dirty="0">
                <a:latin typeface="Times New Roman"/>
                <a:cs typeface="Times New Roman"/>
              </a:rPr>
              <a:t>Ejemplo</a:t>
            </a:r>
            <a:r>
              <a:rPr sz="2800" b="0" spc="-4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1765" y="1948053"/>
            <a:ext cx="20694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Tahoma"/>
                <a:cs typeface="Tahoma"/>
              </a:rPr>
              <a:t>Solución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2: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0013" y="4750358"/>
            <a:ext cx="4326890" cy="18554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Arial"/>
                <a:cs typeface="Arial"/>
              </a:rPr>
              <a:t>¡ERROR!</a:t>
            </a:r>
            <a:endParaRPr sz="2400">
              <a:latin typeface="Arial"/>
              <a:cs typeface="Arial"/>
            </a:endParaRPr>
          </a:p>
          <a:p>
            <a:pPr marL="12065" marR="5080" indent="2540" algn="ctr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es posible establecer una  relación entre varias relaciones,  ni entre relaciones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entidades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2600" y="2671762"/>
            <a:ext cx="100012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EMPRESA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83401" y="2671762"/>
            <a:ext cx="131318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latin typeface="Liberation Sans Narrow"/>
                <a:cs typeface="Liberation Sans Narrow"/>
              </a:rPr>
              <a:t>SOLICITANTE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89300" y="3463925"/>
            <a:ext cx="2545080" cy="582930"/>
          </a:xfrm>
          <a:custGeom>
            <a:avLst/>
            <a:gdLst/>
            <a:ahLst/>
            <a:cxnLst/>
            <a:rect l="l" t="t" r="r" b="b"/>
            <a:pathLst>
              <a:path w="2545079" h="582929">
                <a:moveTo>
                  <a:pt x="1272413" y="0"/>
                </a:moveTo>
                <a:lnTo>
                  <a:pt x="0" y="291338"/>
                </a:lnTo>
                <a:lnTo>
                  <a:pt x="1272413" y="582549"/>
                </a:lnTo>
                <a:lnTo>
                  <a:pt x="2544826" y="291338"/>
                </a:lnTo>
                <a:lnTo>
                  <a:pt x="12724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9300" y="3463925"/>
            <a:ext cx="2545080" cy="582930"/>
          </a:xfrm>
          <a:custGeom>
            <a:avLst/>
            <a:gdLst/>
            <a:ahLst/>
            <a:cxnLst/>
            <a:rect l="l" t="t" r="r" b="b"/>
            <a:pathLst>
              <a:path w="2545079" h="582929">
                <a:moveTo>
                  <a:pt x="0" y="291338"/>
                </a:moveTo>
                <a:lnTo>
                  <a:pt x="1272413" y="0"/>
                </a:lnTo>
                <a:lnTo>
                  <a:pt x="2544826" y="291338"/>
                </a:lnTo>
                <a:lnTo>
                  <a:pt x="1272413" y="582549"/>
                </a:lnTo>
                <a:lnTo>
                  <a:pt x="0" y="2913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49446" y="3601592"/>
            <a:ext cx="1226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RESU</a:t>
            </a:r>
            <a:r>
              <a:rPr sz="1800" spc="-110" dirty="0">
                <a:latin typeface="Liberation Sans Narrow"/>
                <a:cs typeface="Liberation Sans Narrow"/>
              </a:rPr>
              <a:t>LT</a:t>
            </a:r>
            <a:r>
              <a:rPr sz="1800" dirty="0">
                <a:latin typeface="Liberation Sans Narrow"/>
                <a:cs typeface="Liberation Sans Narrow"/>
              </a:rPr>
              <a:t>A</a:t>
            </a:r>
            <a:r>
              <a:rPr sz="1800" spc="-10" dirty="0">
                <a:latin typeface="Liberation Sans Narrow"/>
                <a:cs typeface="Liberation Sans Narrow"/>
              </a:rPr>
              <a:t>_</a:t>
            </a:r>
            <a:r>
              <a:rPr sz="1800" dirty="0">
                <a:latin typeface="Liberation Sans Narrow"/>
                <a:cs typeface="Liberation Sans Narrow"/>
              </a:rPr>
              <a:t>EN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6876" y="4418012"/>
            <a:ext cx="1730375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latin typeface="Liberation Sans Narrow"/>
                <a:cs typeface="Liberation Sans Narrow"/>
              </a:rPr>
              <a:t>OFERTA_EMPLEO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59125" y="2492375"/>
            <a:ext cx="2900680" cy="582930"/>
          </a:xfrm>
          <a:custGeom>
            <a:avLst/>
            <a:gdLst/>
            <a:ahLst/>
            <a:cxnLst/>
            <a:rect l="l" t="t" r="r" b="b"/>
            <a:pathLst>
              <a:path w="2900679" h="582930">
                <a:moveTo>
                  <a:pt x="1450213" y="0"/>
                </a:moveTo>
                <a:lnTo>
                  <a:pt x="0" y="291338"/>
                </a:lnTo>
                <a:lnTo>
                  <a:pt x="1450213" y="582549"/>
                </a:lnTo>
                <a:lnTo>
                  <a:pt x="2900426" y="291338"/>
                </a:lnTo>
                <a:lnTo>
                  <a:pt x="14502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59125" y="2492375"/>
            <a:ext cx="2900680" cy="582930"/>
          </a:xfrm>
          <a:custGeom>
            <a:avLst/>
            <a:gdLst/>
            <a:ahLst/>
            <a:cxnLst/>
            <a:rect l="l" t="t" r="r" b="b"/>
            <a:pathLst>
              <a:path w="2900679" h="582930">
                <a:moveTo>
                  <a:pt x="0" y="291338"/>
                </a:moveTo>
                <a:lnTo>
                  <a:pt x="1450213" y="0"/>
                </a:lnTo>
                <a:lnTo>
                  <a:pt x="2900426" y="291338"/>
                </a:lnTo>
                <a:lnTo>
                  <a:pt x="1450213" y="582549"/>
                </a:lnTo>
                <a:lnTo>
                  <a:pt x="0" y="2913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02202" y="2629915"/>
            <a:ext cx="141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iberation Sans Narrow"/>
                <a:cs typeface="Liberation Sans Narrow"/>
              </a:rPr>
              <a:t>ENTREVISTA_A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71800" y="2405126"/>
            <a:ext cx="897255" cy="27622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EMPRESA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2450" y="2416175"/>
            <a:ext cx="1174750" cy="27622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0"/>
              </a:spcBef>
            </a:pPr>
            <a:r>
              <a:rPr sz="1600" spc="-15" dirty="0">
                <a:latin typeface="Liberation Sans Narrow"/>
                <a:cs typeface="Liberation Sans Narrow"/>
              </a:rPr>
              <a:t>SOLICITANTE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9710" y="2773425"/>
            <a:ext cx="1068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Liberation Sans Narrow"/>
                <a:cs typeface="Liberation Sans Narrow"/>
              </a:rPr>
              <a:t>ENTREVISTA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90800" y="2133600"/>
            <a:ext cx="5791200" cy="914400"/>
          </a:xfrm>
          <a:custGeom>
            <a:avLst/>
            <a:gdLst/>
            <a:ahLst/>
            <a:cxnLst/>
            <a:rect l="l" t="t" r="r" b="b"/>
            <a:pathLst>
              <a:path w="5791200" h="914400">
                <a:moveTo>
                  <a:pt x="0" y="914400"/>
                </a:moveTo>
                <a:lnTo>
                  <a:pt x="5791200" y="914400"/>
                </a:lnTo>
                <a:lnTo>
                  <a:pt x="5791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7778" y="2933723"/>
            <a:ext cx="287655" cy="533400"/>
          </a:xfrm>
          <a:custGeom>
            <a:avLst/>
            <a:gdLst/>
            <a:ahLst/>
            <a:cxnLst/>
            <a:rect l="l" t="t" r="r" b="b"/>
            <a:pathLst>
              <a:path w="287655" h="533400">
                <a:moveTo>
                  <a:pt x="228036" y="68835"/>
                </a:moveTo>
                <a:lnTo>
                  <a:pt x="200834" y="127611"/>
                </a:lnTo>
                <a:lnTo>
                  <a:pt x="212391" y="132945"/>
                </a:lnTo>
                <a:lnTo>
                  <a:pt x="239530" y="74130"/>
                </a:lnTo>
                <a:lnTo>
                  <a:pt x="233219" y="72620"/>
                </a:lnTo>
                <a:lnTo>
                  <a:pt x="228036" y="68835"/>
                </a:lnTo>
                <a:close/>
              </a:path>
              <a:path w="287655" h="533400">
                <a:moveTo>
                  <a:pt x="286666" y="35409"/>
                </a:moveTo>
                <a:lnTo>
                  <a:pt x="243506" y="35409"/>
                </a:lnTo>
                <a:lnTo>
                  <a:pt x="254936" y="40743"/>
                </a:lnTo>
                <a:lnTo>
                  <a:pt x="239530" y="74130"/>
                </a:lnTo>
                <a:lnTo>
                  <a:pt x="283765" y="54078"/>
                </a:lnTo>
                <a:lnTo>
                  <a:pt x="287297" y="39322"/>
                </a:lnTo>
                <a:lnTo>
                  <a:pt x="286666" y="35409"/>
                </a:lnTo>
                <a:close/>
              </a:path>
              <a:path w="287655" h="533400">
                <a:moveTo>
                  <a:pt x="243506" y="35409"/>
                </a:moveTo>
                <a:lnTo>
                  <a:pt x="228036" y="68835"/>
                </a:lnTo>
                <a:lnTo>
                  <a:pt x="233219" y="72620"/>
                </a:lnTo>
                <a:lnTo>
                  <a:pt x="239530" y="74130"/>
                </a:lnTo>
                <a:lnTo>
                  <a:pt x="254936" y="40743"/>
                </a:lnTo>
                <a:lnTo>
                  <a:pt x="243506" y="35409"/>
                </a:lnTo>
                <a:close/>
              </a:path>
              <a:path w="287655" h="533400">
                <a:moveTo>
                  <a:pt x="250467" y="0"/>
                </a:moveTo>
                <a:lnTo>
                  <a:pt x="236045" y="2325"/>
                </a:lnTo>
                <a:lnTo>
                  <a:pt x="223575" y="9890"/>
                </a:lnTo>
                <a:lnTo>
                  <a:pt x="214677" y="22074"/>
                </a:lnTo>
                <a:lnTo>
                  <a:pt x="211145" y="36830"/>
                </a:lnTo>
                <a:lnTo>
                  <a:pt x="213471" y="51252"/>
                </a:lnTo>
                <a:lnTo>
                  <a:pt x="221035" y="63722"/>
                </a:lnTo>
                <a:lnTo>
                  <a:pt x="228036" y="68835"/>
                </a:lnTo>
                <a:lnTo>
                  <a:pt x="243506" y="35409"/>
                </a:lnTo>
                <a:lnTo>
                  <a:pt x="286666" y="35409"/>
                </a:lnTo>
                <a:lnTo>
                  <a:pt x="284972" y="24899"/>
                </a:lnTo>
                <a:lnTo>
                  <a:pt x="277407" y="12430"/>
                </a:lnTo>
                <a:lnTo>
                  <a:pt x="265223" y="3532"/>
                </a:lnTo>
                <a:lnTo>
                  <a:pt x="250467" y="0"/>
                </a:lnTo>
                <a:close/>
              </a:path>
              <a:path w="287655" h="533400">
                <a:moveTo>
                  <a:pt x="184832" y="162282"/>
                </a:moveTo>
                <a:lnTo>
                  <a:pt x="179498" y="173712"/>
                </a:lnTo>
                <a:lnTo>
                  <a:pt x="191055" y="179046"/>
                </a:lnTo>
                <a:lnTo>
                  <a:pt x="196389" y="167616"/>
                </a:lnTo>
                <a:lnTo>
                  <a:pt x="184832" y="162282"/>
                </a:lnTo>
                <a:close/>
              </a:path>
              <a:path w="287655" h="533400">
                <a:moveTo>
                  <a:pt x="163623" y="208383"/>
                </a:moveTo>
                <a:lnTo>
                  <a:pt x="120951" y="300585"/>
                </a:lnTo>
                <a:lnTo>
                  <a:pt x="132508" y="305919"/>
                </a:lnTo>
                <a:lnTo>
                  <a:pt x="175053" y="213717"/>
                </a:lnTo>
                <a:lnTo>
                  <a:pt x="163623" y="208383"/>
                </a:lnTo>
                <a:close/>
              </a:path>
              <a:path w="287655" h="533400">
                <a:moveTo>
                  <a:pt x="105076" y="335129"/>
                </a:moveTo>
                <a:lnTo>
                  <a:pt x="99742" y="346686"/>
                </a:lnTo>
                <a:lnTo>
                  <a:pt x="111172" y="352020"/>
                </a:lnTo>
                <a:lnTo>
                  <a:pt x="116506" y="340463"/>
                </a:lnTo>
                <a:lnTo>
                  <a:pt x="105076" y="335129"/>
                </a:lnTo>
                <a:close/>
              </a:path>
              <a:path w="287655" h="533400">
                <a:moveTo>
                  <a:pt x="39338" y="457200"/>
                </a:moveTo>
                <a:lnTo>
                  <a:pt x="24939" y="459525"/>
                </a:lnTo>
                <a:lnTo>
                  <a:pt x="12445" y="467090"/>
                </a:lnTo>
                <a:lnTo>
                  <a:pt x="3476" y="479274"/>
                </a:lnTo>
                <a:lnTo>
                  <a:pt x="0" y="494030"/>
                </a:lnTo>
                <a:lnTo>
                  <a:pt x="2333" y="508452"/>
                </a:lnTo>
                <a:lnTo>
                  <a:pt x="9906" y="520922"/>
                </a:lnTo>
                <a:lnTo>
                  <a:pt x="22145" y="529820"/>
                </a:lnTo>
                <a:lnTo>
                  <a:pt x="36830" y="533352"/>
                </a:lnTo>
                <a:lnTo>
                  <a:pt x="51228" y="531026"/>
                </a:lnTo>
                <a:lnTo>
                  <a:pt x="63722" y="523462"/>
                </a:lnTo>
                <a:lnTo>
                  <a:pt x="72691" y="511278"/>
                </a:lnTo>
                <a:lnTo>
                  <a:pt x="76168" y="496522"/>
                </a:lnTo>
                <a:lnTo>
                  <a:pt x="73834" y="482099"/>
                </a:lnTo>
                <a:lnTo>
                  <a:pt x="71887" y="478893"/>
                </a:lnTo>
                <a:lnTo>
                  <a:pt x="52625" y="478893"/>
                </a:lnTo>
                <a:lnTo>
                  <a:pt x="41068" y="473559"/>
                </a:lnTo>
                <a:lnTo>
                  <a:pt x="47708" y="459213"/>
                </a:lnTo>
                <a:lnTo>
                  <a:pt x="39338" y="457200"/>
                </a:lnTo>
                <a:close/>
              </a:path>
              <a:path w="287655" h="533400">
                <a:moveTo>
                  <a:pt x="47708" y="459213"/>
                </a:moveTo>
                <a:lnTo>
                  <a:pt x="41068" y="473559"/>
                </a:lnTo>
                <a:lnTo>
                  <a:pt x="52625" y="478893"/>
                </a:lnTo>
                <a:lnTo>
                  <a:pt x="59266" y="464544"/>
                </a:lnTo>
                <a:lnTo>
                  <a:pt x="54022" y="460732"/>
                </a:lnTo>
                <a:lnTo>
                  <a:pt x="47708" y="459213"/>
                </a:lnTo>
                <a:close/>
              </a:path>
              <a:path w="287655" h="533400">
                <a:moveTo>
                  <a:pt x="59266" y="464544"/>
                </a:moveTo>
                <a:lnTo>
                  <a:pt x="52625" y="478893"/>
                </a:lnTo>
                <a:lnTo>
                  <a:pt x="71887" y="478893"/>
                </a:lnTo>
                <a:lnTo>
                  <a:pt x="66262" y="469630"/>
                </a:lnTo>
                <a:lnTo>
                  <a:pt x="59266" y="464544"/>
                </a:lnTo>
                <a:close/>
              </a:path>
              <a:path w="287655" h="533400">
                <a:moveTo>
                  <a:pt x="83740" y="381357"/>
                </a:moveTo>
                <a:lnTo>
                  <a:pt x="47708" y="459213"/>
                </a:lnTo>
                <a:lnTo>
                  <a:pt x="54022" y="460732"/>
                </a:lnTo>
                <a:lnTo>
                  <a:pt x="59266" y="464544"/>
                </a:lnTo>
                <a:lnTo>
                  <a:pt x="95297" y="386691"/>
                </a:lnTo>
                <a:lnTo>
                  <a:pt x="83740" y="381357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23975" y="3429000"/>
            <a:ext cx="2392680" cy="981075"/>
          </a:xfrm>
          <a:prstGeom prst="rect">
            <a:avLst/>
          </a:prstGeom>
          <a:ln w="9525">
            <a:solidFill>
              <a:srgbClr val="FFCF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04800" marR="297180" algn="ctr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solidFill>
                  <a:srgbClr val="FFCF00"/>
                </a:solidFill>
                <a:latin typeface="Times New Roman"/>
                <a:cs typeface="Times New Roman"/>
              </a:rPr>
              <a:t>Entidad  </a:t>
            </a:r>
            <a:r>
              <a:rPr sz="2000" b="1" spc="-15" dirty="0">
                <a:solidFill>
                  <a:srgbClr val="FFCF00"/>
                </a:solidFill>
                <a:latin typeface="Times New Roman"/>
                <a:cs typeface="Times New Roman"/>
              </a:rPr>
              <a:t>COMPUESTA</a:t>
            </a:r>
            <a:r>
              <a:rPr sz="2000" b="1" spc="-220" dirty="0">
                <a:solidFill>
                  <a:srgbClr val="FFCF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CF00"/>
                </a:solidFill>
                <a:latin typeface="Times New Roman"/>
                <a:cs typeface="Times New Roman"/>
              </a:rPr>
              <a:t>o  AGREGADA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70650" y="2514600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78326" y="2514600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33926" y="2286000"/>
            <a:ext cx="2265680" cy="457200"/>
          </a:xfrm>
          <a:custGeom>
            <a:avLst/>
            <a:gdLst/>
            <a:ahLst/>
            <a:cxnLst/>
            <a:rect l="l" t="t" r="r" b="b"/>
            <a:pathLst>
              <a:path w="2265679" h="457200">
                <a:moveTo>
                  <a:pt x="1132586" y="0"/>
                </a:moveTo>
                <a:lnTo>
                  <a:pt x="0" y="228600"/>
                </a:lnTo>
                <a:lnTo>
                  <a:pt x="1132586" y="457200"/>
                </a:lnTo>
                <a:lnTo>
                  <a:pt x="2265299" y="228600"/>
                </a:lnTo>
                <a:lnTo>
                  <a:pt x="113258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33926" y="2286000"/>
            <a:ext cx="2265680" cy="457200"/>
          </a:xfrm>
          <a:custGeom>
            <a:avLst/>
            <a:gdLst/>
            <a:ahLst/>
            <a:cxnLst/>
            <a:rect l="l" t="t" r="r" b="b"/>
            <a:pathLst>
              <a:path w="2265679" h="457200">
                <a:moveTo>
                  <a:pt x="0" y="228600"/>
                </a:moveTo>
                <a:lnTo>
                  <a:pt x="1132586" y="0"/>
                </a:lnTo>
                <a:lnTo>
                  <a:pt x="2265299" y="228600"/>
                </a:lnTo>
                <a:lnTo>
                  <a:pt x="1132586" y="4572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12284" y="2391282"/>
            <a:ext cx="1110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Liberation Sans Narrow"/>
                <a:cs typeface="Liberation Sans Narrow"/>
              </a:rPr>
              <a:t>ENTREVISTA_A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latin typeface="Times New Roman"/>
                <a:cs typeface="Times New Roman"/>
              </a:rPr>
              <a:t>Agregación de tipos de entidad (v): Ejemplo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590" y="2308605"/>
            <a:ext cx="2067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Tahoma"/>
                <a:cs typeface="Tahoma"/>
              </a:rPr>
              <a:t>Solución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3: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03850" y="3048000"/>
            <a:ext cx="6350" cy="457200"/>
          </a:xfrm>
          <a:custGeom>
            <a:avLst/>
            <a:gdLst/>
            <a:ahLst/>
            <a:cxnLst/>
            <a:rect l="l" t="t" r="r" b="b"/>
            <a:pathLst>
              <a:path w="6350" h="457200">
                <a:moveTo>
                  <a:pt x="0" y="0"/>
                </a:moveTo>
                <a:lnTo>
                  <a:pt x="635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3276" y="3886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30737" y="4267200"/>
            <a:ext cx="1544955" cy="276225"/>
          </a:xfrm>
          <a:prstGeom prst="rect">
            <a:avLst/>
          </a:prstGeom>
          <a:ln w="13842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Liberation Sans Narrow"/>
                <a:cs typeface="Liberation Sans Narrow"/>
              </a:rPr>
              <a:t>OFERTA_EMPLEO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00550" y="3446526"/>
            <a:ext cx="1987550" cy="457200"/>
          </a:xfrm>
          <a:custGeom>
            <a:avLst/>
            <a:gdLst/>
            <a:ahLst/>
            <a:cxnLst/>
            <a:rect l="l" t="t" r="r" b="b"/>
            <a:pathLst>
              <a:path w="1987550" h="457200">
                <a:moveTo>
                  <a:pt x="993775" y="0"/>
                </a:moveTo>
                <a:lnTo>
                  <a:pt x="0" y="228600"/>
                </a:lnTo>
                <a:lnTo>
                  <a:pt x="993775" y="457200"/>
                </a:lnTo>
                <a:lnTo>
                  <a:pt x="1987550" y="228600"/>
                </a:lnTo>
                <a:lnTo>
                  <a:pt x="993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00550" y="3446526"/>
            <a:ext cx="1987550" cy="457200"/>
          </a:xfrm>
          <a:custGeom>
            <a:avLst/>
            <a:gdLst/>
            <a:ahLst/>
            <a:cxnLst/>
            <a:rect l="l" t="t" r="r" b="b"/>
            <a:pathLst>
              <a:path w="1987550" h="457200">
                <a:moveTo>
                  <a:pt x="0" y="228600"/>
                </a:moveTo>
                <a:lnTo>
                  <a:pt x="993775" y="0"/>
                </a:lnTo>
                <a:lnTo>
                  <a:pt x="1987550" y="228600"/>
                </a:lnTo>
                <a:lnTo>
                  <a:pt x="993775" y="45720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14391" y="3551935"/>
            <a:ext cx="9620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Liberation Sans Narrow"/>
                <a:cs typeface="Liberation Sans Narrow"/>
              </a:rPr>
              <a:t>RESULTA_EN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78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79194" y="4868367"/>
            <a:ext cx="6478905" cy="137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2344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OK!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FF0000"/>
              </a:buClr>
              <a:buSzPct val="55555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800" spc="-15" dirty="0">
                <a:latin typeface="Liberation Sans Narrow"/>
                <a:cs typeface="Liberation Sans Narrow"/>
              </a:rPr>
              <a:t>OFERTA_EMPLEO </a:t>
            </a:r>
            <a:r>
              <a:rPr sz="1800" spc="-5" dirty="0">
                <a:latin typeface="Tahoma"/>
                <a:cs typeface="Tahoma"/>
              </a:rPr>
              <a:t>tiene </a:t>
            </a:r>
            <a:r>
              <a:rPr sz="1800" dirty="0">
                <a:latin typeface="Tahoma"/>
                <a:cs typeface="Tahoma"/>
              </a:rPr>
              <a:t>dependencia </a:t>
            </a:r>
            <a:r>
              <a:rPr sz="1800" spc="-5" dirty="0">
                <a:latin typeface="Tahoma"/>
                <a:cs typeface="Tahoma"/>
              </a:rPr>
              <a:t>en existencia </a:t>
            </a:r>
            <a:r>
              <a:rPr sz="1800" spc="-10" dirty="0">
                <a:latin typeface="Tahoma"/>
                <a:cs typeface="Tahoma"/>
              </a:rPr>
              <a:t>respecto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</a:t>
            </a:r>
            <a:endParaRPr sz="18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800" spc="-25" dirty="0">
                <a:latin typeface="Liberation Sans Narrow"/>
                <a:cs typeface="Liberation Sans Narrow"/>
              </a:rPr>
              <a:t>RESULTA_EN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latin typeface="Times New Roman"/>
                <a:cs typeface="Times New Roman"/>
              </a:rPr>
              <a:t>Agregación de tipos de entidad (vi): </a:t>
            </a:r>
            <a:r>
              <a:rPr sz="2800" b="0" spc="-10" dirty="0">
                <a:latin typeface="Times New Roman"/>
                <a:cs typeface="Times New Roman"/>
              </a:rPr>
              <a:t>Ejemplo </a:t>
            </a:r>
            <a:r>
              <a:rPr sz="2800" b="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1765" y="2021204"/>
            <a:ext cx="611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Tahoma"/>
                <a:cs typeface="Tahoma"/>
              </a:rPr>
              <a:t>Solución </a:t>
            </a:r>
            <a:r>
              <a:rPr sz="2400" b="1" dirty="0">
                <a:latin typeface="Tahoma"/>
                <a:cs typeface="Tahoma"/>
              </a:rPr>
              <a:t>4: </a:t>
            </a:r>
            <a:r>
              <a:rPr sz="2400" b="1" spc="-5" dirty="0">
                <a:latin typeface="Tahoma"/>
                <a:cs typeface="Tahoma"/>
              </a:rPr>
              <a:t>Relación </a:t>
            </a:r>
            <a:r>
              <a:rPr sz="2400" b="1" dirty="0">
                <a:latin typeface="Tahoma"/>
                <a:cs typeface="Tahoma"/>
              </a:rPr>
              <a:t>ternaria «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falsa»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6698" y="4629150"/>
            <a:ext cx="173355" cy="228600"/>
          </a:xfrm>
          <a:custGeom>
            <a:avLst/>
            <a:gdLst/>
            <a:ahLst/>
            <a:cxnLst/>
            <a:rect l="l" t="t" r="r" b="b"/>
            <a:pathLst>
              <a:path w="173354" h="228600">
                <a:moveTo>
                  <a:pt x="0" y="0"/>
                </a:moveTo>
                <a:lnTo>
                  <a:pt x="173100" y="22860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7249" y="3155950"/>
            <a:ext cx="1259205" cy="539750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EMPRESA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56475" y="4660265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300099" y="0"/>
                </a:lnTo>
              </a:path>
            </a:pathLst>
          </a:custGeom>
          <a:ln w="1397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63332" y="4099559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553720"/>
                </a:lnTo>
              </a:path>
            </a:pathLst>
          </a:custGeom>
          <a:ln w="1371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56475" y="4093209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300099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49716" y="4099940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553592"/>
                </a:lnTo>
              </a:path>
            </a:pathLst>
          </a:custGeom>
          <a:ln w="13716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83906" y="4632959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4">
                <a:moveTo>
                  <a:pt x="0" y="0"/>
                </a:moveTo>
                <a:lnTo>
                  <a:pt x="1245235" y="0"/>
                </a:lnTo>
              </a:path>
            </a:pathLst>
          </a:custGeom>
          <a:ln w="127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0828" y="4127500"/>
            <a:ext cx="0" cy="499109"/>
          </a:xfrm>
          <a:custGeom>
            <a:avLst/>
            <a:gdLst/>
            <a:ahLst/>
            <a:cxnLst/>
            <a:rect l="l" t="t" r="r" b="b"/>
            <a:pathLst>
              <a:path h="499110">
                <a:moveTo>
                  <a:pt x="0" y="0"/>
                </a:moveTo>
                <a:lnTo>
                  <a:pt x="0" y="499109"/>
                </a:lnTo>
              </a:path>
            </a:pathLst>
          </a:custGeom>
          <a:ln w="13843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83906" y="4120515"/>
            <a:ext cx="1245235" cy="0"/>
          </a:xfrm>
          <a:custGeom>
            <a:avLst/>
            <a:gdLst/>
            <a:ahLst/>
            <a:cxnLst/>
            <a:rect l="l" t="t" r="r" b="b"/>
            <a:pathLst>
              <a:path w="1245234">
                <a:moveTo>
                  <a:pt x="0" y="0"/>
                </a:moveTo>
                <a:lnTo>
                  <a:pt x="1245235" y="0"/>
                </a:lnTo>
              </a:path>
            </a:pathLst>
          </a:custGeom>
          <a:ln w="1397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22220" y="4127500"/>
            <a:ext cx="0" cy="498475"/>
          </a:xfrm>
          <a:custGeom>
            <a:avLst/>
            <a:gdLst/>
            <a:ahLst/>
            <a:cxnLst/>
            <a:rect l="l" t="t" r="r" b="b"/>
            <a:pathLst>
              <a:path h="498475">
                <a:moveTo>
                  <a:pt x="0" y="0"/>
                </a:moveTo>
                <a:lnTo>
                  <a:pt x="0" y="498475"/>
                </a:lnTo>
              </a:path>
            </a:pathLst>
          </a:custGeom>
          <a:ln w="13843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84033" y="4104258"/>
            <a:ext cx="1245235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32410" marR="224154" indent="17780">
              <a:lnSpc>
                <a:spcPct val="80000"/>
              </a:lnSpc>
              <a:spcBef>
                <a:spcPts val="530"/>
              </a:spcBef>
            </a:pPr>
            <a:r>
              <a:rPr sz="1800" spc="-2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OFERTA  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M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L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49800" y="3459098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299" y="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4098" y="3171825"/>
            <a:ext cx="1367155" cy="539750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15"/>
              </a:spcBef>
            </a:pPr>
            <a:r>
              <a:rPr sz="1800" spc="-1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SOLICITANTE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43198" y="3133725"/>
            <a:ext cx="1513205" cy="614680"/>
          </a:xfrm>
          <a:custGeom>
            <a:avLst/>
            <a:gdLst/>
            <a:ahLst/>
            <a:cxnLst/>
            <a:rect l="l" t="t" r="r" b="b"/>
            <a:pathLst>
              <a:path w="1513204" h="614679">
                <a:moveTo>
                  <a:pt x="756538" y="0"/>
                </a:moveTo>
                <a:lnTo>
                  <a:pt x="0" y="307213"/>
                </a:lnTo>
                <a:lnTo>
                  <a:pt x="756538" y="614299"/>
                </a:lnTo>
                <a:lnTo>
                  <a:pt x="1512951" y="307213"/>
                </a:lnTo>
                <a:lnTo>
                  <a:pt x="756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43198" y="3133725"/>
            <a:ext cx="1513205" cy="614680"/>
          </a:xfrm>
          <a:custGeom>
            <a:avLst/>
            <a:gdLst/>
            <a:ahLst/>
            <a:cxnLst/>
            <a:rect l="l" t="t" r="r" b="b"/>
            <a:pathLst>
              <a:path w="1513204" h="614679">
                <a:moveTo>
                  <a:pt x="0" y="307213"/>
                </a:moveTo>
                <a:lnTo>
                  <a:pt x="756538" y="0"/>
                </a:lnTo>
                <a:lnTo>
                  <a:pt x="1512951" y="307213"/>
                </a:lnTo>
                <a:lnTo>
                  <a:pt x="756538" y="614299"/>
                </a:lnTo>
                <a:lnTo>
                  <a:pt x="0" y="307213"/>
                </a:lnTo>
                <a:close/>
              </a:path>
            </a:pathLst>
          </a:custGeom>
          <a:ln w="222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27857" y="3163397"/>
            <a:ext cx="943610" cy="87185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135"/>
              </a:spcBef>
            </a:pPr>
            <a:r>
              <a:rPr sz="16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REALIZA</a:t>
            </a:r>
            <a:endParaRPr sz="160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(1:n)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73548" y="4397375"/>
            <a:ext cx="625475" cy="0"/>
          </a:xfrm>
          <a:custGeom>
            <a:avLst/>
            <a:gdLst/>
            <a:ahLst/>
            <a:cxnLst/>
            <a:rect l="l" t="t" r="r" b="b"/>
            <a:pathLst>
              <a:path w="625475">
                <a:moveTo>
                  <a:pt x="0" y="0"/>
                </a:moveTo>
                <a:lnTo>
                  <a:pt x="625475" y="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59400" y="4067175"/>
            <a:ext cx="1511300" cy="615950"/>
          </a:xfrm>
          <a:custGeom>
            <a:avLst/>
            <a:gdLst/>
            <a:ahLst/>
            <a:cxnLst/>
            <a:rect l="l" t="t" r="r" b="b"/>
            <a:pathLst>
              <a:path w="1511300" h="615950">
                <a:moveTo>
                  <a:pt x="755650" y="0"/>
                </a:moveTo>
                <a:lnTo>
                  <a:pt x="0" y="307975"/>
                </a:lnTo>
                <a:lnTo>
                  <a:pt x="755650" y="615950"/>
                </a:lnTo>
                <a:lnTo>
                  <a:pt x="1511300" y="307975"/>
                </a:lnTo>
                <a:lnTo>
                  <a:pt x="7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59400" y="4067175"/>
            <a:ext cx="1511300" cy="615950"/>
          </a:xfrm>
          <a:custGeom>
            <a:avLst/>
            <a:gdLst/>
            <a:ahLst/>
            <a:cxnLst/>
            <a:rect l="l" t="t" r="r" b="b"/>
            <a:pathLst>
              <a:path w="1511300" h="615950">
                <a:moveTo>
                  <a:pt x="0" y="307975"/>
                </a:moveTo>
                <a:lnTo>
                  <a:pt x="755650" y="0"/>
                </a:lnTo>
                <a:lnTo>
                  <a:pt x="1511300" y="307975"/>
                </a:lnTo>
                <a:lnTo>
                  <a:pt x="755650" y="615950"/>
                </a:lnTo>
                <a:lnTo>
                  <a:pt x="0" y="307975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17438" y="4743958"/>
            <a:ext cx="466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(0</a:t>
            </a:r>
            <a:r>
              <a:rPr sz="2000" b="1" spc="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:</a:t>
            </a: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1)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68085" y="4227322"/>
            <a:ext cx="728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G</a:t>
            </a:r>
            <a:r>
              <a:rPr sz="16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EN</a:t>
            </a:r>
            <a:r>
              <a:rPr sz="16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16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RA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62073" y="2952750"/>
            <a:ext cx="0" cy="217804"/>
          </a:xfrm>
          <a:custGeom>
            <a:avLst/>
            <a:gdLst/>
            <a:ahLst/>
            <a:cxnLst/>
            <a:rect l="l" t="t" r="r" b="b"/>
            <a:pathLst>
              <a:path h="217805">
                <a:moveTo>
                  <a:pt x="0" y="0"/>
                </a:moveTo>
                <a:lnTo>
                  <a:pt x="0" y="217424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32125" y="4476750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274" y="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68525" y="4324350"/>
            <a:ext cx="862330" cy="452755"/>
          </a:xfrm>
          <a:custGeom>
            <a:avLst/>
            <a:gdLst/>
            <a:ahLst/>
            <a:cxnLst/>
            <a:rect l="l" t="t" r="r" b="b"/>
            <a:pathLst>
              <a:path w="862330" h="452754">
                <a:moveTo>
                  <a:pt x="0" y="226187"/>
                </a:moveTo>
                <a:lnTo>
                  <a:pt x="18244" y="160843"/>
                </a:lnTo>
                <a:lnTo>
                  <a:pt x="69425" y="103004"/>
                </a:lnTo>
                <a:lnTo>
                  <a:pt x="105702" y="77772"/>
                </a:lnTo>
                <a:lnTo>
                  <a:pt x="148217" y="55463"/>
                </a:lnTo>
                <a:lnTo>
                  <a:pt x="196302" y="36427"/>
                </a:lnTo>
                <a:lnTo>
                  <a:pt x="249293" y="21014"/>
                </a:lnTo>
                <a:lnTo>
                  <a:pt x="306523" y="9572"/>
                </a:lnTo>
                <a:lnTo>
                  <a:pt x="367326" y="2451"/>
                </a:lnTo>
                <a:lnTo>
                  <a:pt x="431038" y="0"/>
                </a:lnTo>
                <a:lnTo>
                  <a:pt x="494717" y="2451"/>
                </a:lnTo>
                <a:lnTo>
                  <a:pt x="555495" y="9572"/>
                </a:lnTo>
                <a:lnTo>
                  <a:pt x="612704" y="21014"/>
                </a:lnTo>
                <a:lnTo>
                  <a:pt x="665679" y="36427"/>
                </a:lnTo>
                <a:lnTo>
                  <a:pt x="713752" y="55463"/>
                </a:lnTo>
                <a:lnTo>
                  <a:pt x="756257" y="77772"/>
                </a:lnTo>
                <a:lnTo>
                  <a:pt x="792529" y="103004"/>
                </a:lnTo>
                <a:lnTo>
                  <a:pt x="821901" y="130811"/>
                </a:lnTo>
                <a:lnTo>
                  <a:pt x="857277" y="192751"/>
                </a:lnTo>
                <a:lnTo>
                  <a:pt x="861949" y="226187"/>
                </a:lnTo>
                <a:lnTo>
                  <a:pt x="857277" y="259622"/>
                </a:lnTo>
                <a:lnTo>
                  <a:pt x="843705" y="291530"/>
                </a:lnTo>
                <a:lnTo>
                  <a:pt x="792529" y="349369"/>
                </a:lnTo>
                <a:lnTo>
                  <a:pt x="756257" y="374601"/>
                </a:lnTo>
                <a:lnTo>
                  <a:pt x="713752" y="396910"/>
                </a:lnTo>
                <a:lnTo>
                  <a:pt x="665679" y="415946"/>
                </a:lnTo>
                <a:lnTo>
                  <a:pt x="612704" y="431359"/>
                </a:lnTo>
                <a:lnTo>
                  <a:pt x="555495" y="442801"/>
                </a:lnTo>
                <a:lnTo>
                  <a:pt x="494717" y="449922"/>
                </a:lnTo>
                <a:lnTo>
                  <a:pt x="431038" y="452374"/>
                </a:lnTo>
                <a:lnTo>
                  <a:pt x="367326" y="449922"/>
                </a:lnTo>
                <a:lnTo>
                  <a:pt x="306523" y="442801"/>
                </a:lnTo>
                <a:lnTo>
                  <a:pt x="249293" y="431359"/>
                </a:lnTo>
                <a:lnTo>
                  <a:pt x="196302" y="415946"/>
                </a:lnTo>
                <a:lnTo>
                  <a:pt x="148217" y="396910"/>
                </a:lnTo>
                <a:lnTo>
                  <a:pt x="105702" y="374601"/>
                </a:lnTo>
                <a:lnTo>
                  <a:pt x="69425" y="349369"/>
                </a:lnTo>
                <a:lnTo>
                  <a:pt x="40050" y="321562"/>
                </a:lnTo>
                <a:lnTo>
                  <a:pt x="4671" y="259622"/>
                </a:lnTo>
                <a:lnTo>
                  <a:pt x="0" y="226187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16200" y="3427348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98700" y="4318838"/>
            <a:ext cx="609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15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 </a:t>
            </a:r>
            <a:r>
              <a:rPr sz="1800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fecha</a:t>
            </a:r>
            <a:r>
              <a:rPr sz="1800" u="heavy" spc="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 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31925" y="2571750"/>
            <a:ext cx="862330" cy="381000"/>
          </a:xfrm>
          <a:custGeom>
            <a:avLst/>
            <a:gdLst/>
            <a:ahLst/>
            <a:cxnLst/>
            <a:rect l="l" t="t" r="r" b="b"/>
            <a:pathLst>
              <a:path w="862330" h="381000">
                <a:moveTo>
                  <a:pt x="0" y="190500"/>
                </a:moveTo>
                <a:lnTo>
                  <a:pt x="18244" y="135500"/>
                </a:lnTo>
                <a:lnTo>
                  <a:pt x="69425" y="86794"/>
                </a:lnTo>
                <a:lnTo>
                  <a:pt x="105702" y="65540"/>
                </a:lnTo>
                <a:lnTo>
                  <a:pt x="148217" y="46744"/>
                </a:lnTo>
                <a:lnTo>
                  <a:pt x="196302" y="30704"/>
                </a:lnTo>
                <a:lnTo>
                  <a:pt x="249293" y="17714"/>
                </a:lnTo>
                <a:lnTo>
                  <a:pt x="306523" y="8069"/>
                </a:lnTo>
                <a:lnTo>
                  <a:pt x="367326" y="2066"/>
                </a:lnTo>
                <a:lnTo>
                  <a:pt x="431038" y="0"/>
                </a:lnTo>
                <a:lnTo>
                  <a:pt x="494717" y="2066"/>
                </a:lnTo>
                <a:lnTo>
                  <a:pt x="555495" y="8069"/>
                </a:lnTo>
                <a:lnTo>
                  <a:pt x="612704" y="17714"/>
                </a:lnTo>
                <a:lnTo>
                  <a:pt x="665679" y="30704"/>
                </a:lnTo>
                <a:lnTo>
                  <a:pt x="713752" y="46744"/>
                </a:lnTo>
                <a:lnTo>
                  <a:pt x="756257" y="65540"/>
                </a:lnTo>
                <a:lnTo>
                  <a:pt x="792529" y="86794"/>
                </a:lnTo>
                <a:lnTo>
                  <a:pt x="843705" y="135500"/>
                </a:lnTo>
                <a:lnTo>
                  <a:pt x="861949" y="190500"/>
                </a:lnTo>
                <a:lnTo>
                  <a:pt x="857277" y="218638"/>
                </a:lnTo>
                <a:lnTo>
                  <a:pt x="843705" y="245499"/>
                </a:lnTo>
                <a:lnTo>
                  <a:pt x="792529" y="294205"/>
                </a:lnTo>
                <a:lnTo>
                  <a:pt x="756257" y="315459"/>
                </a:lnTo>
                <a:lnTo>
                  <a:pt x="713752" y="334255"/>
                </a:lnTo>
                <a:lnTo>
                  <a:pt x="665679" y="350295"/>
                </a:lnTo>
                <a:lnTo>
                  <a:pt x="612704" y="363285"/>
                </a:lnTo>
                <a:lnTo>
                  <a:pt x="555495" y="372930"/>
                </a:lnTo>
                <a:lnTo>
                  <a:pt x="494717" y="378933"/>
                </a:lnTo>
                <a:lnTo>
                  <a:pt x="431038" y="381000"/>
                </a:lnTo>
                <a:lnTo>
                  <a:pt x="367326" y="378933"/>
                </a:lnTo>
                <a:lnTo>
                  <a:pt x="306523" y="372930"/>
                </a:lnTo>
                <a:lnTo>
                  <a:pt x="249293" y="363285"/>
                </a:lnTo>
                <a:lnTo>
                  <a:pt x="196302" y="350295"/>
                </a:lnTo>
                <a:lnTo>
                  <a:pt x="148217" y="334255"/>
                </a:lnTo>
                <a:lnTo>
                  <a:pt x="105702" y="315459"/>
                </a:lnTo>
                <a:lnTo>
                  <a:pt x="69425" y="294205"/>
                </a:lnTo>
                <a:lnTo>
                  <a:pt x="18244" y="245499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31366" y="2586609"/>
            <a:ext cx="65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nombre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996173" y="4645025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66025" y="4862448"/>
            <a:ext cx="862330" cy="381000"/>
          </a:xfrm>
          <a:custGeom>
            <a:avLst/>
            <a:gdLst/>
            <a:ahLst/>
            <a:cxnLst/>
            <a:rect l="l" t="t" r="r" b="b"/>
            <a:pathLst>
              <a:path w="862329" h="381000">
                <a:moveTo>
                  <a:pt x="0" y="190500"/>
                </a:moveTo>
                <a:lnTo>
                  <a:pt x="18244" y="135500"/>
                </a:lnTo>
                <a:lnTo>
                  <a:pt x="69425" y="86794"/>
                </a:lnTo>
                <a:lnTo>
                  <a:pt x="105702" y="65540"/>
                </a:lnTo>
                <a:lnTo>
                  <a:pt x="148217" y="46744"/>
                </a:lnTo>
                <a:lnTo>
                  <a:pt x="196302" y="30704"/>
                </a:lnTo>
                <a:lnTo>
                  <a:pt x="249293" y="17714"/>
                </a:lnTo>
                <a:lnTo>
                  <a:pt x="306523" y="8069"/>
                </a:lnTo>
                <a:lnTo>
                  <a:pt x="367326" y="2066"/>
                </a:lnTo>
                <a:lnTo>
                  <a:pt x="431038" y="0"/>
                </a:lnTo>
                <a:lnTo>
                  <a:pt x="494717" y="2066"/>
                </a:lnTo>
                <a:lnTo>
                  <a:pt x="555495" y="8069"/>
                </a:lnTo>
                <a:lnTo>
                  <a:pt x="612704" y="17714"/>
                </a:lnTo>
                <a:lnTo>
                  <a:pt x="665679" y="30704"/>
                </a:lnTo>
                <a:lnTo>
                  <a:pt x="713752" y="46744"/>
                </a:lnTo>
                <a:lnTo>
                  <a:pt x="756257" y="65540"/>
                </a:lnTo>
                <a:lnTo>
                  <a:pt x="792529" y="86794"/>
                </a:lnTo>
                <a:lnTo>
                  <a:pt x="843705" y="135500"/>
                </a:lnTo>
                <a:lnTo>
                  <a:pt x="861949" y="190500"/>
                </a:lnTo>
                <a:lnTo>
                  <a:pt x="857277" y="218667"/>
                </a:lnTo>
                <a:lnTo>
                  <a:pt x="843705" y="245545"/>
                </a:lnTo>
                <a:lnTo>
                  <a:pt x="792529" y="294261"/>
                </a:lnTo>
                <a:lnTo>
                  <a:pt x="756257" y="315511"/>
                </a:lnTo>
                <a:lnTo>
                  <a:pt x="713752" y="334298"/>
                </a:lnTo>
                <a:lnTo>
                  <a:pt x="665679" y="350327"/>
                </a:lnTo>
                <a:lnTo>
                  <a:pt x="612704" y="363306"/>
                </a:lnTo>
                <a:lnTo>
                  <a:pt x="555495" y="372940"/>
                </a:lnTo>
                <a:lnTo>
                  <a:pt x="494717" y="378936"/>
                </a:lnTo>
                <a:lnTo>
                  <a:pt x="431038" y="381000"/>
                </a:lnTo>
                <a:lnTo>
                  <a:pt x="367326" y="378936"/>
                </a:lnTo>
                <a:lnTo>
                  <a:pt x="306523" y="372940"/>
                </a:lnTo>
                <a:lnTo>
                  <a:pt x="249293" y="363306"/>
                </a:lnTo>
                <a:lnTo>
                  <a:pt x="196302" y="350327"/>
                </a:lnTo>
                <a:lnTo>
                  <a:pt x="148217" y="334298"/>
                </a:lnTo>
                <a:lnTo>
                  <a:pt x="105702" y="315511"/>
                </a:lnTo>
                <a:lnTo>
                  <a:pt x="69425" y="294261"/>
                </a:lnTo>
                <a:lnTo>
                  <a:pt x="18244" y="245545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652131" y="4877816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idOferta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16600" y="2955925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84800" y="2571750"/>
            <a:ext cx="862330" cy="381000"/>
          </a:xfrm>
          <a:custGeom>
            <a:avLst/>
            <a:gdLst/>
            <a:ahLst/>
            <a:cxnLst/>
            <a:rect l="l" t="t" r="r" b="b"/>
            <a:pathLst>
              <a:path w="862329" h="381000">
                <a:moveTo>
                  <a:pt x="0" y="190500"/>
                </a:moveTo>
                <a:lnTo>
                  <a:pt x="18244" y="135500"/>
                </a:lnTo>
                <a:lnTo>
                  <a:pt x="69425" y="86794"/>
                </a:lnTo>
                <a:lnTo>
                  <a:pt x="105702" y="65540"/>
                </a:lnTo>
                <a:lnTo>
                  <a:pt x="148217" y="46744"/>
                </a:lnTo>
                <a:lnTo>
                  <a:pt x="196302" y="30704"/>
                </a:lnTo>
                <a:lnTo>
                  <a:pt x="249293" y="17714"/>
                </a:lnTo>
                <a:lnTo>
                  <a:pt x="306523" y="8069"/>
                </a:lnTo>
                <a:lnTo>
                  <a:pt x="367326" y="2066"/>
                </a:lnTo>
                <a:lnTo>
                  <a:pt x="431038" y="0"/>
                </a:lnTo>
                <a:lnTo>
                  <a:pt x="494717" y="2066"/>
                </a:lnTo>
                <a:lnTo>
                  <a:pt x="555495" y="8069"/>
                </a:lnTo>
                <a:lnTo>
                  <a:pt x="612704" y="17714"/>
                </a:lnTo>
                <a:lnTo>
                  <a:pt x="665679" y="30704"/>
                </a:lnTo>
                <a:lnTo>
                  <a:pt x="713752" y="46744"/>
                </a:lnTo>
                <a:lnTo>
                  <a:pt x="756257" y="65540"/>
                </a:lnTo>
                <a:lnTo>
                  <a:pt x="792529" y="86794"/>
                </a:lnTo>
                <a:lnTo>
                  <a:pt x="843705" y="135500"/>
                </a:lnTo>
                <a:lnTo>
                  <a:pt x="861949" y="190500"/>
                </a:lnTo>
                <a:lnTo>
                  <a:pt x="857277" y="218638"/>
                </a:lnTo>
                <a:lnTo>
                  <a:pt x="843705" y="245499"/>
                </a:lnTo>
                <a:lnTo>
                  <a:pt x="792529" y="294205"/>
                </a:lnTo>
                <a:lnTo>
                  <a:pt x="756257" y="315459"/>
                </a:lnTo>
                <a:lnTo>
                  <a:pt x="713752" y="334255"/>
                </a:lnTo>
                <a:lnTo>
                  <a:pt x="665679" y="350295"/>
                </a:lnTo>
                <a:lnTo>
                  <a:pt x="612704" y="363285"/>
                </a:lnTo>
                <a:lnTo>
                  <a:pt x="555495" y="372930"/>
                </a:lnTo>
                <a:lnTo>
                  <a:pt x="494717" y="378933"/>
                </a:lnTo>
                <a:lnTo>
                  <a:pt x="431038" y="381000"/>
                </a:lnTo>
                <a:lnTo>
                  <a:pt x="367326" y="378933"/>
                </a:lnTo>
                <a:lnTo>
                  <a:pt x="306523" y="372930"/>
                </a:lnTo>
                <a:lnTo>
                  <a:pt x="249293" y="363285"/>
                </a:lnTo>
                <a:lnTo>
                  <a:pt x="196302" y="350295"/>
                </a:lnTo>
                <a:lnTo>
                  <a:pt x="148217" y="334255"/>
                </a:lnTo>
                <a:lnTo>
                  <a:pt x="105702" y="315459"/>
                </a:lnTo>
                <a:lnTo>
                  <a:pt x="69425" y="294205"/>
                </a:lnTo>
                <a:lnTo>
                  <a:pt x="18244" y="245499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32526" y="2610358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ci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333750" y="4156075"/>
            <a:ext cx="1440180" cy="539750"/>
          </a:xfrm>
          <a:custGeom>
            <a:avLst/>
            <a:gdLst/>
            <a:ahLst/>
            <a:cxnLst/>
            <a:rect l="l" t="t" r="r" b="b"/>
            <a:pathLst>
              <a:path w="1440179" h="539750">
                <a:moveTo>
                  <a:pt x="0" y="539750"/>
                </a:moveTo>
                <a:lnTo>
                  <a:pt x="1439799" y="539750"/>
                </a:lnTo>
                <a:lnTo>
                  <a:pt x="1439799" y="0"/>
                </a:lnTo>
                <a:lnTo>
                  <a:pt x="0" y="0"/>
                </a:lnTo>
                <a:lnTo>
                  <a:pt x="0" y="539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13048" y="4709795"/>
            <a:ext cx="1481455" cy="0"/>
          </a:xfrm>
          <a:custGeom>
            <a:avLst/>
            <a:gdLst/>
            <a:ahLst/>
            <a:cxnLst/>
            <a:rect l="l" t="t" r="r" b="b"/>
            <a:pathLst>
              <a:path w="1481454">
                <a:moveTo>
                  <a:pt x="0" y="0"/>
                </a:moveTo>
                <a:lnTo>
                  <a:pt x="1481201" y="0"/>
                </a:lnTo>
              </a:path>
            </a:pathLst>
          </a:custGeom>
          <a:ln w="1396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19970" y="4149090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553719"/>
                </a:lnTo>
              </a:path>
            </a:pathLst>
          </a:custGeom>
          <a:ln w="1384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13048" y="4142104"/>
            <a:ext cx="1481455" cy="0"/>
          </a:xfrm>
          <a:custGeom>
            <a:avLst/>
            <a:gdLst/>
            <a:ahLst/>
            <a:cxnLst/>
            <a:rect l="l" t="t" r="r" b="b"/>
            <a:pathLst>
              <a:path w="1481454">
                <a:moveTo>
                  <a:pt x="0" y="0"/>
                </a:moveTo>
                <a:lnTo>
                  <a:pt x="1481201" y="0"/>
                </a:lnTo>
              </a:path>
            </a:pathLst>
          </a:custGeom>
          <a:ln w="1396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87328" y="4149216"/>
            <a:ext cx="0" cy="553720"/>
          </a:xfrm>
          <a:custGeom>
            <a:avLst/>
            <a:gdLst/>
            <a:ahLst/>
            <a:cxnLst/>
            <a:rect l="l" t="t" r="r" b="b"/>
            <a:pathLst>
              <a:path h="553720">
                <a:moveTo>
                  <a:pt x="0" y="0"/>
                </a:moveTo>
                <a:lnTo>
                  <a:pt x="0" y="553465"/>
                </a:lnTo>
              </a:path>
            </a:pathLst>
          </a:custGeom>
          <a:ln w="13842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40608" y="4674870"/>
            <a:ext cx="1426210" cy="13970"/>
          </a:xfrm>
          <a:custGeom>
            <a:avLst/>
            <a:gdLst/>
            <a:ahLst/>
            <a:cxnLst/>
            <a:rect l="l" t="t" r="r" b="b"/>
            <a:pathLst>
              <a:path w="1426210" h="13970">
                <a:moveTo>
                  <a:pt x="0" y="13970"/>
                </a:moveTo>
                <a:lnTo>
                  <a:pt x="1426082" y="13970"/>
                </a:lnTo>
                <a:lnTo>
                  <a:pt x="1426082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47465" y="4177029"/>
            <a:ext cx="0" cy="497840"/>
          </a:xfrm>
          <a:custGeom>
            <a:avLst/>
            <a:gdLst/>
            <a:ahLst/>
            <a:cxnLst/>
            <a:rect l="l" t="t" r="r" b="b"/>
            <a:pathLst>
              <a:path h="497839">
                <a:moveTo>
                  <a:pt x="0" y="0"/>
                </a:moveTo>
                <a:lnTo>
                  <a:pt x="0" y="497840"/>
                </a:lnTo>
              </a:path>
            </a:pathLst>
          </a:custGeom>
          <a:ln w="1371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40608" y="4163059"/>
            <a:ext cx="1426210" cy="13970"/>
          </a:xfrm>
          <a:custGeom>
            <a:avLst/>
            <a:gdLst/>
            <a:ahLst/>
            <a:cxnLst/>
            <a:rect l="l" t="t" r="r" b="b"/>
            <a:pathLst>
              <a:path w="1426210" h="13970">
                <a:moveTo>
                  <a:pt x="0" y="13970"/>
                </a:moveTo>
                <a:lnTo>
                  <a:pt x="1426082" y="13970"/>
                </a:lnTo>
                <a:lnTo>
                  <a:pt x="1426082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59833" y="4176648"/>
            <a:ext cx="0" cy="498475"/>
          </a:xfrm>
          <a:custGeom>
            <a:avLst/>
            <a:gdLst/>
            <a:ahLst/>
            <a:cxnLst/>
            <a:rect l="l" t="t" r="r" b="b"/>
            <a:pathLst>
              <a:path h="498475">
                <a:moveTo>
                  <a:pt x="0" y="0"/>
                </a:moveTo>
                <a:lnTo>
                  <a:pt x="0" y="498475"/>
                </a:lnTo>
              </a:path>
            </a:pathLst>
          </a:custGeom>
          <a:ln w="1371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333686" y="4156075"/>
            <a:ext cx="1440180" cy="539750"/>
          </a:xfrm>
          <a:prstGeom prst="rect">
            <a:avLst/>
          </a:prstGeom>
          <a:ln w="13842">
            <a:solidFill>
              <a:srgbClr val="333399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015"/>
              </a:spcBef>
            </a:pPr>
            <a:r>
              <a:rPr sz="1800" spc="-1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ENTREVISTA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414523" y="4895850"/>
            <a:ext cx="1609725" cy="417830"/>
          </a:xfrm>
          <a:custGeom>
            <a:avLst/>
            <a:gdLst/>
            <a:ahLst/>
            <a:cxnLst/>
            <a:rect l="l" t="t" r="r" b="b"/>
            <a:pathLst>
              <a:path w="1609725" h="417829">
                <a:moveTo>
                  <a:pt x="0" y="208787"/>
                </a:moveTo>
                <a:lnTo>
                  <a:pt x="12970" y="171256"/>
                </a:lnTo>
                <a:lnTo>
                  <a:pt x="50363" y="135932"/>
                </a:lnTo>
                <a:lnTo>
                  <a:pt x="109906" y="103406"/>
                </a:lnTo>
                <a:lnTo>
                  <a:pt x="147273" y="88376"/>
                </a:lnTo>
                <a:lnTo>
                  <a:pt x="189324" y="74266"/>
                </a:lnTo>
                <a:lnTo>
                  <a:pt x="235775" y="61150"/>
                </a:lnTo>
                <a:lnTo>
                  <a:pt x="286342" y="49102"/>
                </a:lnTo>
                <a:lnTo>
                  <a:pt x="340740" y="38195"/>
                </a:lnTo>
                <a:lnTo>
                  <a:pt x="398685" y="28504"/>
                </a:lnTo>
                <a:lnTo>
                  <a:pt x="459894" y="20101"/>
                </a:lnTo>
                <a:lnTo>
                  <a:pt x="524080" y="13061"/>
                </a:lnTo>
                <a:lnTo>
                  <a:pt x="590961" y="7457"/>
                </a:lnTo>
                <a:lnTo>
                  <a:pt x="660252" y="3363"/>
                </a:lnTo>
                <a:lnTo>
                  <a:pt x="731668" y="853"/>
                </a:lnTo>
                <a:lnTo>
                  <a:pt x="804926" y="0"/>
                </a:lnTo>
                <a:lnTo>
                  <a:pt x="878182" y="853"/>
                </a:lnTo>
                <a:lnTo>
                  <a:pt x="949595" y="3363"/>
                </a:lnTo>
                <a:lnTo>
                  <a:pt x="1018881" y="7457"/>
                </a:lnTo>
                <a:lnTo>
                  <a:pt x="1085755" y="13061"/>
                </a:lnTo>
                <a:lnTo>
                  <a:pt x="1149933" y="20101"/>
                </a:lnTo>
                <a:lnTo>
                  <a:pt x="1211133" y="28504"/>
                </a:lnTo>
                <a:lnTo>
                  <a:pt x="1269068" y="38195"/>
                </a:lnTo>
                <a:lnTo>
                  <a:pt x="1323456" y="49102"/>
                </a:lnTo>
                <a:lnTo>
                  <a:pt x="1374013" y="61150"/>
                </a:lnTo>
                <a:lnTo>
                  <a:pt x="1420453" y="74266"/>
                </a:lnTo>
                <a:lnTo>
                  <a:pt x="1462494" y="88376"/>
                </a:lnTo>
                <a:lnTo>
                  <a:pt x="1499851" y="103406"/>
                </a:lnTo>
                <a:lnTo>
                  <a:pt x="1559377" y="135932"/>
                </a:lnTo>
                <a:lnTo>
                  <a:pt x="1596759" y="171256"/>
                </a:lnTo>
                <a:lnTo>
                  <a:pt x="1609725" y="208787"/>
                </a:lnTo>
                <a:lnTo>
                  <a:pt x="1606436" y="227791"/>
                </a:lnTo>
                <a:lnTo>
                  <a:pt x="1596759" y="246315"/>
                </a:lnTo>
                <a:lnTo>
                  <a:pt x="1559377" y="281627"/>
                </a:lnTo>
                <a:lnTo>
                  <a:pt x="1499851" y="314136"/>
                </a:lnTo>
                <a:lnTo>
                  <a:pt x="1462494" y="329157"/>
                </a:lnTo>
                <a:lnTo>
                  <a:pt x="1420453" y="343256"/>
                </a:lnTo>
                <a:lnTo>
                  <a:pt x="1374013" y="356362"/>
                </a:lnTo>
                <a:lnTo>
                  <a:pt x="1323456" y="368399"/>
                </a:lnTo>
                <a:lnTo>
                  <a:pt x="1269068" y="379295"/>
                </a:lnTo>
                <a:lnTo>
                  <a:pt x="1211133" y="388977"/>
                </a:lnTo>
                <a:lnTo>
                  <a:pt x="1149933" y="397371"/>
                </a:lnTo>
                <a:lnTo>
                  <a:pt x="1085755" y="404403"/>
                </a:lnTo>
                <a:lnTo>
                  <a:pt x="1018881" y="410000"/>
                </a:lnTo>
                <a:lnTo>
                  <a:pt x="949595" y="414089"/>
                </a:lnTo>
                <a:lnTo>
                  <a:pt x="878182" y="416596"/>
                </a:lnTo>
                <a:lnTo>
                  <a:pt x="804926" y="417449"/>
                </a:lnTo>
                <a:lnTo>
                  <a:pt x="731668" y="416596"/>
                </a:lnTo>
                <a:lnTo>
                  <a:pt x="660252" y="414089"/>
                </a:lnTo>
                <a:lnTo>
                  <a:pt x="590961" y="410000"/>
                </a:lnTo>
                <a:lnTo>
                  <a:pt x="524080" y="404403"/>
                </a:lnTo>
                <a:lnTo>
                  <a:pt x="459894" y="397371"/>
                </a:lnTo>
                <a:lnTo>
                  <a:pt x="398685" y="388977"/>
                </a:lnTo>
                <a:lnTo>
                  <a:pt x="340740" y="379295"/>
                </a:lnTo>
                <a:lnTo>
                  <a:pt x="286342" y="368399"/>
                </a:lnTo>
                <a:lnTo>
                  <a:pt x="235775" y="356362"/>
                </a:lnTo>
                <a:lnTo>
                  <a:pt x="189324" y="343256"/>
                </a:lnTo>
                <a:lnTo>
                  <a:pt x="147273" y="329157"/>
                </a:lnTo>
                <a:lnTo>
                  <a:pt x="109906" y="314136"/>
                </a:lnTo>
                <a:lnTo>
                  <a:pt x="50363" y="281627"/>
                </a:lnTo>
                <a:lnTo>
                  <a:pt x="12970" y="246315"/>
                </a:lnTo>
                <a:lnTo>
                  <a:pt x="0" y="208787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51505" y="4951298"/>
            <a:ext cx="1137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nomContacto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92523" y="4833873"/>
            <a:ext cx="1597025" cy="417830"/>
          </a:xfrm>
          <a:custGeom>
            <a:avLst/>
            <a:gdLst/>
            <a:ahLst/>
            <a:cxnLst/>
            <a:rect l="l" t="t" r="r" b="b"/>
            <a:pathLst>
              <a:path w="1597025" h="417829">
                <a:moveTo>
                  <a:pt x="798576" y="0"/>
                </a:moveTo>
                <a:lnTo>
                  <a:pt x="725884" y="853"/>
                </a:lnTo>
                <a:lnTo>
                  <a:pt x="655023" y="3363"/>
                </a:lnTo>
                <a:lnTo>
                  <a:pt x="586272" y="7457"/>
                </a:lnTo>
                <a:lnTo>
                  <a:pt x="519915" y="13061"/>
                </a:lnTo>
                <a:lnTo>
                  <a:pt x="456232" y="20101"/>
                </a:lnTo>
                <a:lnTo>
                  <a:pt x="395506" y="28504"/>
                </a:lnTo>
                <a:lnTo>
                  <a:pt x="338018" y="38195"/>
                </a:lnTo>
                <a:lnTo>
                  <a:pt x="284051" y="49102"/>
                </a:lnTo>
                <a:lnTo>
                  <a:pt x="233886" y="61150"/>
                </a:lnTo>
                <a:lnTo>
                  <a:pt x="187805" y="74266"/>
                </a:lnTo>
                <a:lnTo>
                  <a:pt x="146090" y="88376"/>
                </a:lnTo>
                <a:lnTo>
                  <a:pt x="109022" y="103406"/>
                </a:lnTo>
                <a:lnTo>
                  <a:pt x="49957" y="135932"/>
                </a:lnTo>
                <a:lnTo>
                  <a:pt x="12865" y="171256"/>
                </a:lnTo>
                <a:lnTo>
                  <a:pt x="0" y="208787"/>
                </a:lnTo>
                <a:lnTo>
                  <a:pt x="3263" y="227792"/>
                </a:lnTo>
                <a:lnTo>
                  <a:pt x="28523" y="264294"/>
                </a:lnTo>
                <a:lnTo>
                  <a:pt x="76884" y="298292"/>
                </a:lnTo>
                <a:lnTo>
                  <a:pt x="146090" y="329199"/>
                </a:lnTo>
                <a:lnTo>
                  <a:pt x="187805" y="343309"/>
                </a:lnTo>
                <a:lnTo>
                  <a:pt x="233886" y="356425"/>
                </a:lnTo>
                <a:lnTo>
                  <a:pt x="284051" y="368473"/>
                </a:lnTo>
                <a:lnTo>
                  <a:pt x="338018" y="379380"/>
                </a:lnTo>
                <a:lnTo>
                  <a:pt x="395506" y="389071"/>
                </a:lnTo>
                <a:lnTo>
                  <a:pt x="456232" y="397474"/>
                </a:lnTo>
                <a:lnTo>
                  <a:pt x="519915" y="404514"/>
                </a:lnTo>
                <a:lnTo>
                  <a:pt x="586272" y="410118"/>
                </a:lnTo>
                <a:lnTo>
                  <a:pt x="655023" y="414212"/>
                </a:lnTo>
                <a:lnTo>
                  <a:pt x="725884" y="416722"/>
                </a:lnTo>
                <a:lnTo>
                  <a:pt x="798576" y="417575"/>
                </a:lnTo>
                <a:lnTo>
                  <a:pt x="871247" y="416722"/>
                </a:lnTo>
                <a:lnTo>
                  <a:pt x="942091" y="414212"/>
                </a:lnTo>
                <a:lnTo>
                  <a:pt x="1010825" y="410118"/>
                </a:lnTo>
                <a:lnTo>
                  <a:pt x="1077169" y="404514"/>
                </a:lnTo>
                <a:lnTo>
                  <a:pt x="1140840" y="397474"/>
                </a:lnTo>
                <a:lnTo>
                  <a:pt x="1201556" y="389071"/>
                </a:lnTo>
                <a:lnTo>
                  <a:pt x="1259035" y="379380"/>
                </a:lnTo>
                <a:lnTo>
                  <a:pt x="1312995" y="368473"/>
                </a:lnTo>
                <a:lnTo>
                  <a:pt x="1363154" y="356425"/>
                </a:lnTo>
                <a:lnTo>
                  <a:pt x="1409230" y="343309"/>
                </a:lnTo>
                <a:lnTo>
                  <a:pt x="1450942" y="329199"/>
                </a:lnTo>
                <a:lnTo>
                  <a:pt x="1488007" y="314169"/>
                </a:lnTo>
                <a:lnTo>
                  <a:pt x="1547068" y="281643"/>
                </a:lnTo>
                <a:lnTo>
                  <a:pt x="1584160" y="246319"/>
                </a:lnTo>
                <a:lnTo>
                  <a:pt x="1597025" y="208787"/>
                </a:lnTo>
                <a:lnTo>
                  <a:pt x="1593761" y="189783"/>
                </a:lnTo>
                <a:lnTo>
                  <a:pt x="1568501" y="153281"/>
                </a:lnTo>
                <a:lnTo>
                  <a:pt x="1520143" y="119283"/>
                </a:lnTo>
                <a:lnTo>
                  <a:pt x="1450942" y="88376"/>
                </a:lnTo>
                <a:lnTo>
                  <a:pt x="1409230" y="74266"/>
                </a:lnTo>
                <a:lnTo>
                  <a:pt x="1363154" y="61150"/>
                </a:lnTo>
                <a:lnTo>
                  <a:pt x="1312995" y="49102"/>
                </a:lnTo>
                <a:lnTo>
                  <a:pt x="1259035" y="38195"/>
                </a:lnTo>
                <a:lnTo>
                  <a:pt x="1201556" y="28504"/>
                </a:lnTo>
                <a:lnTo>
                  <a:pt x="1140840" y="20101"/>
                </a:lnTo>
                <a:lnTo>
                  <a:pt x="1077169" y="13061"/>
                </a:lnTo>
                <a:lnTo>
                  <a:pt x="1010825" y="7457"/>
                </a:lnTo>
                <a:lnTo>
                  <a:pt x="942091" y="3363"/>
                </a:lnTo>
                <a:lnTo>
                  <a:pt x="871247" y="853"/>
                </a:lnTo>
                <a:lnTo>
                  <a:pt x="7985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92523" y="4833873"/>
            <a:ext cx="1597025" cy="417830"/>
          </a:xfrm>
          <a:custGeom>
            <a:avLst/>
            <a:gdLst/>
            <a:ahLst/>
            <a:cxnLst/>
            <a:rect l="l" t="t" r="r" b="b"/>
            <a:pathLst>
              <a:path w="1597025" h="417829">
                <a:moveTo>
                  <a:pt x="0" y="208787"/>
                </a:moveTo>
                <a:lnTo>
                  <a:pt x="12865" y="171256"/>
                </a:lnTo>
                <a:lnTo>
                  <a:pt x="49957" y="135932"/>
                </a:lnTo>
                <a:lnTo>
                  <a:pt x="109022" y="103406"/>
                </a:lnTo>
                <a:lnTo>
                  <a:pt x="146090" y="88376"/>
                </a:lnTo>
                <a:lnTo>
                  <a:pt x="187805" y="74266"/>
                </a:lnTo>
                <a:lnTo>
                  <a:pt x="233886" y="61150"/>
                </a:lnTo>
                <a:lnTo>
                  <a:pt x="284051" y="49102"/>
                </a:lnTo>
                <a:lnTo>
                  <a:pt x="338018" y="38195"/>
                </a:lnTo>
                <a:lnTo>
                  <a:pt x="395506" y="28504"/>
                </a:lnTo>
                <a:lnTo>
                  <a:pt x="456232" y="20101"/>
                </a:lnTo>
                <a:lnTo>
                  <a:pt x="519915" y="13061"/>
                </a:lnTo>
                <a:lnTo>
                  <a:pt x="586272" y="7457"/>
                </a:lnTo>
                <a:lnTo>
                  <a:pt x="655023" y="3363"/>
                </a:lnTo>
                <a:lnTo>
                  <a:pt x="725884" y="853"/>
                </a:lnTo>
                <a:lnTo>
                  <a:pt x="798576" y="0"/>
                </a:lnTo>
                <a:lnTo>
                  <a:pt x="871247" y="853"/>
                </a:lnTo>
                <a:lnTo>
                  <a:pt x="942091" y="3363"/>
                </a:lnTo>
                <a:lnTo>
                  <a:pt x="1010825" y="7457"/>
                </a:lnTo>
                <a:lnTo>
                  <a:pt x="1077169" y="13061"/>
                </a:lnTo>
                <a:lnTo>
                  <a:pt x="1140840" y="20101"/>
                </a:lnTo>
                <a:lnTo>
                  <a:pt x="1201556" y="28504"/>
                </a:lnTo>
                <a:lnTo>
                  <a:pt x="1259035" y="38195"/>
                </a:lnTo>
                <a:lnTo>
                  <a:pt x="1312995" y="49102"/>
                </a:lnTo>
                <a:lnTo>
                  <a:pt x="1363154" y="61150"/>
                </a:lnTo>
                <a:lnTo>
                  <a:pt x="1409230" y="74266"/>
                </a:lnTo>
                <a:lnTo>
                  <a:pt x="1450942" y="88376"/>
                </a:lnTo>
                <a:lnTo>
                  <a:pt x="1488007" y="103406"/>
                </a:lnTo>
                <a:lnTo>
                  <a:pt x="1547068" y="135932"/>
                </a:lnTo>
                <a:lnTo>
                  <a:pt x="1584160" y="171256"/>
                </a:lnTo>
                <a:lnTo>
                  <a:pt x="1597025" y="208787"/>
                </a:lnTo>
                <a:lnTo>
                  <a:pt x="1593761" y="227792"/>
                </a:lnTo>
                <a:lnTo>
                  <a:pt x="1584160" y="246319"/>
                </a:lnTo>
                <a:lnTo>
                  <a:pt x="1547068" y="281643"/>
                </a:lnTo>
                <a:lnTo>
                  <a:pt x="1488007" y="314169"/>
                </a:lnTo>
                <a:lnTo>
                  <a:pt x="1450942" y="329199"/>
                </a:lnTo>
                <a:lnTo>
                  <a:pt x="1409230" y="343309"/>
                </a:lnTo>
                <a:lnTo>
                  <a:pt x="1363154" y="356425"/>
                </a:lnTo>
                <a:lnTo>
                  <a:pt x="1312995" y="368473"/>
                </a:lnTo>
                <a:lnTo>
                  <a:pt x="1259035" y="379380"/>
                </a:lnTo>
                <a:lnTo>
                  <a:pt x="1201556" y="389071"/>
                </a:lnTo>
                <a:lnTo>
                  <a:pt x="1140840" y="397474"/>
                </a:lnTo>
                <a:lnTo>
                  <a:pt x="1077169" y="404514"/>
                </a:lnTo>
                <a:lnTo>
                  <a:pt x="1010825" y="410118"/>
                </a:lnTo>
                <a:lnTo>
                  <a:pt x="942091" y="414212"/>
                </a:lnTo>
                <a:lnTo>
                  <a:pt x="871247" y="416722"/>
                </a:lnTo>
                <a:lnTo>
                  <a:pt x="798576" y="417575"/>
                </a:lnTo>
                <a:lnTo>
                  <a:pt x="725884" y="416722"/>
                </a:lnTo>
                <a:lnTo>
                  <a:pt x="655023" y="414212"/>
                </a:lnTo>
                <a:lnTo>
                  <a:pt x="586272" y="410118"/>
                </a:lnTo>
                <a:lnTo>
                  <a:pt x="519915" y="404514"/>
                </a:lnTo>
                <a:lnTo>
                  <a:pt x="456232" y="397474"/>
                </a:lnTo>
                <a:lnTo>
                  <a:pt x="395506" y="389071"/>
                </a:lnTo>
                <a:lnTo>
                  <a:pt x="338018" y="379380"/>
                </a:lnTo>
                <a:lnTo>
                  <a:pt x="284051" y="368473"/>
                </a:lnTo>
                <a:lnTo>
                  <a:pt x="233886" y="356425"/>
                </a:lnTo>
                <a:lnTo>
                  <a:pt x="187805" y="343309"/>
                </a:lnTo>
                <a:lnTo>
                  <a:pt x="146090" y="329199"/>
                </a:lnTo>
                <a:lnTo>
                  <a:pt x="109022" y="314169"/>
                </a:lnTo>
                <a:lnTo>
                  <a:pt x="49957" y="281643"/>
                </a:lnTo>
                <a:lnTo>
                  <a:pt x="12865" y="246319"/>
                </a:lnTo>
                <a:lnTo>
                  <a:pt x="0" y="208787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28235" y="4889372"/>
            <a:ext cx="1126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l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fCo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cto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06800" y="47053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21765" y="5493506"/>
            <a:ext cx="5027295" cy="74866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dirty="0">
                <a:latin typeface="Tahoma"/>
                <a:cs typeface="Tahoma"/>
              </a:rPr>
              <a:t>Tipo de </a:t>
            </a:r>
            <a:r>
              <a:rPr sz="2000" spc="-5" dirty="0">
                <a:latin typeface="Tahoma"/>
                <a:cs typeface="Tahoma"/>
              </a:rPr>
              <a:t>entidad </a:t>
            </a:r>
            <a:r>
              <a:rPr sz="2000" dirty="0">
                <a:latin typeface="Tahoma"/>
                <a:cs typeface="Tahoma"/>
              </a:rPr>
              <a:t>débil de otros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000" spc="-10" dirty="0">
                <a:latin typeface="Liberation Sans Narrow"/>
                <a:cs typeface="Liberation Sans Narrow"/>
              </a:rPr>
              <a:t>ENTREVISTA </a:t>
            </a:r>
            <a:r>
              <a:rPr sz="2000" spc="-5" dirty="0">
                <a:latin typeface="Tahoma"/>
                <a:cs typeface="Tahoma"/>
              </a:rPr>
              <a:t>tiene </a:t>
            </a:r>
            <a:r>
              <a:rPr sz="2000" spc="-5" dirty="0">
                <a:latin typeface="Liberation Sans Narrow"/>
                <a:cs typeface="Liberation Sans Narrow"/>
              </a:rPr>
              <a:t>fecha </a:t>
            </a:r>
            <a:r>
              <a:rPr sz="2000" dirty="0">
                <a:latin typeface="Tahoma"/>
                <a:cs typeface="Tahoma"/>
              </a:rPr>
              <a:t>como </a:t>
            </a:r>
            <a:r>
              <a:rPr sz="2000" spc="-5" dirty="0">
                <a:latin typeface="Tahoma"/>
                <a:cs typeface="Tahoma"/>
              </a:rPr>
              <a:t>clave</a:t>
            </a:r>
            <a:r>
              <a:rPr sz="2000" spc="-1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parcial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70700" y="4375150"/>
            <a:ext cx="506730" cy="1905"/>
          </a:xfrm>
          <a:custGeom>
            <a:avLst/>
            <a:gdLst/>
            <a:ahLst/>
            <a:cxnLst/>
            <a:rect l="l" t="t" r="r" b="b"/>
            <a:pathLst>
              <a:path w="506729" h="1904">
                <a:moveTo>
                  <a:pt x="0" y="0"/>
                </a:moveTo>
                <a:lnTo>
                  <a:pt x="506349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99738" y="3748023"/>
            <a:ext cx="53975" cy="408305"/>
          </a:xfrm>
          <a:custGeom>
            <a:avLst/>
            <a:gdLst/>
            <a:ahLst/>
            <a:cxnLst/>
            <a:rect l="l" t="t" r="r" b="b"/>
            <a:pathLst>
              <a:path w="53975" h="408304">
                <a:moveTo>
                  <a:pt x="0" y="0"/>
                </a:moveTo>
                <a:lnTo>
                  <a:pt x="53975" y="408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793997" y="2675382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m:n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138904"/>
            <a:ext cx="7139940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CONJUNTO DE ENTIDADES </a:t>
            </a:r>
            <a:r>
              <a:rPr b="0" spc="-60" dirty="0">
                <a:latin typeface="Tahoma"/>
                <a:cs typeface="Tahoma"/>
              </a:rPr>
              <a:t>(</a:t>
            </a:r>
            <a:r>
              <a:rPr sz="3150" b="0" i="1" spc="-60" dirty="0">
                <a:latin typeface="Tahoma"/>
                <a:cs typeface="Tahoma"/>
              </a:rPr>
              <a:t>entity</a:t>
            </a:r>
            <a:r>
              <a:rPr sz="3150" b="0" i="1" spc="-5" dirty="0">
                <a:latin typeface="Tahoma"/>
                <a:cs typeface="Tahoma"/>
              </a:rPr>
              <a:t> </a:t>
            </a:r>
            <a:r>
              <a:rPr sz="3150" b="0" i="1" spc="-45" dirty="0">
                <a:latin typeface="Tahoma"/>
                <a:cs typeface="Tahoma"/>
              </a:rPr>
              <a:t>set</a:t>
            </a:r>
            <a:r>
              <a:rPr b="0" spc="-45" dirty="0">
                <a:latin typeface="Tahoma"/>
                <a:cs typeface="Tahoma"/>
              </a:rPr>
              <a:t>)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50833" y="6400509"/>
            <a:ext cx="24637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617" y="2013026"/>
            <a:ext cx="7062470" cy="227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Es </a:t>
            </a:r>
            <a:r>
              <a:rPr sz="2400" dirty="0">
                <a:latin typeface="Tahoma"/>
                <a:cs typeface="Tahoma"/>
              </a:rPr>
              <a:t>un </a:t>
            </a:r>
            <a:r>
              <a:rPr sz="2400" b="1" spc="-5" dirty="0">
                <a:latin typeface="Tahoma"/>
                <a:cs typeface="Tahoma"/>
              </a:rPr>
              <a:t>conjunto de </a:t>
            </a:r>
            <a:r>
              <a:rPr sz="2400" b="1" dirty="0">
                <a:latin typeface="Tahoma"/>
                <a:cs typeface="Tahoma"/>
              </a:rPr>
              <a:t>entidades </a:t>
            </a:r>
            <a:r>
              <a:rPr sz="2400" b="1" spc="-5" dirty="0">
                <a:latin typeface="Tahoma"/>
                <a:cs typeface="Tahoma"/>
              </a:rPr>
              <a:t>del </a:t>
            </a:r>
            <a:r>
              <a:rPr sz="2400" b="1" dirty="0">
                <a:latin typeface="Tahoma"/>
                <a:cs typeface="Tahoma"/>
              </a:rPr>
              <a:t>mismo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tipo,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ts val="2735"/>
              </a:lnSpc>
            </a:pPr>
            <a:r>
              <a:rPr sz="2400" b="1" spc="-5" dirty="0">
                <a:latin typeface="Tahoma"/>
                <a:cs typeface="Tahoma"/>
              </a:rPr>
              <a:t>que poseen los </a:t>
            </a:r>
            <a:r>
              <a:rPr sz="2400" b="1" dirty="0">
                <a:latin typeface="Tahoma"/>
                <a:cs typeface="Tahoma"/>
              </a:rPr>
              <a:t>mismos</a:t>
            </a:r>
            <a:r>
              <a:rPr sz="2400" b="1" spc="-5" dirty="0">
                <a:latin typeface="Tahoma"/>
                <a:cs typeface="Tahoma"/>
              </a:rPr>
              <a:t> atributos</a:t>
            </a:r>
            <a:endParaRPr sz="2400">
              <a:latin typeface="Tahoma"/>
              <a:cs typeface="Tahoma"/>
            </a:endParaRPr>
          </a:p>
          <a:p>
            <a:pPr marL="469900" marR="200660">
              <a:lnSpc>
                <a:spcPct val="100000"/>
              </a:lnSpc>
              <a:spcBef>
                <a:spcPts val="210"/>
              </a:spcBef>
            </a:pP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PELICULA</a:t>
            </a:r>
            <a:r>
              <a:rPr sz="2000" dirty="0">
                <a:latin typeface="Liberation Sans Narrow"/>
                <a:cs typeface="Liberation Sans Narrow"/>
              </a:rPr>
              <a:t>: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titulo</a:t>
            </a:r>
            <a:r>
              <a:rPr sz="2000" spc="-5" dirty="0">
                <a:latin typeface="Liberation Sans Narrow"/>
                <a:cs typeface="Liberation Sans Narrow"/>
              </a:rPr>
              <a:t>,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genero</a:t>
            </a:r>
            <a:r>
              <a:rPr sz="2000" spc="-5" dirty="0">
                <a:latin typeface="Liberation Sans Narrow"/>
                <a:cs typeface="Liberation Sans Narrow"/>
              </a:rPr>
              <a:t>, </a:t>
            </a:r>
            <a:r>
              <a:rPr sz="20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nacionalidad</a:t>
            </a:r>
            <a:r>
              <a:rPr sz="2000" spc="-10" dirty="0">
                <a:latin typeface="Liberation Sans Narrow"/>
                <a:cs typeface="Liberation Sans Narrow"/>
              </a:rPr>
              <a:t>,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añoestreno, numcopias  </a:t>
            </a: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</a:t>
            </a:r>
            <a:r>
              <a:rPr sz="2000" dirty="0">
                <a:latin typeface="Liberation Sans Narrow"/>
                <a:cs typeface="Liberation Sans Narrow"/>
              </a:rPr>
              <a:t>: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ci</a:t>
            </a:r>
            <a:r>
              <a:rPr sz="2000" spc="-5" dirty="0">
                <a:latin typeface="Liberation Sans Narrow"/>
                <a:cs typeface="Liberation Sans Narrow"/>
              </a:rPr>
              <a:t>,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nss</a:t>
            </a:r>
            <a:r>
              <a:rPr sz="2000" spc="-5" dirty="0">
                <a:latin typeface="Liberation Sans Narrow"/>
                <a:cs typeface="Liberation Sans Narrow"/>
              </a:rPr>
              <a:t>,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nombre</a:t>
            </a:r>
            <a:r>
              <a:rPr sz="2000" spc="-5" dirty="0">
                <a:latin typeface="Liberation Sans Narrow"/>
                <a:cs typeface="Liberation Sans Narrow"/>
              </a:rPr>
              <a:t>,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fechanacim, direccion</a:t>
            </a:r>
            <a:r>
              <a:rPr sz="2000" spc="-5" dirty="0">
                <a:latin typeface="Liberation Sans Narrow"/>
                <a:cs typeface="Liberation Sans Narrow"/>
              </a:rPr>
              <a:t>,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telefono, altura</a:t>
            </a:r>
            <a:r>
              <a:rPr sz="2000" spc="-5" dirty="0">
                <a:latin typeface="Liberation Sans Narrow"/>
                <a:cs typeface="Liberation Sans Narrow"/>
              </a:rPr>
              <a:t>,  </a:t>
            </a:r>
            <a:r>
              <a:rPr sz="20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nacionalidad, </a:t>
            </a:r>
            <a:r>
              <a:rPr sz="20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edad</a:t>
            </a:r>
            <a:endParaRPr sz="2000">
              <a:latin typeface="Liberation Sans Narrow"/>
              <a:cs typeface="Liberation Sans Narrow"/>
            </a:endParaRPr>
          </a:p>
          <a:p>
            <a:pPr marL="535305" marR="134620" indent="-66040">
              <a:lnSpc>
                <a:spcPts val="2160"/>
              </a:lnSpc>
              <a:spcBef>
                <a:spcPts val="545"/>
              </a:spcBef>
            </a:pPr>
            <a:r>
              <a:rPr sz="2000" b="1" dirty="0">
                <a:solidFill>
                  <a:srgbClr val="FFCF00"/>
                </a:solidFill>
                <a:latin typeface="Tahoma"/>
                <a:cs typeface="Tahoma"/>
              </a:rPr>
              <a:t>Notación </a:t>
            </a:r>
            <a:r>
              <a:rPr sz="2000" b="1" spc="-5" dirty="0">
                <a:solidFill>
                  <a:srgbClr val="FFCF00"/>
                </a:solidFill>
                <a:latin typeface="Tahoma"/>
                <a:cs typeface="Tahoma"/>
              </a:rPr>
              <a:t>de entidades </a:t>
            </a:r>
            <a:r>
              <a:rPr sz="2000" b="1" spc="-5" dirty="0">
                <a:latin typeface="Tahoma"/>
                <a:cs typeface="Tahoma"/>
              </a:rPr>
              <a:t>(rectángulo con nombre del  conjunto de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entidades)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3126" y="4565650"/>
            <a:ext cx="1519555" cy="466725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360"/>
              </a:spcBef>
            </a:pP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EMPLEADO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6201" y="5400675"/>
            <a:ext cx="1576705" cy="831850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3340" marR="45085" indent="304800">
              <a:lnSpc>
                <a:spcPct val="100000"/>
              </a:lnSpc>
              <a:spcBef>
                <a:spcPts val="355"/>
              </a:spcBef>
            </a:pP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LOCAL  </a:t>
            </a:r>
            <a:r>
              <a:rPr sz="24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VID</a:t>
            </a:r>
            <a:r>
              <a:rPr sz="2400" b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OCL</a:t>
            </a:r>
            <a:r>
              <a:rPr sz="2400" b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U</a:t>
            </a:r>
            <a:r>
              <a:rPr sz="24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B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5675" y="4567173"/>
            <a:ext cx="1352550" cy="466725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60"/>
              </a:spcBef>
            </a:pP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PELICULA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9225" y="4567173"/>
            <a:ext cx="1409700" cy="466725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60"/>
              </a:spcBef>
            </a:pPr>
            <a:r>
              <a:rPr sz="2400" b="1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DIRECTOR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8275" y="5476875"/>
            <a:ext cx="992505" cy="466725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60"/>
              </a:spcBef>
            </a:pPr>
            <a:r>
              <a:rPr sz="2400" b="1" spc="-1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ACTOR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3550" y="5562600"/>
            <a:ext cx="1171575" cy="466725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359"/>
              </a:spcBef>
            </a:pP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CLIENTE</a:t>
            </a:r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latin typeface="Times New Roman"/>
                <a:cs typeface="Times New Roman"/>
              </a:rPr>
              <a:t>Agregación de tipos de entidad (vi): </a:t>
            </a:r>
            <a:r>
              <a:rPr sz="2800" b="0" spc="-10" dirty="0">
                <a:latin typeface="Times New Roman"/>
                <a:cs typeface="Times New Roman"/>
              </a:rPr>
              <a:t>Ejemplo </a:t>
            </a:r>
            <a:r>
              <a:rPr sz="2800" b="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80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640" y="2021204"/>
            <a:ext cx="7413625" cy="352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005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674370" algn="l"/>
                <a:tab pos="675005" algn="l"/>
              </a:tabLst>
            </a:pPr>
            <a:r>
              <a:rPr sz="2400" b="1" spc="-5" dirty="0">
                <a:latin typeface="Tahoma"/>
                <a:cs typeface="Tahoma"/>
              </a:rPr>
              <a:t>Solución </a:t>
            </a:r>
            <a:r>
              <a:rPr sz="2400" b="1" dirty="0">
                <a:latin typeface="Tahoma"/>
                <a:cs typeface="Tahoma"/>
              </a:rPr>
              <a:t>4: </a:t>
            </a:r>
            <a:r>
              <a:rPr sz="2400" b="1" spc="-5" dirty="0">
                <a:latin typeface="Tahoma"/>
                <a:cs typeface="Tahoma"/>
              </a:rPr>
              <a:t>Relación </a:t>
            </a:r>
            <a:r>
              <a:rPr sz="2400" b="1" dirty="0">
                <a:latin typeface="Tahoma"/>
                <a:cs typeface="Tahoma"/>
              </a:rPr>
              <a:t>ternaria «</a:t>
            </a:r>
            <a:r>
              <a:rPr sz="2400" b="1" spc="-3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falsa»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La </a:t>
            </a:r>
            <a:r>
              <a:rPr sz="2400" spc="-10" dirty="0">
                <a:latin typeface="Tahoma"/>
                <a:cs typeface="Tahoma"/>
              </a:rPr>
              <a:t>clave </a:t>
            </a:r>
            <a:r>
              <a:rPr sz="2400" spc="-5" dirty="0">
                <a:latin typeface="Tahoma"/>
                <a:cs typeface="Tahoma"/>
              </a:rPr>
              <a:t>parcial </a:t>
            </a:r>
            <a:r>
              <a:rPr sz="2400" spc="-10" dirty="0">
                <a:latin typeface="Tahoma"/>
                <a:cs typeface="Tahoma"/>
              </a:rPr>
              <a:t>fecha </a:t>
            </a:r>
            <a:r>
              <a:rPr sz="2400" dirty="0">
                <a:latin typeface="Tahoma"/>
                <a:cs typeface="Tahoma"/>
              </a:rPr>
              <a:t>indica que </a:t>
            </a:r>
            <a:r>
              <a:rPr sz="2400" spc="-5" dirty="0">
                <a:latin typeface="Tahoma"/>
                <a:cs typeface="Tahoma"/>
              </a:rPr>
              <a:t>cada entrevista se  </a:t>
            </a:r>
            <a:r>
              <a:rPr sz="2400" dirty="0">
                <a:latin typeface="Tahoma"/>
                <a:cs typeface="Tahoma"/>
              </a:rPr>
              <a:t>identifica </a:t>
            </a:r>
            <a:r>
              <a:rPr sz="2400" spc="-5" dirty="0">
                <a:latin typeface="Tahoma"/>
                <a:cs typeface="Tahoma"/>
              </a:rPr>
              <a:t>con (ci, </a:t>
            </a:r>
            <a:r>
              <a:rPr sz="2400" spc="-10" dirty="0">
                <a:latin typeface="Tahoma"/>
                <a:cs typeface="Tahoma"/>
              </a:rPr>
              <a:t>fecha) </a:t>
            </a:r>
            <a:r>
              <a:rPr sz="2400" spc="-5" dirty="0">
                <a:latin typeface="Tahoma"/>
                <a:cs typeface="Tahoma"/>
              </a:rPr>
              <a:t>lo </a:t>
            </a:r>
            <a:r>
              <a:rPr sz="2400" dirty="0">
                <a:latin typeface="Tahoma"/>
                <a:cs typeface="Tahoma"/>
              </a:rPr>
              <a:t>que </a:t>
            </a:r>
            <a:r>
              <a:rPr sz="2400" spc="-5" dirty="0">
                <a:latin typeface="Tahoma"/>
                <a:cs typeface="Tahoma"/>
              </a:rPr>
              <a:t>significa </a:t>
            </a:r>
            <a:r>
              <a:rPr sz="2400" dirty="0">
                <a:latin typeface="Tahoma"/>
                <a:cs typeface="Tahoma"/>
              </a:rPr>
              <a:t>que </a:t>
            </a:r>
            <a:r>
              <a:rPr sz="2400" spc="-5" dirty="0">
                <a:latin typeface="Tahoma"/>
                <a:cs typeface="Tahoma"/>
              </a:rPr>
              <a:t>un  </a:t>
            </a:r>
            <a:r>
              <a:rPr sz="2400" dirty="0">
                <a:latin typeface="Tahoma"/>
                <a:cs typeface="Tahoma"/>
              </a:rPr>
              <a:t>mismo candidato puede pasar </a:t>
            </a:r>
            <a:r>
              <a:rPr sz="2400" spc="-10" dirty="0">
                <a:latin typeface="Tahoma"/>
                <a:cs typeface="Tahoma"/>
              </a:rPr>
              <a:t>varias </a:t>
            </a:r>
            <a:r>
              <a:rPr sz="2400" spc="-5" dirty="0">
                <a:latin typeface="Tahoma"/>
                <a:cs typeface="Tahoma"/>
              </a:rPr>
              <a:t>entrevistas </a:t>
            </a:r>
            <a:r>
              <a:rPr sz="2400" dirty="0">
                <a:latin typeface="Tahoma"/>
                <a:cs typeface="Tahoma"/>
              </a:rPr>
              <a:t>con  </a:t>
            </a:r>
            <a:r>
              <a:rPr sz="2400" spc="-5" dirty="0">
                <a:latin typeface="Tahoma"/>
                <a:cs typeface="Tahoma"/>
              </a:rPr>
              <a:t>la </a:t>
            </a:r>
            <a:r>
              <a:rPr sz="2400" dirty="0">
                <a:latin typeface="Tahoma"/>
                <a:cs typeface="Tahoma"/>
              </a:rPr>
              <a:t>misma </a:t>
            </a:r>
            <a:r>
              <a:rPr sz="2400" spc="-5" dirty="0">
                <a:latin typeface="Tahoma"/>
                <a:cs typeface="Tahoma"/>
              </a:rPr>
              <a:t>empresa, en </a:t>
            </a:r>
            <a:r>
              <a:rPr sz="2400" dirty="0">
                <a:latin typeface="Tahoma"/>
                <a:cs typeface="Tahoma"/>
              </a:rPr>
              <a:t>días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diferentes.</a:t>
            </a:r>
            <a:endParaRPr sz="2400">
              <a:latin typeface="Tahoma"/>
              <a:cs typeface="Tahoma"/>
            </a:endParaRPr>
          </a:p>
          <a:p>
            <a:pPr marL="355600" marR="52705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Tahoma"/>
                <a:cs typeface="Tahoma"/>
              </a:rPr>
              <a:t>Si la entrevista empresa/solicitante </a:t>
            </a:r>
            <a:r>
              <a:rPr sz="2400" spc="-15" dirty="0">
                <a:latin typeface="Tahoma"/>
                <a:cs typeface="Tahoma"/>
              </a:rPr>
              <a:t>fuera </a:t>
            </a:r>
            <a:r>
              <a:rPr sz="2400" dirty="0">
                <a:latin typeface="Tahoma"/>
                <a:cs typeface="Tahoma"/>
              </a:rPr>
              <a:t>única,  </a:t>
            </a:r>
            <a:r>
              <a:rPr sz="2400" spc="-20" dirty="0">
                <a:latin typeface="Tahoma"/>
                <a:cs typeface="Tahoma"/>
              </a:rPr>
              <a:t>ENTREVISTA </a:t>
            </a:r>
            <a:r>
              <a:rPr sz="2400" spc="-5" dirty="0">
                <a:latin typeface="Tahoma"/>
                <a:cs typeface="Tahoma"/>
              </a:rPr>
              <a:t>no necesitaría </a:t>
            </a:r>
            <a:r>
              <a:rPr sz="2400" spc="-10" dirty="0">
                <a:latin typeface="Tahoma"/>
                <a:cs typeface="Tahoma"/>
              </a:rPr>
              <a:t>clave </a:t>
            </a:r>
            <a:r>
              <a:rPr sz="2400" spc="-5" dirty="0">
                <a:latin typeface="Tahoma"/>
                <a:cs typeface="Tahoma"/>
              </a:rPr>
              <a:t>parcial, </a:t>
            </a:r>
            <a:r>
              <a:rPr sz="2400" dirty="0">
                <a:latin typeface="Tahoma"/>
                <a:cs typeface="Tahoma"/>
              </a:rPr>
              <a:t>por </a:t>
            </a:r>
            <a:r>
              <a:rPr sz="2400" spc="-5" dirty="0">
                <a:latin typeface="Tahoma"/>
                <a:cs typeface="Tahoma"/>
              </a:rPr>
              <a:t>lo </a:t>
            </a:r>
            <a:r>
              <a:rPr sz="2400" dirty="0">
                <a:latin typeface="Tahoma"/>
                <a:cs typeface="Tahoma"/>
              </a:rPr>
              <a:t>que  </a:t>
            </a:r>
            <a:r>
              <a:rPr sz="2400" spc="-5" dirty="0">
                <a:latin typeface="Tahoma"/>
                <a:cs typeface="Tahoma"/>
              </a:rPr>
              <a:t>“fecha” sería un </a:t>
            </a:r>
            <a:r>
              <a:rPr sz="2400" dirty="0">
                <a:latin typeface="Tahoma"/>
                <a:cs typeface="Tahoma"/>
              </a:rPr>
              <a:t>atributo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“normal”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4290948"/>
            <a:ext cx="509905" cy="0"/>
          </a:xfrm>
          <a:custGeom>
            <a:avLst/>
            <a:gdLst/>
            <a:ahLst/>
            <a:cxnLst/>
            <a:rect l="l" t="t" r="r" b="b"/>
            <a:pathLst>
              <a:path w="509904">
                <a:moveTo>
                  <a:pt x="0" y="0"/>
                </a:moveTo>
                <a:lnTo>
                  <a:pt x="509650" y="0"/>
                </a:lnTo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9119" y="5633720"/>
            <a:ext cx="419544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dirty="0">
                <a:latin typeface="Tahoma"/>
                <a:cs typeface="Tahoma"/>
              </a:rPr>
              <a:t>Tipo de </a:t>
            </a:r>
            <a:r>
              <a:rPr sz="2000" spc="-5" dirty="0">
                <a:latin typeface="Tahoma"/>
                <a:cs typeface="Tahoma"/>
              </a:rPr>
              <a:t>entidad débil </a:t>
            </a:r>
            <a:r>
              <a:rPr sz="2000" dirty="0">
                <a:latin typeface="Tahoma"/>
                <a:cs typeface="Tahoma"/>
              </a:rPr>
              <a:t>de </a:t>
            </a:r>
            <a:r>
              <a:rPr sz="2000" spc="-5" dirty="0">
                <a:latin typeface="Tahoma"/>
                <a:cs typeface="Tahoma"/>
              </a:rPr>
              <a:t>otros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dirty="0">
                <a:latin typeface="Tahoma"/>
                <a:cs typeface="Tahoma"/>
              </a:rPr>
              <a:t>Mejor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solución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2251" y="3046348"/>
            <a:ext cx="1259205" cy="539750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155"/>
              </a:spcBef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EMPRESA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2251" y="4907026"/>
            <a:ext cx="1259205" cy="539750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57810">
              <a:lnSpc>
                <a:spcPts val="1945"/>
              </a:lnSpc>
              <a:spcBef>
                <a:spcPts val="80"/>
              </a:spcBef>
            </a:pPr>
            <a:r>
              <a:rPr sz="1800" spc="-3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OFERTA</a:t>
            </a:r>
            <a:endParaRPr sz="1800">
              <a:latin typeface="Liberation Sans Narrow"/>
              <a:cs typeface="Liberation Sans Narrow"/>
            </a:endParaRPr>
          </a:p>
          <a:p>
            <a:pPr marL="239395">
              <a:lnSpc>
                <a:spcPts val="1945"/>
              </a:lnSpc>
            </a:pP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EMPLEO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81851" y="3605276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0873"/>
                </a:moveTo>
                <a:lnTo>
                  <a:pt x="0" y="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60944" y="4100829"/>
            <a:ext cx="478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(</a:t>
            </a: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0:</a:t>
            </a:r>
            <a:r>
              <a:rPr sz="2000" b="1" spc="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</a:t>
            </a: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)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6051" y="3062223"/>
            <a:ext cx="1367155" cy="539750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15"/>
              </a:spcBef>
            </a:pPr>
            <a:r>
              <a:rPr sz="1800" spc="-1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SOLICITANTE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43125" y="4000500"/>
            <a:ext cx="1513205" cy="614680"/>
          </a:xfrm>
          <a:custGeom>
            <a:avLst/>
            <a:gdLst/>
            <a:ahLst/>
            <a:cxnLst/>
            <a:rect l="l" t="t" r="r" b="b"/>
            <a:pathLst>
              <a:path w="1513204" h="614679">
                <a:moveTo>
                  <a:pt x="0" y="307213"/>
                </a:moveTo>
                <a:lnTo>
                  <a:pt x="756412" y="0"/>
                </a:lnTo>
                <a:lnTo>
                  <a:pt x="1512824" y="307213"/>
                </a:lnTo>
                <a:lnTo>
                  <a:pt x="756412" y="614426"/>
                </a:lnTo>
                <a:lnTo>
                  <a:pt x="0" y="307213"/>
                </a:lnTo>
                <a:close/>
              </a:path>
            </a:pathLst>
          </a:custGeom>
          <a:ln w="1904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59178" y="4100829"/>
            <a:ext cx="466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(</a:t>
            </a: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0:1)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8630" y="4195698"/>
            <a:ext cx="720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REALIZA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62523" y="5187378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326" y="0"/>
                </a:lnTo>
              </a:path>
            </a:pathLst>
          </a:custGeom>
          <a:ln w="8508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62523" y="5204333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326" y="0"/>
                </a:lnTo>
              </a:path>
            </a:pathLst>
          </a:custGeom>
          <a:ln w="8381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76851" y="459574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14851" y="4900548"/>
            <a:ext cx="1511300" cy="616585"/>
          </a:xfrm>
          <a:custGeom>
            <a:avLst/>
            <a:gdLst/>
            <a:ahLst/>
            <a:cxnLst/>
            <a:rect l="l" t="t" r="r" b="b"/>
            <a:pathLst>
              <a:path w="1511300" h="616585">
                <a:moveTo>
                  <a:pt x="755650" y="0"/>
                </a:moveTo>
                <a:lnTo>
                  <a:pt x="0" y="307975"/>
                </a:lnTo>
                <a:lnTo>
                  <a:pt x="755650" y="616076"/>
                </a:lnTo>
                <a:lnTo>
                  <a:pt x="1511300" y="307975"/>
                </a:lnTo>
                <a:lnTo>
                  <a:pt x="755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14851" y="4900548"/>
            <a:ext cx="1511300" cy="616585"/>
          </a:xfrm>
          <a:custGeom>
            <a:avLst/>
            <a:gdLst/>
            <a:ahLst/>
            <a:cxnLst/>
            <a:rect l="l" t="t" r="r" b="b"/>
            <a:pathLst>
              <a:path w="1511300" h="616585">
                <a:moveTo>
                  <a:pt x="0" y="307975"/>
                </a:moveTo>
                <a:lnTo>
                  <a:pt x="755650" y="0"/>
                </a:lnTo>
                <a:lnTo>
                  <a:pt x="1511300" y="307975"/>
                </a:lnTo>
                <a:lnTo>
                  <a:pt x="755650" y="616076"/>
                </a:lnTo>
                <a:lnTo>
                  <a:pt x="0" y="307975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27040" y="4793360"/>
            <a:ext cx="466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(0</a:t>
            </a:r>
            <a:r>
              <a:rPr sz="2000" b="1" spc="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:</a:t>
            </a:r>
            <a:r>
              <a:rPr sz="20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1)</a:t>
            </a:r>
            <a:endParaRPr sz="200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99534" y="5033898"/>
            <a:ext cx="728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GE</a:t>
            </a:r>
            <a:r>
              <a:rPr sz="16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</a:t>
            </a:r>
            <a:r>
              <a:rPr sz="16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16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R</a:t>
            </a:r>
            <a:r>
              <a:rPr sz="16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40000" y="2843148"/>
            <a:ext cx="0" cy="217804"/>
          </a:xfrm>
          <a:custGeom>
            <a:avLst/>
            <a:gdLst/>
            <a:ahLst/>
            <a:cxnLst/>
            <a:rect l="l" t="t" r="r" b="b"/>
            <a:pathLst>
              <a:path h="217805">
                <a:moveTo>
                  <a:pt x="0" y="0"/>
                </a:moveTo>
                <a:lnTo>
                  <a:pt x="0" y="21755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76851" y="3757676"/>
            <a:ext cx="0" cy="288925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798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00500" y="3371977"/>
            <a:ext cx="1500505" cy="471805"/>
          </a:xfrm>
          <a:custGeom>
            <a:avLst/>
            <a:gdLst/>
            <a:ahLst/>
            <a:cxnLst/>
            <a:rect l="l" t="t" r="r" b="b"/>
            <a:pathLst>
              <a:path w="1500504" h="471804">
                <a:moveTo>
                  <a:pt x="750062" y="0"/>
                </a:moveTo>
                <a:lnTo>
                  <a:pt x="681787" y="962"/>
                </a:lnTo>
                <a:lnTo>
                  <a:pt x="615230" y="3793"/>
                </a:lnTo>
                <a:lnTo>
                  <a:pt x="550656" y="8410"/>
                </a:lnTo>
                <a:lnTo>
                  <a:pt x="488330" y="14731"/>
                </a:lnTo>
                <a:lnTo>
                  <a:pt x="428516" y="22671"/>
                </a:lnTo>
                <a:lnTo>
                  <a:pt x="371479" y="32149"/>
                </a:lnTo>
                <a:lnTo>
                  <a:pt x="317484" y="43081"/>
                </a:lnTo>
                <a:lnTo>
                  <a:pt x="266795" y="55385"/>
                </a:lnTo>
                <a:lnTo>
                  <a:pt x="219678" y="68976"/>
                </a:lnTo>
                <a:lnTo>
                  <a:pt x="176396" y="83773"/>
                </a:lnTo>
                <a:lnTo>
                  <a:pt x="137215" y="99693"/>
                </a:lnTo>
                <a:lnTo>
                  <a:pt x="102399" y="116651"/>
                </a:lnTo>
                <a:lnTo>
                  <a:pt x="46922" y="153355"/>
                </a:lnTo>
                <a:lnTo>
                  <a:pt x="12083" y="193221"/>
                </a:lnTo>
                <a:lnTo>
                  <a:pt x="0" y="235585"/>
                </a:lnTo>
                <a:lnTo>
                  <a:pt x="3065" y="257038"/>
                </a:lnTo>
                <a:lnTo>
                  <a:pt x="26791" y="298244"/>
                </a:lnTo>
                <a:lnTo>
                  <a:pt x="72213" y="336626"/>
                </a:lnTo>
                <a:lnTo>
                  <a:pt x="137215" y="371519"/>
                </a:lnTo>
                <a:lnTo>
                  <a:pt x="176396" y="387449"/>
                </a:lnTo>
                <a:lnTo>
                  <a:pt x="219678" y="402256"/>
                </a:lnTo>
                <a:lnTo>
                  <a:pt x="266795" y="415858"/>
                </a:lnTo>
                <a:lnTo>
                  <a:pt x="317484" y="428172"/>
                </a:lnTo>
                <a:lnTo>
                  <a:pt x="371479" y="439114"/>
                </a:lnTo>
                <a:lnTo>
                  <a:pt x="428516" y="448601"/>
                </a:lnTo>
                <a:lnTo>
                  <a:pt x="488330" y="456549"/>
                </a:lnTo>
                <a:lnTo>
                  <a:pt x="550656" y="462876"/>
                </a:lnTo>
                <a:lnTo>
                  <a:pt x="615230" y="467499"/>
                </a:lnTo>
                <a:lnTo>
                  <a:pt x="681787" y="470333"/>
                </a:lnTo>
                <a:lnTo>
                  <a:pt x="750062" y="471297"/>
                </a:lnTo>
                <a:lnTo>
                  <a:pt x="818337" y="470333"/>
                </a:lnTo>
                <a:lnTo>
                  <a:pt x="884897" y="467499"/>
                </a:lnTo>
                <a:lnTo>
                  <a:pt x="949476" y="462876"/>
                </a:lnTo>
                <a:lnTo>
                  <a:pt x="1011809" y="456549"/>
                </a:lnTo>
                <a:lnTo>
                  <a:pt x="1071631" y="448601"/>
                </a:lnTo>
                <a:lnTo>
                  <a:pt x="1128677" y="439114"/>
                </a:lnTo>
                <a:lnTo>
                  <a:pt x="1182682" y="428172"/>
                </a:lnTo>
                <a:lnTo>
                  <a:pt x="1233381" y="415858"/>
                </a:lnTo>
                <a:lnTo>
                  <a:pt x="1280509" y="402256"/>
                </a:lnTo>
                <a:lnTo>
                  <a:pt x="1323801" y="387449"/>
                </a:lnTo>
                <a:lnTo>
                  <a:pt x="1362992" y="371519"/>
                </a:lnTo>
                <a:lnTo>
                  <a:pt x="1397818" y="354551"/>
                </a:lnTo>
                <a:lnTo>
                  <a:pt x="1453312" y="317830"/>
                </a:lnTo>
                <a:lnTo>
                  <a:pt x="1488163" y="277953"/>
                </a:lnTo>
                <a:lnTo>
                  <a:pt x="1500251" y="235585"/>
                </a:lnTo>
                <a:lnTo>
                  <a:pt x="1497184" y="214132"/>
                </a:lnTo>
                <a:lnTo>
                  <a:pt x="1473450" y="172934"/>
                </a:lnTo>
                <a:lnTo>
                  <a:pt x="1428013" y="134566"/>
                </a:lnTo>
                <a:lnTo>
                  <a:pt x="1362992" y="99693"/>
                </a:lnTo>
                <a:lnTo>
                  <a:pt x="1323801" y="83773"/>
                </a:lnTo>
                <a:lnTo>
                  <a:pt x="1280509" y="68976"/>
                </a:lnTo>
                <a:lnTo>
                  <a:pt x="1233381" y="55385"/>
                </a:lnTo>
                <a:lnTo>
                  <a:pt x="1182682" y="43081"/>
                </a:lnTo>
                <a:lnTo>
                  <a:pt x="1128677" y="32149"/>
                </a:lnTo>
                <a:lnTo>
                  <a:pt x="1071631" y="22671"/>
                </a:lnTo>
                <a:lnTo>
                  <a:pt x="1011809" y="14731"/>
                </a:lnTo>
                <a:lnTo>
                  <a:pt x="949476" y="8410"/>
                </a:lnTo>
                <a:lnTo>
                  <a:pt x="884897" y="3793"/>
                </a:lnTo>
                <a:lnTo>
                  <a:pt x="818337" y="962"/>
                </a:lnTo>
                <a:lnTo>
                  <a:pt x="7500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00500" y="3371977"/>
            <a:ext cx="1500505" cy="471805"/>
          </a:xfrm>
          <a:custGeom>
            <a:avLst/>
            <a:gdLst/>
            <a:ahLst/>
            <a:cxnLst/>
            <a:rect l="l" t="t" r="r" b="b"/>
            <a:pathLst>
              <a:path w="1500504" h="471804">
                <a:moveTo>
                  <a:pt x="0" y="235585"/>
                </a:moveTo>
                <a:lnTo>
                  <a:pt x="12083" y="193221"/>
                </a:lnTo>
                <a:lnTo>
                  <a:pt x="46922" y="153355"/>
                </a:lnTo>
                <a:lnTo>
                  <a:pt x="102399" y="116651"/>
                </a:lnTo>
                <a:lnTo>
                  <a:pt x="137215" y="99693"/>
                </a:lnTo>
                <a:lnTo>
                  <a:pt x="176396" y="83773"/>
                </a:lnTo>
                <a:lnTo>
                  <a:pt x="219678" y="68976"/>
                </a:lnTo>
                <a:lnTo>
                  <a:pt x="266795" y="55385"/>
                </a:lnTo>
                <a:lnTo>
                  <a:pt x="317484" y="43081"/>
                </a:lnTo>
                <a:lnTo>
                  <a:pt x="371479" y="32149"/>
                </a:lnTo>
                <a:lnTo>
                  <a:pt x="428516" y="22671"/>
                </a:lnTo>
                <a:lnTo>
                  <a:pt x="488330" y="14731"/>
                </a:lnTo>
                <a:lnTo>
                  <a:pt x="550656" y="8410"/>
                </a:lnTo>
                <a:lnTo>
                  <a:pt x="615230" y="3793"/>
                </a:lnTo>
                <a:lnTo>
                  <a:pt x="681787" y="962"/>
                </a:lnTo>
                <a:lnTo>
                  <a:pt x="750062" y="0"/>
                </a:lnTo>
                <a:lnTo>
                  <a:pt x="818337" y="962"/>
                </a:lnTo>
                <a:lnTo>
                  <a:pt x="884897" y="3793"/>
                </a:lnTo>
                <a:lnTo>
                  <a:pt x="949476" y="8410"/>
                </a:lnTo>
                <a:lnTo>
                  <a:pt x="1011809" y="14731"/>
                </a:lnTo>
                <a:lnTo>
                  <a:pt x="1071631" y="22671"/>
                </a:lnTo>
                <a:lnTo>
                  <a:pt x="1128677" y="32149"/>
                </a:lnTo>
                <a:lnTo>
                  <a:pt x="1182682" y="43081"/>
                </a:lnTo>
                <a:lnTo>
                  <a:pt x="1233381" y="55385"/>
                </a:lnTo>
                <a:lnTo>
                  <a:pt x="1280509" y="68976"/>
                </a:lnTo>
                <a:lnTo>
                  <a:pt x="1323801" y="83773"/>
                </a:lnTo>
                <a:lnTo>
                  <a:pt x="1362992" y="99693"/>
                </a:lnTo>
                <a:lnTo>
                  <a:pt x="1397818" y="116651"/>
                </a:lnTo>
                <a:lnTo>
                  <a:pt x="1453312" y="153355"/>
                </a:lnTo>
                <a:lnTo>
                  <a:pt x="1488163" y="193221"/>
                </a:lnTo>
                <a:lnTo>
                  <a:pt x="1500251" y="235585"/>
                </a:lnTo>
                <a:lnTo>
                  <a:pt x="1497184" y="257038"/>
                </a:lnTo>
                <a:lnTo>
                  <a:pt x="1488163" y="277953"/>
                </a:lnTo>
                <a:lnTo>
                  <a:pt x="1453312" y="317830"/>
                </a:lnTo>
                <a:lnTo>
                  <a:pt x="1397818" y="354551"/>
                </a:lnTo>
                <a:lnTo>
                  <a:pt x="1362992" y="371519"/>
                </a:lnTo>
                <a:lnTo>
                  <a:pt x="1323801" y="387449"/>
                </a:lnTo>
                <a:lnTo>
                  <a:pt x="1280509" y="402256"/>
                </a:lnTo>
                <a:lnTo>
                  <a:pt x="1233381" y="415858"/>
                </a:lnTo>
                <a:lnTo>
                  <a:pt x="1182682" y="428172"/>
                </a:lnTo>
                <a:lnTo>
                  <a:pt x="1128677" y="439114"/>
                </a:lnTo>
                <a:lnTo>
                  <a:pt x="1071631" y="448601"/>
                </a:lnTo>
                <a:lnTo>
                  <a:pt x="1011809" y="456549"/>
                </a:lnTo>
                <a:lnTo>
                  <a:pt x="949476" y="462876"/>
                </a:lnTo>
                <a:lnTo>
                  <a:pt x="884897" y="467499"/>
                </a:lnTo>
                <a:lnTo>
                  <a:pt x="818337" y="470333"/>
                </a:lnTo>
                <a:lnTo>
                  <a:pt x="750062" y="471297"/>
                </a:lnTo>
                <a:lnTo>
                  <a:pt x="681787" y="470333"/>
                </a:lnTo>
                <a:lnTo>
                  <a:pt x="615230" y="467499"/>
                </a:lnTo>
                <a:lnTo>
                  <a:pt x="550656" y="462876"/>
                </a:lnTo>
                <a:lnTo>
                  <a:pt x="488330" y="456549"/>
                </a:lnTo>
                <a:lnTo>
                  <a:pt x="428516" y="448601"/>
                </a:lnTo>
                <a:lnTo>
                  <a:pt x="371479" y="439114"/>
                </a:lnTo>
                <a:lnTo>
                  <a:pt x="317484" y="428172"/>
                </a:lnTo>
                <a:lnTo>
                  <a:pt x="266795" y="415858"/>
                </a:lnTo>
                <a:lnTo>
                  <a:pt x="219678" y="402256"/>
                </a:lnTo>
                <a:lnTo>
                  <a:pt x="176396" y="387449"/>
                </a:lnTo>
                <a:lnTo>
                  <a:pt x="137215" y="371519"/>
                </a:lnTo>
                <a:lnTo>
                  <a:pt x="102399" y="354551"/>
                </a:lnTo>
                <a:lnTo>
                  <a:pt x="46922" y="317830"/>
                </a:lnTo>
                <a:lnTo>
                  <a:pt x="12083" y="277953"/>
                </a:lnTo>
                <a:lnTo>
                  <a:pt x="0" y="235585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512309" y="3352038"/>
            <a:ext cx="483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f</a:t>
            </a: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18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c</a:t>
            </a:r>
            <a:r>
              <a:rPr sz="18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ha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71851" y="3605276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873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09851" y="2462276"/>
            <a:ext cx="862330" cy="381000"/>
          </a:xfrm>
          <a:custGeom>
            <a:avLst/>
            <a:gdLst/>
            <a:ahLst/>
            <a:cxnLst/>
            <a:rect l="l" t="t" r="r" b="b"/>
            <a:pathLst>
              <a:path w="862330" h="381000">
                <a:moveTo>
                  <a:pt x="0" y="190500"/>
                </a:moveTo>
                <a:lnTo>
                  <a:pt x="18243" y="135454"/>
                </a:lnTo>
                <a:lnTo>
                  <a:pt x="69419" y="86738"/>
                </a:lnTo>
                <a:lnTo>
                  <a:pt x="105691" y="65488"/>
                </a:lnTo>
                <a:lnTo>
                  <a:pt x="148196" y="46701"/>
                </a:lnTo>
                <a:lnTo>
                  <a:pt x="196269" y="30672"/>
                </a:lnTo>
                <a:lnTo>
                  <a:pt x="249244" y="17693"/>
                </a:lnTo>
                <a:lnTo>
                  <a:pt x="306453" y="8059"/>
                </a:lnTo>
                <a:lnTo>
                  <a:pt x="367231" y="2063"/>
                </a:lnTo>
                <a:lnTo>
                  <a:pt x="430911" y="0"/>
                </a:lnTo>
                <a:lnTo>
                  <a:pt x="494622" y="2063"/>
                </a:lnTo>
                <a:lnTo>
                  <a:pt x="555425" y="8059"/>
                </a:lnTo>
                <a:lnTo>
                  <a:pt x="612655" y="17693"/>
                </a:lnTo>
                <a:lnTo>
                  <a:pt x="665646" y="30672"/>
                </a:lnTo>
                <a:lnTo>
                  <a:pt x="713731" y="46701"/>
                </a:lnTo>
                <a:lnTo>
                  <a:pt x="756246" y="65488"/>
                </a:lnTo>
                <a:lnTo>
                  <a:pt x="792523" y="86738"/>
                </a:lnTo>
                <a:lnTo>
                  <a:pt x="843704" y="135454"/>
                </a:lnTo>
                <a:lnTo>
                  <a:pt x="861949" y="190500"/>
                </a:lnTo>
                <a:lnTo>
                  <a:pt x="857277" y="218638"/>
                </a:lnTo>
                <a:lnTo>
                  <a:pt x="843704" y="245499"/>
                </a:lnTo>
                <a:lnTo>
                  <a:pt x="792523" y="294205"/>
                </a:lnTo>
                <a:lnTo>
                  <a:pt x="756246" y="315459"/>
                </a:lnTo>
                <a:lnTo>
                  <a:pt x="713731" y="334255"/>
                </a:lnTo>
                <a:lnTo>
                  <a:pt x="665646" y="350295"/>
                </a:lnTo>
                <a:lnTo>
                  <a:pt x="612655" y="363285"/>
                </a:lnTo>
                <a:lnTo>
                  <a:pt x="555425" y="372930"/>
                </a:lnTo>
                <a:lnTo>
                  <a:pt x="494622" y="378933"/>
                </a:lnTo>
                <a:lnTo>
                  <a:pt x="430911" y="381000"/>
                </a:lnTo>
                <a:lnTo>
                  <a:pt x="367231" y="378933"/>
                </a:lnTo>
                <a:lnTo>
                  <a:pt x="306453" y="372930"/>
                </a:lnTo>
                <a:lnTo>
                  <a:pt x="249244" y="363285"/>
                </a:lnTo>
                <a:lnTo>
                  <a:pt x="196269" y="350295"/>
                </a:lnTo>
                <a:lnTo>
                  <a:pt x="148196" y="334255"/>
                </a:lnTo>
                <a:lnTo>
                  <a:pt x="105691" y="315459"/>
                </a:lnTo>
                <a:lnTo>
                  <a:pt x="69419" y="294205"/>
                </a:lnTo>
                <a:lnTo>
                  <a:pt x="18243" y="245499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67651" y="520534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96251" y="4976876"/>
            <a:ext cx="862330" cy="381000"/>
          </a:xfrm>
          <a:custGeom>
            <a:avLst/>
            <a:gdLst/>
            <a:ahLst/>
            <a:cxnLst/>
            <a:rect l="l" t="t" r="r" b="b"/>
            <a:pathLst>
              <a:path w="862329" h="381000">
                <a:moveTo>
                  <a:pt x="0" y="190373"/>
                </a:moveTo>
                <a:lnTo>
                  <a:pt x="18243" y="135384"/>
                </a:lnTo>
                <a:lnTo>
                  <a:pt x="69419" y="86705"/>
                </a:lnTo>
                <a:lnTo>
                  <a:pt x="105691" y="65467"/>
                </a:lnTo>
                <a:lnTo>
                  <a:pt x="148196" y="46689"/>
                </a:lnTo>
                <a:lnTo>
                  <a:pt x="196269" y="30666"/>
                </a:lnTo>
                <a:lnTo>
                  <a:pt x="249244" y="17691"/>
                </a:lnTo>
                <a:lnTo>
                  <a:pt x="306453" y="8058"/>
                </a:lnTo>
                <a:lnTo>
                  <a:pt x="367231" y="2063"/>
                </a:lnTo>
                <a:lnTo>
                  <a:pt x="430910" y="0"/>
                </a:lnTo>
                <a:lnTo>
                  <a:pt x="494622" y="2063"/>
                </a:lnTo>
                <a:lnTo>
                  <a:pt x="555425" y="8058"/>
                </a:lnTo>
                <a:lnTo>
                  <a:pt x="612655" y="17691"/>
                </a:lnTo>
                <a:lnTo>
                  <a:pt x="665646" y="30666"/>
                </a:lnTo>
                <a:lnTo>
                  <a:pt x="713731" y="46689"/>
                </a:lnTo>
                <a:lnTo>
                  <a:pt x="756246" y="65467"/>
                </a:lnTo>
                <a:lnTo>
                  <a:pt x="792523" y="86705"/>
                </a:lnTo>
                <a:lnTo>
                  <a:pt x="843704" y="135384"/>
                </a:lnTo>
                <a:lnTo>
                  <a:pt x="861949" y="190373"/>
                </a:lnTo>
                <a:lnTo>
                  <a:pt x="857277" y="218638"/>
                </a:lnTo>
                <a:lnTo>
                  <a:pt x="843704" y="245499"/>
                </a:lnTo>
                <a:lnTo>
                  <a:pt x="792523" y="294205"/>
                </a:lnTo>
                <a:lnTo>
                  <a:pt x="756246" y="315459"/>
                </a:lnTo>
                <a:lnTo>
                  <a:pt x="713731" y="334255"/>
                </a:lnTo>
                <a:lnTo>
                  <a:pt x="665646" y="350295"/>
                </a:lnTo>
                <a:lnTo>
                  <a:pt x="612655" y="363285"/>
                </a:lnTo>
                <a:lnTo>
                  <a:pt x="555425" y="372930"/>
                </a:lnTo>
                <a:lnTo>
                  <a:pt x="494622" y="378933"/>
                </a:lnTo>
                <a:lnTo>
                  <a:pt x="430910" y="381000"/>
                </a:lnTo>
                <a:lnTo>
                  <a:pt x="367231" y="378933"/>
                </a:lnTo>
                <a:lnTo>
                  <a:pt x="306453" y="372930"/>
                </a:lnTo>
                <a:lnTo>
                  <a:pt x="249244" y="363285"/>
                </a:lnTo>
                <a:lnTo>
                  <a:pt x="196269" y="350295"/>
                </a:lnTo>
                <a:lnTo>
                  <a:pt x="148196" y="334255"/>
                </a:lnTo>
                <a:lnTo>
                  <a:pt x="105691" y="315459"/>
                </a:lnTo>
                <a:lnTo>
                  <a:pt x="69419" y="294205"/>
                </a:lnTo>
                <a:lnTo>
                  <a:pt x="18243" y="245499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682230" y="4992116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idOferta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693659" y="5265039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5">
                <a:moveTo>
                  <a:pt x="0" y="0"/>
                </a:moveTo>
                <a:lnTo>
                  <a:pt x="664464" y="0"/>
                </a:lnTo>
              </a:path>
            </a:pathLst>
          </a:custGeom>
          <a:ln w="16763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37375" y="2846323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05651" y="2538476"/>
            <a:ext cx="709930" cy="304800"/>
          </a:xfrm>
          <a:custGeom>
            <a:avLst/>
            <a:gdLst/>
            <a:ahLst/>
            <a:cxnLst/>
            <a:rect l="l" t="t" r="r" b="b"/>
            <a:pathLst>
              <a:path w="709929" h="304800">
                <a:moveTo>
                  <a:pt x="0" y="152400"/>
                </a:moveTo>
                <a:lnTo>
                  <a:pt x="22184" y="99209"/>
                </a:lnTo>
                <a:lnTo>
                  <a:pt x="83403" y="54197"/>
                </a:lnTo>
                <a:lnTo>
                  <a:pt x="126150" y="35831"/>
                </a:lnTo>
                <a:lnTo>
                  <a:pt x="175655" y="20799"/>
                </a:lnTo>
                <a:lnTo>
                  <a:pt x="230916" y="9530"/>
                </a:lnTo>
                <a:lnTo>
                  <a:pt x="290935" y="2454"/>
                </a:lnTo>
                <a:lnTo>
                  <a:pt x="354710" y="0"/>
                </a:lnTo>
                <a:lnTo>
                  <a:pt x="418490" y="2454"/>
                </a:lnTo>
                <a:lnTo>
                  <a:pt x="478521" y="9530"/>
                </a:lnTo>
                <a:lnTo>
                  <a:pt x="533799" y="20799"/>
                </a:lnTo>
                <a:lnTo>
                  <a:pt x="583324" y="35831"/>
                </a:lnTo>
                <a:lnTo>
                  <a:pt x="626092" y="54197"/>
                </a:lnTo>
                <a:lnTo>
                  <a:pt x="661100" y="75466"/>
                </a:lnTo>
                <a:lnTo>
                  <a:pt x="703831" y="124997"/>
                </a:lnTo>
                <a:lnTo>
                  <a:pt x="709549" y="152400"/>
                </a:lnTo>
                <a:lnTo>
                  <a:pt x="703831" y="179769"/>
                </a:lnTo>
                <a:lnTo>
                  <a:pt x="687348" y="205539"/>
                </a:lnTo>
                <a:lnTo>
                  <a:pt x="626092" y="250550"/>
                </a:lnTo>
                <a:lnTo>
                  <a:pt x="583324" y="268926"/>
                </a:lnTo>
                <a:lnTo>
                  <a:pt x="533799" y="283972"/>
                </a:lnTo>
                <a:lnTo>
                  <a:pt x="478521" y="295254"/>
                </a:lnTo>
                <a:lnTo>
                  <a:pt x="418490" y="302341"/>
                </a:lnTo>
                <a:lnTo>
                  <a:pt x="354710" y="304800"/>
                </a:lnTo>
                <a:lnTo>
                  <a:pt x="290935" y="302341"/>
                </a:lnTo>
                <a:lnTo>
                  <a:pt x="230916" y="295254"/>
                </a:lnTo>
                <a:lnTo>
                  <a:pt x="175655" y="283972"/>
                </a:lnTo>
                <a:lnTo>
                  <a:pt x="126150" y="268926"/>
                </a:lnTo>
                <a:lnTo>
                  <a:pt x="83403" y="250550"/>
                </a:lnTo>
                <a:lnTo>
                  <a:pt x="48415" y="229277"/>
                </a:lnTo>
                <a:lnTo>
                  <a:pt x="5712" y="179769"/>
                </a:lnTo>
                <a:lnTo>
                  <a:pt x="0" y="152400"/>
                </a:lnTo>
                <a:close/>
              </a:path>
            </a:pathLst>
          </a:custGeom>
          <a:ln w="2857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805930" y="2494534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ci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22775" y="3686175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584200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3333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46537" y="4046854"/>
            <a:ext cx="1440180" cy="539750"/>
          </a:xfrm>
          <a:prstGeom prst="rect">
            <a:avLst/>
          </a:prstGeom>
          <a:ln w="13842">
            <a:solidFill>
              <a:srgbClr val="333399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015"/>
              </a:spcBef>
            </a:pPr>
            <a:r>
              <a:rPr sz="1800" spc="-1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ENTREVISTA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latin typeface="Times New Roman"/>
                <a:cs typeface="Times New Roman"/>
              </a:rPr>
              <a:t>Agregación de tipos de entidad </a:t>
            </a:r>
            <a:r>
              <a:rPr sz="2800" b="0" dirty="0">
                <a:latin typeface="Times New Roman"/>
                <a:cs typeface="Times New Roman"/>
              </a:rPr>
              <a:t>(vii): </a:t>
            </a:r>
            <a:r>
              <a:rPr sz="2800" b="0" spc="-5" dirty="0">
                <a:latin typeface="Times New Roman"/>
                <a:cs typeface="Times New Roman"/>
              </a:rPr>
              <a:t>Ejemplo</a:t>
            </a:r>
            <a:r>
              <a:rPr sz="2800" b="0" spc="-5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4917" y="1901316"/>
            <a:ext cx="2067560" cy="87566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b="1" spc="-10" dirty="0">
                <a:latin typeface="Tahoma"/>
                <a:cs typeface="Tahoma"/>
              </a:rPr>
              <a:t>Solución</a:t>
            </a:r>
            <a:r>
              <a:rPr sz="2400" b="1" spc="-3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5:</a:t>
            </a:r>
            <a:endParaRPr sz="2400">
              <a:latin typeface="Tahoma"/>
              <a:cs typeface="Tahoma"/>
            </a:endParaRPr>
          </a:p>
          <a:p>
            <a:pPr marL="1026794">
              <a:lnSpc>
                <a:spcPct val="100000"/>
              </a:lnSpc>
              <a:spcBef>
                <a:spcPts val="705"/>
              </a:spcBef>
            </a:pPr>
            <a:r>
              <a:rPr sz="1800" u="heavy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Liberation Sans Narrow"/>
                <a:cs typeface="Liberation Sans Narrow"/>
              </a:rPr>
              <a:t>nombre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919851" y="3981450"/>
            <a:ext cx="1513205" cy="614680"/>
          </a:xfrm>
          <a:custGeom>
            <a:avLst/>
            <a:gdLst/>
            <a:ahLst/>
            <a:cxnLst/>
            <a:rect l="l" t="t" r="r" b="b"/>
            <a:pathLst>
              <a:path w="1513204" h="614679">
                <a:moveTo>
                  <a:pt x="756412" y="0"/>
                </a:moveTo>
                <a:lnTo>
                  <a:pt x="0" y="307213"/>
                </a:lnTo>
                <a:lnTo>
                  <a:pt x="756412" y="614299"/>
                </a:lnTo>
                <a:lnTo>
                  <a:pt x="1512824" y="307213"/>
                </a:lnTo>
                <a:lnTo>
                  <a:pt x="7564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19851" y="3981450"/>
            <a:ext cx="1513205" cy="614680"/>
          </a:xfrm>
          <a:custGeom>
            <a:avLst/>
            <a:gdLst/>
            <a:ahLst/>
            <a:cxnLst/>
            <a:rect l="l" t="t" r="r" b="b"/>
            <a:pathLst>
              <a:path w="1513204" h="614679">
                <a:moveTo>
                  <a:pt x="0" y="307213"/>
                </a:moveTo>
                <a:lnTo>
                  <a:pt x="756412" y="0"/>
                </a:lnTo>
                <a:lnTo>
                  <a:pt x="1512824" y="307213"/>
                </a:lnTo>
                <a:lnTo>
                  <a:pt x="756412" y="614299"/>
                </a:lnTo>
                <a:lnTo>
                  <a:pt x="0" y="307213"/>
                </a:lnTo>
                <a:close/>
              </a:path>
            </a:pathLst>
          </a:custGeom>
          <a:ln w="2539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244590" y="4131945"/>
            <a:ext cx="911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</a:t>
            </a:r>
            <a:r>
              <a:rPr sz="16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R</a:t>
            </a:r>
            <a:r>
              <a:rPr sz="16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16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S</a:t>
            </a:r>
            <a:r>
              <a:rPr sz="16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E</a:t>
            </a:r>
            <a:r>
              <a:rPr sz="16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</a:t>
            </a:r>
            <a:r>
              <a:rPr sz="1600" spc="-100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</a:t>
            </a:r>
            <a:r>
              <a:rPr sz="16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655948" y="4307713"/>
            <a:ext cx="391160" cy="8890"/>
          </a:xfrm>
          <a:custGeom>
            <a:avLst/>
            <a:gdLst/>
            <a:ahLst/>
            <a:cxnLst/>
            <a:rect l="l" t="t" r="r" b="b"/>
            <a:pathLst>
              <a:path w="391160" h="8889">
                <a:moveTo>
                  <a:pt x="0" y="0"/>
                </a:moveTo>
                <a:lnTo>
                  <a:pt x="390651" y="86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450833" y="6400509"/>
            <a:ext cx="430530" cy="269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6526" y="3333813"/>
            <a:ext cx="113538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Liberation Sans Narrow"/>
                <a:cs typeface="Liberation Sans Narrow"/>
              </a:rPr>
              <a:t>PROFESOR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5033" y="5609640"/>
            <a:ext cx="4610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541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¡ERROR! </a:t>
            </a:r>
            <a:r>
              <a:rPr sz="2000" dirty="0">
                <a:latin typeface="Arial"/>
                <a:cs typeface="Arial"/>
              </a:rPr>
              <a:t>no es posible establecer una  relación entre una relación y una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entidad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1426" y="4678298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3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200" y="344652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1525" y="3446526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0" y="3675126"/>
            <a:ext cx="0" cy="450850"/>
          </a:xfrm>
          <a:custGeom>
            <a:avLst/>
            <a:gdLst/>
            <a:ahLst/>
            <a:cxnLst/>
            <a:rect l="l" t="t" r="r" b="b"/>
            <a:pathLst>
              <a:path h="450850">
                <a:moveTo>
                  <a:pt x="0" y="0"/>
                </a:moveTo>
                <a:lnTo>
                  <a:pt x="0" y="4507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6975" y="3155950"/>
            <a:ext cx="1670050" cy="582930"/>
          </a:xfrm>
          <a:custGeom>
            <a:avLst/>
            <a:gdLst/>
            <a:ahLst/>
            <a:cxnLst/>
            <a:rect l="l" t="t" r="r" b="b"/>
            <a:pathLst>
              <a:path w="1670050" h="582929">
                <a:moveTo>
                  <a:pt x="835025" y="0"/>
                </a:moveTo>
                <a:lnTo>
                  <a:pt x="0" y="291338"/>
                </a:lnTo>
                <a:lnTo>
                  <a:pt x="835025" y="582676"/>
                </a:lnTo>
                <a:lnTo>
                  <a:pt x="1670050" y="291338"/>
                </a:lnTo>
                <a:lnTo>
                  <a:pt x="835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36975" y="3155950"/>
            <a:ext cx="1670050" cy="582930"/>
          </a:xfrm>
          <a:custGeom>
            <a:avLst/>
            <a:gdLst/>
            <a:ahLst/>
            <a:cxnLst/>
            <a:rect l="l" t="t" r="r" b="b"/>
            <a:pathLst>
              <a:path w="1670050" h="582929">
                <a:moveTo>
                  <a:pt x="0" y="291338"/>
                </a:moveTo>
                <a:lnTo>
                  <a:pt x="835025" y="0"/>
                </a:lnTo>
                <a:lnTo>
                  <a:pt x="1670050" y="291338"/>
                </a:lnTo>
                <a:lnTo>
                  <a:pt x="835025" y="582676"/>
                </a:lnTo>
                <a:lnTo>
                  <a:pt x="0" y="2913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65219" y="3293745"/>
            <a:ext cx="816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EXP</a:t>
            </a:r>
            <a:r>
              <a:rPr sz="1800" spc="-10" dirty="0">
                <a:latin typeface="Liberation Sans Narrow"/>
                <a:cs typeface="Liberation Sans Narrow"/>
              </a:rPr>
              <a:t>L</a:t>
            </a:r>
            <a:r>
              <a:rPr sz="1800" dirty="0">
                <a:latin typeface="Liberation Sans Narrow"/>
                <a:cs typeface="Liberation Sans Narrow"/>
              </a:rPr>
              <a:t>ICA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2750" y="5027612"/>
            <a:ext cx="69723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MEDIO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Agregación de tipos de entidad </a:t>
            </a:r>
            <a:r>
              <a:rPr sz="2800" b="0" dirty="0">
                <a:solidFill>
                  <a:srgbClr val="000000"/>
                </a:solidFill>
                <a:latin typeface="Times New Roman"/>
                <a:cs typeface="Times New Roman"/>
              </a:rPr>
              <a:t>(viii):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Ejemplo</a:t>
            </a:r>
            <a:r>
              <a:rPr sz="2800"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2044" y="1397253"/>
            <a:ext cx="7249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Esquema en el MERE que almacena información acerca de  profesores </a:t>
            </a:r>
            <a:r>
              <a:rPr sz="2400" dirty="0">
                <a:latin typeface="Liberation Sans Narrow"/>
                <a:cs typeface="Liberation Sans Narrow"/>
              </a:rPr>
              <a:t>y </a:t>
            </a:r>
            <a:r>
              <a:rPr sz="2400" spc="-5" dirty="0">
                <a:latin typeface="Liberation Sans Narrow"/>
                <a:cs typeface="Liberation Sans Narrow"/>
              </a:rPr>
              <a:t>las asignaturas que éstos imparten, así como los  diversos medios que </a:t>
            </a:r>
            <a:r>
              <a:rPr sz="2400" spc="-10" dirty="0">
                <a:latin typeface="Liberation Sans Narrow"/>
                <a:cs typeface="Liberation Sans Narrow"/>
              </a:rPr>
              <a:t>utilizan </a:t>
            </a:r>
            <a:r>
              <a:rPr sz="2400" spc="-5" dirty="0">
                <a:latin typeface="Liberation Sans Narrow"/>
                <a:cs typeface="Liberation Sans Narrow"/>
              </a:rPr>
              <a:t>para impartir cada </a:t>
            </a:r>
            <a:r>
              <a:rPr sz="2400" spc="-10" dirty="0">
                <a:latin typeface="Liberation Sans Narrow"/>
                <a:cs typeface="Liberation Sans Narrow"/>
              </a:rPr>
              <a:t>asignatura  </a:t>
            </a:r>
            <a:r>
              <a:rPr sz="2400" dirty="0">
                <a:latin typeface="Liberation Sans Narrow"/>
                <a:cs typeface="Liberation Sans Narrow"/>
              </a:rPr>
              <a:t>(pizarra, </a:t>
            </a:r>
            <a:r>
              <a:rPr sz="2400" spc="-5" dirty="0">
                <a:latin typeface="Liberation Sans Narrow"/>
                <a:cs typeface="Liberation Sans Narrow"/>
              </a:rPr>
              <a:t>transparencias,</a:t>
            </a:r>
            <a:r>
              <a:rPr sz="2400" spc="4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etc.)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21176" y="4087748"/>
            <a:ext cx="1479550" cy="582930"/>
          </a:xfrm>
          <a:custGeom>
            <a:avLst/>
            <a:gdLst/>
            <a:ahLst/>
            <a:cxnLst/>
            <a:rect l="l" t="t" r="r" b="b"/>
            <a:pathLst>
              <a:path w="1479550" h="582929">
                <a:moveTo>
                  <a:pt x="739775" y="0"/>
                </a:moveTo>
                <a:lnTo>
                  <a:pt x="0" y="291338"/>
                </a:lnTo>
                <a:lnTo>
                  <a:pt x="739775" y="582676"/>
                </a:lnTo>
                <a:lnTo>
                  <a:pt x="1479550" y="291338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21176" y="4087748"/>
            <a:ext cx="1479550" cy="582930"/>
          </a:xfrm>
          <a:custGeom>
            <a:avLst/>
            <a:gdLst/>
            <a:ahLst/>
            <a:cxnLst/>
            <a:rect l="l" t="t" r="r" b="b"/>
            <a:pathLst>
              <a:path w="1479550" h="582929">
                <a:moveTo>
                  <a:pt x="0" y="291338"/>
                </a:moveTo>
                <a:lnTo>
                  <a:pt x="739775" y="0"/>
                </a:lnTo>
                <a:lnTo>
                  <a:pt x="1479550" y="291338"/>
                </a:lnTo>
                <a:lnTo>
                  <a:pt x="739775" y="582676"/>
                </a:lnTo>
                <a:lnTo>
                  <a:pt x="0" y="2913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01795" y="4225797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UTI</a:t>
            </a:r>
            <a:r>
              <a:rPr sz="1800" spc="-10" dirty="0">
                <a:latin typeface="Liberation Sans Narrow"/>
                <a:cs typeface="Liberation Sans Narrow"/>
              </a:rPr>
              <a:t>L</a:t>
            </a:r>
            <a:r>
              <a:rPr sz="1800" dirty="0">
                <a:latin typeface="Liberation Sans Narrow"/>
                <a:cs typeface="Liberation Sans Narrow"/>
              </a:rPr>
              <a:t>IZA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4285" y="6290690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85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91200" y="3332162"/>
            <a:ext cx="130175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latin typeface="Liberation Sans Narrow"/>
                <a:cs typeface="Liberation Sans Narrow"/>
              </a:rPr>
              <a:t>ASIGNATURA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65829" y="4330395"/>
            <a:ext cx="1294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Liberation Sans Narrow"/>
                <a:cs typeface="Liberation Sans Narrow"/>
              </a:rPr>
              <a:t>EXPLICACIÓN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6976" y="3870261"/>
            <a:ext cx="1135380" cy="30670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PROFESOR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8800" y="4625975"/>
            <a:ext cx="0" cy="463550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7050" y="5653087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9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4200" y="3482975"/>
            <a:ext cx="5181600" cy="1155700"/>
          </a:xfrm>
          <a:custGeom>
            <a:avLst/>
            <a:gdLst/>
            <a:ahLst/>
            <a:cxnLst/>
            <a:rect l="l" t="t" r="r" b="b"/>
            <a:pathLst>
              <a:path w="5181600" h="1155700">
                <a:moveTo>
                  <a:pt x="0" y="1155700"/>
                </a:moveTo>
                <a:lnTo>
                  <a:pt x="5181600" y="1155700"/>
                </a:lnTo>
                <a:lnTo>
                  <a:pt x="5181600" y="0"/>
                </a:lnTo>
                <a:lnTo>
                  <a:pt x="0" y="0"/>
                </a:lnTo>
                <a:lnTo>
                  <a:pt x="0" y="11557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9923" y="4511698"/>
            <a:ext cx="287655" cy="533400"/>
          </a:xfrm>
          <a:custGeom>
            <a:avLst/>
            <a:gdLst/>
            <a:ahLst/>
            <a:cxnLst/>
            <a:rect l="l" t="t" r="r" b="b"/>
            <a:pathLst>
              <a:path w="287654" h="533400">
                <a:moveTo>
                  <a:pt x="228025" y="68803"/>
                </a:moveTo>
                <a:lnTo>
                  <a:pt x="200890" y="127611"/>
                </a:lnTo>
                <a:lnTo>
                  <a:pt x="212320" y="132945"/>
                </a:lnTo>
                <a:lnTo>
                  <a:pt x="239541" y="74127"/>
                </a:lnTo>
                <a:lnTo>
                  <a:pt x="233275" y="72620"/>
                </a:lnTo>
                <a:lnTo>
                  <a:pt x="228025" y="68803"/>
                </a:lnTo>
                <a:close/>
              </a:path>
              <a:path w="287654" h="533400">
                <a:moveTo>
                  <a:pt x="286664" y="35409"/>
                </a:moveTo>
                <a:lnTo>
                  <a:pt x="243435" y="35409"/>
                </a:lnTo>
                <a:lnTo>
                  <a:pt x="254992" y="40743"/>
                </a:lnTo>
                <a:lnTo>
                  <a:pt x="239541" y="74127"/>
                </a:lnTo>
                <a:lnTo>
                  <a:pt x="283821" y="54078"/>
                </a:lnTo>
                <a:lnTo>
                  <a:pt x="287297" y="39322"/>
                </a:lnTo>
                <a:lnTo>
                  <a:pt x="286664" y="35409"/>
                </a:lnTo>
                <a:close/>
              </a:path>
              <a:path w="287654" h="533400">
                <a:moveTo>
                  <a:pt x="243435" y="35409"/>
                </a:moveTo>
                <a:lnTo>
                  <a:pt x="228025" y="68803"/>
                </a:lnTo>
                <a:lnTo>
                  <a:pt x="233275" y="72620"/>
                </a:lnTo>
                <a:lnTo>
                  <a:pt x="239541" y="74127"/>
                </a:lnTo>
                <a:lnTo>
                  <a:pt x="254992" y="40743"/>
                </a:lnTo>
                <a:lnTo>
                  <a:pt x="243435" y="35409"/>
                </a:lnTo>
                <a:close/>
              </a:path>
              <a:path w="287654" h="533400">
                <a:moveTo>
                  <a:pt x="250467" y="0"/>
                </a:moveTo>
                <a:lnTo>
                  <a:pt x="236069" y="2325"/>
                </a:lnTo>
                <a:lnTo>
                  <a:pt x="223575" y="9890"/>
                </a:lnTo>
                <a:lnTo>
                  <a:pt x="214606" y="22074"/>
                </a:lnTo>
                <a:lnTo>
                  <a:pt x="211129" y="36829"/>
                </a:lnTo>
                <a:lnTo>
                  <a:pt x="213463" y="51252"/>
                </a:lnTo>
                <a:lnTo>
                  <a:pt x="221035" y="63722"/>
                </a:lnTo>
                <a:lnTo>
                  <a:pt x="228025" y="68803"/>
                </a:lnTo>
                <a:lnTo>
                  <a:pt x="243435" y="35409"/>
                </a:lnTo>
                <a:lnTo>
                  <a:pt x="286664" y="35409"/>
                </a:lnTo>
                <a:lnTo>
                  <a:pt x="284964" y="24899"/>
                </a:lnTo>
                <a:lnTo>
                  <a:pt x="277391" y="12430"/>
                </a:lnTo>
                <a:lnTo>
                  <a:pt x="265152" y="3532"/>
                </a:lnTo>
                <a:lnTo>
                  <a:pt x="250467" y="0"/>
                </a:lnTo>
                <a:close/>
              </a:path>
              <a:path w="287654" h="533400">
                <a:moveTo>
                  <a:pt x="184888" y="162282"/>
                </a:moveTo>
                <a:lnTo>
                  <a:pt x="179554" y="173712"/>
                </a:lnTo>
                <a:lnTo>
                  <a:pt x="191111" y="179046"/>
                </a:lnTo>
                <a:lnTo>
                  <a:pt x="196445" y="167616"/>
                </a:lnTo>
                <a:lnTo>
                  <a:pt x="184888" y="162282"/>
                </a:lnTo>
                <a:close/>
              </a:path>
              <a:path w="287654" h="533400">
                <a:moveTo>
                  <a:pt x="163552" y="208383"/>
                </a:moveTo>
                <a:lnTo>
                  <a:pt x="121007" y="300585"/>
                </a:lnTo>
                <a:lnTo>
                  <a:pt x="132564" y="305919"/>
                </a:lnTo>
                <a:lnTo>
                  <a:pt x="175109" y="213717"/>
                </a:lnTo>
                <a:lnTo>
                  <a:pt x="163552" y="208383"/>
                </a:lnTo>
                <a:close/>
              </a:path>
              <a:path w="287654" h="533400">
                <a:moveTo>
                  <a:pt x="105005" y="335129"/>
                </a:moveTo>
                <a:lnTo>
                  <a:pt x="99671" y="346686"/>
                </a:lnTo>
                <a:lnTo>
                  <a:pt x="111228" y="352020"/>
                </a:lnTo>
                <a:lnTo>
                  <a:pt x="116562" y="340463"/>
                </a:lnTo>
                <a:lnTo>
                  <a:pt x="105005" y="335129"/>
                </a:lnTo>
                <a:close/>
              </a:path>
              <a:path w="287654" h="533400">
                <a:moveTo>
                  <a:pt x="39322" y="457199"/>
                </a:moveTo>
                <a:lnTo>
                  <a:pt x="24899" y="459525"/>
                </a:lnTo>
                <a:lnTo>
                  <a:pt x="12430" y="467090"/>
                </a:lnTo>
                <a:lnTo>
                  <a:pt x="3532" y="479274"/>
                </a:lnTo>
                <a:lnTo>
                  <a:pt x="0" y="494029"/>
                </a:lnTo>
                <a:lnTo>
                  <a:pt x="2325" y="508452"/>
                </a:lnTo>
                <a:lnTo>
                  <a:pt x="9890" y="520922"/>
                </a:lnTo>
                <a:lnTo>
                  <a:pt x="22074" y="529820"/>
                </a:lnTo>
                <a:lnTo>
                  <a:pt x="36829" y="533352"/>
                </a:lnTo>
                <a:lnTo>
                  <a:pt x="51252" y="531026"/>
                </a:lnTo>
                <a:lnTo>
                  <a:pt x="63722" y="523462"/>
                </a:lnTo>
                <a:lnTo>
                  <a:pt x="72620" y="511278"/>
                </a:lnTo>
                <a:lnTo>
                  <a:pt x="76152" y="496522"/>
                </a:lnTo>
                <a:lnTo>
                  <a:pt x="73826" y="482099"/>
                </a:lnTo>
                <a:lnTo>
                  <a:pt x="71881" y="478893"/>
                </a:lnTo>
                <a:lnTo>
                  <a:pt x="52681" y="478893"/>
                </a:lnTo>
                <a:lnTo>
                  <a:pt x="41124" y="473559"/>
                </a:lnTo>
                <a:lnTo>
                  <a:pt x="47742" y="459215"/>
                </a:lnTo>
                <a:lnTo>
                  <a:pt x="39322" y="457199"/>
                </a:lnTo>
                <a:close/>
              </a:path>
              <a:path w="287654" h="533400">
                <a:moveTo>
                  <a:pt x="47742" y="459215"/>
                </a:moveTo>
                <a:lnTo>
                  <a:pt x="41124" y="473559"/>
                </a:lnTo>
                <a:lnTo>
                  <a:pt x="52681" y="478893"/>
                </a:lnTo>
                <a:lnTo>
                  <a:pt x="59301" y="464546"/>
                </a:lnTo>
                <a:lnTo>
                  <a:pt x="54078" y="460732"/>
                </a:lnTo>
                <a:lnTo>
                  <a:pt x="47742" y="459215"/>
                </a:lnTo>
                <a:close/>
              </a:path>
              <a:path w="287654" h="533400">
                <a:moveTo>
                  <a:pt x="59301" y="464546"/>
                </a:moveTo>
                <a:lnTo>
                  <a:pt x="52681" y="478893"/>
                </a:lnTo>
                <a:lnTo>
                  <a:pt x="71881" y="478893"/>
                </a:lnTo>
                <a:lnTo>
                  <a:pt x="66262" y="469630"/>
                </a:lnTo>
                <a:lnTo>
                  <a:pt x="59301" y="464546"/>
                </a:lnTo>
                <a:close/>
              </a:path>
              <a:path w="287654" h="533400">
                <a:moveTo>
                  <a:pt x="83669" y="381357"/>
                </a:moveTo>
                <a:lnTo>
                  <a:pt x="47742" y="459215"/>
                </a:lnTo>
                <a:lnTo>
                  <a:pt x="54078" y="460732"/>
                </a:lnTo>
                <a:lnTo>
                  <a:pt x="59301" y="464546"/>
                </a:lnTo>
                <a:lnTo>
                  <a:pt x="95226" y="386691"/>
                </a:lnTo>
                <a:lnTo>
                  <a:pt x="83669" y="3813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2575" y="5006975"/>
            <a:ext cx="2392680" cy="5556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57530" marR="241935" indent="-30797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Times New Roman"/>
                <a:cs typeface="Times New Roman"/>
              </a:rPr>
              <a:t>Entidad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COMPUESTA  </a:t>
            </a:r>
            <a:r>
              <a:rPr sz="1600" spc="-5" dirty="0">
                <a:latin typeface="Times New Roman"/>
                <a:cs typeface="Times New Roman"/>
              </a:rPr>
              <a:t>o</a:t>
            </a:r>
            <a:r>
              <a:rPr sz="1600" spc="-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AGREGADA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77000" y="402742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78325" y="4027423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>
                <a:moveTo>
                  <a:pt x="0" y="0"/>
                </a:moveTo>
                <a:lnTo>
                  <a:pt x="4222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97425" y="3736975"/>
            <a:ext cx="1670050" cy="582930"/>
          </a:xfrm>
          <a:custGeom>
            <a:avLst/>
            <a:gdLst/>
            <a:ahLst/>
            <a:cxnLst/>
            <a:rect l="l" t="t" r="r" b="b"/>
            <a:pathLst>
              <a:path w="1670050" h="582929">
                <a:moveTo>
                  <a:pt x="835025" y="0"/>
                </a:moveTo>
                <a:lnTo>
                  <a:pt x="0" y="291338"/>
                </a:lnTo>
                <a:lnTo>
                  <a:pt x="835025" y="582549"/>
                </a:lnTo>
                <a:lnTo>
                  <a:pt x="1670050" y="291338"/>
                </a:lnTo>
                <a:lnTo>
                  <a:pt x="8350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97425" y="3736975"/>
            <a:ext cx="1670050" cy="582930"/>
          </a:xfrm>
          <a:custGeom>
            <a:avLst/>
            <a:gdLst/>
            <a:ahLst/>
            <a:cxnLst/>
            <a:rect l="l" t="t" r="r" b="b"/>
            <a:pathLst>
              <a:path w="1670050" h="582929">
                <a:moveTo>
                  <a:pt x="0" y="291338"/>
                </a:moveTo>
                <a:lnTo>
                  <a:pt x="835025" y="0"/>
                </a:lnTo>
                <a:lnTo>
                  <a:pt x="1670050" y="291338"/>
                </a:lnTo>
                <a:lnTo>
                  <a:pt x="835025" y="582549"/>
                </a:lnTo>
                <a:lnTo>
                  <a:pt x="0" y="2913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238622" y="3874770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EXP</a:t>
            </a:r>
            <a:r>
              <a:rPr sz="1800" spc="-10" dirty="0">
                <a:latin typeface="Liberation Sans Narrow"/>
                <a:cs typeface="Liberation Sans Narrow"/>
              </a:rPr>
              <a:t>L</a:t>
            </a:r>
            <a:r>
              <a:rPr sz="1800" dirty="0">
                <a:latin typeface="Liberation Sans Narrow"/>
                <a:cs typeface="Liberation Sans Narrow"/>
              </a:rPr>
              <a:t>ICA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8501" y="6002337"/>
            <a:ext cx="697230" cy="3067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ans Narrow"/>
                <a:cs typeface="Liberation Sans Narrow"/>
              </a:rPr>
              <a:t>MEDIO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latin typeface="Times New Roman"/>
                <a:cs typeface="Times New Roman"/>
              </a:rPr>
              <a:t>Agregación de tipos de entidad </a:t>
            </a:r>
            <a:r>
              <a:rPr sz="2800" b="0" dirty="0">
                <a:latin typeface="Times New Roman"/>
                <a:cs typeface="Times New Roman"/>
              </a:rPr>
              <a:t>(ix): </a:t>
            </a:r>
            <a:r>
              <a:rPr sz="2800" b="0" spc="-5" dirty="0">
                <a:latin typeface="Times New Roman"/>
                <a:cs typeface="Times New Roman"/>
              </a:rPr>
              <a:t>Ejemplo</a:t>
            </a:r>
            <a:r>
              <a:rPr sz="2800" b="0" spc="-4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121765" y="2381503"/>
            <a:ext cx="1782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Tahoma"/>
                <a:cs typeface="Tahoma"/>
              </a:rPr>
              <a:t>Solución: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76800" y="5089525"/>
            <a:ext cx="1479550" cy="582930"/>
          </a:xfrm>
          <a:custGeom>
            <a:avLst/>
            <a:gdLst/>
            <a:ahLst/>
            <a:cxnLst/>
            <a:rect l="l" t="t" r="r" b="b"/>
            <a:pathLst>
              <a:path w="1479550" h="582929">
                <a:moveTo>
                  <a:pt x="739775" y="0"/>
                </a:moveTo>
                <a:lnTo>
                  <a:pt x="0" y="291338"/>
                </a:lnTo>
                <a:lnTo>
                  <a:pt x="739775" y="582612"/>
                </a:lnTo>
                <a:lnTo>
                  <a:pt x="1479550" y="291338"/>
                </a:lnTo>
                <a:lnTo>
                  <a:pt x="739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76800" y="5089525"/>
            <a:ext cx="1479550" cy="582930"/>
          </a:xfrm>
          <a:custGeom>
            <a:avLst/>
            <a:gdLst/>
            <a:ahLst/>
            <a:cxnLst/>
            <a:rect l="l" t="t" r="r" b="b"/>
            <a:pathLst>
              <a:path w="1479550" h="582929">
                <a:moveTo>
                  <a:pt x="0" y="291338"/>
                </a:moveTo>
                <a:lnTo>
                  <a:pt x="739775" y="0"/>
                </a:lnTo>
                <a:lnTo>
                  <a:pt x="1479550" y="291338"/>
                </a:lnTo>
                <a:lnTo>
                  <a:pt x="739775" y="582612"/>
                </a:lnTo>
                <a:lnTo>
                  <a:pt x="0" y="2913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257546" y="5227701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UTI</a:t>
            </a:r>
            <a:r>
              <a:rPr sz="1800" spc="-10" dirty="0">
                <a:latin typeface="Liberation Sans Narrow"/>
                <a:cs typeface="Liberation Sans Narrow"/>
              </a:rPr>
              <a:t>L</a:t>
            </a:r>
            <a:r>
              <a:rPr sz="1800" dirty="0">
                <a:latin typeface="Liberation Sans Narrow"/>
                <a:cs typeface="Liberation Sans Narrow"/>
              </a:rPr>
              <a:t>IZA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58000" y="3870261"/>
            <a:ext cx="1301750" cy="30670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iberation Sans Narrow"/>
                <a:cs typeface="Liberation Sans Narrow"/>
              </a:rPr>
              <a:t>ASIGNATURA</a:t>
            </a:r>
            <a:endParaRPr sz="1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latin typeface="Times New Roman"/>
                <a:cs typeface="Times New Roman"/>
              </a:rPr>
              <a:t>Agregación de tipos de entidad </a:t>
            </a:r>
            <a:r>
              <a:rPr sz="2800" b="0" dirty="0">
                <a:latin typeface="Times New Roman"/>
                <a:cs typeface="Times New Roman"/>
              </a:rPr>
              <a:t>(ix): </a:t>
            </a:r>
            <a:r>
              <a:rPr sz="2800" b="0" spc="-5" dirty="0">
                <a:latin typeface="Times New Roman"/>
                <a:cs typeface="Times New Roman"/>
              </a:rPr>
              <a:t>Ejemplo</a:t>
            </a:r>
            <a:r>
              <a:rPr sz="2800" b="0" spc="-4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21765" y="2308012"/>
            <a:ext cx="7555230" cy="3175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Tahoma"/>
                <a:cs typeface="Tahoma"/>
              </a:rPr>
              <a:t>Solución: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spc="-5" dirty="0">
                <a:latin typeface="Tahoma"/>
                <a:cs typeface="Tahoma"/>
              </a:rPr>
              <a:t>El </a:t>
            </a:r>
            <a:r>
              <a:rPr sz="1800" dirty="0">
                <a:latin typeface="Tahoma"/>
                <a:cs typeface="Tahoma"/>
              </a:rPr>
              <a:t>uso de una </a:t>
            </a:r>
            <a:r>
              <a:rPr sz="1800" spc="-5" dirty="0">
                <a:latin typeface="Tahoma"/>
                <a:cs typeface="Tahoma"/>
              </a:rPr>
              <a:t>entidad adicional PROF/ASIG, débil </a:t>
            </a:r>
            <a:r>
              <a:rPr sz="1800" dirty="0">
                <a:latin typeface="Tahoma"/>
                <a:cs typeface="Tahoma"/>
              </a:rPr>
              <a:t>de las </a:t>
            </a:r>
            <a:r>
              <a:rPr sz="1800" spc="-10" dirty="0">
                <a:latin typeface="Tahoma"/>
                <a:cs typeface="Tahoma"/>
              </a:rPr>
              <a:t>otras </a:t>
            </a:r>
            <a:r>
              <a:rPr sz="1800" dirty="0">
                <a:latin typeface="Tahoma"/>
                <a:cs typeface="Tahoma"/>
              </a:rPr>
              <a:t>dos </a:t>
            </a:r>
            <a:r>
              <a:rPr sz="1800" spc="-5" dirty="0">
                <a:latin typeface="Tahoma"/>
                <a:cs typeface="Tahoma"/>
              </a:rPr>
              <a:t>sería  equivalente al uso del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agregado.</a:t>
            </a:r>
            <a:endParaRPr sz="1800">
              <a:latin typeface="Tahoma"/>
              <a:cs typeface="Tahoma"/>
            </a:endParaRPr>
          </a:p>
          <a:p>
            <a:pPr marL="355600" marR="177800" indent="-342900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dirty="0">
                <a:latin typeface="Tahoma"/>
                <a:cs typeface="Tahoma"/>
              </a:rPr>
              <a:t>Si </a:t>
            </a:r>
            <a:r>
              <a:rPr sz="1800" spc="-5" dirty="0">
                <a:latin typeface="Tahoma"/>
                <a:cs typeface="Tahoma"/>
              </a:rPr>
              <a:t>se intentara solucionar empleando una RELACIÓN TERNARIA entre  </a:t>
            </a:r>
            <a:r>
              <a:rPr sz="1800" dirty="0">
                <a:latin typeface="Tahoma"/>
                <a:cs typeface="Tahoma"/>
              </a:rPr>
              <a:t>PROFESOR, </a:t>
            </a:r>
            <a:r>
              <a:rPr sz="1800" spc="-15" dirty="0">
                <a:latin typeface="Tahoma"/>
                <a:cs typeface="Tahoma"/>
              </a:rPr>
              <a:t>ASIGNATURA </a:t>
            </a:r>
            <a:r>
              <a:rPr sz="1800" dirty="0">
                <a:latin typeface="Tahoma"/>
                <a:cs typeface="Tahoma"/>
              </a:rPr>
              <a:t>Y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MEDIO:</a:t>
            </a:r>
            <a:endParaRPr sz="1800">
              <a:latin typeface="Tahoma"/>
              <a:cs typeface="Tahoma"/>
            </a:endParaRPr>
          </a:p>
          <a:p>
            <a:pPr marL="355600" marR="147955" indent="-342900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spc="-5" dirty="0">
                <a:latin typeface="Tahoma"/>
                <a:cs typeface="Tahoma"/>
              </a:rPr>
              <a:t>No sería posible representar la situación </a:t>
            </a:r>
            <a:r>
              <a:rPr sz="1800" dirty="0">
                <a:latin typeface="Tahoma"/>
                <a:cs typeface="Tahoma"/>
              </a:rPr>
              <a:t>de una </a:t>
            </a:r>
            <a:r>
              <a:rPr sz="1800" spc="-5" dirty="0">
                <a:latin typeface="Tahoma"/>
                <a:cs typeface="Tahoma"/>
              </a:rPr>
              <a:t>asignatura </a:t>
            </a:r>
            <a:r>
              <a:rPr sz="1800" spc="-10" dirty="0">
                <a:latin typeface="Tahoma"/>
                <a:cs typeface="Tahoma"/>
              </a:rPr>
              <a:t>para cuya  explicación </a:t>
            </a:r>
            <a:r>
              <a:rPr sz="1800" dirty="0">
                <a:latin typeface="Tahoma"/>
                <a:cs typeface="Tahoma"/>
              </a:rPr>
              <a:t>no </a:t>
            </a:r>
            <a:r>
              <a:rPr sz="1800" spc="-5" dirty="0">
                <a:latin typeface="Tahoma"/>
                <a:cs typeface="Tahoma"/>
              </a:rPr>
              <a:t>se emplee </a:t>
            </a:r>
            <a:r>
              <a:rPr sz="1800" dirty="0">
                <a:latin typeface="Tahoma"/>
                <a:cs typeface="Tahoma"/>
              </a:rPr>
              <a:t>ningún medio (pues </a:t>
            </a:r>
            <a:r>
              <a:rPr sz="1800" spc="-10" dirty="0">
                <a:latin typeface="Tahoma"/>
                <a:cs typeface="Tahoma"/>
              </a:rPr>
              <a:t>para </a:t>
            </a:r>
            <a:r>
              <a:rPr sz="1800" spc="-5" dirty="0">
                <a:latin typeface="Tahoma"/>
                <a:cs typeface="Tahoma"/>
              </a:rPr>
              <a:t>una instancia </a:t>
            </a:r>
            <a:r>
              <a:rPr sz="1800" dirty="0">
                <a:latin typeface="Tahoma"/>
                <a:cs typeface="Tahoma"/>
              </a:rPr>
              <a:t>de  </a:t>
            </a:r>
            <a:r>
              <a:rPr sz="1800" spc="-10" dirty="0">
                <a:latin typeface="Tahoma"/>
                <a:cs typeface="Tahoma"/>
              </a:rPr>
              <a:t>relación </a:t>
            </a:r>
            <a:r>
              <a:rPr sz="1800" spc="-5" dirty="0">
                <a:latin typeface="Tahoma"/>
                <a:cs typeface="Tahoma"/>
              </a:rPr>
              <a:t>se necesita una instancia </a:t>
            </a:r>
            <a:r>
              <a:rPr sz="1800" dirty="0">
                <a:latin typeface="Tahoma"/>
                <a:cs typeface="Tahoma"/>
              </a:rPr>
              <a:t>de </a:t>
            </a:r>
            <a:r>
              <a:rPr sz="1800" spc="-5" dirty="0">
                <a:latin typeface="Tahoma"/>
                <a:cs typeface="Tahoma"/>
              </a:rPr>
              <a:t>cada entidad participante). En el  caso </a:t>
            </a:r>
            <a:r>
              <a:rPr sz="1800" dirty="0">
                <a:latin typeface="Tahoma"/>
                <a:cs typeface="Tahoma"/>
              </a:rPr>
              <a:t>de que </a:t>
            </a:r>
            <a:r>
              <a:rPr sz="1800" spc="-5" dirty="0">
                <a:latin typeface="Tahoma"/>
                <a:cs typeface="Tahoma"/>
              </a:rPr>
              <a:t>forzosamente se deba emplear al </a:t>
            </a:r>
            <a:r>
              <a:rPr sz="1800" dirty="0">
                <a:latin typeface="Tahoma"/>
                <a:cs typeface="Tahoma"/>
              </a:rPr>
              <a:t>menos </a:t>
            </a:r>
            <a:r>
              <a:rPr sz="1800" spc="-5" dirty="0">
                <a:latin typeface="Tahoma"/>
                <a:cs typeface="Tahoma"/>
              </a:rPr>
              <a:t>un </a:t>
            </a:r>
            <a:r>
              <a:rPr sz="1800" spc="-10" dirty="0">
                <a:latin typeface="Tahoma"/>
                <a:cs typeface="Tahoma"/>
              </a:rPr>
              <a:t>medio,</a:t>
            </a:r>
            <a:r>
              <a:rPr sz="1800" spc="6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esta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Tahoma"/>
                <a:cs typeface="Tahoma"/>
              </a:rPr>
              <a:t>solución sí podría ser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correcta.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3162" y="762000"/>
            <a:ext cx="7772400" cy="533400"/>
          </a:xfrm>
          <a:prstGeom prst="rect">
            <a:avLst/>
          </a:prstGeom>
          <a:ln w="9525">
            <a:solidFill>
              <a:srgbClr val="3333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320"/>
              </a:spcBef>
            </a:pPr>
            <a:r>
              <a:rPr sz="2800" b="0" spc="-5" dirty="0">
                <a:latin typeface="Times New Roman"/>
                <a:cs typeface="Times New Roman"/>
              </a:rPr>
              <a:t>Agregación de tipos de entidad </a:t>
            </a:r>
            <a:r>
              <a:rPr sz="2800" b="0" dirty="0">
                <a:latin typeface="Times New Roman"/>
                <a:cs typeface="Times New Roman"/>
              </a:rPr>
              <a:t>(ix): </a:t>
            </a:r>
            <a:r>
              <a:rPr sz="2800" b="0" spc="-5" dirty="0">
                <a:latin typeface="Times New Roman"/>
                <a:cs typeface="Times New Roman"/>
              </a:rPr>
              <a:t>Ejemplo</a:t>
            </a:r>
            <a:r>
              <a:rPr sz="2800" b="0" spc="-4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21765" y="2092579"/>
            <a:ext cx="7668259" cy="4387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Tahoma"/>
                <a:cs typeface="Tahoma"/>
              </a:rPr>
              <a:t>Solución: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800" dirty="0">
                <a:latin typeface="Tahoma"/>
                <a:cs typeface="Tahoma"/>
              </a:rPr>
              <a:t>La </a:t>
            </a:r>
            <a:r>
              <a:rPr sz="1800" b="1" spc="-5" dirty="0">
                <a:latin typeface="Tahoma"/>
                <a:cs typeface="Tahoma"/>
              </a:rPr>
              <a:t>diferencia </a:t>
            </a:r>
            <a:r>
              <a:rPr sz="1800" spc="-5" dirty="0">
                <a:latin typeface="Tahoma"/>
                <a:cs typeface="Tahoma"/>
              </a:rPr>
              <a:t>entre agregación </a:t>
            </a:r>
            <a:r>
              <a:rPr sz="1800" dirty="0">
                <a:latin typeface="Tahoma"/>
                <a:cs typeface="Tahoma"/>
              </a:rPr>
              <a:t>y </a:t>
            </a:r>
            <a:r>
              <a:rPr sz="1800" spc="-5" dirty="0">
                <a:latin typeface="Tahoma"/>
                <a:cs typeface="Tahoma"/>
              </a:rPr>
              <a:t>relación ternaria es </a:t>
            </a:r>
            <a:r>
              <a:rPr sz="1800" b="1" spc="-5" dirty="0">
                <a:latin typeface="Tahoma"/>
                <a:cs typeface="Tahoma"/>
              </a:rPr>
              <a:t>semántica</a:t>
            </a:r>
            <a:r>
              <a:rPr sz="1800" b="1" spc="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conceptual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832485" marR="1048385" lvl="1" indent="-286385">
              <a:lnSpc>
                <a:spcPct val="100000"/>
              </a:lnSpc>
              <a:spcBef>
                <a:spcPts val="395"/>
              </a:spcBef>
              <a:buSzPct val="53125"/>
              <a:buFont typeface="Wingdings"/>
              <a:buChar char=""/>
              <a:tabLst>
                <a:tab pos="832485" algn="l"/>
                <a:tab pos="833119" algn="l"/>
              </a:tabLst>
            </a:pPr>
            <a:r>
              <a:rPr sz="1600" spc="-5" dirty="0">
                <a:latin typeface="Tahoma"/>
                <a:cs typeface="Tahoma"/>
              </a:rPr>
              <a:t>Con la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agregación</a:t>
            </a:r>
            <a:r>
              <a:rPr sz="1600" spc="-5" dirty="0">
                <a:latin typeface="Tahoma"/>
                <a:cs typeface="Tahoma"/>
              </a:rPr>
              <a:t> se </a:t>
            </a:r>
            <a:r>
              <a:rPr sz="1600" spc="-10" dirty="0">
                <a:latin typeface="Tahoma"/>
                <a:cs typeface="Tahoma"/>
              </a:rPr>
              <a:t>vincula </a:t>
            </a:r>
            <a:r>
              <a:rPr sz="1600" spc="-5" dirty="0">
                <a:latin typeface="Tahoma"/>
                <a:cs typeface="Tahoma"/>
              </a:rPr>
              <a:t>por un lado a </a:t>
            </a:r>
            <a:r>
              <a:rPr sz="1600" spc="-10" dirty="0">
                <a:latin typeface="Tahoma"/>
                <a:cs typeface="Tahoma"/>
              </a:rPr>
              <a:t>cada profesor con </a:t>
            </a:r>
            <a:r>
              <a:rPr sz="1600" spc="-5" dirty="0">
                <a:latin typeface="Tahoma"/>
                <a:cs typeface="Tahoma"/>
              </a:rPr>
              <a:t>las  </a:t>
            </a:r>
            <a:r>
              <a:rPr sz="1600" spc="-10" dirty="0">
                <a:latin typeface="Tahoma"/>
                <a:cs typeface="Tahoma"/>
              </a:rPr>
              <a:t>asignaturas </a:t>
            </a:r>
            <a:r>
              <a:rPr sz="1600" spc="-5" dirty="0">
                <a:latin typeface="Tahoma"/>
                <a:cs typeface="Tahoma"/>
              </a:rPr>
              <a:t>que imparte </a:t>
            </a:r>
            <a:r>
              <a:rPr sz="1600" spc="-75" dirty="0">
                <a:latin typeface="Tahoma"/>
                <a:cs typeface="Tahoma"/>
              </a:rPr>
              <a:t>y, </a:t>
            </a:r>
            <a:r>
              <a:rPr sz="1600" spc="-5" dirty="0">
                <a:latin typeface="Tahoma"/>
                <a:cs typeface="Tahoma"/>
              </a:rPr>
              <a:t>por </a:t>
            </a:r>
            <a:r>
              <a:rPr sz="1600" spc="-10" dirty="0">
                <a:latin typeface="Tahoma"/>
                <a:cs typeface="Tahoma"/>
              </a:rPr>
              <a:t>otro lado, </a:t>
            </a:r>
            <a:r>
              <a:rPr sz="1600" spc="-5" dirty="0">
                <a:latin typeface="Tahoma"/>
                <a:cs typeface="Tahoma"/>
              </a:rPr>
              <a:t>se liga </a:t>
            </a:r>
            <a:r>
              <a:rPr sz="1600" spc="-10" dirty="0">
                <a:latin typeface="Tahoma"/>
                <a:cs typeface="Tahoma"/>
              </a:rPr>
              <a:t>cada </a:t>
            </a:r>
            <a:r>
              <a:rPr sz="1600" spc="-5" dirty="0">
                <a:latin typeface="Tahoma"/>
                <a:cs typeface="Tahoma"/>
              </a:rPr>
              <a:t>par  </a:t>
            </a:r>
            <a:r>
              <a:rPr sz="1600" spc="-10" dirty="0">
                <a:latin typeface="Tahoma"/>
                <a:cs typeface="Tahoma"/>
              </a:rPr>
              <a:t>asignatura/profesor con </a:t>
            </a:r>
            <a:r>
              <a:rPr sz="1600" spc="-5" dirty="0">
                <a:latin typeface="Tahoma"/>
                <a:cs typeface="Tahoma"/>
              </a:rPr>
              <a:t>el </a:t>
            </a:r>
            <a:r>
              <a:rPr sz="1600" spc="-10" dirty="0">
                <a:latin typeface="Tahoma"/>
                <a:cs typeface="Tahoma"/>
              </a:rPr>
              <a:t>conjunto </a:t>
            </a:r>
            <a:r>
              <a:rPr sz="1600" spc="-5" dirty="0">
                <a:latin typeface="Tahoma"/>
                <a:cs typeface="Tahoma"/>
              </a:rPr>
              <a:t>de medios</a:t>
            </a:r>
            <a:r>
              <a:rPr sz="1600" spc="1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empleados.</a:t>
            </a:r>
            <a:endParaRPr sz="1600">
              <a:latin typeface="Tahoma"/>
              <a:cs typeface="Tahoma"/>
            </a:endParaRPr>
          </a:p>
          <a:p>
            <a:pPr marL="832485">
              <a:lnSpc>
                <a:spcPct val="100000"/>
              </a:lnSpc>
            </a:pPr>
            <a:r>
              <a:rPr sz="1600" spc="-10" dirty="0">
                <a:latin typeface="Tahoma"/>
                <a:cs typeface="Tahoma"/>
              </a:rPr>
              <a:t>Esto </a:t>
            </a:r>
            <a:r>
              <a:rPr sz="1600" spc="-5" dirty="0">
                <a:latin typeface="Tahoma"/>
                <a:cs typeface="Tahoma"/>
              </a:rPr>
              <a:t>es lo que </a:t>
            </a:r>
            <a:r>
              <a:rPr sz="1600" spc="-10" dirty="0">
                <a:latin typeface="Tahoma"/>
                <a:cs typeface="Tahoma"/>
              </a:rPr>
              <a:t>ocurre </a:t>
            </a:r>
            <a:r>
              <a:rPr sz="1600" spc="-5" dirty="0">
                <a:latin typeface="Tahoma"/>
                <a:cs typeface="Tahoma"/>
              </a:rPr>
              <a:t>en la </a:t>
            </a:r>
            <a:r>
              <a:rPr sz="1600" spc="-10" dirty="0">
                <a:latin typeface="Tahoma"/>
                <a:cs typeface="Tahoma"/>
              </a:rPr>
              <a:t>realidad: </a:t>
            </a:r>
            <a:r>
              <a:rPr sz="1600" spc="-5" dirty="0">
                <a:latin typeface="Tahoma"/>
                <a:cs typeface="Tahoma"/>
              </a:rPr>
              <a:t>MEDIO se </a:t>
            </a:r>
            <a:r>
              <a:rPr sz="1600" spc="-10" dirty="0">
                <a:latin typeface="Tahoma"/>
                <a:cs typeface="Tahoma"/>
              </a:rPr>
              <a:t>relaciona con </a:t>
            </a:r>
            <a:r>
              <a:rPr sz="1600" spc="-5" dirty="0">
                <a:latin typeface="Tahoma"/>
                <a:cs typeface="Tahoma"/>
              </a:rPr>
              <a:t>el</a:t>
            </a:r>
            <a:r>
              <a:rPr sz="1600" spc="1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par</a:t>
            </a:r>
            <a:endParaRPr sz="1600">
              <a:latin typeface="Tahoma"/>
              <a:cs typeface="Tahoma"/>
            </a:endParaRPr>
          </a:p>
          <a:p>
            <a:pPr marL="83248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ahoma"/>
                <a:cs typeface="Tahoma"/>
              </a:rPr>
              <a:t>profesor/asignatura, </a:t>
            </a:r>
            <a:r>
              <a:rPr sz="1600" spc="-5" dirty="0">
                <a:latin typeface="Tahoma"/>
                <a:cs typeface="Tahoma"/>
              </a:rPr>
              <a:t>y no con </a:t>
            </a:r>
            <a:r>
              <a:rPr sz="1600" spc="-10" dirty="0">
                <a:latin typeface="Tahoma"/>
                <a:cs typeface="Tahoma"/>
              </a:rPr>
              <a:t>profesor </a:t>
            </a:r>
            <a:r>
              <a:rPr sz="1600" spc="-5" dirty="0">
                <a:latin typeface="Tahoma"/>
                <a:cs typeface="Tahoma"/>
              </a:rPr>
              <a:t>y </a:t>
            </a:r>
            <a:r>
              <a:rPr sz="1600" spc="-10" dirty="0">
                <a:latin typeface="Tahoma"/>
                <a:cs typeface="Tahoma"/>
              </a:rPr>
              <a:t>asignatura </a:t>
            </a:r>
            <a:r>
              <a:rPr sz="1600" spc="-5" dirty="0">
                <a:latin typeface="Tahoma"/>
                <a:cs typeface="Tahoma"/>
              </a:rPr>
              <a:t>por</a:t>
            </a:r>
            <a:r>
              <a:rPr sz="1600" spc="1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separado.</a:t>
            </a:r>
            <a:endParaRPr sz="1600">
              <a:latin typeface="Tahoma"/>
              <a:cs typeface="Tahoma"/>
            </a:endParaRPr>
          </a:p>
          <a:p>
            <a:pPr marL="832485" marR="5080">
              <a:lnSpc>
                <a:spcPct val="100000"/>
              </a:lnSpc>
            </a:pPr>
            <a:r>
              <a:rPr sz="1600" spc="-20" dirty="0">
                <a:latin typeface="Tahoma"/>
                <a:cs typeface="Tahoma"/>
              </a:rPr>
              <a:t>Para </a:t>
            </a:r>
            <a:r>
              <a:rPr sz="1600" spc="-5" dirty="0">
                <a:latin typeface="Tahoma"/>
                <a:cs typeface="Tahoma"/>
              </a:rPr>
              <a:t>indicar que un </a:t>
            </a:r>
            <a:r>
              <a:rPr sz="1600" spc="-10" dirty="0">
                <a:latin typeface="Tahoma"/>
                <a:cs typeface="Tahoma"/>
              </a:rPr>
              <a:t>profesor para </a:t>
            </a:r>
            <a:r>
              <a:rPr sz="1600" spc="-5" dirty="0">
                <a:latin typeface="Tahoma"/>
                <a:cs typeface="Tahoma"/>
              </a:rPr>
              <a:t>una misma </a:t>
            </a:r>
            <a:r>
              <a:rPr sz="1600" spc="-10" dirty="0">
                <a:latin typeface="Tahoma"/>
                <a:cs typeface="Tahoma"/>
              </a:rPr>
              <a:t>asignatura </a:t>
            </a:r>
            <a:r>
              <a:rPr sz="1600" spc="-5" dirty="0">
                <a:latin typeface="Tahoma"/>
                <a:cs typeface="Tahoma"/>
              </a:rPr>
              <a:t>emplea </a:t>
            </a:r>
            <a:r>
              <a:rPr sz="1600" spc="-10" dirty="0">
                <a:latin typeface="Tahoma"/>
                <a:cs typeface="Tahoma"/>
              </a:rPr>
              <a:t>“tantos”  </a:t>
            </a:r>
            <a:r>
              <a:rPr sz="1600" spc="-5" dirty="0">
                <a:latin typeface="Tahoma"/>
                <a:cs typeface="Tahoma"/>
              </a:rPr>
              <a:t>medios, se necesitan “tantas” </a:t>
            </a:r>
            <a:r>
              <a:rPr sz="1600" spc="-10" dirty="0">
                <a:latin typeface="Tahoma"/>
                <a:cs typeface="Tahoma"/>
              </a:rPr>
              <a:t>instancias </a:t>
            </a:r>
            <a:r>
              <a:rPr sz="1600" spc="-5" dirty="0">
                <a:latin typeface="Tahoma"/>
                <a:cs typeface="Tahoma"/>
              </a:rPr>
              <a:t>de la </a:t>
            </a:r>
            <a:r>
              <a:rPr sz="1600" spc="-10" dirty="0">
                <a:latin typeface="Tahoma"/>
                <a:cs typeface="Tahoma"/>
              </a:rPr>
              <a:t>relación </a:t>
            </a:r>
            <a:r>
              <a:rPr sz="1600" spc="-5" dirty="0">
                <a:latin typeface="Tahoma"/>
                <a:cs typeface="Tahoma"/>
              </a:rPr>
              <a:t>de </a:t>
            </a:r>
            <a:r>
              <a:rPr sz="1600" spc="-10" dirty="0">
                <a:latin typeface="Tahoma"/>
                <a:cs typeface="Tahoma"/>
              </a:rPr>
              <a:t>tipo ((profe, </a:t>
            </a:r>
            <a:r>
              <a:rPr sz="1600" spc="-5" dirty="0">
                <a:latin typeface="Tahoma"/>
                <a:cs typeface="Tahoma"/>
              </a:rPr>
              <a:t>asig),  medio).</a:t>
            </a:r>
            <a:endParaRPr sz="1600">
              <a:latin typeface="Tahoma"/>
              <a:cs typeface="Tahoma"/>
            </a:endParaRPr>
          </a:p>
          <a:p>
            <a:pPr marL="832485" lvl="1" indent="-286385">
              <a:lnSpc>
                <a:spcPct val="100000"/>
              </a:lnSpc>
              <a:spcBef>
                <a:spcPts val="380"/>
              </a:spcBef>
              <a:buSzPct val="53125"/>
              <a:buFont typeface="Wingdings"/>
              <a:buChar char=""/>
              <a:tabLst>
                <a:tab pos="832485" algn="l"/>
                <a:tab pos="833119" algn="l"/>
              </a:tabLst>
            </a:pPr>
            <a:r>
              <a:rPr sz="1600" spc="-5" dirty="0">
                <a:latin typeface="Tahoma"/>
                <a:cs typeface="Tahoma"/>
              </a:rPr>
              <a:t>Con la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relación ternaria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se </a:t>
            </a:r>
            <a:r>
              <a:rPr sz="1600" spc="-10" dirty="0">
                <a:latin typeface="Tahoma"/>
                <a:cs typeface="Tahoma"/>
              </a:rPr>
              <a:t>vinculan, </a:t>
            </a:r>
            <a:r>
              <a:rPr sz="1600" spc="-5" dirty="0">
                <a:latin typeface="Tahoma"/>
                <a:cs typeface="Tahoma"/>
              </a:rPr>
              <a:t>a la </a:t>
            </a:r>
            <a:r>
              <a:rPr sz="1600" spc="-10" dirty="0">
                <a:latin typeface="Tahoma"/>
                <a:cs typeface="Tahoma"/>
              </a:rPr>
              <a:t>vez, tres </a:t>
            </a:r>
            <a:r>
              <a:rPr sz="1600" spc="-5" dirty="0">
                <a:latin typeface="Tahoma"/>
                <a:cs typeface="Tahoma"/>
              </a:rPr>
              <a:t>instancias: una de</a:t>
            </a:r>
            <a:r>
              <a:rPr sz="1600" spc="1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cada</a:t>
            </a:r>
            <a:endParaRPr sz="1600">
              <a:latin typeface="Tahoma"/>
              <a:cs typeface="Tahoma"/>
            </a:endParaRPr>
          </a:p>
          <a:p>
            <a:pPr marL="83248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Tahoma"/>
                <a:cs typeface="Tahoma"/>
              </a:rPr>
              <a:t>entidad</a:t>
            </a:r>
            <a:r>
              <a:rPr sz="1600" spc="-5" dirty="0">
                <a:latin typeface="Tahoma"/>
                <a:cs typeface="Tahoma"/>
              </a:rPr>
              <a:t> participante.</a:t>
            </a:r>
            <a:endParaRPr sz="1600">
              <a:latin typeface="Tahoma"/>
              <a:cs typeface="Tahoma"/>
            </a:endParaRPr>
          </a:p>
          <a:p>
            <a:pPr marL="832485" marR="46990">
              <a:lnSpc>
                <a:spcPct val="100000"/>
              </a:lnSpc>
            </a:pPr>
            <a:r>
              <a:rPr sz="1600" spc="-20" dirty="0">
                <a:latin typeface="Tahoma"/>
                <a:cs typeface="Tahoma"/>
              </a:rPr>
              <a:t>Para </a:t>
            </a:r>
            <a:r>
              <a:rPr sz="1600" spc="-5" dirty="0">
                <a:latin typeface="Tahoma"/>
                <a:cs typeface="Tahoma"/>
              </a:rPr>
              <a:t>indicar que un </a:t>
            </a:r>
            <a:r>
              <a:rPr sz="1600" spc="-10" dirty="0">
                <a:latin typeface="Tahoma"/>
                <a:cs typeface="Tahoma"/>
              </a:rPr>
              <a:t>profesor para </a:t>
            </a:r>
            <a:r>
              <a:rPr sz="1600" spc="-5" dirty="0">
                <a:latin typeface="Tahoma"/>
                <a:cs typeface="Tahoma"/>
              </a:rPr>
              <a:t>una misma </a:t>
            </a:r>
            <a:r>
              <a:rPr sz="1600" spc="-10" dirty="0">
                <a:latin typeface="Tahoma"/>
                <a:cs typeface="Tahoma"/>
              </a:rPr>
              <a:t>asignatura </a:t>
            </a:r>
            <a:r>
              <a:rPr sz="1600" spc="-5" dirty="0">
                <a:latin typeface="Tahoma"/>
                <a:cs typeface="Tahoma"/>
              </a:rPr>
              <a:t>emplea </a:t>
            </a:r>
            <a:r>
              <a:rPr sz="1600" spc="-10" dirty="0">
                <a:latin typeface="Tahoma"/>
                <a:cs typeface="Tahoma"/>
              </a:rPr>
              <a:t>“tantos”  </a:t>
            </a:r>
            <a:r>
              <a:rPr sz="1600" spc="-5" dirty="0">
                <a:latin typeface="Tahoma"/>
                <a:cs typeface="Tahoma"/>
              </a:rPr>
              <a:t>medios, se necesitan “tantas” </a:t>
            </a:r>
            <a:r>
              <a:rPr sz="1600" spc="-10" dirty="0">
                <a:latin typeface="Tahoma"/>
                <a:cs typeface="Tahoma"/>
              </a:rPr>
              <a:t>instancias </a:t>
            </a:r>
            <a:r>
              <a:rPr sz="1600" spc="-5" dirty="0">
                <a:latin typeface="Tahoma"/>
                <a:cs typeface="Tahoma"/>
              </a:rPr>
              <a:t>de la </a:t>
            </a:r>
            <a:r>
              <a:rPr sz="1600" spc="-10" dirty="0">
                <a:latin typeface="Tahoma"/>
                <a:cs typeface="Tahoma"/>
              </a:rPr>
              <a:t>relación </a:t>
            </a:r>
            <a:r>
              <a:rPr sz="1600" spc="-5" dirty="0">
                <a:latin typeface="Tahoma"/>
                <a:cs typeface="Tahoma"/>
              </a:rPr>
              <a:t>de </a:t>
            </a:r>
            <a:r>
              <a:rPr sz="1600" spc="-10" dirty="0">
                <a:latin typeface="Tahoma"/>
                <a:cs typeface="Tahoma"/>
              </a:rPr>
              <a:t>tipo (profe,</a:t>
            </a:r>
            <a:r>
              <a:rPr sz="1600" spc="20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asign,</a:t>
            </a:r>
            <a:endParaRPr sz="1600">
              <a:latin typeface="Tahoma"/>
              <a:cs typeface="Tahoma"/>
            </a:endParaRPr>
          </a:p>
          <a:p>
            <a:pPr marL="832485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latin typeface="Tahoma"/>
                <a:cs typeface="Tahoma"/>
              </a:rPr>
              <a:t>medio).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285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89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2925" y="2698750"/>
            <a:ext cx="1216025" cy="596900"/>
          </a:xfrm>
          <a:custGeom>
            <a:avLst/>
            <a:gdLst/>
            <a:ahLst/>
            <a:cxnLst/>
            <a:rect l="l" t="t" r="r" b="b"/>
            <a:pathLst>
              <a:path w="1216025" h="596900">
                <a:moveTo>
                  <a:pt x="1216025" y="5969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2026" y="2779648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951" y="2698750"/>
            <a:ext cx="1281430" cy="586105"/>
          </a:xfrm>
          <a:custGeom>
            <a:avLst/>
            <a:gdLst/>
            <a:ahLst/>
            <a:cxnLst/>
            <a:rect l="l" t="t" r="r" b="b"/>
            <a:pathLst>
              <a:path w="1281430" h="586104">
                <a:moveTo>
                  <a:pt x="0" y="585851"/>
                </a:moveTo>
                <a:lnTo>
                  <a:pt x="12810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6991" y="327659"/>
            <a:ext cx="2473452" cy="49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58134" y="406349"/>
            <a:ext cx="3037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Arial"/>
                <a:cs typeface="Arial"/>
              </a:rPr>
              <a:t>MER :</a:t>
            </a:r>
            <a:r>
              <a:rPr sz="240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Arial"/>
                <a:cs typeface="Arial"/>
              </a:rPr>
              <a:t>AGREGACIÓN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000" y="838200"/>
            <a:ext cx="8890000" cy="1905"/>
          </a:xfrm>
          <a:custGeom>
            <a:avLst/>
            <a:gdLst/>
            <a:ahLst/>
            <a:cxnLst/>
            <a:rect l="l" t="t" r="r" b="b"/>
            <a:pathLst>
              <a:path w="8890000" h="1905">
                <a:moveTo>
                  <a:pt x="0" y="0"/>
                </a:moveTo>
                <a:lnTo>
                  <a:pt x="8890000" y="15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25110" y="2396998"/>
            <a:ext cx="825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[MPM99]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867047"/>
            <a:ext cx="8418830" cy="1440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AGREGACIÓN </a:t>
            </a:r>
            <a:r>
              <a:rPr sz="2400" spc="-10" dirty="0">
                <a:latin typeface="Arial"/>
                <a:cs typeface="Arial"/>
              </a:rPr>
              <a:t>COMPUESTO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COMPONENTE:</a:t>
            </a:r>
            <a:endParaRPr sz="2400">
              <a:latin typeface="Arial"/>
              <a:cs typeface="Arial"/>
            </a:endParaRPr>
          </a:p>
          <a:p>
            <a:pPr marL="832485" marR="5080" indent="-287020">
              <a:lnSpc>
                <a:spcPct val="100000"/>
              </a:lnSpc>
              <a:spcBef>
                <a:spcPts val="480"/>
              </a:spcBef>
              <a:tabLst>
                <a:tab pos="832485" algn="l"/>
              </a:tabLst>
            </a:pPr>
            <a:r>
              <a:rPr sz="2000" dirty="0">
                <a:latin typeface="Arial"/>
                <a:cs typeface="Arial"/>
              </a:rPr>
              <a:t>–	Un todo se obtiene por la unión de diversas partes, que pueden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  objetos distintos y que desempeñan papeles distintos en la  agregación.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3265551"/>
            <a:ext cx="1054100" cy="311150"/>
          </a:xfrm>
          <a:custGeom>
            <a:avLst/>
            <a:gdLst/>
            <a:ahLst/>
            <a:cxnLst/>
            <a:rect l="l" t="t" r="r" b="b"/>
            <a:pathLst>
              <a:path w="1054100" h="311150">
                <a:moveTo>
                  <a:pt x="0" y="311150"/>
                </a:moveTo>
                <a:lnTo>
                  <a:pt x="1054100" y="311150"/>
                </a:lnTo>
                <a:lnTo>
                  <a:pt x="1054100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3000" y="3265551"/>
            <a:ext cx="105410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CHASIS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78201" y="2540000"/>
            <a:ext cx="230504" cy="241300"/>
          </a:xfrm>
          <a:custGeom>
            <a:avLst/>
            <a:gdLst/>
            <a:ahLst/>
            <a:cxnLst/>
            <a:rect l="l" t="t" r="r" b="b"/>
            <a:pathLst>
              <a:path w="230505" h="241300">
                <a:moveTo>
                  <a:pt x="0" y="120650"/>
                </a:moveTo>
                <a:lnTo>
                  <a:pt x="115062" y="0"/>
                </a:lnTo>
                <a:lnTo>
                  <a:pt x="230124" y="120650"/>
                </a:lnTo>
                <a:lnTo>
                  <a:pt x="115062" y="241300"/>
                </a:lnTo>
                <a:lnTo>
                  <a:pt x="0" y="120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9675" y="3256026"/>
            <a:ext cx="1054100" cy="311150"/>
          </a:xfrm>
          <a:custGeom>
            <a:avLst/>
            <a:gdLst/>
            <a:ahLst/>
            <a:cxnLst/>
            <a:rect l="l" t="t" r="r" b="b"/>
            <a:pathLst>
              <a:path w="1054100" h="311150">
                <a:moveTo>
                  <a:pt x="0" y="311150"/>
                </a:moveTo>
                <a:lnTo>
                  <a:pt x="1054100" y="311150"/>
                </a:lnTo>
                <a:lnTo>
                  <a:pt x="1054100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9675" y="3256026"/>
            <a:ext cx="1054100" cy="311150"/>
          </a:xfrm>
          <a:custGeom>
            <a:avLst/>
            <a:gdLst/>
            <a:ahLst/>
            <a:cxnLst/>
            <a:rect l="l" t="t" r="r" b="b"/>
            <a:pathLst>
              <a:path w="1054100" h="311150">
                <a:moveTo>
                  <a:pt x="0" y="311150"/>
                </a:moveTo>
                <a:lnTo>
                  <a:pt x="1054100" y="311150"/>
                </a:lnTo>
                <a:lnTo>
                  <a:pt x="1054100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79675" y="3256026"/>
            <a:ext cx="105410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370"/>
              </a:spcBef>
            </a:pPr>
            <a:r>
              <a:rPr sz="1600" spc="-10" dirty="0">
                <a:latin typeface="Liberation Sans Narrow"/>
                <a:cs typeface="Liberation Sans Narrow"/>
              </a:rPr>
              <a:t>MOTOR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33701" y="2205101"/>
            <a:ext cx="1054100" cy="311150"/>
          </a:xfrm>
          <a:custGeom>
            <a:avLst/>
            <a:gdLst/>
            <a:ahLst/>
            <a:cxnLst/>
            <a:rect l="l" t="t" r="r" b="b"/>
            <a:pathLst>
              <a:path w="1054100" h="311150">
                <a:moveTo>
                  <a:pt x="0" y="311150"/>
                </a:moveTo>
                <a:lnTo>
                  <a:pt x="1054100" y="311150"/>
                </a:lnTo>
                <a:lnTo>
                  <a:pt x="1054100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46933" y="2240025"/>
            <a:ext cx="626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COC</a:t>
            </a:r>
            <a:r>
              <a:rPr sz="1600" dirty="0">
                <a:latin typeface="Liberation Sans Narrow"/>
                <a:cs typeface="Liberation Sans Narrow"/>
              </a:rPr>
              <a:t>H</a:t>
            </a:r>
            <a:r>
              <a:rPr sz="1600" spc="-5" dirty="0">
                <a:latin typeface="Liberation Sans Narrow"/>
                <a:cs typeface="Liberation Sans Narrow"/>
              </a:rPr>
              <a:t>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8626" y="3275076"/>
            <a:ext cx="1054100" cy="311150"/>
          </a:xfrm>
          <a:custGeom>
            <a:avLst/>
            <a:gdLst/>
            <a:ahLst/>
            <a:cxnLst/>
            <a:rect l="l" t="t" r="r" b="b"/>
            <a:pathLst>
              <a:path w="1054100" h="311150">
                <a:moveTo>
                  <a:pt x="0" y="311150"/>
                </a:moveTo>
                <a:lnTo>
                  <a:pt x="1054100" y="311150"/>
                </a:lnTo>
                <a:lnTo>
                  <a:pt x="1054100" y="0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38626" y="3275076"/>
            <a:ext cx="105410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RUEDA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2427" y="2881071"/>
            <a:ext cx="4641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(1,1)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9332" y="2941396"/>
            <a:ext cx="4641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(1,1)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56684" y="2860674"/>
            <a:ext cx="462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(</a:t>
            </a:r>
            <a:r>
              <a:rPr sz="1600" spc="-15" dirty="0">
                <a:latin typeface="Tahoma"/>
                <a:cs typeface="Tahoma"/>
              </a:rPr>
              <a:t>4</a:t>
            </a:r>
            <a:r>
              <a:rPr sz="1600" spc="-5" dirty="0">
                <a:latin typeface="Tahoma"/>
                <a:cs typeface="Tahoma"/>
              </a:rPr>
              <a:t>,4)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0763" y="3682206"/>
            <a:ext cx="8397240" cy="1501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AGREGACIÓN COLECCIÓN </a:t>
            </a:r>
            <a:r>
              <a:rPr sz="2400" dirty="0">
                <a:latin typeface="Arial"/>
                <a:cs typeface="Arial"/>
              </a:rPr>
              <a:t>/ MIEMBRO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832485" marR="111760" indent="-287020">
              <a:lnSpc>
                <a:spcPct val="100000"/>
              </a:lnSpc>
              <a:spcBef>
                <a:spcPts val="484"/>
              </a:spcBef>
              <a:tabLst>
                <a:tab pos="832485" algn="l"/>
                <a:tab pos="6640830" algn="l"/>
              </a:tabLst>
            </a:pPr>
            <a:r>
              <a:rPr sz="2000" dirty="0">
                <a:latin typeface="Arial"/>
                <a:cs typeface="Arial"/>
              </a:rPr>
              <a:t>–	Un todo se obtiene por la unión de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diversas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partes	del mismo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tipo  y que desempeñan el mismo papel en la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agregación.</a:t>
            </a:r>
            <a:endParaRPr sz="2000">
              <a:latin typeface="Arial"/>
              <a:cs typeface="Arial"/>
            </a:endParaRPr>
          </a:p>
          <a:p>
            <a:pPr marL="3231515">
              <a:lnSpc>
                <a:spcPct val="100000"/>
              </a:lnSpc>
              <a:spcBef>
                <a:spcPts val="480"/>
              </a:spcBef>
              <a:tabLst>
                <a:tab pos="3517900" algn="l"/>
              </a:tabLst>
            </a:pPr>
            <a:r>
              <a:rPr sz="2000" dirty="0">
                <a:latin typeface="Arial"/>
                <a:cs typeface="Arial"/>
              </a:rPr>
              <a:t>–	Se puede establecer orden entre las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2275" y="5486400"/>
            <a:ext cx="105410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ARBOL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24075" y="5505450"/>
            <a:ext cx="230504" cy="241300"/>
          </a:xfrm>
          <a:custGeom>
            <a:avLst/>
            <a:gdLst/>
            <a:ahLst/>
            <a:cxnLst/>
            <a:rect l="l" t="t" r="r" b="b"/>
            <a:pathLst>
              <a:path w="230505" h="241300">
                <a:moveTo>
                  <a:pt x="0" y="120650"/>
                </a:moveTo>
                <a:lnTo>
                  <a:pt x="115062" y="0"/>
                </a:lnTo>
                <a:lnTo>
                  <a:pt x="230124" y="120650"/>
                </a:lnTo>
                <a:lnTo>
                  <a:pt x="115062" y="241300"/>
                </a:lnTo>
                <a:lnTo>
                  <a:pt x="0" y="120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52675" y="5638800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>
                <a:moveTo>
                  <a:pt x="0" y="0"/>
                </a:moveTo>
                <a:lnTo>
                  <a:pt x="619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52512" y="5476875"/>
            <a:ext cx="105410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BOSQUE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48626" y="5572125"/>
            <a:ext cx="105410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Liberation Sans Narrow"/>
                <a:cs typeface="Liberation Sans Narrow"/>
              </a:rPr>
              <a:t>BARCO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19800" y="5600700"/>
            <a:ext cx="230504" cy="241300"/>
          </a:xfrm>
          <a:custGeom>
            <a:avLst/>
            <a:gdLst/>
            <a:ahLst/>
            <a:cxnLst/>
            <a:rect l="l" t="t" r="r" b="b"/>
            <a:pathLst>
              <a:path w="230504" h="241300">
                <a:moveTo>
                  <a:pt x="0" y="120650"/>
                </a:moveTo>
                <a:lnTo>
                  <a:pt x="115062" y="0"/>
                </a:lnTo>
                <a:lnTo>
                  <a:pt x="230250" y="120650"/>
                </a:lnTo>
                <a:lnTo>
                  <a:pt x="115062" y="241300"/>
                </a:lnTo>
                <a:lnTo>
                  <a:pt x="0" y="1206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8400" y="57150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57826" y="5562600"/>
            <a:ext cx="1054100" cy="3111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375"/>
              </a:spcBef>
            </a:pPr>
            <a:r>
              <a:rPr sz="1600" spc="-25" dirty="0">
                <a:latin typeface="Liberation Sans Narrow"/>
                <a:cs typeface="Liberation Sans Narrow"/>
              </a:rPr>
              <a:t>FLOTA</a:t>
            </a:r>
            <a:endParaRPr sz="1600">
              <a:latin typeface="Liberation Sans Narrow"/>
              <a:cs typeface="Liberation Sans Narro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68288" y="5713882"/>
            <a:ext cx="1141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{Num</a:t>
            </a:r>
            <a:r>
              <a:rPr sz="1600" spc="-5" dirty="0">
                <a:latin typeface="Tahoma"/>
                <a:cs typeface="Tahoma"/>
              </a:rPr>
              <a:t>Ba</a:t>
            </a:r>
            <a:r>
              <a:rPr sz="1600" spc="-20" dirty="0">
                <a:latin typeface="Tahoma"/>
                <a:cs typeface="Tahoma"/>
              </a:rPr>
              <a:t>r</a:t>
            </a:r>
            <a:r>
              <a:rPr sz="1600" spc="-10" dirty="0">
                <a:latin typeface="Tahoma"/>
                <a:cs typeface="Tahoma"/>
              </a:rPr>
              <a:t>c</a:t>
            </a:r>
            <a:r>
              <a:rPr sz="1600" spc="-5" dirty="0">
                <a:latin typeface="Tahoma"/>
                <a:cs typeface="Tahoma"/>
              </a:rPr>
              <a:t>o}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9906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9969" y="1159509"/>
            <a:ext cx="6951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Instancia de </a:t>
            </a:r>
            <a:r>
              <a:rPr dirty="0"/>
              <a:t>un </a:t>
            </a:r>
            <a:r>
              <a:rPr spc="-5" dirty="0"/>
              <a:t>conjunto de</a:t>
            </a:r>
            <a:r>
              <a:rPr spc="-70" dirty="0"/>
              <a:t> </a:t>
            </a:r>
            <a:r>
              <a:rPr dirty="0"/>
              <a:t>entidad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3350" y="2060575"/>
            <a:ext cx="2330450" cy="414857"/>
          </a:xfrm>
          <a:prstGeom prst="rect">
            <a:avLst/>
          </a:prstGeom>
          <a:ln w="28575">
            <a:solidFill>
              <a:srgbClr val="333399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55"/>
              </a:spcBef>
            </a:pPr>
            <a:r>
              <a:rPr sz="2400" b="1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PELICULA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400" y="3051808"/>
            <a:ext cx="4443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p2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37112" y="3171761"/>
            <a:ext cx="154050" cy="154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8075" y="271145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18075" y="3092450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15240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41875" y="3244850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0"/>
                </a:moveTo>
                <a:lnTo>
                  <a:pt x="533400" y="1524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000" y="32766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0"/>
                </a:moveTo>
                <a:lnTo>
                  <a:pt x="533400" y="4572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75478" y="2497582"/>
            <a:ext cx="3570604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5"/>
              </a:lnSpc>
              <a:spcBef>
                <a:spcPts val="100"/>
              </a:spcBef>
            </a:pP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titulo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 El señor de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los</a:t>
            </a:r>
            <a:r>
              <a:rPr sz="2400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anillos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15"/>
              </a:lnSpc>
            </a:pP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genero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</a:t>
            </a:r>
            <a:r>
              <a:rPr sz="2400" spc="6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Ficción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120"/>
              </a:spcBef>
            </a:pP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nacionalidad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</a:t>
            </a:r>
            <a:r>
              <a:rPr sz="2400" spc="9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EEUU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25"/>
              </a:lnSpc>
            </a:pP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añoestreno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</a:t>
            </a:r>
            <a:r>
              <a:rPr sz="2400" spc="7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2001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...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18075" y="3244850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0" y="0"/>
                </a:moveTo>
                <a:lnTo>
                  <a:pt x="457200" y="8382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60876" y="5150866"/>
            <a:ext cx="3665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p4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6863" y="5270563"/>
            <a:ext cx="153924" cy="1539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7826" y="4810125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7826" y="5191125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15240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81626" y="5343525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0"/>
                </a:moveTo>
                <a:lnTo>
                  <a:pt x="533400" y="1524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33950" y="5367401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0"/>
                </a:moveTo>
                <a:lnTo>
                  <a:pt x="533400" y="457136"/>
                </a:lnTo>
              </a:path>
            </a:pathLst>
          </a:custGeom>
          <a:ln w="952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15483" y="4596765"/>
            <a:ext cx="2673350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5"/>
              </a:lnSpc>
              <a:spcBef>
                <a:spcPts val="100"/>
              </a:spcBef>
            </a:pP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titulo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</a:t>
            </a:r>
            <a:r>
              <a:rPr sz="2400" spc="-1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Amelie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15"/>
              </a:lnSpc>
            </a:pP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genero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</a:t>
            </a:r>
            <a:r>
              <a:rPr sz="2400" spc="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Comedia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120"/>
              </a:spcBef>
            </a:pP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nacionalidad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</a:t>
            </a:r>
            <a:r>
              <a:rPr sz="2400" spc="5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Francia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25"/>
              </a:lnSpc>
            </a:pP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añoestreno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</a:t>
            </a:r>
            <a:r>
              <a:rPr sz="2400" spc="5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2001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sz="24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...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33950" y="5343525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0" y="0"/>
                </a:moveTo>
                <a:lnTo>
                  <a:pt x="457200" y="8382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8812" y="4503166"/>
            <a:ext cx="4232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p3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31887" y="4622736"/>
            <a:ext cx="154050" cy="154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12850" y="4162425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53340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12850" y="4543425"/>
            <a:ext cx="457200" cy="1524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15240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36650" y="4695825"/>
            <a:ext cx="533400" cy="152400"/>
          </a:xfrm>
          <a:custGeom>
            <a:avLst/>
            <a:gdLst/>
            <a:ahLst/>
            <a:cxnLst/>
            <a:rect l="l" t="t" r="r" b="b"/>
            <a:pathLst>
              <a:path w="533400" h="152400">
                <a:moveTo>
                  <a:pt x="0" y="0"/>
                </a:moveTo>
                <a:lnTo>
                  <a:pt x="533400" y="1524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12850" y="4719573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0"/>
                </a:moveTo>
                <a:lnTo>
                  <a:pt x="533400" y="4572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69745" y="3949065"/>
            <a:ext cx="2691130" cy="17633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7300"/>
              </a:lnSpc>
              <a:spcBef>
                <a:spcPts val="175"/>
              </a:spcBef>
            </a:pP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titulo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Amores perros  </a:t>
            </a: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genero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Drama  </a:t>
            </a: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nacionalidad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México  </a:t>
            </a:r>
            <a:r>
              <a:rPr sz="2400" spc="-5" dirty="0">
                <a:solidFill>
                  <a:srgbClr val="333399"/>
                </a:solidFill>
                <a:latin typeface="Liberation Sans Narrow"/>
                <a:cs typeface="Liberation Sans Narrow"/>
              </a:rPr>
              <a:t>añoestreno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=</a:t>
            </a:r>
            <a:r>
              <a:rPr sz="2400" spc="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1999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sz="2400" b="1" dirty="0">
                <a:solidFill>
                  <a:srgbClr val="333399"/>
                </a:solidFill>
                <a:latin typeface="Liberation Sans Narrow"/>
                <a:cs typeface="Liberation Sans Narrow"/>
              </a:rPr>
              <a:t>...</a:t>
            </a:r>
            <a:endParaRPr sz="2400">
              <a:latin typeface="Liberation Sans Narrow"/>
              <a:cs typeface="Liberation Sans Narro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12850" y="4695825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0" y="0"/>
                </a:moveTo>
                <a:lnTo>
                  <a:pt x="457200" y="83820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50833" y="6400509"/>
            <a:ext cx="246379" cy="24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</TotalTime>
  <Words>4884</Words>
  <Application>Microsoft Office PowerPoint</Application>
  <PresentationFormat>Presentación en pantalla (4:3)</PresentationFormat>
  <Paragraphs>1041</Paragraphs>
  <Slides>86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86</vt:i4>
      </vt:variant>
    </vt:vector>
  </HeadingPairs>
  <TitlesOfParts>
    <vt:vector size="99" baseType="lpstr">
      <vt:lpstr>Arial</vt:lpstr>
      <vt:lpstr>Arial Narrow</vt:lpstr>
      <vt:lpstr>Calibri</vt:lpstr>
      <vt:lpstr>Liberation Sans Narrow</vt:lpstr>
      <vt:lpstr>Symbol</vt:lpstr>
      <vt:lpstr>Tahoma</vt:lpstr>
      <vt:lpstr>Times New Roman</vt:lpstr>
      <vt:lpstr>Tw Cen MT</vt:lpstr>
      <vt:lpstr>Tw Cen MT Condensed</vt:lpstr>
      <vt:lpstr>Webdings</vt:lpstr>
      <vt:lpstr>Wingdings</vt:lpstr>
      <vt:lpstr>Wingdings 3</vt:lpstr>
      <vt:lpstr>Integral</vt:lpstr>
      <vt:lpstr>Presentación de PowerPoint</vt:lpstr>
      <vt:lpstr> Introducción</vt:lpstr>
      <vt:lpstr>Diseño de una BD</vt:lpstr>
      <vt:lpstr>Esquema conceptual</vt:lpstr>
      <vt:lpstr>Conceptos básicos del modelo</vt:lpstr>
      <vt:lpstr>ENTIDAD</vt:lpstr>
      <vt:lpstr>ATRIBUTO</vt:lpstr>
      <vt:lpstr>CONJUNTO DE ENTIDADES (entity set)</vt:lpstr>
      <vt:lpstr>Instancia de un conjunto de entidad</vt:lpstr>
      <vt:lpstr>Tipo de entidad</vt:lpstr>
      <vt:lpstr>Tipos de atributos</vt:lpstr>
      <vt:lpstr>Atributos Simples o Compuestos</vt:lpstr>
      <vt:lpstr>Atributos Almacenados o Derivados</vt:lpstr>
      <vt:lpstr>Atributos Monovalorados o</vt:lpstr>
      <vt:lpstr>Atributos Opcionales: NULOS</vt:lpstr>
      <vt:lpstr>Atributos Clave</vt:lpstr>
      <vt:lpstr>Atributos Clave</vt:lpstr>
      <vt:lpstr>Atributos Clave</vt:lpstr>
      <vt:lpstr>Atributos Clave</vt:lpstr>
      <vt:lpstr>DOMINIO (values set)</vt:lpstr>
      <vt:lpstr>RELACIÓN (relationship)</vt:lpstr>
      <vt:lpstr>DIRECTOR</vt:lpstr>
      <vt:lpstr>TIPO DE RELACIÓN (relationship set)</vt:lpstr>
      <vt:lpstr>Grado de un tipo de relación</vt:lpstr>
      <vt:lpstr>Nombres de Rol (papel)</vt:lpstr>
      <vt:lpstr>CARDINALIDAD</vt:lpstr>
      <vt:lpstr>Razón de Cardinalidad</vt:lpstr>
      <vt:lpstr>Razón de Cardinalidad</vt:lpstr>
      <vt:lpstr>Presentación de PowerPoint</vt:lpstr>
      <vt:lpstr>Presentación de PowerPoint</vt:lpstr>
      <vt:lpstr>Razón de Cardinalidad</vt:lpstr>
      <vt:lpstr>Razón de cardinalidad</vt:lpstr>
      <vt:lpstr>Razón de cardinalidad</vt:lpstr>
      <vt:lpstr>Atributos de relaciones</vt:lpstr>
      <vt:lpstr>Atributos de relaciones</vt:lpstr>
      <vt:lpstr>Dependencia de entidades</vt:lpstr>
      <vt:lpstr>Entidades débiles</vt:lpstr>
      <vt:lpstr>Entidades débiles</vt:lpstr>
      <vt:lpstr>Entidades débiles</vt:lpstr>
      <vt:lpstr>Entidades débiles</vt:lpstr>
      <vt:lpstr>Modelo Entidad-Relación Extendido, MERE Enhanced Entity-Relationship model, EER</vt:lpstr>
      <vt:lpstr>Relaciones Exclusivas</vt:lpstr>
      <vt:lpstr>Especialización/Generalización (E/G)</vt:lpstr>
      <vt:lpstr>E/G: Subtipo de un tipo de entidad</vt:lpstr>
      <vt:lpstr>E/G: Relación Supertipo/Subtipo</vt:lpstr>
      <vt:lpstr>Presentación de PowerPoint</vt:lpstr>
      <vt:lpstr>E/G: Relación Supertipo/Subtipo</vt:lpstr>
      <vt:lpstr>E/G: Herencia de tipo</vt:lpstr>
      <vt:lpstr>E/G: Especialización</vt:lpstr>
      <vt:lpstr>E/G: Especialización</vt:lpstr>
      <vt:lpstr>E/G: Especialización</vt:lpstr>
      <vt:lpstr>E/G: Generalización</vt:lpstr>
      <vt:lpstr>E/G: Generalización vs. Especialización</vt:lpstr>
      <vt:lpstr>Restricciones sobre la E/G</vt:lpstr>
      <vt:lpstr>Restricciones sobre la E/G: Definición por  condición</vt:lpstr>
      <vt:lpstr>Restricciones sobre la E/G: Definición</vt:lpstr>
      <vt:lpstr>Restricciones sobre la E/G: Definición</vt:lpstr>
      <vt:lpstr>Presentación de PowerPoint</vt:lpstr>
      <vt:lpstr>Presentación de PowerPoint</vt:lpstr>
      <vt:lpstr>Presentación de PowerPoint</vt:lpstr>
      <vt:lpstr>Presentación de PowerPoint</vt:lpstr>
      <vt:lpstr>E/G: Tipos de Especialización</vt:lpstr>
      <vt:lpstr>E/G: Especialización Disjunta y Total</vt:lpstr>
      <vt:lpstr>E/G: Especialización Solapada y Total</vt:lpstr>
      <vt:lpstr>E/G: Reglas de inserción y eliminación</vt:lpstr>
      <vt:lpstr>E/G: Reglas de inserción y eliminación</vt:lpstr>
      <vt:lpstr>E/G: Jerarquías y Retículas</vt:lpstr>
      <vt:lpstr>E/G: Ejemplo de Retículas</vt:lpstr>
      <vt:lpstr>E/G: Jerarquías y Retículas: Herencia múltiple</vt:lpstr>
      <vt:lpstr>E/G: Jerarquías y Retículas: Herencia múltiple</vt:lpstr>
      <vt:lpstr>Presentación de PowerPoint</vt:lpstr>
      <vt:lpstr>Presentación de PowerPoint</vt:lpstr>
      <vt:lpstr>Presentación de PowerPoint</vt:lpstr>
      <vt:lpstr>Agregación de tipos de entidad </vt:lpstr>
      <vt:lpstr>2.3. Extensiones del modelo</vt:lpstr>
      <vt:lpstr>Agregación de tipos de entidad (iii): Ejemplo 1</vt:lpstr>
      <vt:lpstr>Agregación de tipos de entidad (iv): Ejemplo 1</vt:lpstr>
      <vt:lpstr>Agregación de tipos de entidad (v): Ejemplo 1</vt:lpstr>
      <vt:lpstr>Agregación de tipos de entidad (vi): Ejemplo 1</vt:lpstr>
      <vt:lpstr>Agregación de tipos de entidad (vi): Ejemplo 1</vt:lpstr>
      <vt:lpstr>Agregación de tipos de entidad (vii): Ejemplo 1</vt:lpstr>
      <vt:lpstr>Agregación de tipos de entidad (viii): Ejemplo 2</vt:lpstr>
      <vt:lpstr>Agregación de tipos de entidad (ix): Ejemplo 2</vt:lpstr>
      <vt:lpstr>Agregación de tipos de entidad (ix): Ejemplo 2</vt:lpstr>
      <vt:lpstr>Agregación de tipos de entidad (ix): Ejemplo 2</vt:lpstr>
      <vt:lpstr>MER : AGREGACIÓN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Entidad/Relación Extendido</dc:title>
  <dc:creator>Ing. Rosa Navarrete</dc:creator>
  <cp:lastModifiedBy>Docente</cp:lastModifiedBy>
  <cp:revision>7</cp:revision>
  <dcterms:created xsi:type="dcterms:W3CDTF">2019-04-09T16:42:46Z</dcterms:created>
  <dcterms:modified xsi:type="dcterms:W3CDTF">2019-04-09T17:44:33Z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2010-09-11T00:00:00Z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2019-04-09T00:00:00Z</vt:filetime>
  </property>
</Properties>
</file>