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1" r:id="rId3"/>
    <p:sldId id="319" r:id="rId4"/>
    <p:sldId id="318" r:id="rId5"/>
    <p:sldId id="320" r:id="rId6"/>
    <p:sldId id="311" r:id="rId7"/>
    <p:sldId id="321" r:id="rId8"/>
    <p:sldId id="322" r:id="rId9"/>
    <p:sldId id="304" r:id="rId10"/>
    <p:sldId id="323" r:id="rId11"/>
    <p:sldId id="324" r:id="rId12"/>
    <p:sldId id="305" r:id="rId13"/>
    <p:sldId id="325" r:id="rId14"/>
    <p:sldId id="326" r:id="rId15"/>
    <p:sldId id="30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B08FA-9964-409C-93FA-AB1F4F6CFCD9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7E923-BF47-4706-835D-8984A96CF3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961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6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15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5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78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15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6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12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2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2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29D50-FEC0-434A-A14E-60E615F447F1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89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620" y="4429919"/>
            <a:ext cx="3290680" cy="17012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04" y="5478788"/>
            <a:ext cx="3177966" cy="1271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47063" y="6316561"/>
            <a:ext cx="329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Урок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 5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1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Sonic.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Неуязвимость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311149" y="1397591"/>
            <a:ext cx="11609505" cy="1523900"/>
            <a:chOff x="215900" y="4269829"/>
            <a:chExt cx="11609505" cy="1523900"/>
          </a:xfrm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215900" y="4269829"/>
              <a:ext cx="11609505" cy="1523900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Вернуться к строке 18 и изменить ее таким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образом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endPara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«Если у героя не проигрывается анимация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Bottom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то выполнять наши действия»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12" y="4578512"/>
              <a:ext cx="618922" cy="608012"/>
            </a:xfrm>
            <a:prstGeom prst="rect">
              <a:avLst/>
            </a:prstGeom>
          </p:spPr>
        </p:pic>
      </p:grpSp>
      <p:pic>
        <p:nvPicPr>
          <p:cNvPr id="20" name="Рисунок 19"/>
          <p:cNvPicPr/>
          <p:nvPr/>
        </p:nvPicPr>
        <p:blipFill>
          <a:blip r:embed="rId4"/>
          <a:stretch>
            <a:fillRect/>
          </a:stretch>
        </p:blipFill>
        <p:spPr>
          <a:xfrm>
            <a:off x="441821" y="3047293"/>
            <a:ext cx="11329588" cy="2678257"/>
          </a:xfrm>
          <a:prstGeom prst="rect">
            <a:avLst/>
          </a:prstGeom>
        </p:spPr>
      </p:pic>
      <p:sp>
        <p:nvSpPr>
          <p:cNvPr id="21" name="Скругленная прямоугольная выноска 20"/>
          <p:cNvSpPr>
            <a:spLocks noChangeArrowheads="1"/>
          </p:cNvSpPr>
          <p:nvPr/>
        </p:nvSpPr>
        <p:spPr bwMode="auto">
          <a:xfrm flipH="1">
            <a:off x="441820" y="5879487"/>
            <a:ext cx="5044579" cy="852568"/>
          </a:xfrm>
          <a:prstGeom prst="wedgeRoundRectCallout">
            <a:avLst>
              <a:gd name="adj1" fmla="val 16017"/>
              <a:gd name="adj2" fmla="val -199072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000" dirty="0"/>
              <a:t>Add -&gt; sub-event -&gt; player -&gt; is playing -&gt; bottom</a:t>
            </a:r>
            <a:endParaRPr lang="ru-RU" sz="20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 </a:t>
            </a:r>
            <a:endParaRPr lang="de-DE" sz="2000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311149" y="5845714"/>
            <a:ext cx="11609505" cy="920113"/>
            <a:chOff x="215900" y="4269829"/>
            <a:chExt cx="11609505" cy="920113"/>
          </a:xfrm>
        </p:grpSpPr>
        <p:sp>
          <p:nvSpPr>
            <p:cNvPr id="23" name="Скругленный прямоугольник 22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Запустим проект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sp>
        <p:nvSpPr>
          <p:cNvPr id="25" name="Скругленная прямоугольная выноска 24"/>
          <p:cNvSpPr>
            <a:spLocks noChangeArrowheads="1"/>
          </p:cNvSpPr>
          <p:nvPr/>
        </p:nvSpPr>
        <p:spPr bwMode="auto">
          <a:xfrm flipH="1">
            <a:off x="5120892" y="3787122"/>
            <a:ext cx="1555751" cy="455985"/>
          </a:xfrm>
          <a:prstGeom prst="wedgeRoundRectCallout">
            <a:avLst>
              <a:gd name="adj1" fmla="val 133710"/>
              <a:gd name="adj2" fmla="val 157100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Invert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718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5" grpId="0" animBg="1"/>
      <p:bldP spid="2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Sonic.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Уничтожение врага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311149" y="1397591"/>
            <a:ext cx="11609505" cy="1523900"/>
            <a:chOff x="215900" y="4269829"/>
            <a:chExt cx="11609505" cy="1523900"/>
          </a:xfrm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215900" y="4269829"/>
              <a:ext cx="11609505" cy="1523900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Вернуться к последней строке и добавим </a:t>
              </a:r>
              <a:r>
                <a:rPr lang="ru-RU" sz="28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подсобытие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«Если у героя проигрывается анимация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Bottom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то спрайт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crab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разрушается»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12" y="4578512"/>
              <a:ext cx="618922" cy="608012"/>
            </a:xfrm>
            <a:prstGeom prst="rect">
              <a:avLst/>
            </a:prstGeom>
          </p:spPr>
        </p:pic>
      </p:grpSp>
      <p:pic>
        <p:nvPicPr>
          <p:cNvPr id="14" name="Рисунок 13"/>
          <p:cNvPicPr/>
          <p:nvPr/>
        </p:nvPicPr>
        <p:blipFill>
          <a:blip r:embed="rId4"/>
          <a:stretch>
            <a:fillRect/>
          </a:stretch>
        </p:blipFill>
        <p:spPr>
          <a:xfrm>
            <a:off x="311149" y="3022080"/>
            <a:ext cx="11556142" cy="1926438"/>
          </a:xfrm>
          <a:prstGeom prst="rect">
            <a:avLst/>
          </a:prstGeom>
        </p:spPr>
      </p:pic>
      <p:sp>
        <p:nvSpPr>
          <p:cNvPr id="15" name="Скругленная прямоугольная выноска 14"/>
          <p:cNvSpPr>
            <a:spLocks noChangeArrowheads="1"/>
          </p:cNvSpPr>
          <p:nvPr/>
        </p:nvSpPr>
        <p:spPr bwMode="auto">
          <a:xfrm flipH="1">
            <a:off x="589761" y="5478889"/>
            <a:ext cx="5044579" cy="852568"/>
          </a:xfrm>
          <a:prstGeom prst="wedgeRoundRectCallout">
            <a:avLst>
              <a:gd name="adj1" fmla="val 16017"/>
              <a:gd name="adj2" fmla="val -199072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000" dirty="0"/>
              <a:t>Add -&gt; sub-event -&gt; player -&gt; is playing -&gt; bottom</a:t>
            </a:r>
            <a:endParaRPr lang="ru-RU" sz="20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 </a:t>
            </a:r>
            <a:endParaRPr lang="de-DE" sz="2000" dirty="0"/>
          </a:p>
        </p:txBody>
      </p:sp>
      <p:sp>
        <p:nvSpPr>
          <p:cNvPr id="16" name="Скругленная прямоугольная выноска 15"/>
          <p:cNvSpPr>
            <a:spLocks noChangeArrowheads="1"/>
          </p:cNvSpPr>
          <p:nvPr/>
        </p:nvSpPr>
        <p:spPr bwMode="auto">
          <a:xfrm flipH="1">
            <a:off x="6082855" y="5478889"/>
            <a:ext cx="5044579" cy="852568"/>
          </a:xfrm>
          <a:prstGeom prst="wedgeRoundRectCallout">
            <a:avLst>
              <a:gd name="adj1" fmla="val 64052"/>
              <a:gd name="adj2" fmla="val -200860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000" dirty="0"/>
              <a:t>Add action -&gt; crab-&gt; destroy</a:t>
            </a:r>
            <a:endParaRPr lang="ru-RU" sz="2000" dirty="0"/>
          </a:p>
          <a:p>
            <a:pPr algn="ctr">
              <a:spcBef>
                <a:spcPct val="0"/>
              </a:spcBef>
              <a:buNone/>
            </a:pPr>
            <a:endParaRPr lang="ru-RU" sz="20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 </a:t>
            </a:r>
            <a:endParaRPr lang="de-DE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257786" y="5445116"/>
            <a:ext cx="11609505" cy="920113"/>
            <a:chOff x="215900" y="4269829"/>
            <a:chExt cx="11609505" cy="920113"/>
          </a:xfrm>
        </p:grpSpPr>
        <p:sp>
          <p:nvSpPr>
            <p:cNvPr id="26" name="Скругленный прямоугольник 25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Запустить проект. 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79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311149" y="1402180"/>
            <a:ext cx="11609505" cy="920113"/>
            <a:chOff x="215900" y="4269829"/>
            <a:chExt cx="11609505" cy="920113"/>
          </a:xfrm>
        </p:grpSpPr>
        <p:sp>
          <p:nvSpPr>
            <p:cNvPr id="30" name="Скругленный прямоугольник 29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Учесть уничтожение конкретного врага.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18" name="Рисунок 17"/>
          <p:cNvPicPr/>
          <p:nvPr/>
        </p:nvPicPr>
        <p:blipFill>
          <a:blip r:embed="rId4"/>
          <a:stretch>
            <a:fillRect/>
          </a:stretch>
        </p:blipFill>
        <p:spPr>
          <a:xfrm>
            <a:off x="311149" y="2536390"/>
            <a:ext cx="11521982" cy="2919530"/>
          </a:xfrm>
          <a:prstGeom prst="rect">
            <a:avLst/>
          </a:prstGeom>
        </p:spPr>
      </p:pic>
      <p:sp>
        <p:nvSpPr>
          <p:cNvPr id="19" name="Скругленная прямоугольная выноска 18"/>
          <p:cNvSpPr>
            <a:spLocks noChangeArrowheads="1"/>
          </p:cNvSpPr>
          <p:nvPr/>
        </p:nvSpPr>
        <p:spPr bwMode="auto">
          <a:xfrm flipH="1">
            <a:off x="561626" y="5670017"/>
            <a:ext cx="5044579" cy="852568"/>
          </a:xfrm>
          <a:prstGeom prst="wedgeRoundRectCallout">
            <a:avLst>
              <a:gd name="adj1" fmla="val 17528"/>
              <a:gd name="adj2" fmla="val -165109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000" dirty="0"/>
              <a:t>Add -&gt; add sub event -&gt; player -&gt; is overlapping at offset -&gt; crab -&gt; 0 -&gt; 0</a:t>
            </a:r>
            <a:endParaRPr lang="ru-RU" sz="20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 </a:t>
            </a:r>
            <a:endParaRPr lang="de-DE" sz="2000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311148" y="5670017"/>
            <a:ext cx="11609505" cy="920113"/>
            <a:chOff x="215900" y="4269829"/>
            <a:chExt cx="11609505" cy="920113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Запустить проект. 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902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Самостоятельно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311149" y="1402180"/>
            <a:ext cx="11609505" cy="920113"/>
            <a:chOff x="215900" y="4269829"/>
            <a:chExt cx="11609505" cy="920113"/>
          </a:xfrm>
        </p:grpSpPr>
        <p:sp>
          <p:nvSpPr>
            <p:cNvPr id="30" name="Скругленный прямоугольник 29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уничтожение спрайта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worm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14" name="Рисунок 13"/>
          <p:cNvPicPr/>
          <p:nvPr/>
        </p:nvPicPr>
        <p:blipFill>
          <a:blip r:embed="rId4"/>
          <a:stretch>
            <a:fillRect/>
          </a:stretch>
        </p:blipFill>
        <p:spPr>
          <a:xfrm>
            <a:off x="311149" y="1311596"/>
            <a:ext cx="11650422" cy="550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Плавающие платформы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311149" y="1402180"/>
            <a:ext cx="11609505" cy="920113"/>
            <a:chOff x="215900" y="4269829"/>
            <a:chExt cx="11609505" cy="920113"/>
          </a:xfrm>
        </p:grpSpPr>
        <p:sp>
          <p:nvSpPr>
            <p:cNvPr id="30" name="Скругленный прямоугольник 29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спрайт </a:t>
              </a:r>
              <a:r>
                <a:rPr lang="en-US" sz="2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platforma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539" y="1671709"/>
            <a:ext cx="647790" cy="381053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311148" y="2536390"/>
            <a:ext cx="11609505" cy="920113"/>
            <a:chOff x="215900" y="4269829"/>
            <a:chExt cx="11609505" cy="920113"/>
          </a:xfrm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поведение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Sine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en-US" sz="2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Jumpthru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15" name="Рисунок 14"/>
          <p:cNvPicPr/>
          <p:nvPr/>
        </p:nvPicPr>
        <p:blipFill>
          <a:blip r:embed="rId5"/>
          <a:stretch>
            <a:fillRect/>
          </a:stretch>
        </p:blipFill>
        <p:spPr>
          <a:xfrm>
            <a:off x="311148" y="3612552"/>
            <a:ext cx="3386793" cy="3219385"/>
          </a:xfrm>
          <a:prstGeom prst="rect">
            <a:avLst/>
          </a:prstGeom>
        </p:spPr>
      </p:pic>
      <p:sp>
        <p:nvSpPr>
          <p:cNvPr id="16" name="Скругленный прямоугольник 15"/>
          <p:cNvSpPr/>
          <p:nvPr/>
        </p:nvSpPr>
        <p:spPr>
          <a:xfrm>
            <a:off x="2433383" y="4060497"/>
            <a:ext cx="1264558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433383" y="4519419"/>
            <a:ext cx="1210770" cy="231251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311147" y="3670600"/>
            <a:ext cx="11609505" cy="920113"/>
            <a:chOff x="215900" y="4269829"/>
            <a:chExt cx="11609505" cy="920113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Размножить спрайт по игровому миру с разными свойствами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33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Дополнительно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311145" y="1344133"/>
            <a:ext cx="11609505" cy="920113"/>
            <a:chOff x="215900" y="4269829"/>
            <a:chExt cx="11609505" cy="920113"/>
          </a:xfrm>
        </p:grpSpPr>
        <p:sp>
          <p:nvSpPr>
            <p:cNvPr id="28" name="Скругленный прямоугольник 27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Усложнить ландшафт игры, добавить воду и мост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31" name="Группа 30"/>
          <p:cNvGrpSpPr/>
          <p:nvPr/>
        </p:nvGrpSpPr>
        <p:grpSpPr>
          <a:xfrm>
            <a:off x="311145" y="2450711"/>
            <a:ext cx="11609505" cy="920113"/>
            <a:chOff x="215900" y="4269829"/>
            <a:chExt cx="11609505" cy="920113"/>
          </a:xfrm>
        </p:grpSpPr>
        <p:sp>
          <p:nvSpPr>
            <p:cNvPr id="34" name="Скругленный прямоугольник 33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врага </a:t>
              </a:r>
              <a:r>
                <a:rPr lang="en-US" sz="2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ryba</a:t>
              </a:r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 расставить по игровому миру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37" name="Группа 36"/>
          <p:cNvGrpSpPr/>
          <p:nvPr/>
        </p:nvGrpSpPr>
        <p:grpSpPr>
          <a:xfrm>
            <a:off x="311144" y="3557289"/>
            <a:ext cx="11609505" cy="920113"/>
            <a:chOff x="215900" y="4269829"/>
            <a:chExt cx="11609505" cy="920113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урон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Рисунок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16" name="Группа 15"/>
          <p:cNvGrpSpPr/>
          <p:nvPr/>
        </p:nvGrpSpPr>
        <p:grpSpPr>
          <a:xfrm>
            <a:off x="311143" y="4661883"/>
            <a:ext cx="11609505" cy="920113"/>
            <a:chOff x="215897" y="3366066"/>
            <a:chExt cx="11609505" cy="920113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215897" y="3366066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</a:t>
              </a:r>
              <a:r>
                <a:rPr lang="ru-RU" sz="2800" dirty="0"/>
                <a:t>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уничтожение врага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3" y="3585616"/>
              <a:ext cx="618922" cy="608012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837" y="2551239"/>
            <a:ext cx="571194" cy="62159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837" y="3691523"/>
            <a:ext cx="571194" cy="62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376239" y="1402180"/>
            <a:ext cx="11609505" cy="920113"/>
            <a:chOff x="55773" y="7635329"/>
            <a:chExt cx="11609505" cy="920113"/>
          </a:xfrm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55773" y="76353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Открываем проект и обратим внимание на 18 строку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" y="7791379"/>
              <a:ext cx="618922" cy="608012"/>
            </a:xfrm>
            <a:prstGeom prst="rect">
              <a:avLst/>
            </a:prstGeom>
          </p:spPr>
        </p:pic>
      </p:grpSp>
      <p:pic>
        <p:nvPicPr>
          <p:cNvPr id="21" name="Рисунок 20"/>
          <p:cNvPicPr/>
          <p:nvPr/>
        </p:nvPicPr>
        <p:blipFill>
          <a:blip r:embed="rId4"/>
          <a:stretch>
            <a:fillRect/>
          </a:stretch>
        </p:blipFill>
        <p:spPr>
          <a:xfrm>
            <a:off x="376239" y="2602866"/>
            <a:ext cx="10591686" cy="1323676"/>
          </a:xfrm>
          <a:prstGeom prst="rect">
            <a:avLst/>
          </a:prstGeom>
        </p:spPr>
      </p:pic>
      <p:sp>
        <p:nvSpPr>
          <p:cNvPr id="22" name="Скругленная прямоугольная выноска 21"/>
          <p:cNvSpPr>
            <a:spLocks noChangeArrowheads="1"/>
          </p:cNvSpPr>
          <p:nvPr/>
        </p:nvSpPr>
        <p:spPr bwMode="auto">
          <a:xfrm flipH="1">
            <a:off x="376239" y="4032304"/>
            <a:ext cx="4470399" cy="711085"/>
          </a:xfrm>
          <a:prstGeom prst="wedgeRoundRectCallout">
            <a:avLst>
              <a:gd name="adj1" fmla="val 26765"/>
              <a:gd name="adj2" fmla="val -25864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000" dirty="0" smtClean="0"/>
              <a:t>On collision with </a:t>
            </a:r>
            <a:r>
              <a:rPr lang="en-US" sz="2000" dirty="0"/>
              <a:t>another object</a:t>
            </a:r>
            <a:r>
              <a:rPr lang="en-US" sz="2000" dirty="0" smtClean="0"/>
              <a:t> </a:t>
            </a:r>
            <a:endParaRPr lang="de-DE" sz="2000" dirty="0"/>
          </a:p>
        </p:txBody>
      </p:sp>
      <p:sp>
        <p:nvSpPr>
          <p:cNvPr id="23" name="Скругленная прямоугольная выноска 22"/>
          <p:cNvSpPr>
            <a:spLocks noChangeArrowheads="1"/>
          </p:cNvSpPr>
          <p:nvPr/>
        </p:nvSpPr>
        <p:spPr bwMode="auto">
          <a:xfrm flipH="1">
            <a:off x="6497526" y="4030490"/>
            <a:ext cx="4470399" cy="711085"/>
          </a:xfrm>
          <a:prstGeom prst="wedgeRoundRectCallout">
            <a:avLst>
              <a:gd name="adj1" fmla="val 26765"/>
              <a:gd name="adj2" fmla="val -25864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000" dirty="0" smtClean="0"/>
              <a:t>Is </a:t>
            </a:r>
            <a:r>
              <a:rPr lang="en-US" sz="2000" dirty="0"/>
              <a:t>overlapping another object</a:t>
            </a:r>
            <a:endParaRPr lang="de-DE" sz="2000" dirty="0"/>
          </a:p>
        </p:txBody>
      </p:sp>
      <p:sp>
        <p:nvSpPr>
          <p:cNvPr id="24" name="Скругленная прямоугольная выноска 23"/>
          <p:cNvSpPr>
            <a:spLocks noChangeArrowheads="1"/>
          </p:cNvSpPr>
          <p:nvPr/>
        </p:nvSpPr>
        <p:spPr bwMode="auto">
          <a:xfrm flipH="1">
            <a:off x="380722" y="4964630"/>
            <a:ext cx="4470399" cy="711085"/>
          </a:xfrm>
          <a:prstGeom prst="wedgeRoundRectCallout">
            <a:avLst>
              <a:gd name="adj1" fmla="val 26765"/>
              <a:gd name="adj2" fmla="val -2586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sz="2000" dirty="0" smtClean="0"/>
              <a:t>Действие </a:t>
            </a:r>
            <a:r>
              <a:rPr lang="ru-RU" sz="2000" dirty="0" smtClean="0"/>
              <a:t>выполняется, </a:t>
            </a:r>
            <a:r>
              <a:rPr lang="ru-RU" sz="2000" dirty="0" smtClean="0"/>
              <a:t>когда происходит касание</a:t>
            </a:r>
            <a:r>
              <a:rPr lang="en-US" sz="2000" dirty="0" smtClean="0"/>
              <a:t> </a:t>
            </a:r>
            <a:endParaRPr lang="de-DE" sz="2000" dirty="0"/>
          </a:p>
        </p:txBody>
      </p:sp>
      <p:sp>
        <p:nvSpPr>
          <p:cNvPr id="26" name="Скругленная прямоугольная выноска 25"/>
          <p:cNvSpPr>
            <a:spLocks noChangeArrowheads="1"/>
          </p:cNvSpPr>
          <p:nvPr/>
        </p:nvSpPr>
        <p:spPr bwMode="auto">
          <a:xfrm flipH="1">
            <a:off x="6502009" y="4935922"/>
            <a:ext cx="4470399" cy="711085"/>
          </a:xfrm>
          <a:prstGeom prst="wedgeRoundRectCallout">
            <a:avLst>
              <a:gd name="adj1" fmla="val 26765"/>
              <a:gd name="adj2" fmla="val -2586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sz="2000" dirty="0"/>
              <a:t>Действие выполняется </a:t>
            </a:r>
            <a:r>
              <a:rPr lang="ru-RU" sz="2000" dirty="0" smtClean="0"/>
              <a:t>до тех </a:t>
            </a:r>
            <a:r>
              <a:rPr lang="ru-RU" sz="2000" dirty="0" smtClean="0"/>
              <a:t>пор, </a:t>
            </a:r>
            <a:r>
              <a:rPr lang="ru-RU" sz="2000" dirty="0" smtClean="0"/>
              <a:t>пока происходит </a:t>
            </a:r>
            <a:r>
              <a:rPr lang="ru-RU" sz="2000" dirty="0"/>
              <a:t>касание</a:t>
            </a:r>
            <a:r>
              <a:rPr lang="en-US" sz="2000" dirty="0"/>
              <a:t> </a:t>
            </a:r>
            <a:endParaRPr lang="de-DE" sz="2000" dirty="0"/>
          </a:p>
          <a:p>
            <a:pPr algn="ctr">
              <a:spcBef>
                <a:spcPct val="0"/>
              </a:spcBef>
              <a:buNone/>
            </a:pPr>
            <a:endParaRPr lang="de-DE" sz="2000" dirty="0"/>
          </a:p>
        </p:txBody>
      </p:sp>
      <p:pic>
        <p:nvPicPr>
          <p:cNvPr id="28" name="Рисунок 27"/>
          <p:cNvPicPr/>
          <p:nvPr/>
        </p:nvPicPr>
        <p:blipFill>
          <a:blip r:embed="rId5"/>
          <a:stretch>
            <a:fillRect/>
          </a:stretch>
        </p:blipFill>
        <p:spPr>
          <a:xfrm>
            <a:off x="376239" y="2596647"/>
            <a:ext cx="10591686" cy="1322537"/>
          </a:xfrm>
          <a:prstGeom prst="rect">
            <a:avLst/>
          </a:prstGeom>
        </p:spPr>
      </p:pic>
      <p:grpSp>
        <p:nvGrpSpPr>
          <p:cNvPr id="41" name="Группа 40"/>
          <p:cNvGrpSpPr/>
          <p:nvPr/>
        </p:nvGrpSpPr>
        <p:grpSpPr>
          <a:xfrm>
            <a:off x="376238" y="5838995"/>
            <a:ext cx="11609505" cy="920113"/>
            <a:chOff x="55773" y="7635329"/>
            <a:chExt cx="11609505" cy="920113"/>
          </a:xfrm>
        </p:grpSpPr>
        <p:sp>
          <p:nvSpPr>
            <p:cNvPr id="42" name="Скругленный прямоугольник 41"/>
            <p:cNvSpPr/>
            <p:nvPr/>
          </p:nvSpPr>
          <p:spPr>
            <a:xfrm>
              <a:off x="55773" y="76353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Запустим проект и проверим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Рисунок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" y="77913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14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Патрулирующий враг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376239" y="1402180"/>
            <a:ext cx="11609505" cy="920113"/>
            <a:chOff x="55773" y="7635329"/>
            <a:chExt cx="11609505" cy="920113"/>
          </a:xfrm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55773" y="76353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Создать новый спрайт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worm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" y="7791379"/>
              <a:ext cx="618922" cy="608012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044" y="1307342"/>
            <a:ext cx="1344779" cy="784455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5"/>
          <a:stretch>
            <a:fillRect/>
          </a:stretch>
        </p:blipFill>
        <p:spPr>
          <a:xfrm>
            <a:off x="376239" y="1188083"/>
            <a:ext cx="6180309" cy="5550657"/>
          </a:xfrm>
          <a:prstGeom prst="rect">
            <a:avLst/>
          </a:prstGeom>
        </p:spPr>
      </p:pic>
      <p:sp>
        <p:nvSpPr>
          <p:cNvPr id="20" name="Скругленная прямоугольная выноска 19"/>
          <p:cNvSpPr>
            <a:spLocks noChangeArrowheads="1"/>
          </p:cNvSpPr>
          <p:nvPr/>
        </p:nvSpPr>
        <p:spPr bwMode="auto">
          <a:xfrm flipH="1">
            <a:off x="641776" y="2189138"/>
            <a:ext cx="2030920" cy="455985"/>
          </a:xfrm>
          <a:prstGeom prst="wedgeRoundRectCallout">
            <a:avLst>
              <a:gd name="adj1" fmla="val -52050"/>
              <a:gd name="adj2" fmla="val 251468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Гусеница1.</a:t>
            </a:r>
            <a:r>
              <a:rPr lang="en-US" sz="2000" dirty="0" err="1" smtClean="0"/>
              <a:t>png</a:t>
            </a:r>
            <a:r>
              <a:rPr lang="ru-RU" sz="2000" dirty="0" smtClean="0"/>
              <a:t> </a:t>
            </a:r>
            <a:endParaRPr lang="de-DE" sz="2000" dirty="0"/>
          </a:p>
        </p:txBody>
      </p:sp>
      <p:sp>
        <p:nvSpPr>
          <p:cNvPr id="25" name="Скругленная прямоугольная выноска 24"/>
          <p:cNvSpPr>
            <a:spLocks noChangeArrowheads="1"/>
          </p:cNvSpPr>
          <p:nvPr/>
        </p:nvSpPr>
        <p:spPr bwMode="auto">
          <a:xfrm flipH="1">
            <a:off x="2274163" y="4424081"/>
            <a:ext cx="4282385" cy="726677"/>
          </a:xfrm>
          <a:prstGeom prst="wedgeRoundRectCallout">
            <a:avLst>
              <a:gd name="adj1" fmla="val 56070"/>
              <a:gd name="adj2" fmla="val 200001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Добавим еще 10 фреймов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(Гусеница2.</a:t>
            </a:r>
            <a:r>
              <a:rPr lang="en-US" sz="2000" dirty="0" err="1" smtClean="0"/>
              <a:t>png</a:t>
            </a:r>
            <a:r>
              <a:rPr lang="en-US" sz="2000" dirty="0" smtClean="0"/>
              <a:t> – </a:t>
            </a:r>
            <a:r>
              <a:rPr lang="ru-RU" sz="2000" dirty="0" smtClean="0"/>
              <a:t>Гусеница11.</a:t>
            </a:r>
            <a:r>
              <a:rPr lang="en-US" sz="2000" dirty="0" err="1" smtClean="0"/>
              <a:t>png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endParaRPr lang="de-DE" sz="2000" dirty="0"/>
          </a:p>
        </p:txBody>
      </p:sp>
      <p:sp>
        <p:nvSpPr>
          <p:cNvPr id="27" name="Скругленная прямоугольная выноска 26"/>
          <p:cNvSpPr>
            <a:spLocks noChangeArrowheads="1"/>
          </p:cNvSpPr>
          <p:nvPr/>
        </p:nvSpPr>
        <p:spPr bwMode="auto">
          <a:xfrm flipH="1">
            <a:off x="6556548" y="2432306"/>
            <a:ext cx="2030920" cy="455985"/>
          </a:xfrm>
          <a:prstGeom prst="wedgeRoundRectCallout">
            <a:avLst>
              <a:gd name="adj1" fmla="val 98912"/>
              <a:gd name="adj2" fmla="val 15547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move</a:t>
            </a:r>
            <a:r>
              <a:rPr lang="ru-RU" sz="2000" dirty="0" smtClean="0"/>
              <a:t> </a:t>
            </a:r>
            <a:endParaRPr lang="de-DE" sz="2000" dirty="0"/>
          </a:p>
        </p:txBody>
      </p:sp>
      <p:pic>
        <p:nvPicPr>
          <p:cNvPr id="29" name="Рисунок 28"/>
          <p:cNvPicPr/>
          <p:nvPr/>
        </p:nvPicPr>
        <p:blipFill>
          <a:blip r:embed="rId6"/>
          <a:stretch>
            <a:fillRect/>
          </a:stretch>
        </p:blipFill>
        <p:spPr>
          <a:xfrm>
            <a:off x="7177772" y="1179379"/>
            <a:ext cx="2082005" cy="5559362"/>
          </a:xfrm>
          <a:prstGeom prst="rect">
            <a:avLst/>
          </a:prstGeom>
        </p:spPr>
      </p:pic>
      <p:sp>
        <p:nvSpPr>
          <p:cNvPr id="30" name="Скругленная прямоугольная выноска 29"/>
          <p:cNvSpPr>
            <a:spLocks noChangeArrowheads="1"/>
          </p:cNvSpPr>
          <p:nvPr/>
        </p:nvSpPr>
        <p:spPr bwMode="auto">
          <a:xfrm flipH="1">
            <a:off x="9881001" y="2498312"/>
            <a:ext cx="2030920" cy="455985"/>
          </a:xfrm>
          <a:prstGeom prst="wedgeRoundRectCallout">
            <a:avLst>
              <a:gd name="adj1" fmla="val 111492"/>
              <a:gd name="adj2" fmla="val -146649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yes</a:t>
            </a:r>
            <a:r>
              <a:rPr lang="ru-RU" sz="2000" dirty="0" smtClean="0"/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2295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5" grpId="0" animBg="1"/>
      <p:bldP spid="25" grpId="1" animBg="1"/>
      <p:bldP spid="27" grpId="0" animBg="1"/>
      <p:bldP spid="27" grpId="1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Патрулирующий враг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311149" y="1402180"/>
            <a:ext cx="11609505" cy="920113"/>
            <a:chOff x="215900" y="4269829"/>
            <a:chExt cx="11609505" cy="920113"/>
          </a:xfrm>
        </p:grpSpPr>
        <p:sp>
          <p:nvSpPr>
            <p:cNvPr id="29" name="Скругленный прямоугольник 28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Добавим поведение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31" name="Группа 30"/>
          <p:cNvGrpSpPr/>
          <p:nvPr/>
        </p:nvGrpSpPr>
        <p:grpSpPr>
          <a:xfrm>
            <a:off x="311148" y="2536390"/>
            <a:ext cx="11609505" cy="920113"/>
            <a:chOff x="215900" y="4269829"/>
            <a:chExt cx="11609505" cy="920113"/>
          </a:xfrm>
        </p:grpSpPr>
        <p:sp>
          <p:nvSpPr>
            <p:cNvPr id="32" name="Скругленный прямоугольник 31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Параметр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Default control -&gt; No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21" name="Группа 20"/>
          <p:cNvGrpSpPr/>
          <p:nvPr/>
        </p:nvGrpSpPr>
        <p:grpSpPr>
          <a:xfrm>
            <a:off x="311147" y="3670600"/>
            <a:ext cx="11609505" cy="920113"/>
            <a:chOff x="215900" y="4269829"/>
            <a:chExt cx="11609505" cy="920113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Создадим новый спрайт </a:t>
              </a:r>
              <a:r>
                <a:rPr lang="en-US" sz="28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vorota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24" name="Рисунок 23"/>
          <p:cNvPicPr/>
          <p:nvPr/>
        </p:nvPicPr>
        <p:blipFill>
          <a:blip r:embed="rId4"/>
          <a:stretch>
            <a:fillRect/>
          </a:stretch>
        </p:blipFill>
        <p:spPr>
          <a:xfrm>
            <a:off x="311146" y="1393610"/>
            <a:ext cx="11609505" cy="4748435"/>
          </a:xfrm>
          <a:prstGeom prst="rect">
            <a:avLst/>
          </a:prstGeom>
        </p:spPr>
      </p:pic>
      <p:sp>
        <p:nvSpPr>
          <p:cNvPr id="25" name="Скругленная прямоугольная выноска 24"/>
          <p:cNvSpPr>
            <a:spLocks noChangeArrowheads="1"/>
          </p:cNvSpPr>
          <p:nvPr/>
        </p:nvSpPr>
        <p:spPr bwMode="auto">
          <a:xfrm flipH="1">
            <a:off x="2458222" y="2574328"/>
            <a:ext cx="4561141" cy="726124"/>
          </a:xfrm>
          <a:prstGeom prst="wedgeRoundRectCallout">
            <a:avLst>
              <a:gd name="adj1" fmla="val 77883"/>
              <a:gd name="adj2" fmla="val -126006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Уменьшим размер, скопируем и поставим с разных сторон спрайта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9628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Патрулирующий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враг. Локальная переменная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311149" y="1402180"/>
            <a:ext cx="11609505" cy="920113"/>
            <a:chOff x="215900" y="4269829"/>
            <a:chExt cx="11609505" cy="920113"/>
          </a:xfrm>
        </p:grpSpPr>
        <p:sp>
          <p:nvSpPr>
            <p:cNvPr id="29" name="Скругленный прямоугольник 28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Выбрать спрайт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worm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31" name="Группа 30"/>
          <p:cNvGrpSpPr/>
          <p:nvPr/>
        </p:nvGrpSpPr>
        <p:grpSpPr>
          <a:xfrm>
            <a:off x="311148" y="2536390"/>
            <a:ext cx="11609505" cy="920113"/>
            <a:chOff x="215900" y="4269829"/>
            <a:chExt cx="11609505" cy="920113"/>
          </a:xfrm>
        </p:grpSpPr>
        <p:sp>
          <p:nvSpPr>
            <p:cNvPr id="32" name="Скругленный прямоугольник 31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В панели свойств выбираем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instance variable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044" y="1307342"/>
            <a:ext cx="1344779" cy="784455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5"/>
          <a:stretch>
            <a:fillRect/>
          </a:stretch>
        </p:blipFill>
        <p:spPr>
          <a:xfrm>
            <a:off x="311148" y="1402179"/>
            <a:ext cx="2001746" cy="5399315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6"/>
          <a:stretch>
            <a:fillRect/>
          </a:stretch>
        </p:blipFill>
        <p:spPr>
          <a:xfrm>
            <a:off x="2563371" y="1405206"/>
            <a:ext cx="3581452" cy="2938193"/>
          </a:xfrm>
          <a:prstGeom prst="rect">
            <a:avLst/>
          </a:prstGeom>
        </p:spPr>
      </p:pic>
      <p:pic>
        <p:nvPicPr>
          <p:cNvPr id="20" name="Рисунок 19"/>
          <p:cNvPicPr/>
          <p:nvPr/>
        </p:nvPicPr>
        <p:blipFill>
          <a:blip r:embed="rId7"/>
          <a:stretch>
            <a:fillRect/>
          </a:stretch>
        </p:blipFill>
        <p:spPr>
          <a:xfrm>
            <a:off x="6395300" y="1405207"/>
            <a:ext cx="3973636" cy="2938192"/>
          </a:xfrm>
          <a:prstGeom prst="rect">
            <a:avLst/>
          </a:prstGeom>
        </p:spPr>
      </p:pic>
      <p:sp>
        <p:nvSpPr>
          <p:cNvPr id="26" name="Скругленный прямоугольник 25"/>
          <p:cNvSpPr/>
          <p:nvPr/>
        </p:nvSpPr>
        <p:spPr>
          <a:xfrm>
            <a:off x="1180547" y="3779032"/>
            <a:ext cx="1024771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2608905" y="1695929"/>
            <a:ext cx="362896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7506544" y="1943286"/>
            <a:ext cx="1024771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7506544" y="2800821"/>
            <a:ext cx="1024771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8161830" y="3887092"/>
            <a:ext cx="1024771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1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4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 sheet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311149" y="1402180"/>
            <a:ext cx="11609505" cy="920113"/>
            <a:chOff x="215900" y="4269829"/>
            <a:chExt cx="11609505" cy="920113"/>
          </a:xfrm>
        </p:grpSpPr>
        <p:sp>
          <p:nvSpPr>
            <p:cNvPr id="29" name="Скругленный прямоугольник 28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Добавить события для спрайта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worm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9" y="2536390"/>
            <a:ext cx="11478194" cy="1457645"/>
          </a:xfrm>
          <a:prstGeom prst="rect">
            <a:avLst/>
          </a:prstGeom>
        </p:spPr>
      </p:pic>
      <p:sp>
        <p:nvSpPr>
          <p:cNvPr id="17" name="Скругленная прямоугольная выноска 16"/>
          <p:cNvSpPr>
            <a:spLocks noChangeArrowheads="1"/>
          </p:cNvSpPr>
          <p:nvPr/>
        </p:nvSpPr>
        <p:spPr bwMode="auto">
          <a:xfrm flipH="1">
            <a:off x="414939" y="3718964"/>
            <a:ext cx="1555751" cy="455985"/>
          </a:xfrm>
          <a:prstGeom prst="wedgeRoundRectCallout">
            <a:avLst>
              <a:gd name="adj1" fmla="val -24466"/>
              <a:gd name="adj2" fmla="val -214476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smtClean="0"/>
              <a:t>worm</a:t>
            </a:r>
            <a:r>
              <a:rPr lang="ru-RU" sz="2000" smtClean="0"/>
              <a:t> </a:t>
            </a:r>
            <a:endParaRPr lang="de-DE" sz="2000" dirty="0"/>
          </a:p>
        </p:txBody>
      </p:sp>
      <p:sp>
        <p:nvSpPr>
          <p:cNvPr id="18" name="Скругленная прямоугольная выноска 17"/>
          <p:cNvSpPr>
            <a:spLocks noChangeArrowheads="1"/>
          </p:cNvSpPr>
          <p:nvPr/>
        </p:nvSpPr>
        <p:spPr bwMode="auto">
          <a:xfrm flipH="1">
            <a:off x="2339788" y="3718964"/>
            <a:ext cx="3254188" cy="812695"/>
          </a:xfrm>
          <a:prstGeom prst="wedgeRoundRectCallout">
            <a:avLst>
              <a:gd name="adj1" fmla="val 31458"/>
              <a:gd name="adj2" fmla="val -137282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000" dirty="0"/>
              <a:t>compare instance variable </a:t>
            </a:r>
            <a:endParaRPr lang="en-US" sz="2000" dirty="0" smtClean="0"/>
          </a:p>
          <a:p>
            <a:pPr algn="ctr">
              <a:spcBef>
                <a:spcPct val="0"/>
              </a:spcBef>
              <a:buNone/>
            </a:pPr>
            <a:r>
              <a:rPr lang="en-US" sz="2000" dirty="0"/>
              <a:t>go = “</a:t>
            </a:r>
            <a:r>
              <a:rPr lang="ru-RU" sz="2000" dirty="0"/>
              <a:t>право</a:t>
            </a:r>
            <a:r>
              <a:rPr lang="en-US" sz="2000" dirty="0" smtClean="0"/>
              <a:t>”</a:t>
            </a:r>
            <a:endParaRPr lang="de-DE" sz="2000" dirty="0"/>
          </a:p>
        </p:txBody>
      </p:sp>
      <p:sp>
        <p:nvSpPr>
          <p:cNvPr id="19" name="Скругленная прямоугольная выноска 18"/>
          <p:cNvSpPr>
            <a:spLocks noChangeArrowheads="1"/>
          </p:cNvSpPr>
          <p:nvPr/>
        </p:nvSpPr>
        <p:spPr bwMode="auto">
          <a:xfrm flipH="1">
            <a:off x="5745070" y="3805964"/>
            <a:ext cx="6109362" cy="455985"/>
          </a:xfrm>
          <a:prstGeom prst="wedgeRoundRectCallout">
            <a:avLst>
              <a:gd name="adj1" fmla="val -27640"/>
              <a:gd name="adj2" fmla="val 802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000" dirty="0"/>
              <a:t>Add action -&gt; worm -&gt; simulate control -&gt; right</a:t>
            </a:r>
            <a:r>
              <a:rPr lang="ru-RU" sz="2000" dirty="0" smtClean="0"/>
              <a:t> </a:t>
            </a:r>
            <a:endParaRPr lang="de-DE" sz="2000" dirty="0"/>
          </a:p>
        </p:txBody>
      </p:sp>
      <p:sp>
        <p:nvSpPr>
          <p:cNvPr id="20" name="Скругленная прямоугольная выноска 19"/>
          <p:cNvSpPr>
            <a:spLocks noChangeArrowheads="1"/>
          </p:cNvSpPr>
          <p:nvPr/>
        </p:nvSpPr>
        <p:spPr bwMode="auto">
          <a:xfrm flipH="1">
            <a:off x="5745070" y="4380321"/>
            <a:ext cx="6109363" cy="455985"/>
          </a:xfrm>
          <a:prstGeom prst="wedgeRoundRectCallout">
            <a:avLst>
              <a:gd name="adj1" fmla="val 21096"/>
              <a:gd name="adj2" fmla="val -13943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000" dirty="0"/>
              <a:t>Add action -&gt; worm -&gt; set mirrored -&gt; not mirrored</a:t>
            </a:r>
            <a:r>
              <a:rPr lang="ru-RU" sz="2000" dirty="0" smtClean="0"/>
              <a:t> </a:t>
            </a:r>
            <a:endParaRPr lang="de-DE" sz="2000" dirty="0"/>
          </a:p>
        </p:txBody>
      </p:sp>
      <p:pic>
        <p:nvPicPr>
          <p:cNvPr id="24" name="Рисунок 23"/>
          <p:cNvPicPr/>
          <p:nvPr/>
        </p:nvPicPr>
        <p:blipFill>
          <a:blip r:embed="rId5"/>
          <a:stretch>
            <a:fillRect/>
          </a:stretch>
        </p:blipFill>
        <p:spPr>
          <a:xfrm>
            <a:off x="376238" y="2536390"/>
            <a:ext cx="11478194" cy="2909669"/>
          </a:xfrm>
          <a:prstGeom prst="rect">
            <a:avLst/>
          </a:prstGeom>
        </p:spPr>
      </p:pic>
      <p:grpSp>
        <p:nvGrpSpPr>
          <p:cNvPr id="25" name="Группа 24"/>
          <p:cNvGrpSpPr/>
          <p:nvPr/>
        </p:nvGrpSpPr>
        <p:grpSpPr>
          <a:xfrm>
            <a:off x="311149" y="5629900"/>
            <a:ext cx="11609505" cy="920113"/>
            <a:chOff x="215900" y="4269829"/>
            <a:chExt cx="11609505" cy="920113"/>
          </a:xfrm>
        </p:grpSpPr>
        <p:sp>
          <p:nvSpPr>
            <p:cNvPr id="26" name="Скругленный прямоугольник 25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Добавить аналогичное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событие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для значения «лево»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69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 sheet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311149" y="1402180"/>
            <a:ext cx="11609505" cy="920113"/>
            <a:chOff x="215900" y="4269829"/>
            <a:chExt cx="11609505" cy="920113"/>
          </a:xfrm>
        </p:grpSpPr>
        <p:sp>
          <p:nvSpPr>
            <p:cNvPr id="29" name="Скругленный прямоугольник 28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Добавить еще одно событие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Касание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ворот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21" name="Рисунок 20"/>
          <p:cNvPicPr/>
          <p:nvPr/>
        </p:nvPicPr>
        <p:blipFill>
          <a:blip r:embed="rId4"/>
          <a:stretch>
            <a:fillRect/>
          </a:stretch>
        </p:blipFill>
        <p:spPr>
          <a:xfrm>
            <a:off x="311148" y="2533881"/>
            <a:ext cx="11665141" cy="3476954"/>
          </a:xfrm>
          <a:prstGeom prst="rect">
            <a:avLst/>
          </a:prstGeom>
        </p:spPr>
      </p:pic>
      <p:sp>
        <p:nvSpPr>
          <p:cNvPr id="23" name="Скругленный прямоугольник 22"/>
          <p:cNvSpPr/>
          <p:nvPr/>
        </p:nvSpPr>
        <p:spPr>
          <a:xfrm>
            <a:off x="311148" y="4515187"/>
            <a:ext cx="11609505" cy="2164435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-&gt; worm -&gt; on collision with another object -&gt;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vorota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-&gt; add sub-event -&gt; worm -&gt; compare instance variable -&gt; go = «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право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action -&gt; worm -&gt; set value -&gt; go «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лево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-&gt; add sub-event -&gt; system -&gt; else. 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action -&gt; worm -&gt; set value -&gt; go «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право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077913"/>
            <a:endParaRPr lang="de-D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4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0.00026 -0.19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Патрулирующий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враг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311149" y="1402180"/>
            <a:ext cx="11609505" cy="920113"/>
            <a:chOff x="215900" y="4269829"/>
            <a:chExt cx="11609505" cy="920113"/>
          </a:xfrm>
        </p:grpSpPr>
        <p:sp>
          <p:nvSpPr>
            <p:cNvPr id="29" name="Скругленный прямоугольник 28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Выбрать спрайт </a:t>
              </a:r>
              <a:r>
                <a:rPr lang="en-US" sz="28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vorota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 добавить свойство не видимости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76239" y="918085"/>
            <a:ext cx="2003890" cy="5915580"/>
          </a:xfrm>
          <a:prstGeom prst="rect">
            <a:avLst/>
          </a:prstGeom>
        </p:spPr>
      </p:pic>
      <p:sp>
        <p:nvSpPr>
          <p:cNvPr id="12" name="Скругленный прямоугольник 11"/>
          <p:cNvSpPr/>
          <p:nvPr/>
        </p:nvSpPr>
        <p:spPr>
          <a:xfrm>
            <a:off x="430027" y="4976304"/>
            <a:ext cx="1761843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ая прямоугольная выноска 12"/>
          <p:cNvSpPr>
            <a:spLocks noChangeArrowheads="1"/>
          </p:cNvSpPr>
          <p:nvPr/>
        </p:nvSpPr>
        <p:spPr bwMode="auto">
          <a:xfrm flipH="1">
            <a:off x="3507091" y="5599916"/>
            <a:ext cx="4561141" cy="464708"/>
          </a:xfrm>
          <a:prstGeom prst="wedgeRoundRectCallout">
            <a:avLst>
              <a:gd name="adj1" fmla="val 79947"/>
              <a:gd name="adj2" fmla="val -140127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Установить значение </a:t>
            </a:r>
            <a:r>
              <a:rPr lang="en-US" sz="2000" dirty="0" smtClean="0"/>
              <a:t>Invisible</a:t>
            </a:r>
            <a:r>
              <a:rPr lang="ru-RU" sz="2000" dirty="0" smtClean="0"/>
              <a:t> </a:t>
            </a:r>
            <a:endParaRPr lang="de-DE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311148" y="1397723"/>
            <a:ext cx="11609505" cy="920113"/>
            <a:chOff x="215900" y="4269829"/>
            <a:chExt cx="11609505" cy="920113"/>
          </a:xfrm>
        </p:grpSpPr>
        <p:sp>
          <p:nvSpPr>
            <p:cNvPr id="15" name="Скругленный прямоугольник 14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Размножить врага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worm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 нашей игре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17" name="Группа 16"/>
          <p:cNvGrpSpPr/>
          <p:nvPr/>
        </p:nvGrpSpPr>
        <p:grpSpPr>
          <a:xfrm>
            <a:off x="311147" y="2548952"/>
            <a:ext cx="11609505" cy="920113"/>
            <a:chOff x="215900" y="4269829"/>
            <a:chExt cx="11609505" cy="920113"/>
          </a:xfrm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Изменить скорость каждого врага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worm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07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Sonic.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Добавление анимации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311149" y="1402180"/>
            <a:ext cx="11609505" cy="920113"/>
            <a:chOff x="215900" y="4269829"/>
            <a:chExt cx="11609505" cy="920113"/>
          </a:xfrm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Выберем спрайт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Player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 добавим анимацию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Bottom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09" y="2596293"/>
            <a:ext cx="666843" cy="66684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737" y="2596293"/>
            <a:ext cx="666843" cy="66684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65" y="2622530"/>
            <a:ext cx="666843" cy="66684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640" y="2622530"/>
            <a:ext cx="666843" cy="66684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921" y="2592865"/>
            <a:ext cx="666843" cy="666843"/>
          </a:xfrm>
          <a:prstGeom prst="rect">
            <a:avLst/>
          </a:prstGeom>
        </p:spPr>
      </p:pic>
      <p:grpSp>
        <p:nvGrpSpPr>
          <p:cNvPr id="26" name="Группа 25"/>
          <p:cNvGrpSpPr/>
          <p:nvPr/>
        </p:nvGrpSpPr>
        <p:grpSpPr>
          <a:xfrm>
            <a:off x="315632" y="3504395"/>
            <a:ext cx="11609505" cy="920113"/>
            <a:chOff x="215900" y="4269829"/>
            <a:chExt cx="11609505" cy="920113"/>
          </a:xfrm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Анимация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Bottom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применяется по кнопке вниз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29" name="Рисунок 28"/>
          <p:cNvPicPr/>
          <p:nvPr/>
        </p:nvPicPr>
        <p:blipFill>
          <a:blip r:embed="rId9"/>
          <a:stretch>
            <a:fillRect/>
          </a:stretch>
        </p:blipFill>
        <p:spPr>
          <a:xfrm>
            <a:off x="311149" y="4634094"/>
            <a:ext cx="11609505" cy="884010"/>
          </a:xfrm>
          <a:prstGeom prst="rect">
            <a:avLst/>
          </a:prstGeom>
        </p:spPr>
      </p:pic>
      <p:sp>
        <p:nvSpPr>
          <p:cNvPr id="30" name="Скругленная прямоугольная выноска 29"/>
          <p:cNvSpPr>
            <a:spLocks noChangeArrowheads="1"/>
          </p:cNvSpPr>
          <p:nvPr/>
        </p:nvSpPr>
        <p:spPr bwMode="auto">
          <a:xfrm flipH="1">
            <a:off x="376237" y="5727690"/>
            <a:ext cx="4899147" cy="852568"/>
          </a:xfrm>
          <a:prstGeom prst="wedgeRoundRectCallout">
            <a:avLst>
              <a:gd name="adj1" fmla="val 9987"/>
              <a:gd name="adj2" fmla="val -141321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000" dirty="0"/>
              <a:t>Add event -&gt; keyboard -&gt; key is down -&gt; down arrow</a:t>
            </a:r>
            <a:endParaRPr lang="ru-RU" sz="20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 </a:t>
            </a:r>
            <a:endParaRPr lang="de-DE" sz="2000" dirty="0"/>
          </a:p>
        </p:txBody>
      </p:sp>
      <p:sp>
        <p:nvSpPr>
          <p:cNvPr id="31" name="Скругленная прямоугольная выноска 30"/>
          <p:cNvSpPr>
            <a:spLocks noChangeArrowheads="1"/>
          </p:cNvSpPr>
          <p:nvPr/>
        </p:nvSpPr>
        <p:spPr bwMode="auto">
          <a:xfrm flipH="1">
            <a:off x="5972836" y="5725345"/>
            <a:ext cx="4899147" cy="852568"/>
          </a:xfrm>
          <a:prstGeom prst="wedgeRoundRectCallout">
            <a:avLst>
              <a:gd name="adj1" fmla="val 59089"/>
              <a:gd name="adj2" fmla="val -141321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000" dirty="0"/>
              <a:t>Add action -&gt; player -&gt; set animation -&gt; bottom</a:t>
            </a:r>
            <a:endParaRPr lang="ru-RU" sz="2000" dirty="0"/>
          </a:p>
          <a:p>
            <a:pPr algn="ctr">
              <a:spcBef>
                <a:spcPct val="0"/>
              </a:spcBef>
              <a:buNone/>
            </a:pPr>
            <a:endParaRPr lang="ru-RU" sz="20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2967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10782</TotalTime>
  <Words>449</Words>
  <Application>Microsoft Office PowerPoint</Application>
  <PresentationFormat>Широкоэкранный</PresentationFormat>
  <Paragraphs>84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Kiber One</dc:creator>
  <cp:lastModifiedBy>Elena KIBERone</cp:lastModifiedBy>
  <cp:revision>168</cp:revision>
  <dcterms:created xsi:type="dcterms:W3CDTF">2019-11-15T11:09:47Z</dcterms:created>
  <dcterms:modified xsi:type="dcterms:W3CDTF">2020-10-01T12:16:07Z</dcterms:modified>
</cp:coreProperties>
</file>