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58471-BDAC-42C3-B65B-17EF99032302}" v="278" dt="2022-09-26T01:03:04.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9/25/2022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0915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9/25/2022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41924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9/25/2022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83942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9/25/2022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135201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9/25/2022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41043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9/25/2022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81519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9/25/2022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15601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9/25/2022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5632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9/25/2022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9568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9/25/2022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04460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9/25/2022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67587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9/25/2022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‹Nº›</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490002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p:cNvSpPr>
            <a:spLocks noGrp="1"/>
          </p:cNvSpPr>
          <p:nvPr>
            <p:ph type="ctrTitle"/>
          </p:nvPr>
        </p:nvSpPr>
        <p:spPr>
          <a:xfrm>
            <a:off x="684225" y="746840"/>
            <a:ext cx="5402454" cy="2510445"/>
          </a:xfrm>
        </p:spPr>
        <p:txBody>
          <a:bodyPr>
            <a:normAutofit/>
          </a:bodyPr>
          <a:lstStyle/>
          <a:p>
            <a:r>
              <a:rPr lang="es-ES" sz="3600" dirty="0">
                <a:ea typeface="+mj-lt"/>
                <a:cs typeface="+mj-lt"/>
              </a:rPr>
              <a:t>Laboratorio  - Regresión</a:t>
            </a:r>
            <a:endParaRPr lang="es-ES" sz="3600" dirty="0"/>
          </a:p>
        </p:txBody>
      </p:sp>
      <p:sp>
        <p:nvSpPr>
          <p:cNvPr id="3" name="Subtítulo 2"/>
          <p:cNvSpPr>
            <a:spLocks noGrp="1"/>
          </p:cNvSpPr>
          <p:nvPr>
            <p:ph type="subTitle" idx="1"/>
          </p:nvPr>
        </p:nvSpPr>
        <p:spPr>
          <a:xfrm>
            <a:off x="684225" y="3425899"/>
            <a:ext cx="5185297" cy="1185652"/>
          </a:xfrm>
        </p:spPr>
        <p:txBody>
          <a:bodyPr vert="horz" lIns="91440" tIns="45720" rIns="91440" bIns="45720" rtlCol="0" anchor="t">
            <a:normAutofit/>
          </a:bodyPr>
          <a:lstStyle/>
          <a:p>
            <a:pPr>
              <a:lnSpc>
                <a:spcPct val="95000"/>
              </a:lnSpc>
              <a:spcBef>
                <a:spcPts val="900"/>
              </a:spcBef>
            </a:pPr>
            <a:r>
              <a:rPr lang="es-ES" sz="1600" dirty="0">
                <a:ea typeface="+mn-lt"/>
                <a:cs typeface="+mn-lt"/>
              </a:rPr>
              <a:t>Jesús David Barrios (</a:t>
            </a:r>
            <a:r>
              <a:rPr lang="es-ES" sz="1600" dirty="0" err="1">
                <a:ea typeface="+mn-lt"/>
                <a:cs typeface="+mn-lt"/>
              </a:rPr>
              <a:t>j.barrios</a:t>
            </a:r>
            <a:r>
              <a:rPr lang="es-ES" sz="1600" dirty="0">
                <a:ea typeface="+mn-lt"/>
                <a:cs typeface="+mn-lt"/>
              </a:rPr>
              <a:t>) - 201921887</a:t>
            </a:r>
          </a:p>
          <a:p>
            <a:pPr>
              <a:lnSpc>
                <a:spcPct val="95000"/>
              </a:lnSpc>
              <a:spcBef>
                <a:spcPts val="900"/>
              </a:spcBef>
            </a:pPr>
            <a:r>
              <a:rPr lang="es-ES" sz="1600" dirty="0">
                <a:ea typeface="+mn-lt"/>
                <a:cs typeface="+mn-lt"/>
              </a:rPr>
              <a:t>Sergio Esteban Peñuela (</a:t>
            </a:r>
            <a:r>
              <a:rPr lang="es-ES" sz="1600" dirty="0" err="1">
                <a:ea typeface="+mn-lt"/>
                <a:cs typeface="+mn-lt"/>
              </a:rPr>
              <a:t>se.penuela</a:t>
            </a:r>
            <a:r>
              <a:rPr lang="es-ES" sz="1600" dirty="0">
                <a:ea typeface="+mn-lt"/>
                <a:cs typeface="+mn-lt"/>
              </a:rPr>
              <a:t>) -201922873</a:t>
            </a:r>
          </a:p>
          <a:p>
            <a:pPr>
              <a:lnSpc>
                <a:spcPct val="95000"/>
              </a:lnSpc>
              <a:spcBef>
                <a:spcPts val="900"/>
              </a:spcBef>
            </a:pPr>
            <a:r>
              <a:rPr lang="es-ES" sz="1600" dirty="0" err="1">
                <a:ea typeface="+mn-lt"/>
                <a:cs typeface="+mn-lt"/>
              </a:rPr>
              <a:t>Jhoan</a:t>
            </a:r>
            <a:r>
              <a:rPr lang="es-ES" sz="1600" dirty="0">
                <a:ea typeface="+mn-lt"/>
                <a:cs typeface="+mn-lt"/>
              </a:rPr>
              <a:t> Diaz (</a:t>
            </a:r>
            <a:r>
              <a:rPr lang="es-ES" sz="1600" dirty="0" err="1">
                <a:ea typeface="+mn-lt"/>
                <a:cs typeface="+mn-lt"/>
              </a:rPr>
              <a:t>js.diazs</a:t>
            </a:r>
            <a:r>
              <a:rPr lang="es-ES" sz="1600" dirty="0">
                <a:ea typeface="+mn-lt"/>
                <a:cs typeface="+mn-lt"/>
              </a:rPr>
              <a:t>) - 201819861</a:t>
            </a:r>
          </a:p>
          <a:p>
            <a:pPr>
              <a:lnSpc>
                <a:spcPct val="95000"/>
              </a:lnSpc>
              <a:spcBef>
                <a:spcPts val="900"/>
              </a:spcBef>
            </a:pPr>
            <a:endParaRPr lang="es-ES" dirty="0">
              <a:ea typeface="+mn-lt"/>
              <a:cs typeface="+mn-lt"/>
            </a:endParaRPr>
          </a:p>
          <a:p>
            <a:endParaRPr lang="es-ES" dirty="0"/>
          </a:p>
        </p:txBody>
      </p:sp>
      <p:pic>
        <p:nvPicPr>
          <p:cNvPr id="48" name="Picture 3" descr="Estallido abstracto de azul y rosa">
            <a:extLst>
              <a:ext uri="{FF2B5EF4-FFF2-40B4-BE49-F238E27FC236}">
                <a16:creationId xmlns:a16="http://schemas.microsoft.com/office/drawing/2014/main" id="{F7BCEA06-61ED-8340-C9D7-D4C2E955621F}"/>
              </a:ext>
            </a:extLst>
          </p:cNvPr>
          <p:cNvPicPr>
            <a:picLocks noChangeAspect="1"/>
          </p:cNvPicPr>
          <p:nvPr/>
        </p:nvPicPr>
        <p:blipFill rotWithShape="1">
          <a:blip r:embed="rId2"/>
          <a:srcRect l="25788" r="24010" b="-2"/>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B34EF-5F93-8E6F-B5B1-0249C2FFA14F}"/>
              </a:ext>
            </a:extLst>
          </p:cNvPr>
          <p:cNvSpPr>
            <a:spLocks noGrp="1"/>
          </p:cNvSpPr>
          <p:nvPr>
            <p:ph type="title"/>
          </p:nvPr>
        </p:nvSpPr>
        <p:spPr>
          <a:xfrm>
            <a:off x="691078" y="495924"/>
            <a:ext cx="10312571" cy="1354844"/>
          </a:xfrm>
        </p:spPr>
        <p:txBody>
          <a:bodyPr>
            <a:normAutofit fontScale="90000"/>
          </a:bodyPr>
          <a:lstStyle/>
          <a:p>
            <a:r>
              <a:rPr lang="es-ES" dirty="0"/>
              <a:t>Etapa de descarga y entendimiento de los datos</a:t>
            </a:r>
          </a:p>
        </p:txBody>
      </p:sp>
      <p:sp>
        <p:nvSpPr>
          <p:cNvPr id="3" name="Marcador de contenido 2">
            <a:extLst>
              <a:ext uri="{FF2B5EF4-FFF2-40B4-BE49-F238E27FC236}">
                <a16:creationId xmlns:a16="http://schemas.microsoft.com/office/drawing/2014/main" id="{7F4C59BF-8DDE-3AAC-2AE0-79975477E6C0}"/>
              </a:ext>
            </a:extLst>
          </p:cNvPr>
          <p:cNvSpPr>
            <a:spLocks noGrp="1"/>
          </p:cNvSpPr>
          <p:nvPr>
            <p:ph sz="half" idx="1"/>
          </p:nvPr>
        </p:nvSpPr>
        <p:spPr>
          <a:xfrm>
            <a:off x="691078" y="1816226"/>
            <a:ext cx="5885073" cy="3274372"/>
          </a:xfrm>
        </p:spPr>
        <p:txBody>
          <a:bodyPr vert="horz" lIns="91440" tIns="45720" rIns="91440" bIns="45720" rtlCol="0" anchor="t">
            <a:normAutofit/>
          </a:bodyPr>
          <a:lstStyle/>
          <a:p>
            <a:r>
              <a:rPr lang="es-ES" dirty="0">
                <a:ea typeface="+mn-lt"/>
                <a:cs typeface="+mn-lt"/>
              </a:rPr>
              <a:t>Se presentan tablas e imágenes de información básica de los datos.</a:t>
            </a:r>
          </a:p>
          <a:p>
            <a:pPr>
              <a:buClr>
                <a:srgbClr val="7485B1"/>
              </a:buClr>
            </a:pPr>
            <a:endParaRPr lang="es-ES" dirty="0"/>
          </a:p>
        </p:txBody>
      </p:sp>
      <p:pic>
        <p:nvPicPr>
          <p:cNvPr id="5" name="Imagen 5" descr="Texto&#10;&#10;Descripción generada automáticamente">
            <a:extLst>
              <a:ext uri="{FF2B5EF4-FFF2-40B4-BE49-F238E27FC236}">
                <a16:creationId xmlns:a16="http://schemas.microsoft.com/office/drawing/2014/main" id="{28340819-4B72-1E1E-2FEA-FAD7CF310F5D}"/>
              </a:ext>
            </a:extLst>
          </p:cNvPr>
          <p:cNvPicPr>
            <a:picLocks noGrp="1" noChangeAspect="1"/>
          </p:cNvPicPr>
          <p:nvPr>
            <p:ph sz="half" idx="2"/>
          </p:nvPr>
        </p:nvPicPr>
        <p:blipFill>
          <a:blip r:embed="rId2"/>
          <a:stretch>
            <a:fillRect/>
          </a:stretch>
        </p:blipFill>
        <p:spPr>
          <a:xfrm>
            <a:off x="669501" y="2615448"/>
            <a:ext cx="3667125" cy="2562225"/>
          </a:xfrm>
        </p:spPr>
      </p:pic>
      <p:pic>
        <p:nvPicPr>
          <p:cNvPr id="6" name="Imagen 6" descr="Texto&#10;&#10;Descripción generada automáticamente">
            <a:extLst>
              <a:ext uri="{FF2B5EF4-FFF2-40B4-BE49-F238E27FC236}">
                <a16:creationId xmlns:a16="http://schemas.microsoft.com/office/drawing/2014/main" id="{67945400-D314-6DD4-5D53-2E31207A3350}"/>
              </a:ext>
            </a:extLst>
          </p:cNvPr>
          <p:cNvPicPr>
            <a:picLocks noChangeAspect="1"/>
          </p:cNvPicPr>
          <p:nvPr/>
        </p:nvPicPr>
        <p:blipFill>
          <a:blip r:embed="rId3"/>
          <a:stretch>
            <a:fillRect/>
          </a:stretch>
        </p:blipFill>
        <p:spPr>
          <a:xfrm>
            <a:off x="691948" y="5316673"/>
            <a:ext cx="3652871" cy="991207"/>
          </a:xfrm>
          <a:prstGeom prst="rect">
            <a:avLst/>
          </a:prstGeom>
        </p:spPr>
      </p:pic>
      <p:pic>
        <p:nvPicPr>
          <p:cNvPr id="7" name="Imagen 7">
            <a:extLst>
              <a:ext uri="{FF2B5EF4-FFF2-40B4-BE49-F238E27FC236}">
                <a16:creationId xmlns:a16="http://schemas.microsoft.com/office/drawing/2014/main" id="{093225F8-F296-4781-D18F-8CEA036EC329}"/>
              </a:ext>
            </a:extLst>
          </p:cNvPr>
          <p:cNvPicPr>
            <a:picLocks noChangeAspect="1"/>
          </p:cNvPicPr>
          <p:nvPr/>
        </p:nvPicPr>
        <p:blipFill>
          <a:blip r:embed="rId4"/>
          <a:stretch>
            <a:fillRect/>
          </a:stretch>
        </p:blipFill>
        <p:spPr>
          <a:xfrm>
            <a:off x="4459592" y="3215299"/>
            <a:ext cx="7066603" cy="1362337"/>
          </a:xfrm>
          <a:prstGeom prst="rect">
            <a:avLst/>
          </a:prstGeom>
        </p:spPr>
      </p:pic>
    </p:spTree>
    <p:extLst>
      <p:ext uri="{BB962C8B-B14F-4D97-AF65-F5344CB8AC3E}">
        <p14:creationId xmlns:p14="http://schemas.microsoft.com/office/powerpoint/2010/main" val="412465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E7E84-4CD7-29C8-BDE5-E3DA5B847548}"/>
              </a:ext>
            </a:extLst>
          </p:cNvPr>
          <p:cNvSpPr>
            <a:spLocks noGrp="1"/>
          </p:cNvSpPr>
          <p:nvPr>
            <p:ph type="title"/>
          </p:nvPr>
        </p:nvSpPr>
        <p:spPr/>
        <p:txBody>
          <a:bodyPr/>
          <a:lstStyle/>
          <a:p>
            <a:r>
              <a:rPr lang="es-ES" dirty="0"/>
              <a:t>Dimensiones de calidad</a:t>
            </a:r>
          </a:p>
        </p:txBody>
      </p:sp>
      <p:sp>
        <p:nvSpPr>
          <p:cNvPr id="3" name="Marcador de contenido 2">
            <a:extLst>
              <a:ext uri="{FF2B5EF4-FFF2-40B4-BE49-F238E27FC236}">
                <a16:creationId xmlns:a16="http://schemas.microsoft.com/office/drawing/2014/main" id="{9D487630-0C76-1360-589E-FA11592D2D0B}"/>
              </a:ext>
            </a:extLst>
          </p:cNvPr>
          <p:cNvSpPr>
            <a:spLocks noGrp="1"/>
          </p:cNvSpPr>
          <p:nvPr>
            <p:ph sz="half" idx="1"/>
          </p:nvPr>
        </p:nvSpPr>
        <p:spPr/>
        <p:txBody>
          <a:bodyPr vert="horz" lIns="91440" tIns="45720" rIns="91440" bIns="45720" rtlCol="0" anchor="t">
            <a:normAutofit fontScale="85000" lnSpcReduction="10000"/>
          </a:bodyPr>
          <a:lstStyle/>
          <a:p>
            <a:r>
              <a:rPr lang="es-ES" b="1" dirty="0">
                <a:ea typeface="+mn-lt"/>
                <a:cs typeface="+mn-lt"/>
              </a:rPr>
              <a:t>Completitud: </a:t>
            </a:r>
            <a:r>
              <a:rPr lang="es-ES" dirty="0">
                <a:ea typeface="+mn-lt"/>
                <a:cs typeface="+mn-lt"/>
              </a:rPr>
              <a:t>Se observa el número de valores nulos en los datos</a:t>
            </a:r>
          </a:p>
          <a:p>
            <a:pPr>
              <a:buClr>
                <a:srgbClr val="7485B1"/>
              </a:buClr>
            </a:pPr>
            <a:r>
              <a:rPr lang="es-CO" b="1" dirty="0">
                <a:ea typeface="+mn-lt"/>
                <a:cs typeface="+mn-lt"/>
              </a:rPr>
              <a:t>Unicidad</a:t>
            </a:r>
            <a:r>
              <a:rPr lang="es-CO" dirty="0">
                <a:ea typeface="+mn-lt"/>
                <a:cs typeface="+mn-lt"/>
              </a:rPr>
              <a:t>: Se ven el número de valores repetidos en la base </a:t>
            </a:r>
            <a:endParaRPr lang="es-ES" dirty="0">
              <a:ea typeface="+mn-lt"/>
              <a:cs typeface="+mn-lt"/>
            </a:endParaRPr>
          </a:p>
          <a:p>
            <a:pPr>
              <a:buClr>
                <a:srgbClr val="7485B1"/>
              </a:buClr>
            </a:pPr>
            <a:r>
              <a:rPr lang="es-CO" b="1" dirty="0">
                <a:ea typeface="+mn-lt"/>
                <a:cs typeface="+mn-lt"/>
              </a:rPr>
              <a:t>Consistencia y validez</a:t>
            </a:r>
            <a:r>
              <a:rPr lang="es-CO" dirty="0">
                <a:ea typeface="+mn-lt"/>
                <a:cs typeface="+mn-lt"/>
              </a:rPr>
              <a:t>: </a:t>
            </a:r>
            <a:r>
              <a:rPr lang="es-ES" dirty="0">
                <a:ea typeface="+mn-lt"/>
                <a:cs typeface="+mn-lt"/>
              </a:rPr>
              <a:t>La consistencia hace referencia a la integridad de datos entre fuentes y observaciones. Por su parte, la validez mide si los datos hacen sentido para el contexto específico. En este sentido, se considera que en términos generales se cumple con estas métricas. </a:t>
            </a:r>
            <a:endParaRPr lang="es-CO"/>
          </a:p>
          <a:p>
            <a:pPr>
              <a:buClr>
                <a:srgbClr val="7485B1"/>
              </a:buClr>
            </a:pPr>
            <a:endParaRPr lang="es-CO" dirty="0"/>
          </a:p>
          <a:p>
            <a:pPr>
              <a:buClr>
                <a:srgbClr val="7485B1"/>
              </a:buClr>
            </a:pPr>
            <a:endParaRPr lang="es-ES" dirty="0"/>
          </a:p>
          <a:p>
            <a:pPr>
              <a:buClr>
                <a:srgbClr val="7485B1"/>
              </a:buClr>
            </a:pPr>
            <a:endParaRPr lang="es-ES" dirty="0"/>
          </a:p>
        </p:txBody>
      </p:sp>
      <p:pic>
        <p:nvPicPr>
          <p:cNvPr id="5" name="Imagen 5" descr="Texto&#10;&#10;Descripción generada automáticamente">
            <a:extLst>
              <a:ext uri="{FF2B5EF4-FFF2-40B4-BE49-F238E27FC236}">
                <a16:creationId xmlns:a16="http://schemas.microsoft.com/office/drawing/2014/main" id="{605CAD27-1B8A-A96F-4CC3-1C5D6103A809}"/>
              </a:ext>
            </a:extLst>
          </p:cNvPr>
          <p:cNvPicPr>
            <a:picLocks noGrp="1" noChangeAspect="1"/>
          </p:cNvPicPr>
          <p:nvPr>
            <p:ph sz="half" idx="2"/>
          </p:nvPr>
        </p:nvPicPr>
        <p:blipFill>
          <a:blip r:embed="rId2"/>
          <a:stretch>
            <a:fillRect/>
          </a:stretch>
        </p:blipFill>
        <p:spPr>
          <a:xfrm>
            <a:off x="6566929" y="2344897"/>
            <a:ext cx="3848100" cy="1514475"/>
          </a:xfrm>
        </p:spPr>
      </p:pic>
      <p:pic>
        <p:nvPicPr>
          <p:cNvPr id="6" name="Imagen 6">
            <a:extLst>
              <a:ext uri="{FF2B5EF4-FFF2-40B4-BE49-F238E27FC236}">
                <a16:creationId xmlns:a16="http://schemas.microsoft.com/office/drawing/2014/main" id="{A3B846A3-41EA-CC11-D7AF-7F51B8203B7C}"/>
              </a:ext>
            </a:extLst>
          </p:cNvPr>
          <p:cNvPicPr>
            <a:picLocks noChangeAspect="1"/>
          </p:cNvPicPr>
          <p:nvPr/>
        </p:nvPicPr>
        <p:blipFill>
          <a:blip r:embed="rId3"/>
          <a:stretch>
            <a:fillRect/>
          </a:stretch>
        </p:blipFill>
        <p:spPr>
          <a:xfrm>
            <a:off x="6567251" y="4487421"/>
            <a:ext cx="3851072" cy="520435"/>
          </a:xfrm>
          <a:prstGeom prst="rect">
            <a:avLst/>
          </a:prstGeom>
        </p:spPr>
      </p:pic>
    </p:spTree>
    <p:extLst>
      <p:ext uri="{BB962C8B-B14F-4D97-AF65-F5344CB8AC3E}">
        <p14:creationId xmlns:p14="http://schemas.microsoft.com/office/powerpoint/2010/main" val="88405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9D50105-50B1-8A9E-8E23-41882F1F7B4E}"/>
              </a:ext>
            </a:extLst>
          </p:cNvPr>
          <p:cNvSpPr>
            <a:spLocks noGrp="1"/>
          </p:cNvSpPr>
          <p:nvPr>
            <p:ph type="title"/>
          </p:nvPr>
        </p:nvSpPr>
        <p:spPr>
          <a:xfrm>
            <a:off x="691079" y="725952"/>
            <a:ext cx="5818396" cy="1362156"/>
          </a:xfrm>
        </p:spPr>
        <p:txBody>
          <a:bodyPr vert="horz" lIns="91440" tIns="45720" rIns="91440" bIns="45720" rtlCol="0" anchor="b">
            <a:normAutofit/>
          </a:bodyPr>
          <a:lstStyle/>
          <a:p>
            <a:pPr>
              <a:lnSpc>
                <a:spcPct val="90000"/>
              </a:lnSpc>
            </a:pPr>
            <a:r>
              <a:rPr lang="en-US"/>
              <a:t>Preparación de los datos</a:t>
            </a:r>
          </a:p>
        </p:txBody>
      </p:sp>
      <p:sp>
        <p:nvSpPr>
          <p:cNvPr id="3" name="Marcador de contenido 2">
            <a:extLst>
              <a:ext uri="{FF2B5EF4-FFF2-40B4-BE49-F238E27FC236}">
                <a16:creationId xmlns:a16="http://schemas.microsoft.com/office/drawing/2014/main" id="{3457E973-7232-80B1-0925-3E40C3C04F3F}"/>
              </a:ext>
            </a:extLst>
          </p:cNvPr>
          <p:cNvSpPr>
            <a:spLocks noGrp="1"/>
          </p:cNvSpPr>
          <p:nvPr>
            <p:ph sz="half" idx="1"/>
          </p:nvPr>
        </p:nvSpPr>
        <p:spPr>
          <a:xfrm>
            <a:off x="691079" y="2340131"/>
            <a:ext cx="5818396" cy="3791918"/>
          </a:xfrm>
        </p:spPr>
        <p:txBody>
          <a:bodyPr vert="horz" lIns="91440" tIns="45720" rIns="91440" bIns="45720" rtlCol="0">
            <a:normAutofit/>
          </a:bodyPr>
          <a:lstStyle/>
          <a:p>
            <a:r>
              <a:rPr lang="en-US"/>
              <a:t>Inicialmente se eliminó la variable “Serial No.” pues esta columna no aporta información relevante al problema. Después de esto se decidió obtener la gráfica para los puntos de admisión para ver como se distribuían los datos.</a:t>
            </a:r>
          </a:p>
          <a:p>
            <a:endParaRPr lang="en-US"/>
          </a:p>
        </p:txBody>
      </p:sp>
      <p:pic>
        <p:nvPicPr>
          <p:cNvPr id="5" name="Imagen 5" descr="Gráfico, Histograma&#10;&#10;Descripción generada automáticamente">
            <a:extLst>
              <a:ext uri="{FF2B5EF4-FFF2-40B4-BE49-F238E27FC236}">
                <a16:creationId xmlns:a16="http://schemas.microsoft.com/office/drawing/2014/main" id="{BC7B1200-C81C-A9ED-73F6-D158C5EDB22A}"/>
              </a:ext>
            </a:extLst>
          </p:cNvPr>
          <p:cNvPicPr>
            <a:picLocks noGrp="1" noChangeAspect="1"/>
          </p:cNvPicPr>
          <p:nvPr>
            <p:ph sz="half" idx="2"/>
          </p:nvPr>
        </p:nvPicPr>
        <p:blipFill>
          <a:blip r:embed="rId2"/>
          <a:stretch>
            <a:fillRect/>
          </a:stretch>
        </p:blipFill>
        <p:spPr>
          <a:xfrm>
            <a:off x="7087094" y="1226924"/>
            <a:ext cx="4401655" cy="4410638"/>
          </a:xfrm>
          <a:prstGeom prst="rect">
            <a:avLst/>
          </a:prstGeom>
        </p:spPr>
      </p:pic>
    </p:spTree>
    <p:extLst>
      <p:ext uri="{BB962C8B-B14F-4D97-AF65-F5344CB8AC3E}">
        <p14:creationId xmlns:p14="http://schemas.microsoft.com/office/powerpoint/2010/main" val="292958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3295D1B-2C44-9426-0958-CD50556220C5}"/>
              </a:ext>
            </a:extLst>
          </p:cNvPr>
          <p:cNvSpPr>
            <a:spLocks noGrp="1"/>
          </p:cNvSpPr>
          <p:nvPr>
            <p:ph sz="half" idx="1"/>
          </p:nvPr>
        </p:nvSpPr>
        <p:spPr/>
        <p:txBody>
          <a:bodyPr vert="horz" lIns="91440" tIns="45720" rIns="91440" bIns="45720" rtlCol="0" anchor="t">
            <a:normAutofit/>
          </a:bodyPr>
          <a:lstStyle/>
          <a:p>
            <a:pPr algn="just"/>
            <a:r>
              <a:rPr lang="es-ES" dirty="0">
                <a:ea typeface="+mn-lt"/>
                <a:cs typeface="+mn-lt"/>
              </a:rPr>
              <a:t>la mayoría de los valores están en el rango de 40-100, y hay algunos datos atípicos que pueden afectar los resultados del modelo que se encuentran entre 120 y 150. Por ende, solo se mantuvo los valores menores a 105.</a:t>
            </a:r>
            <a:endParaRPr lang="es-ES"/>
          </a:p>
          <a:p>
            <a:pPr>
              <a:buClr>
                <a:srgbClr val="7485B1"/>
              </a:buClr>
            </a:pPr>
            <a:endParaRPr lang="es-ES" dirty="0"/>
          </a:p>
        </p:txBody>
      </p:sp>
      <p:pic>
        <p:nvPicPr>
          <p:cNvPr id="8" name="Imagen 5" descr="Gráfico, Histograma&#10;&#10;Descripción generada automáticamente">
            <a:extLst>
              <a:ext uri="{FF2B5EF4-FFF2-40B4-BE49-F238E27FC236}">
                <a16:creationId xmlns:a16="http://schemas.microsoft.com/office/drawing/2014/main" id="{AF557DEC-1D89-A2C7-6066-69321AF920A1}"/>
              </a:ext>
            </a:extLst>
          </p:cNvPr>
          <p:cNvPicPr>
            <a:picLocks noChangeAspect="1"/>
          </p:cNvPicPr>
          <p:nvPr/>
        </p:nvPicPr>
        <p:blipFill>
          <a:blip r:embed="rId2"/>
          <a:stretch>
            <a:fillRect/>
          </a:stretch>
        </p:blipFill>
        <p:spPr>
          <a:xfrm>
            <a:off x="6406159" y="1221521"/>
            <a:ext cx="4401655" cy="4410638"/>
          </a:xfrm>
          <a:prstGeom prst="rect">
            <a:avLst/>
          </a:prstGeom>
        </p:spPr>
      </p:pic>
    </p:spTree>
    <p:extLst>
      <p:ext uri="{BB962C8B-B14F-4D97-AF65-F5344CB8AC3E}">
        <p14:creationId xmlns:p14="http://schemas.microsoft.com/office/powerpoint/2010/main" val="42853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5DDB3-E389-A3B5-783C-B80C10D3B8B5}"/>
              </a:ext>
            </a:extLst>
          </p:cNvPr>
          <p:cNvSpPr>
            <a:spLocks noGrp="1"/>
          </p:cNvSpPr>
          <p:nvPr>
            <p:ph type="title"/>
          </p:nvPr>
        </p:nvSpPr>
        <p:spPr/>
        <p:txBody>
          <a:bodyPr>
            <a:normAutofit fontScale="90000"/>
          </a:bodyPr>
          <a:lstStyle/>
          <a:p>
            <a:pPr algn="just"/>
            <a:br>
              <a:rPr lang="es-ES" dirty="0">
                <a:ea typeface="+mj-lt"/>
                <a:cs typeface="+mj-lt"/>
              </a:rPr>
            </a:br>
            <a:r>
              <a:rPr lang="es-ES" dirty="0">
                <a:ea typeface="+mj-lt"/>
                <a:cs typeface="+mj-lt"/>
              </a:rPr>
              <a:t>Preparación de los datos</a:t>
            </a:r>
            <a:endParaRPr lang="es-ES" dirty="0"/>
          </a:p>
          <a:p>
            <a:endParaRPr lang="es-ES" dirty="0"/>
          </a:p>
        </p:txBody>
      </p:sp>
      <p:pic>
        <p:nvPicPr>
          <p:cNvPr id="5" name="Imagen 5" descr="Interfaz de usuario gráfica, Gráfico, Gráfico de rectángulos&#10;&#10;Descripción generada automáticamente">
            <a:extLst>
              <a:ext uri="{FF2B5EF4-FFF2-40B4-BE49-F238E27FC236}">
                <a16:creationId xmlns:a16="http://schemas.microsoft.com/office/drawing/2014/main" id="{F128604A-E4CD-9B20-C991-E2D6E7BAF4E0}"/>
              </a:ext>
            </a:extLst>
          </p:cNvPr>
          <p:cNvPicPr>
            <a:picLocks noGrp="1" noChangeAspect="1"/>
          </p:cNvPicPr>
          <p:nvPr>
            <p:ph sz="half" idx="1"/>
          </p:nvPr>
        </p:nvPicPr>
        <p:blipFill>
          <a:blip r:embed="rId2"/>
          <a:stretch>
            <a:fillRect/>
          </a:stretch>
        </p:blipFill>
        <p:spPr>
          <a:xfrm>
            <a:off x="1066680" y="2345843"/>
            <a:ext cx="4258380" cy="3274372"/>
          </a:xfrm>
        </p:spPr>
      </p:pic>
      <p:pic>
        <p:nvPicPr>
          <p:cNvPr id="6" name="Imagen 6" descr="Gráfico, Gráfico de líneas, Gráfico de dispersión&#10;&#10;Descripción generada automáticamente">
            <a:extLst>
              <a:ext uri="{FF2B5EF4-FFF2-40B4-BE49-F238E27FC236}">
                <a16:creationId xmlns:a16="http://schemas.microsoft.com/office/drawing/2014/main" id="{DD3DB8E4-E2EB-7EE3-2232-65F3714984EE}"/>
              </a:ext>
            </a:extLst>
          </p:cNvPr>
          <p:cNvPicPr>
            <a:picLocks noGrp="1" noChangeAspect="1"/>
          </p:cNvPicPr>
          <p:nvPr>
            <p:ph sz="half" idx="2"/>
          </p:nvPr>
        </p:nvPicPr>
        <p:blipFill>
          <a:blip r:embed="rId3"/>
          <a:stretch>
            <a:fillRect/>
          </a:stretch>
        </p:blipFill>
        <p:spPr>
          <a:xfrm>
            <a:off x="5940479" y="2294263"/>
            <a:ext cx="5068574" cy="1291487"/>
          </a:xfrm>
        </p:spPr>
      </p:pic>
      <p:pic>
        <p:nvPicPr>
          <p:cNvPr id="7" name="Imagen 7" descr="Gráfico, Gráfico de dispersión&#10;&#10;Descripción generada automáticamente">
            <a:extLst>
              <a:ext uri="{FF2B5EF4-FFF2-40B4-BE49-F238E27FC236}">
                <a16:creationId xmlns:a16="http://schemas.microsoft.com/office/drawing/2014/main" id="{8149157E-9CD7-FE21-D0BF-B5B454596004}"/>
              </a:ext>
            </a:extLst>
          </p:cNvPr>
          <p:cNvPicPr>
            <a:picLocks noChangeAspect="1"/>
          </p:cNvPicPr>
          <p:nvPr/>
        </p:nvPicPr>
        <p:blipFill>
          <a:blip r:embed="rId4"/>
          <a:stretch>
            <a:fillRect/>
          </a:stretch>
        </p:blipFill>
        <p:spPr>
          <a:xfrm>
            <a:off x="5848485" y="3913143"/>
            <a:ext cx="5158902" cy="1760863"/>
          </a:xfrm>
          <a:prstGeom prst="rect">
            <a:avLst/>
          </a:prstGeom>
        </p:spPr>
      </p:pic>
    </p:spTree>
    <p:extLst>
      <p:ext uri="{BB962C8B-B14F-4D97-AF65-F5344CB8AC3E}">
        <p14:creationId xmlns:p14="http://schemas.microsoft.com/office/powerpoint/2010/main" val="407484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CC60D-56F5-60E0-7383-0975DBDD40B9}"/>
              </a:ext>
            </a:extLst>
          </p:cNvPr>
          <p:cNvSpPr>
            <a:spLocks noGrp="1"/>
          </p:cNvSpPr>
          <p:nvPr>
            <p:ph type="title"/>
          </p:nvPr>
        </p:nvSpPr>
        <p:spPr/>
        <p:txBody>
          <a:bodyPr>
            <a:normAutofit fontScale="90000"/>
          </a:bodyPr>
          <a:lstStyle/>
          <a:p>
            <a:pPr algn="just"/>
            <a:r>
              <a:rPr lang="es-ES" dirty="0">
                <a:ea typeface="+mj-lt"/>
                <a:cs typeface="+mj-lt"/>
              </a:rPr>
              <a:t>Modelamiento, validación y visualización</a:t>
            </a:r>
            <a:endParaRPr lang="es-ES" dirty="0"/>
          </a:p>
          <a:p>
            <a:endParaRPr lang="es-ES" dirty="0"/>
          </a:p>
        </p:txBody>
      </p:sp>
      <p:sp>
        <p:nvSpPr>
          <p:cNvPr id="3" name="Marcador de contenido 2">
            <a:extLst>
              <a:ext uri="{FF2B5EF4-FFF2-40B4-BE49-F238E27FC236}">
                <a16:creationId xmlns:a16="http://schemas.microsoft.com/office/drawing/2014/main" id="{3391986C-9FAE-02C4-2CD0-81409515E1C8}"/>
              </a:ext>
            </a:extLst>
          </p:cNvPr>
          <p:cNvSpPr>
            <a:spLocks noGrp="1"/>
          </p:cNvSpPr>
          <p:nvPr>
            <p:ph sz="half" idx="1"/>
          </p:nvPr>
        </p:nvSpPr>
        <p:spPr/>
        <p:txBody>
          <a:bodyPr vert="horz" lIns="91440" tIns="45720" rIns="91440" bIns="45720" rtlCol="0" anchor="t">
            <a:normAutofit lnSpcReduction="10000"/>
          </a:bodyPr>
          <a:lstStyle/>
          <a:p>
            <a:r>
              <a:rPr lang="es-ES" dirty="0">
                <a:ea typeface="+mn-lt"/>
                <a:cs typeface="+mn-lt"/>
              </a:rPr>
              <a:t>Se hizo uso del algoritmo de regresión lineal. Este algoritmo lo que busca es modelar la relación entre una variable continua y una o más variables independientes. Todo esto se hace mediante el ajuste de una ecuación lineal, en este caso se va a utilizar para predecir el puntaje de admisión de un estudiante dada su información académica.</a:t>
            </a:r>
            <a:endParaRPr lang="es-ES" dirty="0"/>
          </a:p>
        </p:txBody>
      </p:sp>
      <p:pic>
        <p:nvPicPr>
          <p:cNvPr id="5" name="Imagen 5">
            <a:extLst>
              <a:ext uri="{FF2B5EF4-FFF2-40B4-BE49-F238E27FC236}">
                <a16:creationId xmlns:a16="http://schemas.microsoft.com/office/drawing/2014/main" id="{DE076418-CE0B-9BFA-B28B-948E1572B4A8}"/>
              </a:ext>
            </a:extLst>
          </p:cNvPr>
          <p:cNvPicPr>
            <a:picLocks noGrp="1" noChangeAspect="1"/>
          </p:cNvPicPr>
          <p:nvPr>
            <p:ph sz="half" idx="2"/>
          </p:nvPr>
        </p:nvPicPr>
        <p:blipFill>
          <a:blip r:embed="rId2"/>
          <a:stretch>
            <a:fillRect/>
          </a:stretch>
        </p:blipFill>
        <p:spPr>
          <a:xfrm>
            <a:off x="5935075" y="3285099"/>
            <a:ext cx="5068574" cy="1395860"/>
          </a:xfrm>
        </p:spPr>
      </p:pic>
    </p:spTree>
    <p:extLst>
      <p:ext uri="{BB962C8B-B14F-4D97-AF65-F5344CB8AC3E}">
        <p14:creationId xmlns:p14="http://schemas.microsoft.com/office/powerpoint/2010/main" val="388326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479D5C6B-549A-DE68-FF0C-9E3B29124132}"/>
              </a:ext>
            </a:extLst>
          </p:cNvPr>
          <p:cNvSpPr>
            <a:spLocks noGrp="1"/>
          </p:cNvSpPr>
          <p:nvPr>
            <p:ph sz="half" idx="2"/>
          </p:nvPr>
        </p:nvSpPr>
        <p:spPr>
          <a:xfrm>
            <a:off x="660522" y="4064396"/>
            <a:ext cx="5063170" cy="2117862"/>
          </a:xfrm>
        </p:spPr>
        <p:txBody>
          <a:bodyPr vert="horz" lIns="91440" tIns="45720" rIns="91440" bIns="45720" rtlCol="0" anchor="t">
            <a:normAutofit/>
          </a:bodyPr>
          <a:lstStyle/>
          <a:p>
            <a:r>
              <a:rPr lang="es-ES" dirty="0">
                <a:ea typeface="+mn-lt"/>
                <a:cs typeface="+mn-lt"/>
              </a:rPr>
              <a:t>El coeficiente nos dice lo siguiente: al mantener todas las otras variables con el mismo valor, si modificamos (para el ejemplo se utilizará el GRE Score) en una unidad el resultado “Y” aumentará en 0.142 unidades. </a:t>
            </a:r>
            <a:endParaRPr lang="es-ES"/>
          </a:p>
        </p:txBody>
      </p:sp>
      <p:sp>
        <p:nvSpPr>
          <p:cNvPr id="8" name="Marcador de contenido 7">
            <a:extLst>
              <a:ext uri="{FF2B5EF4-FFF2-40B4-BE49-F238E27FC236}">
                <a16:creationId xmlns:a16="http://schemas.microsoft.com/office/drawing/2014/main" id="{96EEDB5A-944B-FF89-89F0-529B79793810}"/>
              </a:ext>
            </a:extLst>
          </p:cNvPr>
          <p:cNvSpPr>
            <a:spLocks noGrp="1"/>
          </p:cNvSpPr>
          <p:nvPr>
            <p:ph sz="half" idx="1"/>
          </p:nvPr>
        </p:nvSpPr>
        <p:spPr>
          <a:xfrm>
            <a:off x="691078" y="519205"/>
            <a:ext cx="5009584" cy="3274372"/>
          </a:xfrm>
        </p:spPr>
        <p:txBody>
          <a:bodyPr vert="horz" lIns="91440" tIns="45720" rIns="91440" bIns="45720" rtlCol="0" anchor="t">
            <a:normAutofit/>
          </a:bodyPr>
          <a:lstStyle/>
          <a:p>
            <a:r>
              <a:rPr lang="es-ES" dirty="0">
                <a:ea typeface="+mn-lt"/>
                <a:cs typeface="+mn-lt"/>
              </a:rPr>
              <a:t>Al correr el modelo lo primero que hicimos fue obtener el coeficiente de cada variable y el intercepto de la ecuación lineal. Se obtuvo lo siguiente:</a:t>
            </a:r>
          </a:p>
          <a:p>
            <a:pPr>
              <a:buClr>
                <a:srgbClr val="7485B1"/>
              </a:buClr>
            </a:pPr>
            <a:endParaRPr lang="es-ES" dirty="0"/>
          </a:p>
        </p:txBody>
      </p:sp>
      <p:pic>
        <p:nvPicPr>
          <p:cNvPr id="9" name="Imagen 9" descr="Texto&#10;&#10;Descripción generada automáticamente">
            <a:extLst>
              <a:ext uri="{FF2B5EF4-FFF2-40B4-BE49-F238E27FC236}">
                <a16:creationId xmlns:a16="http://schemas.microsoft.com/office/drawing/2014/main" id="{866DC749-0B50-FA14-3C63-AB4DA500A48E}"/>
              </a:ext>
            </a:extLst>
          </p:cNvPr>
          <p:cNvPicPr>
            <a:picLocks noChangeAspect="1"/>
          </p:cNvPicPr>
          <p:nvPr/>
        </p:nvPicPr>
        <p:blipFill>
          <a:blip r:embed="rId2"/>
          <a:stretch>
            <a:fillRect/>
          </a:stretch>
        </p:blipFill>
        <p:spPr>
          <a:xfrm>
            <a:off x="692826" y="2123811"/>
            <a:ext cx="5002178" cy="1859185"/>
          </a:xfrm>
          <a:prstGeom prst="rect">
            <a:avLst/>
          </a:prstGeom>
        </p:spPr>
      </p:pic>
      <p:sp>
        <p:nvSpPr>
          <p:cNvPr id="11" name="CuadroTexto 10">
            <a:extLst>
              <a:ext uri="{FF2B5EF4-FFF2-40B4-BE49-F238E27FC236}">
                <a16:creationId xmlns:a16="http://schemas.microsoft.com/office/drawing/2014/main" id="{FC7B663E-C270-D215-0008-ED662C743E46}"/>
              </a:ext>
            </a:extLst>
          </p:cNvPr>
          <p:cNvSpPr txBox="1"/>
          <p:nvPr/>
        </p:nvSpPr>
        <p:spPr>
          <a:xfrm>
            <a:off x="6205165" y="2043890"/>
            <a:ext cx="535886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Grandview"/>
                <a:cs typeface="Calibri"/>
              </a:rPr>
              <a:t>Como se puede ver en la foto la variable que más afecta los “</a:t>
            </a:r>
            <a:r>
              <a:rPr lang="es-ES" sz="2400" dirty="0" err="1">
                <a:latin typeface="Grandview"/>
                <a:cs typeface="Calibri"/>
              </a:rPr>
              <a:t>Admission</a:t>
            </a:r>
            <a:r>
              <a:rPr lang="es-ES" sz="2400" dirty="0">
                <a:latin typeface="Grandview"/>
                <a:cs typeface="Calibri"/>
              </a:rPr>
              <a:t> </a:t>
            </a:r>
            <a:r>
              <a:rPr lang="es-ES" sz="2400" dirty="0" err="1">
                <a:latin typeface="Grandview"/>
                <a:cs typeface="Calibri"/>
              </a:rPr>
              <a:t>Points</a:t>
            </a:r>
            <a:r>
              <a:rPr lang="es-ES" sz="2400" dirty="0">
                <a:latin typeface="Grandview"/>
                <a:cs typeface="Calibri"/>
              </a:rPr>
              <a:t>” es el </a:t>
            </a:r>
            <a:r>
              <a:rPr lang="es-ES" sz="2400" dirty="0" err="1">
                <a:latin typeface="Grandview"/>
                <a:cs typeface="Calibri"/>
              </a:rPr>
              <a:t>University</a:t>
            </a:r>
            <a:r>
              <a:rPr lang="es-ES" sz="2400" dirty="0">
                <a:latin typeface="Grandview"/>
                <a:cs typeface="Calibri"/>
              </a:rPr>
              <a:t> Rating pues una un aumento de decrecimiento de uno (1) en esta variable afectará el resultado del modelo en 0.368 unidades, seguido por el CGPA con 0.312 unidades. </a:t>
            </a:r>
          </a:p>
        </p:txBody>
      </p:sp>
    </p:spTree>
    <p:extLst>
      <p:ext uri="{BB962C8B-B14F-4D97-AF65-F5344CB8AC3E}">
        <p14:creationId xmlns:p14="http://schemas.microsoft.com/office/powerpoint/2010/main" val="90776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CA4E8E-E741-1876-E583-E02443263604}"/>
              </a:ext>
            </a:extLst>
          </p:cNvPr>
          <p:cNvSpPr>
            <a:spLocks noGrp="1"/>
          </p:cNvSpPr>
          <p:nvPr>
            <p:ph sz="half" idx="1"/>
          </p:nvPr>
        </p:nvSpPr>
        <p:spPr>
          <a:xfrm>
            <a:off x="593801" y="1275801"/>
            <a:ext cx="5009584" cy="3274372"/>
          </a:xfrm>
        </p:spPr>
        <p:txBody>
          <a:bodyPr vert="horz" lIns="91440" tIns="45720" rIns="91440" bIns="45720" rtlCol="0" anchor="t">
            <a:normAutofit fontScale="92500"/>
          </a:bodyPr>
          <a:lstStyle/>
          <a:p>
            <a:r>
              <a:rPr lang="es-ES" dirty="0">
                <a:ea typeface="+mn-lt"/>
                <a:cs typeface="+mn-lt"/>
              </a:rPr>
              <a:t>Después de esto para poder evaluar el modelo se hizo uso del coeficiente de determinación (R</a:t>
            </a:r>
            <a:r>
              <a:rPr lang="es-ES" baseline="30000" dirty="0">
                <a:ea typeface="+mn-lt"/>
                <a:cs typeface="+mn-lt"/>
              </a:rPr>
              <a:t>2</a:t>
            </a:r>
            <a:r>
              <a:rPr lang="es-ES" dirty="0">
                <a:ea typeface="+mn-lt"/>
                <a:cs typeface="+mn-lt"/>
              </a:rPr>
              <a:t>). Este coeficiente toma un valor entre 0 y 1. Entre más cerca este el valor a cero menos ajustado está el modelo y por ende menos fiable para hacer una predicción. Al estar el valor cerca de 1 ocurre lo contrario, el modelo esta mejor ajustado y es más fiable para hacer predicciones. </a:t>
            </a:r>
            <a:endParaRPr lang="es-ES" dirty="0"/>
          </a:p>
        </p:txBody>
      </p:sp>
      <p:pic>
        <p:nvPicPr>
          <p:cNvPr id="5" name="Imagen 5">
            <a:extLst>
              <a:ext uri="{FF2B5EF4-FFF2-40B4-BE49-F238E27FC236}">
                <a16:creationId xmlns:a16="http://schemas.microsoft.com/office/drawing/2014/main" id="{88C7DE83-3789-AE92-F79F-38158084F78E}"/>
              </a:ext>
            </a:extLst>
          </p:cNvPr>
          <p:cNvPicPr>
            <a:picLocks noGrp="1" noChangeAspect="1"/>
          </p:cNvPicPr>
          <p:nvPr>
            <p:ph sz="half" idx="2"/>
          </p:nvPr>
        </p:nvPicPr>
        <p:blipFill>
          <a:blip r:embed="rId2"/>
          <a:stretch>
            <a:fillRect/>
          </a:stretch>
        </p:blipFill>
        <p:spPr>
          <a:xfrm>
            <a:off x="1050805" y="5053816"/>
            <a:ext cx="4088048" cy="376811"/>
          </a:xfrm>
        </p:spPr>
      </p:pic>
      <p:sp>
        <p:nvSpPr>
          <p:cNvPr id="6" name="CuadroTexto 5">
            <a:extLst>
              <a:ext uri="{FF2B5EF4-FFF2-40B4-BE49-F238E27FC236}">
                <a16:creationId xmlns:a16="http://schemas.microsoft.com/office/drawing/2014/main" id="{998EADB7-EE56-581D-04A9-4AE4302EF9FA}"/>
              </a:ext>
            </a:extLst>
          </p:cNvPr>
          <p:cNvSpPr txBox="1"/>
          <p:nvPr/>
        </p:nvSpPr>
        <p:spPr>
          <a:xfrm>
            <a:off x="6485106" y="2242765"/>
            <a:ext cx="475574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ea typeface="+mn-lt"/>
                <a:cs typeface="+mn-lt"/>
              </a:rPr>
              <a:t>Este valor nos indica que el modelo tiene un buen ajuste y se puede confiar en este para hacer una predicción de los puntos de admisión que un estudiante va a obtener a partir de sus datos académicos. Por lo que se recomienda el uso de este modelo para la Universidad de los Alpes.</a:t>
            </a:r>
          </a:p>
          <a:p>
            <a:pPr algn="l"/>
            <a:endParaRPr lang="es-ES" dirty="0"/>
          </a:p>
        </p:txBody>
      </p:sp>
    </p:spTree>
    <p:extLst>
      <p:ext uri="{BB962C8B-B14F-4D97-AF65-F5344CB8AC3E}">
        <p14:creationId xmlns:p14="http://schemas.microsoft.com/office/powerpoint/2010/main" val="1580985069"/>
      </p:ext>
    </p:extLst>
  </p:cSld>
  <p:clrMapOvr>
    <a:masterClrMapping/>
  </p:clrMapOvr>
</p:sld>
</file>

<file path=ppt/theme/theme1.xml><?xml version="1.0" encoding="utf-8"?>
<a:theme xmlns:a="http://schemas.openxmlformats.org/drawingml/2006/main" name="CosineVTI">
  <a:themeElements>
    <a:clrScheme name="AnalogousFromRegularSeedRightStep">
      <a:dk1>
        <a:srgbClr val="000000"/>
      </a:dk1>
      <a:lt1>
        <a:srgbClr val="FFFFFF"/>
      </a:lt1>
      <a:dk2>
        <a:srgbClr val="1B2130"/>
      </a:dk2>
      <a:lt2>
        <a:srgbClr val="F3F0F0"/>
      </a:lt2>
      <a:accent1>
        <a:srgbClr val="20B4A9"/>
      </a:accent1>
      <a:accent2>
        <a:srgbClr val="1794D5"/>
      </a:accent2>
      <a:accent3>
        <a:srgbClr val="2957E7"/>
      </a:accent3>
      <a:accent4>
        <a:srgbClr val="4B2CD9"/>
      </a:accent4>
      <a:accent5>
        <a:srgbClr val="9929E7"/>
      </a:accent5>
      <a:accent6>
        <a:srgbClr val="D517D3"/>
      </a:accent6>
      <a:hlink>
        <a:srgbClr val="BF3F49"/>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CosineVTI</vt:lpstr>
      <vt:lpstr>Laboratorio  - Regresión</vt:lpstr>
      <vt:lpstr>Etapa de descarga y entendimiento de los datos</vt:lpstr>
      <vt:lpstr>Dimensiones de calidad</vt:lpstr>
      <vt:lpstr>Preparación de los datos</vt:lpstr>
      <vt:lpstr>Presentación de PowerPoint</vt:lpstr>
      <vt:lpstr> Preparación de los datos </vt:lpstr>
      <vt:lpstr>Modelamiento, validación y visualización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120</cp:revision>
  <dcterms:created xsi:type="dcterms:W3CDTF">2022-09-25T23:50:02Z</dcterms:created>
  <dcterms:modified xsi:type="dcterms:W3CDTF">2022-09-26T01:04:22Z</dcterms:modified>
</cp:coreProperties>
</file>