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338" r:id="rId3"/>
    <p:sldId id="337" r:id="rId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C142327-16A5-4F43-847C-4E6BC74923DB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6111D1A-E86D-4E6D-8BDA-FA0BDE121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inter-frendly-pp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6934200" cy="1371601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inter-frendly-ppt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990600"/>
          </a:xfrm>
        </p:spPr>
        <p:txBody>
          <a:bodyPr>
            <a:noAutofit/>
          </a:bodyPr>
          <a:lstStyle>
            <a:lvl1pPr algn="l">
              <a:defRPr sz="2600"/>
            </a:lvl1pPr>
          </a:lstStyle>
          <a:p>
            <a:r>
              <a:rPr lang="en-CA" dirty="0" smtClean="0"/>
              <a:t>Click to edit Master title style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F02D-F5A3-0648-9CBB-623166A3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pPr algn="ctr"/>
            <a:r>
              <a:rPr lang="en-US" sz="1800" dirty="0" smtClean="0"/>
              <a:t>Prototype of Integrating Accessibility Open </a:t>
            </a:r>
            <a:r>
              <a:rPr lang="en-US" sz="1800" dirty="0" smtClean="0"/>
              <a:t>Source Software </a:t>
            </a:r>
            <a:r>
              <a:rPr lang="en-US" sz="1800" dirty="0" smtClean="0"/>
              <a:t>using </a:t>
            </a:r>
            <a:r>
              <a:rPr lang="en-US" sz="1800" dirty="0" err="1" smtClean="0"/>
              <a:t>GCPedia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endParaRPr lang="en-CA" sz="1400" dirty="0" smtClean="0"/>
          </a:p>
          <a:p>
            <a:endParaRPr lang="en-CA" sz="2000" dirty="0" smtClean="0"/>
          </a:p>
          <a:p>
            <a:pPr>
              <a:buNone/>
            </a:pPr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07189"/>
              </p:ext>
            </p:extLst>
          </p:nvPr>
        </p:nvGraphicFramePr>
        <p:xfrm>
          <a:off x="539552" y="980728"/>
          <a:ext cx="814724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160240"/>
                <a:gridCol w="1080120"/>
                <a:gridCol w="3610745"/>
              </a:tblGrid>
              <a:tr h="432048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Team Name: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JETS-10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Team: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Cameron Turner (Designer), Zaidoon </a:t>
                      </a:r>
                      <a:r>
                        <a:rPr lang="en-CA" sz="1000" dirty="0" err="1" smtClean="0"/>
                        <a:t>Abd</a:t>
                      </a:r>
                      <a:r>
                        <a:rPr lang="en-CA" sz="1000" dirty="0" smtClean="0"/>
                        <a:t> Al </a:t>
                      </a:r>
                      <a:r>
                        <a:rPr lang="en-CA" sz="1000" dirty="0" err="1" smtClean="0"/>
                        <a:t>Hadi</a:t>
                      </a:r>
                      <a:r>
                        <a:rPr lang="en-CA" sz="1000" dirty="0" smtClean="0"/>
                        <a:t> (Developer), </a:t>
                      </a:r>
                    </a:p>
                    <a:p>
                      <a:r>
                        <a:rPr lang="en-CA" sz="1000" dirty="0" smtClean="0"/>
                        <a:t>Lu Frattaroli (Project Manager / User Lead)</a:t>
                      </a:r>
                    </a:p>
                    <a:p>
                      <a:r>
                        <a:rPr lang="en-CA" sz="1000" dirty="0" smtClean="0"/>
                        <a:t>(Immigration, Refugees</a:t>
                      </a:r>
                      <a:r>
                        <a:rPr lang="en-CA" sz="1000" baseline="0" dirty="0" smtClean="0"/>
                        <a:t> and Citizenship Canada</a:t>
                      </a:r>
                      <a:r>
                        <a:rPr lang="en-CA" sz="1000" dirty="0" smtClean="0"/>
                        <a:t>)</a:t>
                      </a:r>
                      <a:endParaRPr lang="en-US" sz="1000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CA" sz="1000" dirty="0" smtClean="0"/>
                        <a:t>Background</a:t>
                      </a:r>
                      <a:r>
                        <a:rPr lang="en-CA" sz="1000" dirty="0" smtClean="0"/>
                        <a:t>:</a:t>
                      </a:r>
                      <a:endParaRPr 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000" dirty="0" smtClean="0"/>
                        <a:t>Web Applications developed using </a:t>
                      </a:r>
                      <a:r>
                        <a:rPr lang="en-CA" sz="1000" dirty="0" smtClean="0"/>
                        <a:t>programming languages such as </a:t>
                      </a:r>
                      <a:r>
                        <a:rPr lang="en-CA" sz="1000" dirty="0" smtClean="0"/>
                        <a:t>JavaScript, </a:t>
                      </a:r>
                      <a:r>
                        <a:rPr lang="en-CA" sz="1000" dirty="0" smtClean="0"/>
                        <a:t>PHP</a:t>
                      </a:r>
                      <a:r>
                        <a:rPr lang="en-CA" sz="1000" baseline="0" dirty="0" smtClean="0"/>
                        <a:t> and</a:t>
                      </a:r>
                      <a:r>
                        <a:rPr lang="en-CA" sz="1000" dirty="0" smtClean="0"/>
                        <a:t> Python </a:t>
                      </a:r>
                      <a:r>
                        <a:rPr lang="en-CA" sz="1000" dirty="0" smtClean="0"/>
                        <a:t>present </a:t>
                      </a:r>
                      <a:r>
                        <a:rPr lang="en-CA" sz="1000" dirty="0" smtClean="0"/>
                        <a:t>excellent</a:t>
                      </a:r>
                      <a:r>
                        <a:rPr lang="en-CA" sz="1000" baseline="0" dirty="0" smtClean="0"/>
                        <a:t> </a:t>
                      </a:r>
                      <a:r>
                        <a:rPr lang="en-CA" sz="1000" dirty="0" smtClean="0"/>
                        <a:t>opportunities </a:t>
                      </a:r>
                      <a:r>
                        <a:rPr lang="en-CA" sz="1000" dirty="0" smtClean="0"/>
                        <a:t>to integrate Open Source Software (OSS) to add functionality to an application</a:t>
                      </a:r>
                      <a:r>
                        <a:rPr lang="en-CA" sz="1000" dirty="0" smtClean="0"/>
                        <a:t>. Developers can design</a:t>
                      </a:r>
                      <a:r>
                        <a:rPr lang="en-CA" sz="1000" baseline="0" dirty="0" smtClean="0"/>
                        <a:t> </a:t>
                      </a:r>
                      <a:r>
                        <a:rPr lang="en-CA" sz="1000" dirty="0" smtClean="0"/>
                        <a:t>components to be instrumented at key points in a</a:t>
                      </a:r>
                      <a:r>
                        <a:rPr lang="en-CA" sz="1000" baseline="0" dirty="0" smtClean="0"/>
                        <a:t> web</a:t>
                      </a:r>
                      <a:r>
                        <a:rPr lang="en-CA" sz="1000" dirty="0" smtClean="0"/>
                        <a:t> application to integrate one</a:t>
                      </a:r>
                      <a:r>
                        <a:rPr lang="en-CA" sz="1000" baseline="0" dirty="0" smtClean="0"/>
                        <a:t> or more </a:t>
                      </a:r>
                      <a:r>
                        <a:rPr lang="en-CA" sz="1000" dirty="0" smtClean="0"/>
                        <a:t>OSS Application Programming Interfaces (API) to provide expertise in areas such as accessibility</a:t>
                      </a:r>
                      <a:r>
                        <a:rPr lang="en-CA" sz="1000" dirty="0" smtClean="0"/>
                        <a:t>, business intelligence and machine learning</a:t>
                      </a:r>
                      <a:r>
                        <a:rPr lang="en-CA" sz="1000" dirty="0" smtClean="0"/>
                        <a:t>.  Implementing OSS software into an application</a:t>
                      </a:r>
                      <a:r>
                        <a:rPr lang="en-CA" sz="1000" baseline="0" dirty="0" smtClean="0"/>
                        <a:t> is an agile, budget-friendly method of improving applications.</a:t>
                      </a:r>
                      <a:r>
                        <a:rPr lang="en-CA" sz="1000" dirty="0" smtClean="0"/>
                        <a:t>  </a:t>
                      </a:r>
                      <a:endParaRPr lang="en-CA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043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Details:</a:t>
                      </a:r>
                      <a:endParaRPr 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 smtClean="0"/>
                        <a:t>Our team worked on designing and implementing a prototype to add</a:t>
                      </a:r>
                      <a:r>
                        <a:rPr lang="en-CA" sz="1000" baseline="0" dirty="0" smtClean="0"/>
                        <a:t> a </a:t>
                      </a:r>
                      <a:r>
                        <a:rPr lang="en-CA" sz="1000" dirty="0" smtClean="0"/>
                        <a:t>speech recognition function to </a:t>
                      </a:r>
                      <a:r>
                        <a:rPr lang="en-CA" sz="1000" dirty="0" err="1" smtClean="0"/>
                        <a:t>GCPedia</a:t>
                      </a:r>
                      <a:r>
                        <a:rPr lang="en-CA" sz="1000" dirty="0" smtClean="0"/>
                        <a:t> to evaluate voice commands as a means of increasing accessibility in government web applications.  We used the Open Source Software, </a:t>
                      </a:r>
                      <a:r>
                        <a:rPr lang="en-CA" sz="1000" dirty="0" err="1" smtClean="0"/>
                        <a:t>SpeechKITT</a:t>
                      </a:r>
                      <a:r>
                        <a:rPr lang="en-CA" sz="1000" dirty="0" smtClean="0"/>
                        <a:t> 0.3.0, available through </a:t>
                      </a:r>
                      <a:r>
                        <a:rPr lang="en-CA" sz="1000" dirty="0" err="1" smtClean="0"/>
                        <a:t>github</a:t>
                      </a:r>
                      <a:r>
                        <a:rPr lang="en-CA" sz="1000" dirty="0" smtClean="0"/>
                        <a:t>,</a:t>
                      </a:r>
                      <a:r>
                        <a:rPr lang="en-CA" sz="1000" baseline="0" dirty="0" smtClean="0"/>
                        <a:t> Google’s Speech Web Service </a:t>
                      </a:r>
                      <a:r>
                        <a:rPr lang="en-CA" sz="1000" dirty="0" smtClean="0"/>
                        <a:t>and a Logitech headset plugged into a</a:t>
                      </a:r>
                      <a:r>
                        <a:rPr lang="en-CA" sz="1000" baseline="0" dirty="0" smtClean="0"/>
                        <a:t> </a:t>
                      </a:r>
                      <a:r>
                        <a:rPr lang="en-CA" sz="1000" dirty="0" smtClean="0"/>
                        <a:t>workstation.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aseline="0" dirty="0" smtClean="0"/>
                        <a:t>To assist a user in accessing the </a:t>
                      </a:r>
                      <a:r>
                        <a:rPr lang="en-CA" sz="1000" baseline="0" dirty="0" err="1" smtClean="0"/>
                        <a:t>GCPedia</a:t>
                      </a:r>
                      <a:r>
                        <a:rPr lang="en-CA" sz="1000" baseline="0" dirty="0" smtClean="0"/>
                        <a:t> interface, w</a:t>
                      </a:r>
                      <a:r>
                        <a:rPr lang="en-CA" sz="1000" dirty="0" smtClean="0"/>
                        <a:t>e developed a speech component to act as the </a:t>
                      </a:r>
                      <a:r>
                        <a:rPr lang="en-CA" sz="1000" i="1" dirty="0" smtClean="0"/>
                        <a:t>glue</a:t>
                      </a:r>
                      <a:r>
                        <a:rPr lang="en-CA" sz="1000" baseline="0" dirty="0" smtClean="0"/>
                        <a:t> between the </a:t>
                      </a:r>
                      <a:r>
                        <a:rPr lang="en-CA" sz="1000" baseline="0" dirty="0" err="1" smtClean="0"/>
                        <a:t>GCPedia</a:t>
                      </a:r>
                      <a:r>
                        <a:rPr lang="en-CA" sz="1000" baseline="0" dirty="0" smtClean="0"/>
                        <a:t> software (</a:t>
                      </a:r>
                      <a:r>
                        <a:rPr lang="en-CA" sz="1000" baseline="0" dirty="0" err="1" smtClean="0"/>
                        <a:t>MediaWiki</a:t>
                      </a:r>
                      <a:r>
                        <a:rPr lang="en-CA" sz="1000" baseline="0" dirty="0" smtClean="0"/>
                        <a:t>), the </a:t>
                      </a:r>
                      <a:r>
                        <a:rPr lang="en-CA" sz="1000" baseline="0" dirty="0" err="1" smtClean="0"/>
                        <a:t>SpeechKITT</a:t>
                      </a:r>
                      <a:r>
                        <a:rPr lang="en-CA" sz="1000" baseline="0" dirty="0" smtClean="0"/>
                        <a:t> API and the Google Speech Web Service.  We instrumented the main </a:t>
                      </a:r>
                      <a:r>
                        <a:rPr lang="en-CA" sz="1000" i="1" baseline="0" dirty="0" err="1" smtClean="0"/>
                        <a:t>index.php</a:t>
                      </a:r>
                      <a:r>
                        <a:rPr lang="en-CA" sz="1000" baseline="0" dirty="0" smtClean="0"/>
                        <a:t> page with a hook into our speech component developed in JavaScript.  Within our custom developed code, we compare the user’s voice command with all the page functions’ HTML Attribute types (i.e., </a:t>
                      </a:r>
                      <a:r>
                        <a:rPr lang="en-CA" sz="1000" i="1" baseline="0" dirty="0" smtClean="0"/>
                        <a:t>&lt;a&gt;</a:t>
                      </a:r>
                      <a:r>
                        <a:rPr lang="en-CA" sz="1000" baseline="0" dirty="0" smtClean="0"/>
                        <a:t>) in order to determine if there is a match.  If there is a match, then that page function is invoked.  For the </a:t>
                      </a:r>
                      <a:r>
                        <a:rPr lang="en-CA" sz="1000" i="1" baseline="0" dirty="0" smtClean="0"/>
                        <a:t>Search</a:t>
                      </a:r>
                      <a:r>
                        <a:rPr lang="en-CA" sz="1000" i="0" baseline="0" dirty="0" smtClean="0"/>
                        <a:t> command, a slightly different approach was taken in order to populate the search criteria text box.</a:t>
                      </a:r>
                      <a:r>
                        <a:rPr lang="en-CA" sz="1000" baseline="0" dirty="0" smtClean="0"/>
                        <a:t>  </a:t>
                      </a:r>
                      <a:endParaRPr lang="en-CA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33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Prototype Results:</a:t>
                      </a:r>
                      <a:endParaRPr 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000" baseline="0" dirty="0" smtClean="0"/>
                        <a:t>Within the timelines of a two day project, it’s difficult to accurately determine the effectiveness of integrating speech recognition in </a:t>
                      </a:r>
                      <a:r>
                        <a:rPr lang="en-US" sz="1000" baseline="0" dirty="0" err="1" smtClean="0"/>
                        <a:t>GCPedia</a:t>
                      </a:r>
                      <a:r>
                        <a:rPr lang="en-US" sz="1000" baseline="0" dirty="0" smtClean="0"/>
                        <a:t>.  The results from simple, speech activated tasks such as page navigation were encouraging.  More complex tasks, however, may require a sophisticated speech understanding algorithm to handle their corresponding voice commands.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977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Future Work:</a:t>
                      </a:r>
                      <a:endParaRPr 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/>
                        <a:t>In order to improve</a:t>
                      </a:r>
                      <a:r>
                        <a:rPr lang="en-US" sz="1000" baseline="0" dirty="0" smtClean="0"/>
                        <a:t> the prototype and more accurately evaluate the effectiveness of speech recognition, we would have to integrate the speech recognition functionality more extensively throughout the application.  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Also, Google’s Speech Web Service is quite accurate but if improved</a:t>
                      </a:r>
                      <a:r>
                        <a:rPr lang="en-US" sz="1000" baseline="0" dirty="0" smtClean="0"/>
                        <a:t> speech recognition accuracy was required, an OSS machine learning API could be used to learn speech patterns.  </a:t>
                      </a:r>
                    </a:p>
                    <a:p>
                      <a:endParaRPr lang="en-US" sz="100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 smtClean="0"/>
                        <a:t>Finally, a configuration file can be used as a light-weight alternative to a database to store more complex voice commands</a:t>
                      </a:r>
                      <a:r>
                        <a:rPr lang="en-CA" sz="1000" baseline="0" dirty="0" smtClean="0"/>
                        <a:t> in a data</a:t>
                      </a:r>
                      <a:r>
                        <a:rPr lang="en-CA" sz="1000" dirty="0" smtClean="0"/>
                        <a:t> dictionary.  In either case, storing the voice</a:t>
                      </a:r>
                      <a:r>
                        <a:rPr lang="en-CA" sz="1000" baseline="0" dirty="0" smtClean="0"/>
                        <a:t> command dictionary in a database or configuration file would allow for a more agile deployment as this dictionary may c</a:t>
                      </a:r>
                      <a:r>
                        <a:rPr lang="en-CA" sz="1000" dirty="0" smtClean="0"/>
                        <a:t>hange at a faster pace than other code in the system.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pPr algn="ctr"/>
            <a:r>
              <a:rPr lang="en-US" sz="1800" dirty="0"/>
              <a:t>Prototype of Integrating Accessibility Open Source Software using </a:t>
            </a:r>
            <a:r>
              <a:rPr lang="en-US" sz="1800" dirty="0" err="1"/>
              <a:t>GCPedia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endParaRPr lang="en-CA" sz="1400" dirty="0" smtClean="0"/>
          </a:p>
          <a:p>
            <a:endParaRPr lang="en-CA" sz="1400" dirty="0" smtClean="0"/>
          </a:p>
          <a:p>
            <a:pPr>
              <a:buNone/>
            </a:pPr>
            <a:endParaRPr lang="en-CA" sz="14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pPr>
              <a:buNone/>
            </a:pPr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03648" y="980728"/>
            <a:ext cx="1584176" cy="45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System Design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67573"/>
            <a:ext cx="5893064" cy="48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CA" sz="2000" dirty="0" smtClean="0"/>
          </a:p>
          <a:p>
            <a:endParaRPr lang="en-CA" sz="2000" dirty="0" smtClean="0"/>
          </a:p>
          <a:p>
            <a:pPr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US" sz="25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F02D-F5A3-0648-9CBB-623166A328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45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/>
              <a:t>Prototype of Integrating Accessibility Open Source Software using </a:t>
            </a:r>
            <a:r>
              <a:rPr lang="en-US" sz="1800" dirty="0" err="1" smtClean="0"/>
              <a:t>GCPedia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3648" y="980728"/>
            <a:ext cx="2088232" cy="45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Prototype Screenshot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1" y="1432248"/>
            <a:ext cx="7740352" cy="4353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915816" y="4797152"/>
            <a:ext cx="4176464" cy="45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/>
              <a:t>The only visual is the </a:t>
            </a:r>
            <a:r>
              <a:rPr lang="en-US" sz="1200" dirty="0" err="1" smtClean="0"/>
              <a:t>SpeechKITT</a:t>
            </a:r>
            <a:r>
              <a:rPr lang="en-US" sz="1200" dirty="0" smtClean="0"/>
              <a:t> microphone image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447764" y="5085184"/>
            <a:ext cx="756084" cy="432048"/>
          </a:xfrm>
          <a:prstGeom prst="line">
            <a:avLst/>
          </a:prstGeom>
          <a:ln w="3175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544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Prototype of Integrating Accessibility Open Source Software using GCPedia</vt:lpstr>
      <vt:lpstr>Prototype of Integrating Accessibility Open Source Software using GCPedia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CIC</dc:creator>
  <cp:lastModifiedBy>cameron.turner</cp:lastModifiedBy>
  <cp:revision>543</cp:revision>
  <dcterms:created xsi:type="dcterms:W3CDTF">2015-04-14T20:39:51Z</dcterms:created>
  <dcterms:modified xsi:type="dcterms:W3CDTF">2017-04-07T21:43:59Z</dcterms:modified>
</cp:coreProperties>
</file>