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League Spartan Medium"/>
      <p:regular r:id="rId28"/>
      <p:bold r:id="rId29"/>
    </p:embeddedFont>
    <p:embeddedFont>
      <p:font typeface="League Spartan"/>
      <p:regular r:id="rId30"/>
      <p:bold r:id="rId31"/>
    </p:embeddedFont>
    <p:embeddedFont>
      <p:font typeface="Inter"/>
      <p:regular r:id="rId32"/>
      <p:bold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  <p:embeddedFont>
      <p:font typeface="Open Sans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20" Type="http://schemas.openxmlformats.org/officeDocument/2006/relationships/slide" Target="slides/slide14.xml"/><Relationship Id="rId42" Type="http://schemas.openxmlformats.org/officeDocument/2006/relationships/font" Target="fonts/OpenSansMedium-regular.fntdata"/><Relationship Id="rId41" Type="http://schemas.openxmlformats.org/officeDocument/2006/relationships/font" Target="fonts/Lato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Medium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Medium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penSa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eagueSpartanMedium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eagueSpartan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agueSpartan-bold.fntdata"/><Relationship Id="rId30" Type="http://schemas.openxmlformats.org/officeDocument/2006/relationships/font" Target="fonts/LeagueSpartan-regular.fntdata"/><Relationship Id="rId11" Type="http://schemas.openxmlformats.org/officeDocument/2006/relationships/slide" Target="slides/slide5.xml"/><Relationship Id="rId33" Type="http://schemas.openxmlformats.org/officeDocument/2006/relationships/font" Target="fonts/Inter-bold.fntdata"/><Relationship Id="rId10" Type="http://schemas.openxmlformats.org/officeDocument/2006/relationships/slide" Target="slides/slide4.xml"/><Relationship Id="rId32" Type="http://schemas.openxmlformats.org/officeDocument/2006/relationships/font" Target="fonts/Inter-regular.fntdata"/><Relationship Id="rId13" Type="http://schemas.openxmlformats.org/officeDocument/2006/relationships/slide" Target="slides/slide7.xml"/><Relationship Id="rId35" Type="http://schemas.openxmlformats.org/officeDocument/2006/relationships/font" Target="fonts/Poppins-bold.fntdata"/><Relationship Id="rId12" Type="http://schemas.openxmlformats.org/officeDocument/2006/relationships/slide" Target="slides/slide6.xml"/><Relationship Id="rId34" Type="http://schemas.openxmlformats.org/officeDocument/2006/relationships/font" Target="fonts/Poppins-regular.fntdata"/><Relationship Id="rId15" Type="http://schemas.openxmlformats.org/officeDocument/2006/relationships/slide" Target="slides/slide9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-italic.fntdata"/><Relationship Id="rId17" Type="http://schemas.openxmlformats.org/officeDocument/2006/relationships/slide" Target="slides/slide11.xml"/><Relationship Id="rId39" Type="http://schemas.openxmlformats.org/officeDocument/2006/relationships/font" Target="fonts/LatoLight-bold.fntdata"/><Relationship Id="rId16" Type="http://schemas.openxmlformats.org/officeDocument/2006/relationships/slide" Target="slides/slide10.xml"/><Relationship Id="rId38" Type="http://schemas.openxmlformats.org/officeDocument/2006/relationships/font" Target="fonts/Lato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20565696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20565696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SLIDES_API78718103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SLIDES_API78718103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SLIDES_API78718103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SLIDES_API78718103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SLIDES_API78718103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SLIDES_API78718103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SLIDES_API78718103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SLIDES_API78718103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SLIDES_API787181038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SLIDES_API78718103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SLIDES_API15189330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SLIDES_API15189330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SLIDES_API151893306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SLIDES_API151893306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SLIDES_API151893306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SLIDES_API151893306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SLIDES_API151893306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SLIDES_API151893306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SLIDES_API151893306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SLIDES_API151893306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205656965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205656965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55628d1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55628d1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SLIDES_API151893306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SLIDES_API151893306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SLIDES_API205656965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SLIDES_API205656965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SLIDES_API205656965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SLIDES_API205656965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SLIDES_API205656965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SLIDES_API205656965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SLIDES_API205656965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SLIDES_API205656965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SLIDES_API7871810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SLIDES_API7871810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SLIDES_API78718103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SLIDES_API78718103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SLIDES_API78718103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SLIDES_API78718103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Recommendation System for Amazon Marketing Team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presentation provides an overview of a project to create a recommendation system for the Amazon marketing team to improve post-purchase email engagement.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134" r="19140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70" name="Google Shape;270;p38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Selection</a:t>
            </a:r>
            <a:endParaRPr/>
          </a:p>
        </p:txBody>
      </p:sp>
      <p:sp>
        <p:nvSpPr>
          <p:cNvPr id="271" name="Google Shape;271;p38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columns for surprise model: reviewerID, asin, and overall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Unique reviewer ID, product ID, and rating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of 15 for overall rating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Importance of relevant data selection for accurate predictions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Utilized Normal Predictor model as initial model</a:t>
            </a:r>
            <a:endParaRPr/>
          </a:p>
        </p:txBody>
      </p:sp>
      <p:sp>
        <p:nvSpPr>
          <p:cNvPr id="277" name="Google Shape;277;p39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Assessed various models for further exploration</a:t>
            </a:r>
            <a:endParaRPr/>
          </a:p>
        </p:txBody>
      </p:sp>
      <p:sp>
        <p:nvSpPr>
          <p:cNvPr id="278" name="Google Shape;278;p39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3 models based on Test RMSE: SVDpp, SVD, and Baseline Only</a:t>
            </a:r>
            <a:endParaRPr/>
          </a:p>
        </p:txBody>
      </p:sp>
      <p:sp>
        <p:nvSpPr>
          <p:cNvPr id="279" name="Google Shape;279;p39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Grid search for hyperparameter optimization</a:t>
            </a:r>
            <a:endParaRPr/>
          </a:p>
        </p:txBody>
      </p:sp>
      <p:sp>
        <p:nvSpPr>
          <p:cNvPr id="280" name="Google Shape;280;p39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and Evaluation</a:t>
            </a:r>
            <a:endParaRPr/>
          </a:p>
        </p:txBody>
      </p:sp>
      <p:sp>
        <p:nvSpPr>
          <p:cNvPr id="281" name="Google Shape;281;p39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SVD model with (n_factors=2, n_epochs=20, biased=True) as best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Input reviewerID and number of recommendations</a:t>
            </a:r>
            <a:endParaRPr/>
          </a:p>
        </p:txBody>
      </p:sp>
      <p:sp>
        <p:nvSpPr>
          <p:cNvPr id="287" name="Google Shape;287;p40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Returns ASIN, Product Name, Description, Image, and predicted_rating</a:t>
            </a:r>
            <a:endParaRPr/>
          </a:p>
        </p:txBody>
      </p:sp>
      <p:sp>
        <p:nvSpPr>
          <p:cNvPr id="288" name="Google Shape;288;p40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Order recommendations by highest predicted_rating</a:t>
            </a:r>
            <a:endParaRPr/>
          </a:p>
        </p:txBody>
      </p:sp>
      <p:sp>
        <p:nvSpPr>
          <p:cNvPr id="289" name="Google Shape;289;p40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Facilitates personalized recommendations for users</a:t>
            </a:r>
            <a:endParaRPr/>
          </a:p>
        </p:txBody>
      </p:sp>
      <p:sp>
        <p:nvSpPr>
          <p:cNvPr id="290" name="Google Shape;290;p4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Collaborative Filtering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Final Model</a:t>
            </a:r>
            <a:endParaRPr/>
          </a:p>
        </p:txBody>
      </p:sp>
      <p:sp>
        <p:nvSpPr>
          <p:cNvPr id="296" name="Google Shape;296;p41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Useful for promoting specific items at certain times</a:t>
            </a:r>
            <a:endParaRPr/>
          </a:p>
        </p:txBody>
      </p:sp>
      <p:sp>
        <p:nvSpPr>
          <p:cNvPr id="297" name="Google Shape;297;p41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Input reviewerID, number of recommendations, and product category</a:t>
            </a:r>
            <a:endParaRPr/>
          </a:p>
        </p:txBody>
      </p:sp>
      <p:sp>
        <p:nvSpPr>
          <p:cNvPr id="298" name="Google Shape;298;p41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Returns ASIN, Product Name, Description, and Image</a:t>
            </a:r>
            <a:endParaRPr/>
          </a:p>
        </p:txBody>
      </p:sp>
      <p:sp>
        <p:nvSpPr>
          <p:cNvPr id="299" name="Google Shape;299;p41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Enhances targeted marketing strategies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Please feel free to ask any questions. 😄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Evaluation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presentation provides an overview of the final recommendation model and its evaluation.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final recommendation model using SVD yielded a RMSE of 1.08.</a:t>
            </a:r>
            <a:endParaRPr/>
          </a:p>
        </p:txBody>
      </p:sp>
      <p:sp>
        <p:nvSpPr>
          <p:cNvPr id="316" name="Google Shape;316;p44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means that, on average, our predicted review scores for Amazon buyers were 1.08 points off of the true value of review scores.</a:t>
            </a:r>
            <a:endParaRPr/>
          </a:p>
        </p:txBody>
      </p:sp>
      <p:sp>
        <p:nvSpPr>
          <p:cNvPr id="317" name="Google Shape;317;p44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score is more than half a point drop from our baseline model.</a:t>
            </a:r>
            <a:endParaRPr/>
          </a:p>
        </p:txBody>
      </p:sp>
      <p:sp>
        <p:nvSpPr>
          <p:cNvPr id="318" name="Google Shape;318;p44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a review scale of 1-5, this improvement is considered significant.</a:t>
            </a:r>
            <a:endParaRPr/>
          </a:p>
        </p:txBody>
      </p:sp>
      <p:sp>
        <p:nvSpPr>
          <p:cNvPr id="319" name="Google Shape;319;p4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Personalization Features</a:t>
            </a:r>
            <a:endParaRPr/>
          </a:p>
        </p:txBody>
      </p:sp>
      <p:sp>
        <p:nvSpPr>
          <p:cNvPr id="325" name="Google Shape;325;p45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repeat products: The model will not recommend items that the buyer has already purchased.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Prioritizes the best match for the buyer: It will deliver the top predicted reviews for a buyer.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Subcategory filtering: Allows filtering beauty products based on six subcategories.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retrieval: Converts URL to an image and delivers alongside recommended titles and descriptions.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Skewed dataset: Nearly 60% of all reviews were rated 5 points, which may affect the accuracy of lower rated items.</a:t>
            </a:r>
            <a:endParaRPr/>
          </a:p>
        </p:txBody>
      </p:sp>
      <p:sp>
        <p:nvSpPr>
          <p:cNvPr id="331" name="Google Shape;331;p4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Indiscriminate reviewers: The model does not handle reviewers who rate all products the same.</a:t>
            </a:r>
            <a:endParaRPr/>
          </a:p>
        </p:txBody>
      </p:sp>
      <p:sp>
        <p:nvSpPr>
          <p:cNvPr id="332" name="Google Shape;332;p4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Cold start problem: Prior reviews from users are needed to offer recommendations.</a:t>
            </a:r>
            <a:endParaRPr/>
          </a:p>
        </p:txBody>
      </p:sp>
      <p:sp>
        <p:nvSpPr>
          <p:cNvPr id="333" name="Google Shape;333;p4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Misclassified products: Dataset often miscategorizes products in subcategories, leading to recommendations of misclassified products.</a:t>
            </a:r>
            <a:endParaRPr/>
          </a:p>
        </p:txBody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111" r="27115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340" name="Google Shape;340;p4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1" name="Google Shape;341;p4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dataset bias: Determine if high ratings are consistent with Amazon buyer behavior.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Address indiscriminate reviewers: Send a separate survey to these buyers to capture their preferences.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Solve the cold start problem: Add a contentbased approach to offer recommendations without prior reviews.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standardized classification: Improve the accuracy of subcategory predictions by implementing a standardized classification method.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are a team of internal data scientists at Amazon.</a:t>
            </a:r>
            <a:endParaRPr/>
          </a:p>
        </p:txBody>
      </p:sp>
      <p:sp>
        <p:nvSpPr>
          <p:cNvPr id="208" name="Google Shape;208;p30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project aims to create a recommendation system for the Amazon marketing team to send targeted recommendation e-mails.</a:t>
            </a:r>
            <a:endParaRPr/>
          </a:p>
        </p:txBody>
      </p:sp>
      <p:sp>
        <p:nvSpPr>
          <p:cNvPr id="209" name="Google Shape;209;p30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collaborative approach was taken, using existing ratings to make recommendations.</a:t>
            </a:r>
            <a:endParaRPr/>
          </a:p>
        </p:txBody>
      </p:sp>
      <p:sp>
        <p:nvSpPr>
          <p:cNvPr id="210" name="Google Shape;210;p30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project focuses on post-purchase email engagement for beauty products.</a:t>
            </a:r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12" name="Google Shape;212;p30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Personalized, relevant, and timely recommendations are important for customer re-engagement.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Offer personalized recommendations for users</a:t>
            </a:r>
            <a:endParaRPr/>
          </a:p>
        </p:txBody>
      </p:sp>
      <p:sp>
        <p:nvSpPr>
          <p:cNvPr id="347" name="Google Shape;347;p48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8" name="Google Shape;348;p48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Implement recommendation tools quickly and easily</a:t>
            </a:r>
            <a:endParaRPr/>
          </a:p>
        </p:txBody>
      </p:sp>
      <p:sp>
        <p:nvSpPr>
          <p:cNvPr id="349" name="Google Shape;349;p48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Increase user engagement and purchases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and attention 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18" name="Google Shape;218;p31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219" name="Google Shape;219;p31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Amazon's marketing team wants to improve postpurchase email engagement.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open postpurchase emails 17% more often than other automated emails.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Reengaging customers at post-purchase stage can lead to future purchases.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in postpurchase emails must be engaging and relevant.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recommendation system can help select personalized product recommendations for customers.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was collected from Amazon Beauty product reviews and meta data.</a:t>
            </a:r>
            <a:endParaRPr/>
          </a:p>
        </p:txBody>
      </p:sp>
      <p:sp>
        <p:nvSpPr>
          <p:cNvPr id="225" name="Google Shape;225;p32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Two separate JSON files were used: 5-core dataset and dataset with 198,502 reviews.</a:t>
            </a:r>
            <a:endParaRPr/>
          </a:p>
        </p:txBody>
      </p:sp>
      <p:sp>
        <p:nvSpPr>
          <p:cNvPr id="226" name="Google Shape;226;p32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Reviews were given on a scale of 1-5, with a majority of reviews receiving a rating of 5.</a:t>
            </a:r>
            <a:endParaRPr/>
          </a:p>
        </p:txBody>
      </p:sp>
      <p:sp>
        <p:nvSpPr>
          <p:cNvPr id="227" name="Google Shape;227;p32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 data contained 22,363 reviewers and 12,101 unique products.</a:t>
            </a:r>
            <a:endParaRPr/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 and Preparation</a:t>
            </a:r>
            <a:endParaRPr/>
          </a:p>
        </p:txBody>
      </p:sp>
      <p:sp>
        <p:nvSpPr>
          <p:cNvPr id="229" name="Google Shape;229;p32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smaller dataset was used for this project.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35" name="Google Shape;235;p33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Distributions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majority of reviews received under 10 ratings.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Distribution of product reviews varies.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goal is to make accurate recommendations despite the varying review distributions.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recommendation system should not recommend products that the customer has already purchased.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distributions impact model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and attention 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Reviews per Product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presentation focuses on the distribution of reviews per product and the recommendation system used to return items in the Beauty subcategory.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Majority of users rated under 10 products</a:t>
            </a:r>
            <a:endParaRPr/>
          </a:p>
        </p:txBody>
      </p:sp>
      <p:sp>
        <p:nvSpPr>
          <p:cNvPr id="253" name="Google Shape;253;p36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Distribution of the number of reviews completed by each user</a:t>
            </a:r>
            <a:endParaRPr/>
          </a:p>
        </p:txBody>
      </p:sp>
      <p:sp>
        <p:nvSpPr>
          <p:cNvPr id="254" name="Google Shape;254;p36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per Product</a:t>
            </a:r>
            <a:endParaRPr/>
          </a:p>
        </p:txBody>
      </p:sp>
      <p:sp>
        <p:nvSpPr>
          <p:cNvPr id="255" name="Google Shape;255;p36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Insights about user engagement and activity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259,204 unique products in Meta Data</a:t>
            </a:r>
            <a:endParaRPr/>
          </a:p>
        </p:txBody>
      </p:sp>
      <p:sp>
        <p:nvSpPr>
          <p:cNvPr id="261" name="Google Shape;261;p37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Focused on Beauty subcategories for recommendation system</a:t>
            </a:r>
            <a:endParaRPr/>
          </a:p>
        </p:txBody>
      </p:sp>
      <p:sp>
        <p:nvSpPr>
          <p:cNvPr id="262" name="Google Shape;262;p37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Identified six subcategories: Skin Care, Tools &amp; Accessories, Makeup, Hair Care, Bath &amp; Body, and Fragrance</a:t>
            </a:r>
            <a:endParaRPr/>
          </a:p>
        </p:txBody>
      </p:sp>
      <p:sp>
        <p:nvSpPr>
          <p:cNvPr id="263" name="Google Shape;263;p37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Importance of subcategories for personalized recommendations</a:t>
            </a:r>
            <a:endParaRPr/>
          </a:p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 per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