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B0CDA-54E7-4E44-BB29-210708D07224}" v="22" dt="2023-12-05T01:49:37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EFE9-54CB-49BA-B521-5538EB0DB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537AF7-B1F8-7B69-D33E-2BC8347B1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FD740-18A8-6480-1EEA-728BF9E4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AB72C-8612-70BB-D415-6BA0AE9A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4021-678C-A865-1EDD-EEE6309A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4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9138E-73FB-CECF-C734-452AF741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C3B0D3-77D3-77B4-520D-134570CA7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42520-AAD7-242E-574A-FD609119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82AB1-AC5A-787B-9001-86ABC8B2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55225-3A7A-924F-9AE2-BAACA1FD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6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79C32E-1B96-4AFE-A798-EF4A9B2D8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DEE68C-47F9-638B-2F66-BB7259193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6A216-8907-3233-62DB-2E6D3E3D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C54CA-715E-4963-FBF1-AEBD6094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8ACA8-4CC6-69EE-200F-EB55D72F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0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F831D-E43F-7D60-AF9A-A7D10F37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B7868-37E9-5A83-28A5-6DB464AD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B7469-9E83-162D-0C47-7F015FB1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4514C-7BAC-EE98-BCF7-5385882F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3CF84-0B47-3F1A-D0AF-FF93CE87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969D7-EE1C-F790-9FCD-104774DB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A0AA8-958D-F925-EEC3-24474FF11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D54B-4BD0-1171-2180-E4D98810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7E1A6-A9BB-C66E-52BF-C17CD9A7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47D2A-70D9-5311-A5CE-B0686AC8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4E882-1726-6416-3860-9C50AE0F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48EDD-3533-689A-8581-2425A4BFD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37A9D-DDA1-EE1B-3F03-5D104957F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1A794-1487-78DB-FFFB-683F18CD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F02AC-834C-F794-F9CD-6019E69E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A5CCC-B048-97AE-3557-89298CB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48AA0-9EEE-5787-D507-1E3EED7B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7E160-50BF-340F-558D-F25B1142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E6313-0BEC-53AE-AC95-53749E2D8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4E4A04-9A2B-F57C-FB18-8B9FB3CB2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680DFD-E145-3233-2FF4-2069CE753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ACD3F-7ACD-4646-AE11-3FAA0D2A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52CAC6-2883-96EE-B5A2-DE405CE4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DAA764-71DB-70A5-5212-7F24F81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1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3BA7A-06F3-B853-21C7-749E105D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A5A8FF-280E-D272-29A2-34E9870A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7551B3-EE3E-5BC2-CAA0-6C95333B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70A305-3D75-366E-6CEB-CEB3D03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123A77-DFF1-B79C-43F1-ABB273D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6AAD3A-2AE7-821F-158B-4751262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D86BC1-B841-F6AD-C3A7-59B21434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65E88-B899-0F05-2B22-BA45FEDE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00636-1E02-7CD7-CB20-E41A4D2DB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8BD35-AAB2-42C7-7820-9CA4A6BC9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D58C3B-D12F-11E8-1111-D8159AB3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541D8-4968-EE59-E9E1-F756F7B8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6EDD4-7598-5AE1-1121-E657C1CE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098BA-4EC5-C750-3355-A14A91D1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AB3F5E-2E78-9573-DB02-1681981DA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22FF4-B9AA-EE3E-086A-11CD6EFA4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12C1B-4913-8FEB-CBA3-FF237E11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78291-DC24-A301-C297-9A3FD0C0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BA0DE-4BF8-0219-968A-80CC9D5C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9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1E332A-16EE-E719-8B2F-DBEBDE58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5CB16-F3CE-BF06-306E-6C4FD1FD8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6D6F3-A104-BB1C-7553-7FBA5573B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B7E1-F807-45CE-B55A-8B611D27EA2F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F2246-534A-6DB0-EE8E-0B56D67B6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07304-1831-028B-5CAA-F9F71192B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1528-BFF9-4DD9-AAC9-AA347CD41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26F816-26F0-6576-4D7F-16085DAAB10D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4B8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5BE5-2FFB-7C41-EF1D-F4C68BAD51A0}"/>
              </a:ext>
            </a:extLst>
          </p:cNvPr>
          <p:cNvSpPr txBox="1"/>
          <p:nvPr/>
        </p:nvSpPr>
        <p:spPr>
          <a:xfrm>
            <a:off x="3691335" y="2321004"/>
            <a:ext cx="480933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err="1">
                <a:solidFill>
                  <a:srgbClr val="4B89DC"/>
                </a:solidFill>
                <a:latin typeface="Trade Gothic Next Heavy" panose="020F0502020204030204" pitchFamily="34" charset="0"/>
              </a:rPr>
              <a:t>Coddy</a:t>
            </a:r>
            <a:endParaRPr lang="ko-KR" altLang="en-US" sz="6000" b="1" dirty="0">
              <a:solidFill>
                <a:srgbClr val="4B89DC"/>
              </a:solidFill>
              <a:latin typeface="Trade Gothic Next Heavy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30B69-2962-EAE5-A817-4BCE3386C9AD}"/>
              </a:ext>
            </a:extLst>
          </p:cNvPr>
          <p:cNvSpPr txBox="1"/>
          <p:nvPr/>
        </p:nvSpPr>
        <p:spPr>
          <a:xfrm>
            <a:off x="5387312" y="492944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Code buddy</a:t>
            </a:r>
            <a:endParaRPr lang="ko-KR" altLang="en-US" b="1" dirty="0">
              <a:solidFill>
                <a:srgbClr val="4B89DC"/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C83B3856-9774-A0C9-132C-E7472E873E7E}"/>
              </a:ext>
            </a:extLst>
          </p:cNvPr>
          <p:cNvSpPr/>
          <p:nvPr/>
        </p:nvSpPr>
        <p:spPr>
          <a:xfrm>
            <a:off x="9712556" y="556591"/>
            <a:ext cx="2479444" cy="2215991"/>
          </a:xfrm>
          <a:custGeom>
            <a:avLst/>
            <a:gdLst/>
            <a:ahLst/>
            <a:cxnLst/>
            <a:rect l="l" t="t" r="r" b="b"/>
            <a:pathLst>
              <a:path w="7053143" h="7053143">
                <a:moveTo>
                  <a:pt x="0" y="0"/>
                </a:moveTo>
                <a:lnTo>
                  <a:pt x="7053143" y="0"/>
                </a:lnTo>
                <a:lnTo>
                  <a:pt x="7053143" y="7053143"/>
                </a:lnTo>
                <a:lnTo>
                  <a:pt x="0" y="705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26F816-26F0-6576-4D7F-16085DAAB10D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4B8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CFF40B2-9F02-77AB-C294-88A66861F243}"/>
              </a:ext>
            </a:extLst>
          </p:cNvPr>
          <p:cNvGrpSpPr/>
          <p:nvPr/>
        </p:nvGrpSpPr>
        <p:grpSpPr>
          <a:xfrm>
            <a:off x="583705" y="2225493"/>
            <a:ext cx="7130912" cy="3593379"/>
            <a:chOff x="0" y="0"/>
            <a:chExt cx="2037173" cy="1176636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588894B3-4DA0-8A35-B265-F904BE90B63C}"/>
                </a:ext>
              </a:extLst>
            </p:cNvPr>
            <p:cNvSpPr/>
            <p:nvPr/>
          </p:nvSpPr>
          <p:spPr>
            <a:xfrm>
              <a:off x="0" y="0"/>
              <a:ext cx="2037173" cy="1176636"/>
            </a:xfrm>
            <a:custGeom>
              <a:avLst/>
              <a:gdLst/>
              <a:ahLst/>
              <a:cxnLst/>
              <a:rect l="l" t="t" r="r" b="b"/>
              <a:pathLst>
                <a:path w="2037173" h="1176636">
                  <a:moveTo>
                    <a:pt x="0" y="0"/>
                  </a:moveTo>
                  <a:lnTo>
                    <a:pt x="2037173" y="0"/>
                  </a:lnTo>
                  <a:lnTo>
                    <a:pt x="2037173" y="1176636"/>
                  </a:lnTo>
                  <a:lnTo>
                    <a:pt x="0" y="1176636"/>
                  </a:lnTo>
                  <a:close/>
                </a:path>
              </a:pathLst>
            </a:custGeom>
            <a:solidFill>
              <a:srgbClr val="5271FF">
                <a:alpha val="29804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61F42B52-6429-F78F-037A-6F8A0051BE2D}"/>
                </a:ext>
              </a:extLst>
            </p:cNvPr>
            <p:cNvSpPr txBox="1"/>
            <p:nvPr/>
          </p:nvSpPr>
          <p:spPr>
            <a:xfrm>
              <a:off x="0" y="-47625"/>
              <a:ext cx="2037173" cy="1224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TextBox 11">
            <a:extLst>
              <a:ext uri="{FF2B5EF4-FFF2-40B4-BE49-F238E27FC236}">
                <a16:creationId xmlns:a16="http://schemas.microsoft.com/office/drawing/2014/main" id="{7308D2B4-7F35-8499-3713-070ECBF801A2}"/>
              </a:ext>
            </a:extLst>
          </p:cNvPr>
          <p:cNvSpPr txBox="1"/>
          <p:nvPr/>
        </p:nvSpPr>
        <p:spPr>
          <a:xfrm>
            <a:off x="1747839" y="2080049"/>
            <a:ext cx="5887648" cy="3747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3000" spc="-75" dirty="0">
                <a:solidFill>
                  <a:srgbClr val="4B89DC"/>
                </a:solidFill>
                <a:latin typeface="Trade Gothic Next Heavy" panose="020B0903040303020004" pitchFamily="34" charset="0"/>
                <a:ea typeface="Gothic A1 Light"/>
              </a:rPr>
              <a:t>How About </a:t>
            </a:r>
            <a:r>
              <a:rPr lang="en-US" sz="3000" spc="-75" dirty="0" err="1">
                <a:solidFill>
                  <a:srgbClr val="4B89DC"/>
                </a:solidFill>
                <a:latin typeface="Trade Gothic Next Heavy" panose="020B0903040303020004" pitchFamily="34" charset="0"/>
                <a:ea typeface="Gothic A1 Light"/>
              </a:rPr>
              <a:t>coddy</a:t>
            </a:r>
            <a:r>
              <a:rPr lang="en-US" sz="3000" spc="-75" dirty="0">
                <a:solidFill>
                  <a:srgbClr val="4B89DC"/>
                </a:solidFill>
                <a:latin typeface="Trade Gothic Next Heavy" panose="020B0903040303020004" pitchFamily="34" charset="0"/>
                <a:ea typeface="Gothic A1 Light"/>
              </a:rPr>
              <a:t>?</a:t>
            </a:r>
            <a:br>
              <a:rPr lang="en-US" sz="3000" spc="-75" dirty="0">
                <a:solidFill>
                  <a:srgbClr val="4B89DC"/>
                </a:solidFill>
                <a:latin typeface="Trade Gothic Next Heavy" panose="020B0903040303020004" pitchFamily="34" charset="0"/>
                <a:ea typeface="Gothic A1 Light"/>
              </a:rPr>
            </a:br>
            <a:r>
              <a:rPr lang="ko-KR" altLang="en-US" sz="3000" spc="-75" dirty="0">
                <a:solidFill>
                  <a:srgbClr val="4B89DC"/>
                </a:solidFill>
                <a:latin typeface="Trade Gothic Next Heavy" panose="020B0903040303020004" pitchFamily="34" charset="0"/>
                <a:ea typeface="Gothic A1 Light"/>
              </a:rPr>
              <a:t>전체 </a:t>
            </a:r>
            <a:r>
              <a:rPr lang="en-US" altLang="ko-KR" sz="3000" spc="-75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ERD </a:t>
            </a:r>
            <a:br>
              <a:rPr lang="en-US" altLang="ko-KR" sz="3000" spc="-75" dirty="0">
                <a:solidFill>
                  <a:srgbClr val="4B89DC"/>
                </a:solidFill>
                <a:latin typeface="Trade Gothic Next Heavy" panose="020B0903040303020004" pitchFamily="34" charset="0"/>
              </a:rPr>
            </a:br>
            <a:r>
              <a:rPr lang="ko-KR" altLang="en-US" sz="3000" spc="-75" dirty="0">
                <a:solidFill>
                  <a:srgbClr val="4B89DC"/>
                </a:solidFill>
                <a:latin typeface="Trade Gothic Next Heavy" panose="020B0903040303020004" pitchFamily="34" charset="0"/>
                <a:ea typeface="Gothic A1 Light"/>
              </a:rPr>
              <a:t>내가 구현할 기능</a:t>
            </a:r>
            <a:r>
              <a:rPr lang="en-US" altLang="ko-KR" sz="3000" spc="-75" dirty="0">
                <a:solidFill>
                  <a:srgbClr val="4B89DC"/>
                </a:solidFill>
                <a:latin typeface="Trade Gothic Next Heavy" panose="020B0903040303020004" pitchFamily="34" charset="0"/>
                <a:ea typeface="Gothic A1 Light"/>
              </a:rPr>
              <a:t>?</a:t>
            </a:r>
            <a:endParaRPr lang="en-US" sz="3000" spc="-75" dirty="0">
              <a:solidFill>
                <a:srgbClr val="4B89DC"/>
              </a:solidFill>
              <a:latin typeface="Trade Gothic Next Heavy" panose="020B0903040303020004" pitchFamily="34" charset="0"/>
            </a:endParaRPr>
          </a:p>
          <a:p>
            <a:pPr algn="l">
              <a:lnSpc>
                <a:spcPts val="6000"/>
              </a:lnSpc>
            </a:pPr>
            <a:r>
              <a:rPr lang="ko-KR" altLang="en-US" sz="3000" spc="-75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사용 기술 및 개발환경</a:t>
            </a:r>
            <a:br>
              <a:rPr lang="en-US" altLang="ko-KR" sz="3000" spc="-75" dirty="0">
                <a:solidFill>
                  <a:srgbClr val="4B89DC"/>
                </a:solidFill>
                <a:latin typeface="Trade Gothic Next Heavy" panose="020B0903040303020004" pitchFamily="34" charset="0"/>
              </a:rPr>
            </a:br>
            <a:r>
              <a:rPr lang="ko-KR" altLang="en-US" sz="3000" spc="-75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본인 기여도</a:t>
            </a:r>
            <a:endParaRPr lang="en-US" sz="3000" spc="-75" dirty="0">
              <a:solidFill>
                <a:srgbClr val="4B89DC"/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1B7453AF-493E-9C4B-AE41-C40EC15AF499}"/>
              </a:ext>
            </a:extLst>
          </p:cNvPr>
          <p:cNvSpPr txBox="1"/>
          <p:nvPr/>
        </p:nvSpPr>
        <p:spPr>
          <a:xfrm>
            <a:off x="841400" y="2098623"/>
            <a:ext cx="827310" cy="3720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3000" dirty="0">
                <a:solidFill>
                  <a:srgbClr val="4B89DC"/>
                </a:solidFill>
                <a:latin typeface="Nourd Bold"/>
              </a:rPr>
              <a:t>01</a:t>
            </a:r>
          </a:p>
          <a:p>
            <a:pPr>
              <a:lnSpc>
                <a:spcPts val="6000"/>
              </a:lnSpc>
            </a:pPr>
            <a:r>
              <a:rPr lang="en-US" sz="3000" dirty="0">
                <a:solidFill>
                  <a:srgbClr val="4B89DC"/>
                </a:solidFill>
                <a:latin typeface="Nourd Bold"/>
              </a:rPr>
              <a:t>02</a:t>
            </a:r>
          </a:p>
          <a:p>
            <a:pPr>
              <a:lnSpc>
                <a:spcPts val="6000"/>
              </a:lnSpc>
            </a:pPr>
            <a:r>
              <a:rPr lang="en-US" sz="3000" dirty="0">
                <a:solidFill>
                  <a:srgbClr val="4B89DC"/>
                </a:solidFill>
                <a:latin typeface="Nourd Bold"/>
              </a:rPr>
              <a:t>03</a:t>
            </a:r>
          </a:p>
          <a:p>
            <a:pPr>
              <a:lnSpc>
                <a:spcPts val="6000"/>
              </a:lnSpc>
            </a:pPr>
            <a:r>
              <a:rPr lang="en-US" sz="3000" dirty="0">
                <a:solidFill>
                  <a:srgbClr val="4B89DC"/>
                </a:solidFill>
                <a:latin typeface="Nourd Bold"/>
              </a:rPr>
              <a:t>04</a:t>
            </a:r>
          </a:p>
          <a:p>
            <a:pPr algn="l">
              <a:lnSpc>
                <a:spcPts val="6000"/>
              </a:lnSpc>
            </a:pPr>
            <a:r>
              <a:rPr lang="en-US" sz="3000" dirty="0">
                <a:solidFill>
                  <a:srgbClr val="4B89DC"/>
                </a:solidFill>
                <a:latin typeface="Nourd Bold"/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063F1-8FE2-1A41-7B51-AF070E92C491}"/>
              </a:ext>
            </a:extLst>
          </p:cNvPr>
          <p:cNvSpPr txBox="1"/>
          <p:nvPr/>
        </p:nvSpPr>
        <p:spPr>
          <a:xfrm>
            <a:off x="507076" y="13050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목차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82CB6B1-2579-1A74-FFD9-440F9E65D600}"/>
              </a:ext>
            </a:extLst>
          </p:cNvPr>
          <p:cNvSpPr/>
          <p:nvPr/>
        </p:nvSpPr>
        <p:spPr>
          <a:xfrm>
            <a:off x="9712556" y="556591"/>
            <a:ext cx="2479444" cy="2215991"/>
          </a:xfrm>
          <a:custGeom>
            <a:avLst/>
            <a:gdLst/>
            <a:ahLst/>
            <a:cxnLst/>
            <a:rect l="l" t="t" r="r" b="b"/>
            <a:pathLst>
              <a:path w="7053143" h="7053143">
                <a:moveTo>
                  <a:pt x="0" y="0"/>
                </a:moveTo>
                <a:lnTo>
                  <a:pt x="7053143" y="0"/>
                </a:lnTo>
                <a:lnTo>
                  <a:pt x="7053143" y="7053143"/>
                </a:lnTo>
                <a:lnTo>
                  <a:pt x="0" y="705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6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26F816-26F0-6576-4D7F-16085DAAB10D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4B8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E919C-E088-40B5-89FC-52B6E4DF6F3F}"/>
              </a:ext>
            </a:extLst>
          </p:cNvPr>
          <p:cNvSpPr txBox="1"/>
          <p:nvPr/>
        </p:nvSpPr>
        <p:spPr>
          <a:xfrm>
            <a:off x="507076" y="1305098"/>
            <a:ext cx="4230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How About </a:t>
            </a:r>
            <a:r>
              <a:rPr lang="en-US" altLang="ko-KR" sz="3600" dirty="0" err="1">
                <a:solidFill>
                  <a:srgbClr val="4B89DC"/>
                </a:solidFill>
                <a:latin typeface="Trade Gothic Next Heavy" panose="020B0903040303020004" pitchFamily="34" charset="0"/>
              </a:rPr>
              <a:t>Coddy</a:t>
            </a:r>
            <a:r>
              <a:rPr lang="en-US" altLang="ko-KR" sz="3600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? </a:t>
            </a:r>
            <a:endParaRPr lang="ko-KR" altLang="en-US" sz="3600" dirty="0">
              <a:solidFill>
                <a:srgbClr val="4B89DC"/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EF763-8303-0226-D24D-061A7143A75A}"/>
              </a:ext>
            </a:extLst>
          </p:cNvPr>
          <p:cNvSpPr txBox="1"/>
          <p:nvPr/>
        </p:nvSpPr>
        <p:spPr>
          <a:xfrm>
            <a:off x="507076" y="1962875"/>
            <a:ext cx="7986452" cy="74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159"/>
              </a:lnSpc>
            </a:pP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Code + Buddy 의 </a:t>
            </a:r>
            <a:r>
              <a:rPr lang="en-US" altLang="ko-KR" sz="2000" spc="-109" dirty="0" err="1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합성어로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, </a:t>
            </a:r>
            <a:r>
              <a:rPr lang="en-US" altLang="ko-KR" sz="2000" spc="-109" dirty="0" err="1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개발자들을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 </a:t>
            </a:r>
            <a:r>
              <a:rPr lang="en-US" altLang="ko-KR" sz="2000" spc="-109" dirty="0" err="1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위해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 </a:t>
            </a:r>
            <a:r>
              <a:rPr lang="en-US" altLang="ko-KR" sz="2000" spc="-109" dirty="0" err="1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만든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 </a:t>
            </a:r>
            <a:r>
              <a:rPr lang="en-US" altLang="ko-KR" sz="2000" spc="-109" dirty="0" err="1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스터디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 </a:t>
            </a:r>
            <a:r>
              <a:rPr lang="en-US" altLang="ko-KR" sz="2000" spc="-109" dirty="0" err="1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모집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 </a:t>
            </a:r>
            <a:r>
              <a:rPr lang="en-US" altLang="ko-KR" sz="2000" spc="-109" dirty="0" err="1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사이트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.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605179C-85E2-A915-4780-577E2C8C87EB}"/>
              </a:ext>
            </a:extLst>
          </p:cNvPr>
          <p:cNvSpPr/>
          <p:nvPr/>
        </p:nvSpPr>
        <p:spPr>
          <a:xfrm>
            <a:off x="9712556" y="556591"/>
            <a:ext cx="2479444" cy="2215991"/>
          </a:xfrm>
          <a:custGeom>
            <a:avLst/>
            <a:gdLst/>
            <a:ahLst/>
            <a:cxnLst/>
            <a:rect l="l" t="t" r="r" b="b"/>
            <a:pathLst>
              <a:path w="7053143" h="7053143">
                <a:moveTo>
                  <a:pt x="0" y="0"/>
                </a:moveTo>
                <a:lnTo>
                  <a:pt x="7053143" y="0"/>
                </a:lnTo>
                <a:lnTo>
                  <a:pt x="7053143" y="7053143"/>
                </a:lnTo>
                <a:lnTo>
                  <a:pt x="0" y="705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26F816-26F0-6576-4D7F-16085DAAB10D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4B8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E919C-E088-40B5-89FC-52B6E4DF6F3F}"/>
              </a:ext>
            </a:extLst>
          </p:cNvPr>
          <p:cNvSpPr txBox="1"/>
          <p:nvPr/>
        </p:nvSpPr>
        <p:spPr>
          <a:xfrm>
            <a:off x="507076" y="1305098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전체 </a:t>
            </a:r>
            <a:r>
              <a:rPr lang="en-US" altLang="ko-KR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ERD</a:t>
            </a:r>
            <a:endParaRPr lang="ko-KR" altLang="en-US" sz="3600" dirty="0">
              <a:solidFill>
                <a:srgbClr val="4B89DC"/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730F789-6FB1-1B93-E4CA-5D0A7679EE96}"/>
              </a:ext>
            </a:extLst>
          </p:cNvPr>
          <p:cNvSpPr txBox="1"/>
          <p:nvPr/>
        </p:nvSpPr>
        <p:spPr>
          <a:xfrm>
            <a:off x="507076" y="2605056"/>
            <a:ext cx="9606658" cy="390096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endParaRPr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926FFC2-0D35-7FAE-5EE7-AB269A7C78B2}"/>
              </a:ext>
            </a:extLst>
          </p:cNvPr>
          <p:cNvSpPr/>
          <p:nvPr/>
        </p:nvSpPr>
        <p:spPr>
          <a:xfrm>
            <a:off x="575546" y="2109102"/>
            <a:ext cx="10272563" cy="4396921"/>
          </a:xfrm>
          <a:custGeom>
            <a:avLst/>
            <a:gdLst/>
            <a:ahLst/>
            <a:cxnLst/>
            <a:rect l="l" t="t" r="r" b="b"/>
            <a:pathLst>
              <a:path w="17172049" h="9572625">
                <a:moveTo>
                  <a:pt x="0" y="0"/>
                </a:moveTo>
                <a:lnTo>
                  <a:pt x="17172049" y="0"/>
                </a:lnTo>
                <a:lnTo>
                  <a:pt x="17172049" y="9572625"/>
                </a:lnTo>
                <a:lnTo>
                  <a:pt x="0" y="9572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-497" r="-478" b="-4914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65F7C7-D7C8-4B30-1B30-A98D796D4790}"/>
              </a:ext>
            </a:extLst>
          </p:cNvPr>
          <p:cNvSpPr/>
          <p:nvPr/>
        </p:nvSpPr>
        <p:spPr>
          <a:xfrm>
            <a:off x="9712556" y="556591"/>
            <a:ext cx="2479444" cy="2215991"/>
          </a:xfrm>
          <a:custGeom>
            <a:avLst/>
            <a:gdLst/>
            <a:ahLst/>
            <a:cxnLst/>
            <a:rect l="l" t="t" r="r" b="b"/>
            <a:pathLst>
              <a:path w="7053143" h="7053143">
                <a:moveTo>
                  <a:pt x="0" y="0"/>
                </a:moveTo>
                <a:lnTo>
                  <a:pt x="7053143" y="0"/>
                </a:lnTo>
                <a:lnTo>
                  <a:pt x="7053143" y="7053143"/>
                </a:lnTo>
                <a:lnTo>
                  <a:pt x="0" y="70531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6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26F816-26F0-6576-4D7F-16085DAAB10D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4B8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E919C-E088-40B5-89FC-52B6E4DF6F3F}"/>
              </a:ext>
            </a:extLst>
          </p:cNvPr>
          <p:cNvSpPr txBox="1"/>
          <p:nvPr/>
        </p:nvSpPr>
        <p:spPr>
          <a:xfrm>
            <a:off x="507076" y="1305098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내가 구현할 기능</a:t>
            </a:r>
            <a:r>
              <a:rPr lang="en-US" altLang="ko-KR" sz="3600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? </a:t>
            </a:r>
            <a:endParaRPr lang="ko-KR" altLang="en-US" sz="3600" dirty="0">
              <a:solidFill>
                <a:srgbClr val="4B89DC"/>
              </a:solidFill>
              <a:latin typeface="Trade Gothic Next Heavy" panose="020B090304030302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E3EE6-DFBF-5C1D-1936-8632969CB389}"/>
              </a:ext>
            </a:extLst>
          </p:cNvPr>
          <p:cNvSpPr txBox="1"/>
          <p:nvPr/>
        </p:nvSpPr>
        <p:spPr>
          <a:xfrm>
            <a:off x="507076" y="1951429"/>
            <a:ext cx="4657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=&gt; </a:t>
            </a:r>
            <a:r>
              <a:rPr lang="ko-KR" altLang="en-US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게시판</a:t>
            </a:r>
            <a:r>
              <a:rPr lang="en-US" altLang="ko-KR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(</a:t>
            </a:r>
            <a:r>
              <a:rPr lang="ko-KR" altLang="en-US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자유</a:t>
            </a:r>
            <a:r>
              <a:rPr lang="en-US" altLang="ko-KR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, </a:t>
            </a:r>
            <a:r>
              <a:rPr lang="ko-KR" altLang="en-US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공지</a:t>
            </a:r>
            <a:r>
              <a:rPr lang="en-US" altLang="ko-KR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)</a:t>
            </a:r>
            <a:endParaRPr lang="ko-KR" altLang="en-US" sz="3600" dirty="0">
              <a:solidFill>
                <a:srgbClr val="4B89DC"/>
              </a:solidFill>
              <a:latin typeface="Trade Gothic Next Heavy" panose="020B0903040303020004" pitchFamily="34" charset="0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C28BC1B7-F86F-9D60-17FE-5D73C29E16B0}"/>
              </a:ext>
            </a:extLst>
          </p:cNvPr>
          <p:cNvGrpSpPr/>
          <p:nvPr/>
        </p:nvGrpSpPr>
        <p:grpSpPr>
          <a:xfrm>
            <a:off x="507076" y="2605056"/>
            <a:ext cx="9681472" cy="3900967"/>
            <a:chOff x="0" y="-47625"/>
            <a:chExt cx="3148221" cy="1958089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88D2E5-E2A5-95E2-0192-89A96E6D2409}"/>
                </a:ext>
              </a:extLst>
            </p:cNvPr>
            <p:cNvSpPr/>
            <p:nvPr/>
          </p:nvSpPr>
          <p:spPr>
            <a:xfrm>
              <a:off x="24328" y="0"/>
              <a:ext cx="3123893" cy="1910464"/>
            </a:xfrm>
            <a:custGeom>
              <a:avLst/>
              <a:gdLst/>
              <a:ahLst/>
              <a:cxnLst/>
              <a:rect l="l" t="t" r="r" b="b"/>
              <a:pathLst>
                <a:path w="3123893" h="1910464">
                  <a:moveTo>
                    <a:pt x="0" y="0"/>
                  </a:moveTo>
                  <a:lnTo>
                    <a:pt x="3123893" y="0"/>
                  </a:lnTo>
                  <a:lnTo>
                    <a:pt x="3123893" y="1910464"/>
                  </a:lnTo>
                  <a:lnTo>
                    <a:pt x="0" y="1910464"/>
                  </a:lnTo>
                  <a:close/>
                </a:path>
              </a:pathLst>
            </a:custGeom>
            <a:solidFill>
              <a:srgbClr val="5573FF">
                <a:alpha val="29804"/>
              </a:srgbClr>
            </a:solidFill>
          </p:spPr>
          <p:txBody>
            <a:bodyPr/>
            <a:lstStyle/>
            <a:p>
              <a:r>
                <a:rPr lang="ko-KR" altLang="en-US" dirty="0"/>
                <a:t>자유게시판</a:t>
              </a:r>
              <a:br>
                <a:rPr lang="en-US" altLang="ko-KR" dirty="0"/>
              </a:br>
              <a:r>
                <a:rPr lang="en-US" altLang="ko-KR" dirty="0"/>
                <a:t>- </a:t>
              </a:r>
              <a:r>
                <a:rPr lang="ko-KR" altLang="en-US" dirty="0"/>
                <a:t>회원 로그인에 후 작성</a:t>
              </a:r>
              <a:r>
                <a:rPr lang="en-US" altLang="ko-KR" dirty="0"/>
                <a:t>, </a:t>
              </a:r>
              <a:r>
                <a:rPr lang="ko-KR" altLang="en-US" dirty="0"/>
                <a:t>첨부파일 업로드</a:t>
              </a:r>
              <a:r>
                <a:rPr lang="en-US" altLang="ko-KR" dirty="0"/>
                <a:t>, </a:t>
              </a:r>
              <a:r>
                <a:rPr lang="ko-KR" altLang="en-US" dirty="0"/>
                <a:t>수정</a:t>
              </a:r>
              <a:r>
                <a:rPr lang="en-US" altLang="ko-KR" dirty="0"/>
                <a:t>, </a:t>
              </a:r>
              <a:r>
                <a:rPr lang="ko-KR" altLang="en-US" dirty="0"/>
                <a:t>삭제</a:t>
              </a:r>
              <a:r>
                <a:rPr lang="en-US" altLang="ko-KR" dirty="0"/>
                <a:t>, </a:t>
              </a:r>
              <a:r>
                <a:rPr lang="ko-KR" altLang="en-US" dirty="0"/>
                <a:t>목록</a:t>
              </a:r>
              <a:r>
                <a:rPr lang="en-US" altLang="ko-KR" dirty="0"/>
                <a:t>, </a:t>
              </a:r>
              <a:r>
                <a:rPr lang="ko-KR" altLang="en-US" dirty="0"/>
                <a:t>상세보기</a:t>
              </a:r>
              <a:endParaRPr lang="en-US" altLang="ko-KR" dirty="0"/>
            </a:p>
            <a:p>
              <a:br>
                <a:rPr lang="en-US" altLang="ko-KR" dirty="0"/>
              </a:br>
              <a:r>
                <a:rPr lang="ko-KR" altLang="en-US" dirty="0"/>
                <a:t>공지게시판</a:t>
              </a:r>
              <a:br>
                <a:rPr lang="en-US" altLang="ko-KR" dirty="0"/>
              </a:br>
              <a:r>
                <a:rPr lang="en-US" altLang="ko-KR" dirty="0"/>
                <a:t>- </a:t>
              </a:r>
              <a:r>
                <a:rPr lang="ko-KR" altLang="en-US" dirty="0"/>
                <a:t>관리자 로그인 후 작성</a:t>
              </a:r>
              <a:r>
                <a:rPr lang="en-US" altLang="ko-KR" dirty="0"/>
                <a:t>, </a:t>
              </a:r>
              <a:r>
                <a:rPr lang="ko-KR" altLang="en-US" dirty="0"/>
                <a:t>첨부파일 업로드</a:t>
              </a:r>
              <a:r>
                <a:rPr lang="en-US" altLang="ko-KR" dirty="0"/>
                <a:t>, </a:t>
              </a:r>
              <a:r>
                <a:rPr lang="ko-KR" altLang="en-US" dirty="0"/>
                <a:t>수정</a:t>
              </a:r>
              <a:r>
                <a:rPr lang="en-US" altLang="ko-KR" dirty="0"/>
                <a:t>, </a:t>
              </a:r>
              <a:r>
                <a:rPr lang="ko-KR" altLang="en-US" dirty="0"/>
                <a:t>삭제</a:t>
              </a:r>
              <a:r>
                <a:rPr lang="en-US" altLang="ko-KR" dirty="0"/>
                <a:t> , </a:t>
              </a:r>
              <a:r>
                <a:rPr lang="ko-KR" altLang="en-US" dirty="0"/>
                <a:t>목록</a:t>
              </a:r>
              <a:r>
                <a:rPr lang="en-US" altLang="ko-KR" dirty="0"/>
                <a:t>, </a:t>
              </a:r>
              <a:r>
                <a:rPr lang="ko-KR" altLang="en-US" dirty="0"/>
                <a:t>상세보기</a:t>
              </a:r>
              <a:br>
                <a:rPr lang="en-US" altLang="ko-KR" dirty="0"/>
              </a:br>
              <a:endParaRPr lang="en-US" altLang="ko-KR" dirty="0"/>
            </a:p>
            <a:p>
              <a:r>
                <a:rPr lang="ko-KR" altLang="en-US" dirty="0"/>
                <a:t>공통사항</a:t>
              </a:r>
              <a:br>
                <a:rPr lang="en-US" altLang="ko-KR" dirty="0"/>
              </a:br>
              <a:r>
                <a:rPr lang="en-US" altLang="ko-KR" dirty="0"/>
                <a:t>- </a:t>
              </a:r>
              <a:r>
                <a:rPr lang="ko-KR" altLang="en-US" dirty="0"/>
                <a:t>댓글</a:t>
              </a:r>
              <a:r>
                <a:rPr lang="en-US" altLang="ko-KR" dirty="0"/>
                <a:t> </a:t>
              </a:r>
              <a:r>
                <a:rPr lang="ko-KR" altLang="en-US" dirty="0"/>
                <a:t>작성</a:t>
              </a:r>
              <a:r>
                <a:rPr lang="en-US" altLang="ko-KR" dirty="0"/>
                <a:t>, </a:t>
              </a:r>
              <a:r>
                <a:rPr lang="ko-KR" altLang="en-US" dirty="0"/>
                <a:t>조회</a:t>
              </a:r>
              <a:r>
                <a:rPr lang="en-US" altLang="ko-KR" dirty="0"/>
                <a:t>, </a:t>
              </a:r>
              <a:r>
                <a:rPr lang="ko-KR" altLang="en-US" dirty="0"/>
                <a:t>수정</a:t>
              </a:r>
              <a:r>
                <a:rPr lang="en-US" altLang="ko-KR" dirty="0"/>
                <a:t>, </a:t>
              </a:r>
              <a:r>
                <a:rPr lang="ko-KR" altLang="en-US" dirty="0"/>
                <a:t>삭제</a:t>
              </a:r>
              <a:br>
                <a:rPr lang="en-US" altLang="ko-KR" dirty="0"/>
              </a:br>
              <a:r>
                <a:rPr lang="en-US" altLang="ko-KR" dirty="0"/>
                <a:t>- </a:t>
              </a:r>
              <a:r>
                <a:rPr lang="ko-KR" altLang="en-US" sz="1800" dirty="0" err="1">
                  <a:solidFill>
                    <a:srgbClr val="000000"/>
                  </a:solidFill>
                </a:rPr>
                <a:t>최신순</a:t>
              </a:r>
              <a:r>
                <a:rPr lang="en-US" altLang="ko-KR" sz="1800" dirty="0">
                  <a:solidFill>
                    <a:srgbClr val="000000"/>
                  </a:solidFill>
                </a:rPr>
                <a:t>, </a:t>
              </a:r>
              <a:r>
                <a:rPr lang="ko-KR" altLang="en-US" sz="1800" dirty="0">
                  <a:solidFill>
                    <a:srgbClr val="000000"/>
                  </a:solidFill>
                </a:rPr>
                <a:t>정확도순</a:t>
              </a:r>
              <a:r>
                <a:rPr lang="en-US" altLang="ko-KR" sz="1800" dirty="0">
                  <a:solidFill>
                    <a:srgbClr val="000000"/>
                  </a:solidFill>
                </a:rPr>
                <a:t>, </a:t>
              </a:r>
              <a:r>
                <a:rPr lang="ko-KR" altLang="en-US" sz="1800" dirty="0" err="1">
                  <a:solidFill>
                    <a:srgbClr val="000000"/>
                  </a:solidFill>
                </a:rPr>
                <a:t>답변많은순</a:t>
              </a:r>
              <a:r>
                <a:rPr lang="en-US" altLang="ko-KR" sz="1800" dirty="0">
                  <a:solidFill>
                    <a:srgbClr val="000000"/>
                  </a:solidFill>
                </a:rPr>
                <a:t>, </a:t>
              </a:r>
              <a:r>
                <a:rPr lang="ko-KR" altLang="en-US" sz="1800" dirty="0" err="1">
                  <a:solidFill>
                    <a:srgbClr val="000000"/>
                  </a:solidFill>
                </a:rPr>
                <a:t>좋아요순</a:t>
              </a:r>
              <a:r>
                <a:rPr lang="ko-KR" altLang="en-US" dirty="0" err="1">
                  <a:solidFill>
                    <a:srgbClr val="000000"/>
                  </a:solidFill>
                </a:rPr>
                <a:t>으로</a:t>
              </a:r>
              <a:r>
                <a:rPr lang="ko-KR" altLang="en-US" dirty="0">
                  <a:solidFill>
                    <a:srgbClr val="000000"/>
                  </a:solidFill>
                </a:rPr>
                <a:t> 나열할 수 있게 함</a:t>
              </a:r>
              <a:br>
                <a:rPr lang="en-US" altLang="ko-KR" dirty="0">
                  <a:solidFill>
                    <a:srgbClr val="000000"/>
                  </a:solidFill>
                </a:rPr>
              </a:br>
              <a:r>
                <a:rPr lang="en-US" altLang="ko-KR" dirty="0">
                  <a:solidFill>
                    <a:srgbClr val="000000"/>
                  </a:solidFill>
                </a:rPr>
                <a:t>- </a:t>
              </a:r>
              <a:r>
                <a:rPr lang="ko-KR" altLang="en-US" dirty="0" err="1">
                  <a:solidFill>
                    <a:srgbClr val="000000"/>
                  </a:solidFill>
                </a:rPr>
                <a:t>페이징</a:t>
              </a:r>
              <a:r>
                <a:rPr lang="ko-KR" altLang="en-US" dirty="0">
                  <a:solidFill>
                    <a:srgbClr val="000000"/>
                  </a:solidFill>
                </a:rPr>
                <a:t> 처리</a:t>
              </a:r>
              <a:br>
                <a:rPr lang="en-US" altLang="ko-KR" dirty="0">
                  <a:solidFill>
                    <a:srgbClr val="000000"/>
                  </a:solidFill>
                </a:rPr>
              </a:br>
              <a:r>
                <a:rPr lang="en-US" altLang="ko-KR" dirty="0">
                  <a:solidFill>
                    <a:srgbClr val="000000"/>
                  </a:solidFill>
                </a:rPr>
                <a:t>- </a:t>
              </a:r>
              <a:r>
                <a:rPr lang="ko-KR" altLang="en-US" dirty="0">
                  <a:solidFill>
                    <a:srgbClr val="000000"/>
                  </a:solidFill>
                </a:rPr>
                <a:t>각 게시판 하단 </a:t>
              </a:r>
              <a:r>
                <a:rPr lang="ko-KR" altLang="en-US" dirty="0" err="1">
                  <a:solidFill>
                    <a:srgbClr val="000000"/>
                  </a:solidFill>
                </a:rPr>
                <a:t>검색창</a:t>
              </a:r>
              <a:r>
                <a:rPr lang="ko-KR" altLang="en-US" dirty="0">
                  <a:solidFill>
                    <a:srgbClr val="000000"/>
                  </a:solidFill>
                </a:rPr>
                <a:t> 구현</a:t>
              </a:r>
              <a:endParaRPr lang="en-US" altLang="ko-KR" dirty="0">
                <a:solidFill>
                  <a:srgbClr val="000000"/>
                </a:solidFill>
              </a:endParaRPr>
            </a:p>
            <a:p>
              <a:br>
                <a:rPr lang="en-US" altLang="ko-KR" dirty="0">
                  <a:solidFill>
                    <a:srgbClr val="000000"/>
                  </a:solidFill>
                  <a:latin typeface="Courier New" panose="02070309020205020404" pitchFamily="49" charset="0"/>
                </a:rPr>
              </a:br>
              <a:endParaRPr lang="en-US" altLang="ko-KR" dirty="0"/>
            </a:p>
            <a:p>
              <a:endParaRPr lang="ko-KR" altLang="en-US" dirty="0"/>
            </a:p>
            <a:p>
              <a:endParaRPr lang="ko-KR" alt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730F789-6FB1-1B93-E4CA-5D0A7679EE96}"/>
                </a:ext>
              </a:extLst>
            </p:cNvPr>
            <p:cNvSpPr txBox="1"/>
            <p:nvPr/>
          </p:nvSpPr>
          <p:spPr>
            <a:xfrm>
              <a:off x="0" y="-47625"/>
              <a:ext cx="3123893" cy="1958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Freeform 3">
            <a:extLst>
              <a:ext uri="{FF2B5EF4-FFF2-40B4-BE49-F238E27FC236}">
                <a16:creationId xmlns:a16="http://schemas.microsoft.com/office/drawing/2014/main" id="{A9AB14BE-9D41-F5A1-6406-A4858E115064}"/>
              </a:ext>
            </a:extLst>
          </p:cNvPr>
          <p:cNvSpPr/>
          <p:nvPr/>
        </p:nvSpPr>
        <p:spPr>
          <a:xfrm>
            <a:off x="9712556" y="556591"/>
            <a:ext cx="2479444" cy="2215991"/>
          </a:xfrm>
          <a:custGeom>
            <a:avLst/>
            <a:gdLst/>
            <a:ahLst/>
            <a:cxnLst/>
            <a:rect l="l" t="t" r="r" b="b"/>
            <a:pathLst>
              <a:path w="7053143" h="7053143">
                <a:moveTo>
                  <a:pt x="0" y="0"/>
                </a:moveTo>
                <a:lnTo>
                  <a:pt x="7053143" y="0"/>
                </a:lnTo>
                <a:lnTo>
                  <a:pt x="7053143" y="7053143"/>
                </a:lnTo>
                <a:lnTo>
                  <a:pt x="0" y="705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26F816-26F0-6576-4D7F-16085DAAB10D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4B8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E919C-E088-40B5-89FC-52B6E4DF6F3F}"/>
              </a:ext>
            </a:extLst>
          </p:cNvPr>
          <p:cNvSpPr txBox="1"/>
          <p:nvPr/>
        </p:nvSpPr>
        <p:spPr>
          <a:xfrm>
            <a:off x="507076" y="1305098"/>
            <a:ext cx="468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사용 기술 및 개발환경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E2FF9E3-E010-AE2B-85A4-F9F321DECC70}"/>
              </a:ext>
            </a:extLst>
          </p:cNvPr>
          <p:cNvSpPr/>
          <p:nvPr/>
        </p:nvSpPr>
        <p:spPr>
          <a:xfrm>
            <a:off x="716415" y="2725180"/>
            <a:ext cx="2000471" cy="1206987"/>
          </a:xfrm>
          <a:custGeom>
            <a:avLst/>
            <a:gdLst/>
            <a:ahLst/>
            <a:cxnLst/>
            <a:rect l="l" t="t" r="r" b="b"/>
            <a:pathLst>
              <a:path w="4230069" h="2047354">
                <a:moveTo>
                  <a:pt x="0" y="0"/>
                </a:moveTo>
                <a:lnTo>
                  <a:pt x="4230070" y="0"/>
                </a:lnTo>
                <a:lnTo>
                  <a:pt x="4230070" y="2047354"/>
                </a:lnTo>
                <a:lnTo>
                  <a:pt x="0" y="2047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A52CBB0-678D-57E0-B02E-B415E4E47E94}"/>
              </a:ext>
            </a:extLst>
          </p:cNvPr>
          <p:cNvSpPr/>
          <p:nvPr/>
        </p:nvSpPr>
        <p:spPr>
          <a:xfrm>
            <a:off x="3106950" y="2331007"/>
            <a:ext cx="2620519" cy="1748470"/>
          </a:xfrm>
          <a:custGeom>
            <a:avLst/>
            <a:gdLst/>
            <a:ahLst/>
            <a:cxnLst/>
            <a:rect l="l" t="t" r="r" b="b"/>
            <a:pathLst>
              <a:path w="5478365" h="3081581">
                <a:moveTo>
                  <a:pt x="0" y="0"/>
                </a:moveTo>
                <a:lnTo>
                  <a:pt x="5478366" y="0"/>
                </a:lnTo>
                <a:lnTo>
                  <a:pt x="5478366" y="3081580"/>
                </a:lnTo>
                <a:lnTo>
                  <a:pt x="0" y="30815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572A49A-52CF-CEA6-8092-51D38D0C13D7}"/>
              </a:ext>
            </a:extLst>
          </p:cNvPr>
          <p:cNvSpPr/>
          <p:nvPr/>
        </p:nvSpPr>
        <p:spPr>
          <a:xfrm>
            <a:off x="6537671" y="2613314"/>
            <a:ext cx="1046955" cy="1122989"/>
          </a:xfrm>
          <a:custGeom>
            <a:avLst/>
            <a:gdLst/>
            <a:ahLst/>
            <a:cxnLst/>
            <a:rect l="l" t="t" r="r" b="b"/>
            <a:pathLst>
              <a:path w="2867123" h="2867123">
                <a:moveTo>
                  <a:pt x="0" y="0"/>
                </a:moveTo>
                <a:lnTo>
                  <a:pt x="2867123" y="0"/>
                </a:lnTo>
                <a:lnTo>
                  <a:pt x="2867123" y="2867122"/>
                </a:lnTo>
                <a:lnTo>
                  <a:pt x="0" y="2867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A1BCA37-8567-5547-3D54-AB2A8F12663A}"/>
              </a:ext>
            </a:extLst>
          </p:cNvPr>
          <p:cNvSpPr/>
          <p:nvPr/>
        </p:nvSpPr>
        <p:spPr>
          <a:xfrm>
            <a:off x="8170086" y="2613314"/>
            <a:ext cx="1109154" cy="1189707"/>
          </a:xfrm>
          <a:custGeom>
            <a:avLst/>
            <a:gdLst/>
            <a:ahLst/>
            <a:cxnLst/>
            <a:rect l="l" t="t" r="r" b="b"/>
            <a:pathLst>
              <a:path w="3037460" h="3037460">
                <a:moveTo>
                  <a:pt x="0" y="0"/>
                </a:moveTo>
                <a:lnTo>
                  <a:pt x="3037460" y="0"/>
                </a:lnTo>
                <a:lnTo>
                  <a:pt x="3037460" y="3037460"/>
                </a:lnTo>
                <a:lnTo>
                  <a:pt x="0" y="30374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550B629-CB41-E2D9-6B3C-07469CBCE7C6}"/>
              </a:ext>
            </a:extLst>
          </p:cNvPr>
          <p:cNvSpPr/>
          <p:nvPr/>
        </p:nvSpPr>
        <p:spPr>
          <a:xfrm>
            <a:off x="2149968" y="4705918"/>
            <a:ext cx="1133836" cy="1216181"/>
          </a:xfrm>
          <a:custGeom>
            <a:avLst/>
            <a:gdLst/>
            <a:ahLst/>
            <a:cxnLst/>
            <a:rect l="l" t="t" r="r" b="b"/>
            <a:pathLst>
              <a:path w="3105052" h="3105052">
                <a:moveTo>
                  <a:pt x="0" y="0"/>
                </a:moveTo>
                <a:lnTo>
                  <a:pt x="3105052" y="0"/>
                </a:lnTo>
                <a:lnTo>
                  <a:pt x="3105052" y="3105053"/>
                </a:lnTo>
                <a:lnTo>
                  <a:pt x="0" y="31050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D04310F-EDC6-4810-1AFF-45675258D148}"/>
              </a:ext>
            </a:extLst>
          </p:cNvPr>
          <p:cNvSpPr/>
          <p:nvPr/>
        </p:nvSpPr>
        <p:spPr>
          <a:xfrm>
            <a:off x="5188166" y="4830955"/>
            <a:ext cx="1075954" cy="1154095"/>
          </a:xfrm>
          <a:custGeom>
            <a:avLst/>
            <a:gdLst/>
            <a:ahLst/>
            <a:cxnLst/>
            <a:rect l="l" t="t" r="r" b="b"/>
            <a:pathLst>
              <a:path w="2946540" h="2946540">
                <a:moveTo>
                  <a:pt x="0" y="0"/>
                </a:moveTo>
                <a:lnTo>
                  <a:pt x="2946540" y="0"/>
                </a:lnTo>
                <a:lnTo>
                  <a:pt x="2946540" y="2946540"/>
                </a:lnTo>
                <a:lnTo>
                  <a:pt x="0" y="29465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FB029B0-8D25-BA40-6702-E87ED8405D45}"/>
              </a:ext>
            </a:extLst>
          </p:cNvPr>
          <p:cNvSpPr/>
          <p:nvPr/>
        </p:nvSpPr>
        <p:spPr>
          <a:xfrm>
            <a:off x="8533331" y="4465324"/>
            <a:ext cx="1491818" cy="1216180"/>
          </a:xfrm>
          <a:custGeom>
            <a:avLst/>
            <a:gdLst/>
            <a:ahLst/>
            <a:cxnLst/>
            <a:rect l="l" t="t" r="r" b="b"/>
            <a:pathLst>
              <a:path w="2889031" h="2889031">
                <a:moveTo>
                  <a:pt x="0" y="0"/>
                </a:moveTo>
                <a:lnTo>
                  <a:pt x="2889031" y="0"/>
                </a:lnTo>
                <a:lnTo>
                  <a:pt x="2889031" y="2889031"/>
                </a:lnTo>
                <a:lnTo>
                  <a:pt x="0" y="28890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3D29925B-B005-9070-23EA-73C1EE60E6BC}"/>
              </a:ext>
            </a:extLst>
          </p:cNvPr>
          <p:cNvSpPr/>
          <p:nvPr/>
        </p:nvSpPr>
        <p:spPr>
          <a:xfrm>
            <a:off x="9712556" y="556591"/>
            <a:ext cx="2479444" cy="2215991"/>
          </a:xfrm>
          <a:custGeom>
            <a:avLst/>
            <a:gdLst/>
            <a:ahLst/>
            <a:cxnLst/>
            <a:rect l="l" t="t" r="r" b="b"/>
            <a:pathLst>
              <a:path w="7053143" h="7053143">
                <a:moveTo>
                  <a:pt x="0" y="0"/>
                </a:moveTo>
                <a:lnTo>
                  <a:pt x="7053143" y="0"/>
                </a:lnTo>
                <a:lnTo>
                  <a:pt x="7053143" y="7053143"/>
                </a:lnTo>
                <a:lnTo>
                  <a:pt x="0" y="70531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0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26F816-26F0-6576-4D7F-16085DAAB10D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4B8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E919C-E088-40B5-89FC-52B6E4DF6F3F}"/>
              </a:ext>
            </a:extLst>
          </p:cNvPr>
          <p:cNvSpPr txBox="1"/>
          <p:nvPr/>
        </p:nvSpPr>
        <p:spPr>
          <a:xfrm>
            <a:off x="507076" y="1305098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4B89DC"/>
                </a:solidFill>
                <a:latin typeface="Trade Gothic Next Heavy" panose="020B0903040303020004" pitchFamily="34" charset="0"/>
              </a:rPr>
              <a:t>본인 기여도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7E1D3-88EC-5F05-9D0C-B86F2D69267B}"/>
              </a:ext>
            </a:extLst>
          </p:cNvPr>
          <p:cNvSpPr txBox="1"/>
          <p:nvPr/>
        </p:nvSpPr>
        <p:spPr>
          <a:xfrm>
            <a:off x="553560" y="1952937"/>
            <a:ext cx="10003604" cy="1420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10%</a:t>
            </a:r>
          </a:p>
          <a:p>
            <a:pPr>
              <a:lnSpc>
                <a:spcPct val="150000"/>
              </a:lnSpc>
            </a:pP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=&gt; </a:t>
            </a:r>
            <a:r>
              <a:rPr lang="ko-KR" altLang="en-US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맡고 있는 자유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, </a:t>
            </a:r>
            <a:r>
              <a:rPr lang="ko-KR" altLang="en-US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공지 게시판의 </a:t>
            </a:r>
            <a:r>
              <a:rPr lang="en-US" altLang="ko-KR" sz="2000" spc="-109" dirty="0" err="1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jsp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 </a:t>
            </a:r>
            <a:r>
              <a:rPr lang="ko-KR" altLang="en-US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파일 및 페이지만 연결되도록 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controller </a:t>
            </a:r>
            <a:r>
              <a:rPr lang="ko-KR" altLang="en-US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작성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      </a:t>
            </a:r>
            <a:r>
              <a:rPr lang="ko-KR" altLang="en-US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그 외에는 아직 매핑 수정 및 </a:t>
            </a:r>
            <a:r>
              <a:rPr lang="en-US" altLang="ko-KR" sz="2000" spc="-109" dirty="0" err="1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jsp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 </a:t>
            </a:r>
            <a:r>
              <a:rPr lang="ko-KR" altLang="en-US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파일 내에서 프런트 구현중</a:t>
            </a:r>
            <a:r>
              <a:rPr lang="en-US" altLang="ko-KR" sz="2000" spc="-109" dirty="0">
                <a:solidFill>
                  <a:srgbClr val="4B89DC"/>
                </a:solidFill>
                <a:latin typeface="Trade Gothic Next Heavy" panose="020B0903040303020004" pitchFamily="34" charset="0"/>
                <a:ea typeface="210 네모진 Bold"/>
              </a:rPr>
              <a:t>.</a:t>
            </a: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5D8F5BD3-45D6-8663-29A5-BA530BE3AB30}"/>
              </a:ext>
            </a:extLst>
          </p:cNvPr>
          <p:cNvSpPr/>
          <p:nvPr/>
        </p:nvSpPr>
        <p:spPr>
          <a:xfrm>
            <a:off x="9712556" y="556591"/>
            <a:ext cx="2479444" cy="2215991"/>
          </a:xfrm>
          <a:custGeom>
            <a:avLst/>
            <a:gdLst/>
            <a:ahLst/>
            <a:cxnLst/>
            <a:rect l="l" t="t" r="r" b="b"/>
            <a:pathLst>
              <a:path w="7053143" h="7053143">
                <a:moveTo>
                  <a:pt x="0" y="0"/>
                </a:moveTo>
                <a:lnTo>
                  <a:pt x="7053143" y="0"/>
                </a:lnTo>
                <a:lnTo>
                  <a:pt x="7053143" y="7053143"/>
                </a:lnTo>
                <a:lnTo>
                  <a:pt x="0" y="705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0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26F816-26F0-6576-4D7F-16085DAAB10D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4B8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94C73D0-B674-BEA4-D9CB-FF166EA62EB3}"/>
              </a:ext>
            </a:extLst>
          </p:cNvPr>
          <p:cNvSpPr/>
          <p:nvPr/>
        </p:nvSpPr>
        <p:spPr>
          <a:xfrm>
            <a:off x="3919496" y="556591"/>
            <a:ext cx="4836968" cy="4885735"/>
          </a:xfrm>
          <a:custGeom>
            <a:avLst/>
            <a:gdLst/>
            <a:ahLst/>
            <a:cxnLst/>
            <a:rect l="l" t="t" r="r" b="b"/>
            <a:pathLst>
              <a:path w="7053143" h="7053143">
                <a:moveTo>
                  <a:pt x="0" y="0"/>
                </a:moveTo>
                <a:lnTo>
                  <a:pt x="7053143" y="0"/>
                </a:lnTo>
                <a:lnTo>
                  <a:pt x="7053143" y="7053143"/>
                </a:lnTo>
                <a:lnTo>
                  <a:pt x="0" y="705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9C8BCDC-04D7-4A7E-C337-9649587EC712}"/>
              </a:ext>
            </a:extLst>
          </p:cNvPr>
          <p:cNvSpPr txBox="1"/>
          <p:nvPr/>
        </p:nvSpPr>
        <p:spPr>
          <a:xfrm>
            <a:off x="1556453" y="5332068"/>
            <a:ext cx="9563054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351"/>
              </a:lnSpc>
            </a:pPr>
            <a:r>
              <a:rPr lang="ko-KR" altLang="en-US" sz="9000" b="1" dirty="0">
                <a:solidFill>
                  <a:srgbClr val="000000"/>
                </a:solidFill>
                <a:ea typeface="TDTD와이드"/>
              </a:rPr>
              <a:t>제출 완료입니다</a:t>
            </a:r>
            <a:r>
              <a:rPr lang="en-US" altLang="ko-KR" sz="9000" b="1" dirty="0">
                <a:solidFill>
                  <a:srgbClr val="000000"/>
                </a:solidFill>
                <a:ea typeface="TDTD와이드"/>
              </a:rPr>
              <a:t>.</a:t>
            </a:r>
            <a:endParaRPr lang="en-US" sz="9000" b="1" dirty="0">
              <a:solidFill>
                <a:srgbClr val="000000"/>
              </a:solidFill>
              <a:ea typeface="TDTD와이드"/>
            </a:endParaRPr>
          </a:p>
        </p:txBody>
      </p:sp>
    </p:spTree>
    <p:extLst>
      <p:ext uri="{BB962C8B-B14F-4D97-AF65-F5344CB8AC3E}">
        <p14:creationId xmlns:p14="http://schemas.microsoft.com/office/powerpoint/2010/main" val="374921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171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Courier New</vt:lpstr>
      <vt:lpstr>Nourd Bold</vt:lpstr>
      <vt:lpstr>Trade Gothic Next Heavy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효중 김</dc:creator>
  <cp:lastModifiedBy>효중 김</cp:lastModifiedBy>
  <cp:revision>1</cp:revision>
  <dcterms:created xsi:type="dcterms:W3CDTF">2023-12-05T00:25:34Z</dcterms:created>
  <dcterms:modified xsi:type="dcterms:W3CDTF">2023-12-05T01:53:19Z</dcterms:modified>
</cp:coreProperties>
</file>