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0" r:id="rId4"/>
    <p:sldId id="281" r:id="rId5"/>
    <p:sldId id="282" r:id="rId6"/>
    <p:sldId id="279" r:id="rId7"/>
    <p:sldId id="283" r:id="rId8"/>
    <p:sldId id="291" r:id="rId9"/>
    <p:sldId id="260" r:id="rId10"/>
    <p:sldId id="290" r:id="rId11"/>
    <p:sldId id="284" r:id="rId12"/>
    <p:sldId id="285" r:id="rId13"/>
    <p:sldId id="286" r:id="rId14"/>
    <p:sldId id="287" r:id="rId15"/>
    <p:sldId id="288" r:id="rId16"/>
    <p:sldId id="28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719437-EE06-4393-97C1-047A75B7FD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72922A-7D6A-446E-BA66-9FD9F10DE25A}" type="datetimeFigureOut">
              <a:rPr lang="en-US" smtClean="0"/>
              <a:t>2/11/2013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b="1" dirty="0" smtClean="0">
                <a:latin typeface="Bell MT" pitchFamily="18" charset="0"/>
              </a:rPr>
              <a:t>Justification: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3n</a:t>
            </a:r>
            <a:r>
              <a:rPr lang="en-US" sz="3000" baseline="30000" dirty="0" smtClean="0">
                <a:latin typeface="Bell MT" pitchFamily="18" charset="0"/>
              </a:rPr>
              <a:t>n </a:t>
            </a:r>
            <a:r>
              <a:rPr lang="en-US" sz="3000" dirty="0" smtClean="0">
                <a:latin typeface="Bell MT" pitchFamily="18" charset="0"/>
              </a:rPr>
              <a:t> + 2</a:t>
            </a:r>
            <a:r>
              <a:rPr lang="en-US" sz="3000" baseline="30000" dirty="0" smtClean="0">
                <a:latin typeface="Bell MT" pitchFamily="18" charset="0"/>
              </a:rPr>
              <a:t>n</a:t>
            </a:r>
            <a:r>
              <a:rPr lang="en-US" sz="3000" dirty="0" smtClean="0">
                <a:latin typeface="Bell MT" pitchFamily="18" charset="0"/>
              </a:rPr>
              <a:t> 	&lt;  3n</a:t>
            </a:r>
            <a:r>
              <a:rPr lang="en-US" sz="3000" baseline="30000" dirty="0" smtClean="0">
                <a:latin typeface="Bell MT" pitchFamily="18" charset="0"/>
              </a:rPr>
              <a:t>n</a:t>
            </a:r>
            <a:r>
              <a:rPr lang="en-US" sz="3000" dirty="0" smtClean="0">
                <a:latin typeface="Bell MT" pitchFamily="18" charset="0"/>
              </a:rPr>
              <a:t> + </a:t>
            </a:r>
            <a:r>
              <a:rPr lang="en-US" sz="3000" dirty="0" err="1" smtClean="0">
                <a:latin typeface="Bell MT" pitchFamily="18" charset="0"/>
              </a:rPr>
              <a:t>n</a:t>
            </a:r>
            <a:r>
              <a:rPr lang="en-US" sz="3000" baseline="30000" dirty="0" err="1" smtClean="0">
                <a:latin typeface="Bell MT" pitchFamily="18" charset="0"/>
              </a:rPr>
              <a:t>n</a:t>
            </a:r>
            <a:r>
              <a:rPr lang="en-US" sz="3000" dirty="0" smtClean="0">
                <a:latin typeface="Bell MT" pitchFamily="18" charset="0"/>
              </a:rPr>
              <a:t> 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 =  4n</a:t>
            </a:r>
            <a:r>
              <a:rPr lang="en-US" sz="3000" baseline="30000" dirty="0" smtClean="0">
                <a:latin typeface="Bell MT" pitchFamily="18" charset="0"/>
              </a:rPr>
              <a:t>n</a:t>
            </a:r>
            <a:endParaRPr lang="en-US" sz="3000" dirty="0" smtClean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+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 + 2n  &lt;  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r>
              <a:rPr lang="en-US" sz="3000" dirty="0" smtClean="0">
                <a:latin typeface="Bell MT" pitchFamily="18" charset="0"/>
              </a:rPr>
              <a:t> + 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+ </a:t>
            </a:r>
            <a:r>
              <a:rPr lang="en-US" sz="3000" dirty="0">
                <a:latin typeface="Bell MT" pitchFamily="18" charset="0"/>
              </a:rPr>
              <a:t>n</a:t>
            </a:r>
            <a:r>
              <a:rPr lang="en-US" sz="3000" baseline="30000" dirty="0">
                <a:latin typeface="Bell MT" pitchFamily="18" charset="0"/>
              </a:rPr>
              <a:t>3 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 =  3n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endParaRPr lang="en-US" sz="3000" dirty="0" smtClean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 +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	 &lt; 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 +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 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b="1" dirty="0">
                <a:latin typeface="Bell MT" pitchFamily="18" charset="0"/>
              </a:rPr>
              <a:t>	</a:t>
            </a:r>
            <a:r>
              <a:rPr lang="en-US" sz="3000" b="1" dirty="0" smtClean="0">
                <a:latin typeface="Bell MT" pitchFamily="18" charset="0"/>
              </a:rPr>
              <a:t>			=  </a:t>
            </a:r>
            <a:r>
              <a:rPr lang="en-US" sz="3000" dirty="0" smtClean="0">
                <a:latin typeface="Bell MT" pitchFamily="18" charset="0"/>
              </a:rPr>
              <a:t>2n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</a:t>
            </a:r>
            <a:r>
              <a:rPr lang="en-US" sz="3000" b="1" dirty="0" smtClean="0">
                <a:latin typeface="Bell MT" pitchFamily="18" charset="0"/>
              </a:rPr>
              <a:t> 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 + n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 &lt; 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 +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  =  2nlogn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int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= n;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while (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&gt; 0 ) {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 	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/= 10;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}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latin typeface="Bell MT" pitchFamily="18" charset="0"/>
              </a:rPr>
              <a:t>f(n) = 1 + 2*(log</a:t>
            </a:r>
            <a:r>
              <a:rPr lang="en-US" b="1" baseline="-25000" dirty="0">
                <a:latin typeface="Bell MT" pitchFamily="18" charset="0"/>
              </a:rPr>
              <a:t>10</a:t>
            </a:r>
            <a:r>
              <a:rPr lang="en-US" b="1" dirty="0">
                <a:latin typeface="Bell MT" pitchFamily="18" charset="0"/>
              </a:rPr>
              <a:t>n + 1)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800" b="1" dirty="0" smtClean="0">
                <a:latin typeface="Bell MT" pitchFamily="18" charset="0"/>
              </a:rPr>
              <a:t>~ O( log</a:t>
            </a:r>
            <a:r>
              <a:rPr lang="en-US" sz="2800" b="1" baseline="-25000" dirty="0" smtClean="0">
                <a:latin typeface="Bell MT" pitchFamily="18" charset="0"/>
              </a:rPr>
              <a:t>10</a:t>
            </a:r>
            <a:r>
              <a:rPr lang="en-US" sz="2800" b="1" dirty="0" smtClean="0">
                <a:latin typeface="Bell MT" pitchFamily="18" charset="0"/>
              </a:rPr>
              <a:t>n ) ≈ O( log</a:t>
            </a:r>
            <a:r>
              <a:rPr lang="en-US" sz="2800" b="1" baseline="-25000" dirty="0" smtClean="0">
                <a:latin typeface="Bell MT" pitchFamily="18" charset="0"/>
              </a:rPr>
              <a:t>2</a:t>
            </a:r>
            <a:r>
              <a:rPr lang="en-US" sz="2800" b="1" dirty="0" smtClean="0">
                <a:latin typeface="Bell MT" pitchFamily="18" charset="0"/>
              </a:rPr>
              <a:t>n 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 err="1" smtClean="0">
                <a:latin typeface="Bell MT" pitchFamily="18" charset="0"/>
              </a:rPr>
              <a:t>int</a:t>
            </a:r>
            <a:r>
              <a:rPr lang="en-US" sz="2400" b="1" dirty="0" smtClean="0">
                <a:latin typeface="Bell MT" pitchFamily="18" charset="0"/>
              </a:rPr>
              <a:t>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= n;				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while (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&gt; 0 )  {			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 </a:t>
            </a: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for ( j = 1; j &lt;= n; ++j ) {	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	s++;			</a:t>
            </a:r>
            <a:r>
              <a:rPr lang="en-US" sz="2400" b="1" dirty="0">
                <a:latin typeface="Bell MT" pitchFamily="18" charset="0"/>
              </a:rPr>
              <a:t>	</a:t>
            </a:r>
            <a:endParaRPr lang="en-US" sz="2400" b="1" dirty="0" smtClean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}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/= 2;				</a:t>
            </a:r>
            <a:r>
              <a:rPr lang="en-US" sz="2400" dirty="0" smtClean="0">
                <a:latin typeface="Bell MT" pitchFamily="18" charset="0"/>
              </a:rPr>
              <a:t> </a:t>
            </a:r>
            <a:endParaRPr lang="en-US" sz="2400" b="1" dirty="0" smtClean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}</a:t>
            </a:r>
            <a:endParaRPr lang="en-US" sz="2400" b="1" dirty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b="1" dirty="0">
                <a:latin typeface="Bell MT" pitchFamily="18" charset="0"/>
              </a:rPr>
              <a:t>f(n) = 1 + 2n(log</a:t>
            </a:r>
            <a:r>
              <a:rPr lang="en-US" b="1" baseline="-25000" dirty="0">
                <a:latin typeface="Bell MT" pitchFamily="18" charset="0"/>
              </a:rPr>
              <a:t>2</a:t>
            </a:r>
            <a:r>
              <a:rPr lang="en-US" b="1" dirty="0">
                <a:latin typeface="Bell MT" pitchFamily="18" charset="0"/>
              </a:rPr>
              <a:t>n + 1) + 2*(log</a:t>
            </a:r>
            <a:r>
              <a:rPr lang="en-US" b="1" baseline="-25000" dirty="0">
                <a:latin typeface="Bell MT" pitchFamily="18" charset="0"/>
              </a:rPr>
              <a:t>2</a:t>
            </a:r>
            <a:r>
              <a:rPr lang="en-US" b="1" dirty="0">
                <a:latin typeface="Bell MT" pitchFamily="18" charset="0"/>
              </a:rPr>
              <a:t>n + 1 )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endParaRPr lang="en-US" b="1" dirty="0" smtClean="0">
              <a:latin typeface="Bell MT" pitchFamily="18" charset="0"/>
            </a:endParaRP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3000" b="1" dirty="0" smtClean="0">
                <a:latin typeface="Bell MT" pitchFamily="18" charset="0"/>
              </a:rPr>
              <a:t>~ O( nlog</a:t>
            </a:r>
            <a:r>
              <a:rPr lang="en-US" sz="3000" b="1" baseline="-25000" dirty="0" smtClean="0">
                <a:latin typeface="Bell MT" pitchFamily="18" charset="0"/>
              </a:rPr>
              <a:t>2</a:t>
            </a:r>
            <a:r>
              <a:rPr lang="en-US" sz="3000" b="1" dirty="0" smtClean="0">
                <a:latin typeface="Bell MT" pitchFamily="18" charset="0"/>
              </a:rPr>
              <a:t>n )</a:t>
            </a:r>
          </a:p>
          <a:p>
            <a:pPr marL="109728" indent="0">
              <a:spcAft>
                <a:spcPts val="600"/>
              </a:spcAft>
              <a:buClr>
                <a:schemeClr val="tx1"/>
              </a:buClr>
              <a:buNone/>
            </a:pPr>
            <a:endParaRPr lang="en-US" sz="2400" b="1" dirty="0" smtClean="0">
              <a:latin typeface="Bell MT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2400" b="1" dirty="0" err="1" smtClean="0">
                <a:latin typeface="Bell MT" pitchFamily="18" charset="0"/>
              </a:rPr>
              <a:t>int</a:t>
            </a:r>
            <a:r>
              <a:rPr lang="en-US" sz="2400" b="1" dirty="0" smtClean="0">
                <a:latin typeface="Bell MT" pitchFamily="18" charset="0"/>
              </a:rPr>
              <a:t>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= n;	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for( j = 1; j &lt;= n; ++j ) {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while (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&gt; 0 ) {	</a:t>
            </a: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	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/= 2;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}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}</a:t>
            </a:r>
            <a:endParaRPr lang="en-US" sz="2400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latin typeface="Bell MT" pitchFamily="18" charset="0"/>
              </a:rPr>
              <a:t>f(n) = 1 + 2*(log</a:t>
            </a:r>
            <a:r>
              <a:rPr lang="en-US" b="1" baseline="-25000" dirty="0">
                <a:latin typeface="Bell MT" pitchFamily="18" charset="0"/>
              </a:rPr>
              <a:t>2</a:t>
            </a:r>
            <a:r>
              <a:rPr lang="en-US" b="1" dirty="0">
                <a:latin typeface="Bell MT" pitchFamily="18" charset="0"/>
              </a:rPr>
              <a:t>n + 1)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800" b="1" dirty="0" smtClean="0">
                <a:latin typeface="Bell MT" pitchFamily="18" charset="0"/>
              </a:rPr>
              <a:t>~O( log</a:t>
            </a:r>
            <a:r>
              <a:rPr lang="en-US" sz="2800" b="1" baseline="-25000" dirty="0" smtClean="0">
                <a:latin typeface="Bell MT" pitchFamily="18" charset="0"/>
              </a:rPr>
              <a:t>2</a:t>
            </a:r>
            <a:r>
              <a:rPr lang="en-US" sz="2800" b="1" dirty="0" smtClean="0">
                <a:latin typeface="Bell MT" pitchFamily="18" charset="0"/>
              </a:rPr>
              <a:t>n )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for ( j = 1; j &lt;= n; ++j ) {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	</a:t>
            </a:r>
            <a:r>
              <a:rPr lang="en-US" sz="2400" b="1" dirty="0" err="1" smtClean="0">
                <a:latin typeface="Bell MT" pitchFamily="18" charset="0"/>
              </a:rPr>
              <a:t>int</a:t>
            </a:r>
            <a:r>
              <a:rPr lang="en-US" sz="2400" b="1" dirty="0" smtClean="0">
                <a:latin typeface="Bell MT" pitchFamily="18" charset="0"/>
              </a:rPr>
              <a:t>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= n;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while (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&gt; 0 ) {	</a:t>
            </a: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	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/= 2;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}</a:t>
            </a: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}</a:t>
            </a:r>
            <a:endParaRPr lang="en-US" sz="2400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 smtClean="0">
                <a:latin typeface="Bell MT" pitchFamily="18" charset="0"/>
              </a:rPr>
              <a:t>f(n) = </a:t>
            </a:r>
            <a:r>
              <a:rPr lang="en-US" b="1" dirty="0">
                <a:latin typeface="Bell MT" pitchFamily="18" charset="0"/>
              </a:rPr>
              <a:t>2nlogn + </a:t>
            </a:r>
            <a:r>
              <a:rPr lang="en-US" b="1" dirty="0" smtClean="0">
                <a:latin typeface="Bell MT" pitchFamily="18" charset="0"/>
              </a:rPr>
              <a:t>3n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800" b="1" dirty="0" smtClean="0">
                <a:latin typeface="Bell MT" pitchFamily="18" charset="0"/>
              </a:rPr>
              <a:t>~O( nlog</a:t>
            </a:r>
            <a:r>
              <a:rPr lang="en-US" sz="2800" b="1" baseline="-25000" dirty="0" smtClean="0">
                <a:latin typeface="Bell MT" pitchFamily="18" charset="0"/>
              </a:rPr>
              <a:t>2</a:t>
            </a:r>
            <a:r>
              <a:rPr lang="en-US" sz="2800" b="1" dirty="0" smtClean="0">
                <a:latin typeface="Bell MT" pitchFamily="18" charset="0"/>
              </a:rPr>
              <a:t>n 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int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= n;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err="1">
                <a:latin typeface="Bell MT" pitchFamily="18" charset="0"/>
              </a:rPr>
              <a:t>i</a:t>
            </a:r>
            <a:r>
              <a:rPr lang="en-US" sz="2400" b="1" dirty="0" err="1" smtClean="0">
                <a:latin typeface="Bell MT" pitchFamily="18" charset="0"/>
              </a:rPr>
              <a:t>nt</a:t>
            </a:r>
            <a:r>
              <a:rPr lang="en-US" sz="2400" b="1" dirty="0" smtClean="0">
                <a:latin typeface="Bell MT" pitchFamily="18" charset="0"/>
              </a:rPr>
              <a:t> s = 0;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while (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&gt; 0 ) {	</a:t>
            </a:r>
            <a:endParaRPr lang="en-US" sz="24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for ( j = 1; j &lt;= 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; ++j ) {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dirty="0">
                <a:latin typeface="Bell MT" pitchFamily="18" charset="0"/>
              </a:rPr>
              <a:t> </a:t>
            </a:r>
            <a:r>
              <a:rPr lang="en-US" sz="2400" b="1" dirty="0">
                <a:latin typeface="Bell MT" pitchFamily="18" charset="0"/>
              </a:rPr>
              <a:t>	</a:t>
            </a:r>
            <a:r>
              <a:rPr lang="en-US" sz="2400" b="1" dirty="0" smtClean="0">
                <a:latin typeface="Bell MT" pitchFamily="18" charset="0"/>
              </a:rPr>
              <a:t>	s++;	</a:t>
            </a:r>
            <a:r>
              <a:rPr lang="en-US" sz="2400" b="1" dirty="0">
                <a:latin typeface="Bell MT" pitchFamily="18" charset="0"/>
              </a:rPr>
              <a:t>	</a:t>
            </a:r>
            <a:endParaRPr lang="en-US" sz="2400" b="1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	}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	</a:t>
            </a:r>
            <a:r>
              <a:rPr lang="en-US" sz="2400" b="1" dirty="0" err="1" smtClean="0">
                <a:latin typeface="Bell MT" pitchFamily="18" charset="0"/>
              </a:rPr>
              <a:t>i</a:t>
            </a:r>
            <a:r>
              <a:rPr lang="en-US" sz="2400" b="1" dirty="0" smtClean="0">
                <a:latin typeface="Bell MT" pitchFamily="18" charset="0"/>
              </a:rPr>
              <a:t> /= 2;		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2400" b="1" dirty="0" smtClean="0">
                <a:latin typeface="Bell MT" pitchFamily="18" charset="0"/>
              </a:rPr>
              <a:t>}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b="1" dirty="0">
                <a:latin typeface="Bell MT" pitchFamily="18" charset="0"/>
              </a:rPr>
              <a:t>f(n) = </a:t>
            </a:r>
            <a:r>
              <a:rPr lang="en-US" b="1" dirty="0" smtClean="0">
                <a:latin typeface="Bell MT" pitchFamily="18" charset="0"/>
              </a:rPr>
              <a:t>4n </a:t>
            </a:r>
            <a:r>
              <a:rPr lang="en-US" b="1" dirty="0">
                <a:latin typeface="Bell MT" pitchFamily="18" charset="0"/>
              </a:rPr>
              <a:t>+ 2( log</a:t>
            </a:r>
            <a:r>
              <a:rPr lang="en-US" b="1" baseline="-25000" dirty="0">
                <a:latin typeface="Bell MT" pitchFamily="18" charset="0"/>
              </a:rPr>
              <a:t>2</a:t>
            </a:r>
            <a:r>
              <a:rPr lang="en-US" b="1" dirty="0">
                <a:latin typeface="Bell MT" pitchFamily="18" charset="0"/>
              </a:rPr>
              <a:t>n + 1 )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2800" b="1" dirty="0" smtClean="0">
                <a:latin typeface="Bell MT" pitchFamily="18" charset="0"/>
              </a:rPr>
              <a:t>~ O( n )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2400" b="1" dirty="0" smtClean="0">
              <a:latin typeface="Bell MT" pitchFamily="18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Find the inner product of two vectors, v1 and v2, each of size n.</a:t>
            </a:r>
          </a:p>
          <a:p>
            <a:pPr marL="109728" indent="0">
              <a:buNone/>
            </a:pPr>
            <a:endParaRPr lang="en-US" sz="800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 </a:t>
            </a:r>
            <a:r>
              <a:rPr lang="en-US" sz="2000" b="1" dirty="0" err="1" smtClean="0">
                <a:latin typeface="Bell MT" pitchFamily="18" charset="0"/>
              </a:rPr>
              <a:t>innerProduct</a:t>
            </a:r>
            <a:r>
              <a:rPr lang="en-US" sz="2000" b="1" dirty="0" smtClean="0">
                <a:latin typeface="Bell MT" pitchFamily="18" charset="0"/>
              </a:rPr>
              <a:t>( vector&lt;</a:t>
            </a: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&gt; v1, vector&lt;</a:t>
            </a: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&gt; v2, </a:t>
            </a: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 n) {</a:t>
            </a:r>
          </a:p>
          <a:p>
            <a:pPr marL="109728" indent="0">
              <a:buNone/>
            </a:pPr>
            <a:r>
              <a:rPr lang="en-US" sz="2000" b="1" dirty="0">
                <a:latin typeface="Bell MT" pitchFamily="18" charset="0"/>
              </a:rPr>
              <a:t>	</a:t>
            </a: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 product = 0;			</a:t>
            </a:r>
            <a:r>
              <a:rPr lang="en-US" sz="2000" dirty="0" smtClean="0">
                <a:latin typeface="Bell MT" pitchFamily="18" charset="0"/>
              </a:rPr>
              <a:t>// 1 operation</a:t>
            </a:r>
            <a:endParaRPr lang="en-US" sz="20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Bell MT" pitchFamily="18" charset="0"/>
              </a:rPr>
              <a:t>	</a:t>
            </a:r>
            <a:r>
              <a:rPr lang="en-US" sz="2000" b="1" dirty="0" smtClean="0">
                <a:latin typeface="Bell MT" pitchFamily="18" charset="0"/>
              </a:rPr>
              <a:t>for ( </a:t>
            </a:r>
            <a:r>
              <a:rPr lang="en-US" sz="2000" b="1" dirty="0" err="1" smtClean="0">
                <a:latin typeface="Bell MT" pitchFamily="18" charset="0"/>
              </a:rPr>
              <a:t>int</a:t>
            </a:r>
            <a:r>
              <a:rPr lang="en-US" sz="2000" b="1" dirty="0" smtClean="0">
                <a:latin typeface="Bell MT" pitchFamily="18" charset="0"/>
              </a:rPr>
              <a:t> </a:t>
            </a:r>
            <a:r>
              <a:rPr lang="en-US" sz="2000" b="1" dirty="0" err="1" smtClean="0">
                <a:latin typeface="Bell MT" pitchFamily="18" charset="0"/>
              </a:rPr>
              <a:t>i</a:t>
            </a:r>
            <a:r>
              <a:rPr lang="en-US" sz="2000" b="1" dirty="0" smtClean="0">
                <a:latin typeface="Bell MT" pitchFamily="18" charset="0"/>
              </a:rPr>
              <a:t> = 0; </a:t>
            </a:r>
            <a:r>
              <a:rPr lang="en-US" sz="2000" b="1" dirty="0" err="1" smtClean="0">
                <a:latin typeface="Bell MT" pitchFamily="18" charset="0"/>
              </a:rPr>
              <a:t>i</a:t>
            </a:r>
            <a:r>
              <a:rPr lang="en-US" sz="2000" b="1" dirty="0" smtClean="0">
                <a:latin typeface="Bell MT" pitchFamily="18" charset="0"/>
              </a:rPr>
              <a:t> &lt; n; ++</a:t>
            </a:r>
            <a:r>
              <a:rPr lang="en-US" sz="2000" b="1" dirty="0" err="1" smtClean="0">
                <a:latin typeface="Bell MT" pitchFamily="18" charset="0"/>
              </a:rPr>
              <a:t>i</a:t>
            </a:r>
            <a:r>
              <a:rPr lang="en-US" sz="2000" b="1" dirty="0" smtClean="0">
                <a:latin typeface="Bell MT" pitchFamily="18" charset="0"/>
              </a:rPr>
              <a:t> ) {	</a:t>
            </a:r>
            <a:r>
              <a:rPr lang="en-US" sz="2000" dirty="0" smtClean="0">
                <a:latin typeface="Bell MT" pitchFamily="18" charset="0"/>
              </a:rPr>
              <a:t>// n iterations</a:t>
            </a:r>
            <a:endParaRPr lang="en-US" sz="20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Bell MT" pitchFamily="18" charset="0"/>
              </a:rPr>
              <a:t>	</a:t>
            </a:r>
            <a:r>
              <a:rPr lang="en-US" sz="2000" b="1" dirty="0" smtClean="0">
                <a:latin typeface="Bell MT" pitchFamily="18" charset="0"/>
              </a:rPr>
              <a:t>	product = product + v1[</a:t>
            </a:r>
            <a:r>
              <a:rPr lang="en-US" sz="2000" b="1" dirty="0" err="1" smtClean="0">
                <a:latin typeface="Bell MT" pitchFamily="18" charset="0"/>
              </a:rPr>
              <a:t>i</a:t>
            </a:r>
            <a:r>
              <a:rPr lang="en-US" sz="2000" b="1" dirty="0" smtClean="0">
                <a:latin typeface="Bell MT" pitchFamily="18" charset="0"/>
              </a:rPr>
              <a:t>] * v2[</a:t>
            </a:r>
            <a:r>
              <a:rPr lang="en-US" sz="2000" b="1" dirty="0" err="1" smtClean="0">
                <a:latin typeface="Bell MT" pitchFamily="18" charset="0"/>
              </a:rPr>
              <a:t>i</a:t>
            </a:r>
            <a:r>
              <a:rPr lang="en-US" sz="2000" b="1" dirty="0" smtClean="0">
                <a:latin typeface="Bell MT" pitchFamily="18" charset="0"/>
              </a:rPr>
              <a:t>] ;</a:t>
            </a:r>
          </a:p>
          <a:p>
            <a:pPr marL="109728" indent="0">
              <a:buNone/>
            </a:pPr>
            <a:r>
              <a:rPr lang="en-US" sz="2000" b="1" dirty="0">
                <a:latin typeface="Bell MT" pitchFamily="18" charset="0"/>
              </a:rPr>
              <a:t>	</a:t>
            </a:r>
            <a:r>
              <a:rPr lang="en-US" sz="2000" b="1" dirty="0" smtClean="0">
                <a:latin typeface="Bell MT" pitchFamily="18" charset="0"/>
              </a:rPr>
              <a:t>	</a:t>
            </a:r>
            <a:r>
              <a:rPr lang="en-US" sz="2000" dirty="0" smtClean="0">
                <a:latin typeface="Bell MT" pitchFamily="18" charset="0"/>
              </a:rPr>
              <a:t>// 3 operations</a:t>
            </a:r>
            <a:endParaRPr lang="en-US" sz="20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Bell MT" pitchFamily="18" charset="0"/>
              </a:rPr>
              <a:t>	</a:t>
            </a:r>
            <a:r>
              <a:rPr lang="en-US" sz="20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r>
              <a:rPr lang="en-US" sz="2000" b="1" dirty="0" smtClean="0">
                <a:latin typeface="Bell MT" pitchFamily="18" charset="0"/>
              </a:rPr>
              <a:t>	return product;			</a:t>
            </a:r>
            <a:r>
              <a:rPr lang="en-US" sz="2000" dirty="0" smtClean="0">
                <a:latin typeface="Bell MT" pitchFamily="18" charset="0"/>
              </a:rPr>
              <a:t>// 1 operation</a:t>
            </a:r>
            <a:endParaRPr lang="en-US" sz="20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20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Bell MT" pitchFamily="18" charset="0"/>
              </a:rPr>
              <a:t>f(n) = 2 + 3n ~ </a:t>
            </a:r>
            <a:r>
              <a:rPr lang="en-US" sz="2000" b="1" dirty="0" smtClean="0">
                <a:latin typeface="Bell MT" pitchFamily="18" charset="0"/>
              </a:rPr>
              <a:t>O( n )</a:t>
            </a:r>
            <a:endParaRPr lang="en-US" sz="2000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Find the number of occurrences of an element t in a vector of size n</a:t>
            </a:r>
          </a:p>
          <a:p>
            <a:pPr marL="109728" indent="0">
              <a:buNone/>
            </a:pPr>
            <a:endParaRPr lang="en-US" sz="800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occurs( 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 t, vector&lt;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&gt; v,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n) {		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count = 0;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for(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 0;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&lt; n; ++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) {	// </a:t>
            </a:r>
            <a:r>
              <a:rPr lang="en-US" sz="1900" dirty="0" smtClean="0">
                <a:latin typeface="Bell MT" pitchFamily="18" charset="0"/>
              </a:rPr>
              <a:t>n iterations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	if ( t == v[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 ) {		// </a:t>
            </a:r>
            <a:r>
              <a:rPr lang="en-US" sz="1900" dirty="0" smtClean="0">
                <a:latin typeface="Bell MT" pitchFamily="18" charset="0"/>
              </a:rPr>
              <a:t>1 comparison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	++count;	</a:t>
            </a:r>
            <a:r>
              <a:rPr lang="en-US" sz="1900" dirty="0" smtClean="0">
                <a:latin typeface="Bell MT" pitchFamily="18" charset="0"/>
              </a:rPr>
              <a:t>// 2 operations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}</a:t>
            </a: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}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return count;			// </a:t>
            </a:r>
            <a:r>
              <a:rPr lang="en-US" sz="1900" dirty="0" smtClean="0">
                <a:latin typeface="Bell MT" pitchFamily="18" charset="0"/>
              </a:rPr>
              <a:t>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8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Best case:  	</a:t>
            </a:r>
            <a:r>
              <a:rPr lang="en-US" sz="1900" dirty="0" smtClean="0">
                <a:latin typeface="Bell MT" pitchFamily="18" charset="0"/>
              </a:rPr>
              <a:t>f(n) =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dirty="0" smtClean="0">
                <a:latin typeface="Bell MT" pitchFamily="18" charset="0"/>
              </a:rPr>
              <a:t>2 + n	// No occurrences of t</a:t>
            </a:r>
            <a:r>
              <a:rPr lang="en-US" sz="1900" b="1" dirty="0" smtClean="0">
                <a:latin typeface="Bell MT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Worst case: 	</a:t>
            </a:r>
            <a:r>
              <a:rPr lang="en-US" sz="1900" dirty="0" smtClean="0">
                <a:latin typeface="Bell MT" pitchFamily="18" charset="0"/>
              </a:rPr>
              <a:t>f(n) = 2 </a:t>
            </a:r>
            <a:r>
              <a:rPr lang="en-US" sz="1900" dirty="0">
                <a:latin typeface="Bell MT" pitchFamily="18" charset="0"/>
              </a:rPr>
              <a:t>+ </a:t>
            </a:r>
            <a:r>
              <a:rPr lang="en-US" sz="1900" dirty="0" smtClean="0">
                <a:latin typeface="Bell MT" pitchFamily="18" charset="0"/>
              </a:rPr>
              <a:t>3n	// n occurrences of t</a:t>
            </a: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	</a:t>
            </a:r>
            <a:r>
              <a:rPr lang="en-US" sz="2000" b="1" dirty="0" smtClean="0">
                <a:latin typeface="Bell MT" pitchFamily="18" charset="0"/>
              </a:rPr>
              <a:t>~ O( n )</a:t>
            </a:r>
            <a:endParaRPr lang="en-US" sz="2000" b="1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Concatenate two strings, each of size </a:t>
            </a:r>
            <a:r>
              <a:rPr lang="en-US" b="1" dirty="0" smtClean="0">
                <a:latin typeface="Bell MT" pitchFamily="18" charset="0"/>
              </a:rPr>
              <a:t>n</a:t>
            </a:r>
            <a:endParaRPr lang="en-US" dirty="0" smtClean="0">
              <a:latin typeface="Bell MT" pitchFamily="18" charset="0"/>
            </a:endParaRPr>
          </a:p>
          <a:p>
            <a:pPr marL="109728" indent="0">
              <a:buNone/>
            </a:pPr>
            <a:endParaRPr lang="en-US" sz="800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c</a:t>
            </a:r>
            <a:r>
              <a:rPr lang="en-US" sz="1900" b="1" dirty="0" smtClean="0">
                <a:latin typeface="Bell MT" pitchFamily="18" charset="0"/>
              </a:rPr>
              <a:t>har* concatenate( char* s1, char* s2,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n) {	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char* </a:t>
            </a:r>
            <a:r>
              <a:rPr lang="en-US" sz="1900" b="1" dirty="0" err="1" smtClean="0">
                <a:latin typeface="Bell MT" pitchFamily="18" charset="0"/>
              </a:rPr>
              <a:t>newString</a:t>
            </a:r>
            <a:r>
              <a:rPr lang="en-US" sz="1900" b="1" dirty="0" smtClean="0">
                <a:latin typeface="Bell MT" pitchFamily="18" charset="0"/>
              </a:rPr>
              <a:t> = new char[ n * 2 ];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for(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 0;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&lt; n; ++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) {		</a:t>
            </a:r>
            <a:r>
              <a:rPr lang="en-US" sz="1900" dirty="0" smtClean="0">
                <a:latin typeface="Bell MT" pitchFamily="18" charset="0"/>
              </a:rPr>
              <a:t>// n iterations</a:t>
            </a:r>
            <a:r>
              <a:rPr lang="en-US" sz="1900" b="1" dirty="0" smtClean="0">
                <a:latin typeface="Bell MT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	</a:t>
            </a:r>
            <a:r>
              <a:rPr lang="en-US" sz="1900" b="1" dirty="0" err="1" smtClean="0">
                <a:latin typeface="Bell MT" pitchFamily="18" charset="0"/>
              </a:rPr>
              <a:t>newString</a:t>
            </a:r>
            <a:r>
              <a:rPr lang="en-US" sz="1900" b="1" dirty="0" smtClean="0">
                <a:latin typeface="Bell MT" pitchFamily="18" charset="0"/>
              </a:rPr>
              <a:t>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 = s1[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];	</a:t>
            </a:r>
            <a:r>
              <a:rPr lang="en-US" sz="1900" dirty="0">
                <a:latin typeface="Bell MT" pitchFamily="18" charset="0"/>
              </a:rPr>
              <a:t>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newString</a:t>
            </a:r>
            <a:r>
              <a:rPr lang="en-US" sz="1900" b="1" dirty="0" smtClean="0">
                <a:latin typeface="Bell MT" pitchFamily="18" charset="0"/>
              </a:rPr>
              <a:t>[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+ n ] = s2[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];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}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return </a:t>
            </a:r>
            <a:r>
              <a:rPr lang="en-US" sz="1900" b="1" dirty="0" err="1" smtClean="0">
                <a:latin typeface="Bell MT" pitchFamily="18" charset="0"/>
              </a:rPr>
              <a:t>newString</a:t>
            </a:r>
            <a:r>
              <a:rPr lang="en-US" sz="1900" b="1" dirty="0" smtClean="0">
                <a:latin typeface="Bell MT" pitchFamily="18" charset="0"/>
              </a:rPr>
              <a:t>;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800" b="1" dirty="0">
              <a:latin typeface="Bell MT" pitchFamily="18" charset="0"/>
            </a:endParaRPr>
          </a:p>
          <a:p>
            <a:pPr marL="109728" indent="0">
              <a:buNone/>
            </a:pP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dirty="0" smtClean="0">
                <a:latin typeface="Bell MT" pitchFamily="18" charset="0"/>
              </a:rPr>
              <a:t>f(n) = 2 + 2n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2000" b="1" dirty="0" smtClean="0">
                <a:latin typeface="Bell MT" pitchFamily="18" charset="0"/>
              </a:rPr>
              <a:t>~ O( n )</a:t>
            </a:r>
            <a:endParaRPr lang="en-US" sz="2000" b="1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</p:spPr>
            <p:txBody>
              <a:bodyPr>
                <a:normAutofit/>
              </a:bodyPr>
              <a:lstStyle/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int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= n;			</a:t>
                </a:r>
                <a:r>
                  <a:rPr lang="en-US" sz="2400" dirty="0" smtClean="0">
                    <a:latin typeface="Bell MT" pitchFamily="18" charset="0"/>
                  </a:rPr>
                  <a:t>// 1 operation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while (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&gt; 0 ) {		</a:t>
                </a:r>
                <a:r>
                  <a:rPr lang="en-US" sz="2400" dirty="0" smtClean="0">
                    <a:latin typeface="Bell MT" pitchFamily="18" charset="0"/>
                  </a:rPr>
                  <a:t>// Performs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latin typeface="Bell MT" pitchFamily="18" charset="0"/>
                  </a:rPr>
                  <a:t> + 1 loops</a:t>
                </a:r>
                <a:r>
                  <a:rPr lang="en-US" sz="2400" b="1" dirty="0" smtClean="0">
                    <a:latin typeface="Bell MT" pitchFamily="18" charset="0"/>
                  </a:rPr>
                  <a:t> 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 	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/= 10;		</a:t>
                </a:r>
                <a:r>
                  <a:rPr lang="en-US" sz="2400" dirty="0" smtClean="0">
                    <a:latin typeface="Bell MT" pitchFamily="18" charset="0"/>
                  </a:rPr>
                  <a:t>// 2 operations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}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f(n) = 1 + 2*(log</a:t>
                </a:r>
                <a:r>
                  <a:rPr lang="en-US" b="1" baseline="-25000" dirty="0" smtClean="0">
                    <a:latin typeface="Bell MT" pitchFamily="18" charset="0"/>
                  </a:rPr>
                  <a:t>10</a:t>
                </a:r>
                <a:r>
                  <a:rPr lang="en-US" b="1" dirty="0" smtClean="0">
                    <a:latin typeface="Bell MT" pitchFamily="18" charset="0"/>
                  </a:rPr>
                  <a:t>n + 1)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b="1" dirty="0">
                  <a:latin typeface="Bell MT" pitchFamily="18" charset="0"/>
                </a:endParaRPr>
              </a:p>
              <a:p>
                <a:pPr marL="109728" lv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Bell MT" pitchFamily="18" charset="0"/>
                  </a:rPr>
                  <a:t>// On exams, be clear about what you count and do not count as operations.</a:t>
                </a: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b="1" dirty="0" smtClean="0"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  <a:blipFill rotWithShape="1">
                <a:blip r:embed="rId2"/>
                <a:stretch>
                  <a:fillRect t="-1017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Finding 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Remove the </a:t>
            </a:r>
            <a:r>
              <a:rPr lang="en-US" dirty="0" err="1" smtClean="0">
                <a:latin typeface="Bell MT" pitchFamily="18" charset="0"/>
              </a:rPr>
              <a:t>i’th</a:t>
            </a:r>
            <a:r>
              <a:rPr lang="en-US" dirty="0" smtClean="0">
                <a:latin typeface="Bell MT" pitchFamily="18" charset="0"/>
              </a:rPr>
              <a:t> element of an array</a:t>
            </a:r>
          </a:p>
          <a:p>
            <a:pPr marL="109728" indent="0">
              <a:buNone/>
            </a:pPr>
            <a:endParaRPr lang="en-US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* remove(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index,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n, </a:t>
            </a:r>
            <a:r>
              <a:rPr lang="en-US" sz="1900" b="1" dirty="0" err="1">
                <a:latin typeface="Bell MT" pitchFamily="18" charset="0"/>
              </a:rPr>
              <a:t>int</a:t>
            </a:r>
            <a:r>
              <a:rPr lang="en-US" sz="1900" b="1" dirty="0">
                <a:latin typeface="Bell MT" pitchFamily="18" charset="0"/>
              </a:rPr>
              <a:t>* </a:t>
            </a:r>
            <a:r>
              <a:rPr lang="en-US" sz="1900" b="1" dirty="0" err="1" smtClean="0">
                <a:latin typeface="Bell MT" pitchFamily="18" charset="0"/>
              </a:rPr>
              <a:t>oldArray</a:t>
            </a:r>
            <a:r>
              <a:rPr lang="en-US" sz="1900" b="1" dirty="0" smtClean="0">
                <a:latin typeface="Bell MT" pitchFamily="18" charset="0"/>
              </a:rPr>
              <a:t>) {	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* </a:t>
            </a:r>
            <a:r>
              <a:rPr lang="en-US" sz="1900" b="1" dirty="0" err="1" smtClean="0">
                <a:latin typeface="Bell MT" pitchFamily="18" charset="0"/>
              </a:rPr>
              <a:t>newArray</a:t>
            </a:r>
            <a:r>
              <a:rPr lang="en-US" sz="1900" b="1" dirty="0" smtClean="0">
                <a:latin typeface="Bell MT" pitchFamily="18" charset="0"/>
              </a:rPr>
              <a:t> = new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[ n -1 ];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r>
              <a:rPr lang="en-US" sz="1900" b="1" dirty="0" smtClean="0">
                <a:latin typeface="Bell MT" pitchFamily="18" charset="0"/>
              </a:rPr>
              <a:t>	</a:t>
            </a:r>
            <a:endParaRPr lang="en-US" sz="1900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k = 0;		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for(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 0;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&lt; n; ++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) {			</a:t>
            </a:r>
            <a:r>
              <a:rPr lang="en-US" sz="1900" dirty="0" smtClean="0">
                <a:latin typeface="Bell MT" pitchFamily="18" charset="0"/>
              </a:rPr>
              <a:t>// n iterations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	if (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== index ) {			</a:t>
            </a:r>
            <a:r>
              <a:rPr lang="en-US" sz="1900" dirty="0" smtClean="0">
                <a:latin typeface="Bell MT" pitchFamily="18" charset="0"/>
              </a:rPr>
              <a:t>// 1 comparison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	</a:t>
            </a:r>
            <a:r>
              <a:rPr lang="en-US" sz="1900" dirty="0" smtClean="0">
                <a:latin typeface="Bell MT" pitchFamily="18" charset="0"/>
              </a:rPr>
              <a:t>// Do nothing</a:t>
            </a:r>
            <a:r>
              <a:rPr lang="en-US" sz="1900" b="1" dirty="0" smtClean="0">
                <a:latin typeface="Bell MT" pitchFamily="18" charset="0"/>
              </a:rPr>
              <a:t>	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	}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else {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	</a:t>
            </a:r>
            <a:r>
              <a:rPr lang="en-US" sz="1900" b="1" dirty="0" err="1" smtClean="0">
                <a:latin typeface="Bell MT" pitchFamily="18" charset="0"/>
              </a:rPr>
              <a:t>newArray</a:t>
            </a:r>
            <a:r>
              <a:rPr lang="en-US" sz="1900" b="1" dirty="0" smtClean="0">
                <a:latin typeface="Bell MT" pitchFamily="18" charset="0"/>
              </a:rPr>
              <a:t>[k] = </a:t>
            </a:r>
            <a:r>
              <a:rPr lang="en-US" sz="1900" b="1" dirty="0" err="1" smtClean="0">
                <a:latin typeface="Bell MT" pitchFamily="18" charset="0"/>
              </a:rPr>
              <a:t>oldArray</a:t>
            </a:r>
            <a:r>
              <a:rPr lang="en-US" sz="1900" b="1" dirty="0" smtClean="0">
                <a:latin typeface="Bell MT" pitchFamily="18" charset="0"/>
              </a:rPr>
              <a:t>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];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	++k;			// </a:t>
            </a:r>
            <a:r>
              <a:rPr lang="en-US" sz="1900" dirty="0" smtClean="0">
                <a:latin typeface="Bell MT" pitchFamily="18" charset="0"/>
              </a:rPr>
              <a:t>2 operations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} 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return </a:t>
            </a:r>
            <a:r>
              <a:rPr lang="en-US" sz="1900" b="1" dirty="0" err="1" smtClean="0">
                <a:latin typeface="Bell MT" pitchFamily="18" charset="0"/>
              </a:rPr>
              <a:t>newArray</a:t>
            </a:r>
            <a:r>
              <a:rPr lang="en-US" sz="1900" b="1" dirty="0" smtClean="0">
                <a:latin typeface="Bell MT" pitchFamily="18" charset="0"/>
              </a:rPr>
              <a:t>;	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dirty="0" smtClean="0">
                <a:latin typeface="Bell MT" pitchFamily="18" charset="0"/>
              </a:rPr>
              <a:t>f(n) = 4n </a:t>
            </a:r>
            <a:r>
              <a:rPr lang="en-US" sz="2600" b="1" dirty="0" smtClean="0">
                <a:latin typeface="Bell MT" pitchFamily="18" charset="0"/>
              </a:rPr>
              <a:t>~ O( n )</a:t>
            </a:r>
            <a:endParaRPr lang="en-US" sz="2600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Sum all elements in a vector less than 43</a:t>
            </a:r>
          </a:p>
          <a:p>
            <a:pPr marL="109728" indent="0">
              <a:buNone/>
            </a:pPr>
            <a:endParaRPr lang="en-US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sum43( vector&lt;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&gt; v,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n ) {	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sum = 0;	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for 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 0;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&lt; n; ++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) {		</a:t>
            </a:r>
            <a:r>
              <a:rPr lang="en-US" sz="1900" dirty="0" smtClean="0">
                <a:latin typeface="Bell MT" pitchFamily="18" charset="0"/>
              </a:rPr>
              <a:t>// n iterations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if ( v[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 &lt; 43 ) {			</a:t>
            </a:r>
            <a:r>
              <a:rPr lang="en-US" sz="1900" dirty="0" smtClean="0">
                <a:latin typeface="Bell MT" pitchFamily="18" charset="0"/>
              </a:rPr>
              <a:t>// 1 comparison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	sum = sum + v[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];	</a:t>
            </a:r>
            <a:r>
              <a:rPr lang="en-US" sz="1900" dirty="0" smtClean="0">
                <a:latin typeface="Bell MT" pitchFamily="18" charset="0"/>
              </a:rPr>
              <a:t>// 2 operations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}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return sum;			</a:t>
            </a:r>
            <a:r>
              <a:rPr lang="en-US" sz="1900" dirty="0" smtClean="0">
                <a:latin typeface="Bell MT" pitchFamily="18" charset="0"/>
              </a:rPr>
              <a:t>	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800" b="1" dirty="0" smtClean="0">
              <a:latin typeface="Bell MT" pitchFamily="18" charset="0"/>
            </a:endParaRPr>
          </a:p>
          <a:p>
            <a:pPr marL="109728" indent="0">
              <a:buNone/>
            </a:pPr>
            <a:endParaRPr lang="en-US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Best case:	</a:t>
            </a:r>
            <a:r>
              <a:rPr lang="en-US" sz="1900" dirty="0" smtClean="0">
                <a:latin typeface="Bell MT" pitchFamily="18" charset="0"/>
              </a:rPr>
              <a:t>f(n) = 2 + n		// No elements less than 43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Worst case:	</a:t>
            </a:r>
            <a:r>
              <a:rPr lang="en-US" sz="1900" dirty="0" smtClean="0">
                <a:latin typeface="Bell MT" pitchFamily="18" charset="0"/>
              </a:rPr>
              <a:t>f(n) = 2 + 3n </a:t>
            </a:r>
            <a:r>
              <a:rPr lang="en-US" sz="1900" b="1" dirty="0" smtClean="0">
                <a:latin typeface="Bell MT" pitchFamily="18" charset="0"/>
              </a:rPr>
              <a:t>		</a:t>
            </a:r>
            <a:r>
              <a:rPr lang="en-US" sz="1900" dirty="0" smtClean="0">
                <a:latin typeface="Bell MT" pitchFamily="18" charset="0"/>
              </a:rPr>
              <a:t>// All elements less than 43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dirty="0">
                <a:latin typeface="Bell MT" pitchFamily="18" charset="0"/>
              </a:rPr>
              <a:t> </a:t>
            </a:r>
            <a:r>
              <a:rPr lang="en-US" b="1" dirty="0">
                <a:latin typeface="Bell MT" pitchFamily="18" charset="0"/>
              </a:rPr>
              <a:t>~ O( n ) </a:t>
            </a:r>
          </a:p>
          <a:p>
            <a:pPr marL="109728" indent="0">
              <a:buNone/>
            </a:pPr>
            <a:endParaRPr lang="en-US" sz="1900" b="1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Add element to the beginning of a vector</a:t>
            </a:r>
          </a:p>
          <a:p>
            <a:pPr marL="109728" indent="0">
              <a:buNone/>
            </a:pPr>
            <a:endParaRPr lang="en-US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void prepend(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, vector&lt;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&gt;&amp; v,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n ) {	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vector&lt;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&gt; </a:t>
            </a:r>
            <a:r>
              <a:rPr lang="en-US" sz="1900" b="1" dirty="0" err="1" smtClean="0">
                <a:latin typeface="Bell MT" pitchFamily="18" charset="0"/>
              </a:rPr>
              <a:t>newVec</a:t>
            </a:r>
            <a:r>
              <a:rPr lang="en-US" sz="1900" b="1" dirty="0" smtClean="0">
                <a:latin typeface="Bell MT" pitchFamily="18" charset="0"/>
              </a:rPr>
              <a:t>;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newVec.push_back</a:t>
            </a:r>
            <a:r>
              <a:rPr lang="en-US" sz="1900" b="1" dirty="0" smtClean="0">
                <a:latin typeface="Bell MT" pitchFamily="18" charset="0"/>
              </a:rPr>
              <a:t>( 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 );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for 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= 0; 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&lt; n; ++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 ) {		</a:t>
            </a:r>
            <a:r>
              <a:rPr lang="en-US" sz="1900" dirty="0" smtClean="0">
                <a:latin typeface="Bell MT" pitchFamily="18" charset="0"/>
              </a:rPr>
              <a:t>// n iterations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newVec.push_back</a:t>
            </a:r>
            <a:r>
              <a:rPr lang="en-US" sz="1900" b="1" dirty="0" smtClean="0">
                <a:latin typeface="Bell MT" pitchFamily="18" charset="0"/>
              </a:rPr>
              <a:t>( v[</a:t>
            </a:r>
            <a:r>
              <a:rPr lang="en-US" sz="1900" b="1" dirty="0" err="1" smtClean="0">
                <a:latin typeface="Bell MT" pitchFamily="18" charset="0"/>
              </a:rPr>
              <a:t>i</a:t>
            </a:r>
            <a:r>
              <a:rPr lang="en-US" sz="1900" b="1" dirty="0" smtClean="0">
                <a:latin typeface="Bell MT" pitchFamily="18" charset="0"/>
              </a:rPr>
              <a:t>] );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Bell MT" pitchFamily="18" charset="0"/>
              </a:rPr>
              <a:t>	</a:t>
            </a: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v = </a:t>
            </a:r>
            <a:r>
              <a:rPr lang="en-US" sz="1900" b="1" dirty="0" err="1" smtClean="0">
                <a:latin typeface="Bell MT" pitchFamily="18" charset="0"/>
              </a:rPr>
              <a:t>newVec</a:t>
            </a:r>
            <a:r>
              <a:rPr lang="en-US" sz="1900" b="1" dirty="0" smtClean="0">
                <a:latin typeface="Bell MT" pitchFamily="18" charset="0"/>
              </a:rPr>
              <a:t>;		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dirty="0" smtClean="0">
                <a:latin typeface="Bell MT" pitchFamily="18" charset="0"/>
              </a:rPr>
              <a:t>f(n) = 3 + n </a:t>
            </a:r>
            <a:r>
              <a:rPr lang="en-US" sz="2000" b="1" dirty="0" smtClean="0">
                <a:latin typeface="Bell MT" pitchFamily="18" charset="0"/>
              </a:rPr>
              <a:t>~ O( n )</a:t>
            </a:r>
            <a:endParaRPr lang="en-US" sz="2000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Bell MT" pitchFamily="18" charset="0"/>
              </a:rPr>
              <a:t>Add element to the end of a vector</a:t>
            </a:r>
          </a:p>
          <a:p>
            <a:pPr marL="109728" indent="0">
              <a:buNone/>
            </a:pPr>
            <a:endParaRPr lang="en-US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void append( 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 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, vector&lt;</a:t>
            </a:r>
            <a:r>
              <a:rPr lang="en-US" sz="1900" b="1" dirty="0" err="1" smtClean="0">
                <a:latin typeface="Bell MT" pitchFamily="18" charset="0"/>
              </a:rPr>
              <a:t>int</a:t>
            </a:r>
            <a:r>
              <a:rPr lang="en-US" sz="1900" b="1" dirty="0" smtClean="0">
                <a:latin typeface="Bell MT" pitchFamily="18" charset="0"/>
              </a:rPr>
              <a:t>&gt;&amp; v ) {		</a:t>
            </a: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	</a:t>
            </a:r>
            <a:r>
              <a:rPr lang="en-US" sz="1900" b="1" dirty="0" err="1" smtClean="0">
                <a:latin typeface="Bell MT" pitchFamily="18" charset="0"/>
              </a:rPr>
              <a:t>v.push_back</a:t>
            </a:r>
            <a:r>
              <a:rPr lang="en-US" sz="1900" b="1" dirty="0" smtClean="0">
                <a:latin typeface="Bell MT" pitchFamily="18" charset="0"/>
              </a:rPr>
              <a:t>( </a:t>
            </a:r>
            <a:r>
              <a:rPr lang="en-US" sz="1900" b="1" dirty="0" err="1" smtClean="0">
                <a:latin typeface="Bell MT" pitchFamily="18" charset="0"/>
              </a:rPr>
              <a:t>elem</a:t>
            </a:r>
            <a:r>
              <a:rPr lang="en-US" sz="1900" b="1" dirty="0" smtClean="0">
                <a:latin typeface="Bell MT" pitchFamily="18" charset="0"/>
              </a:rPr>
              <a:t> );		</a:t>
            </a:r>
            <a:r>
              <a:rPr lang="en-US" sz="1900" dirty="0" smtClean="0">
                <a:latin typeface="Bell MT" pitchFamily="18" charset="0"/>
              </a:rPr>
              <a:t>// 1 operation</a:t>
            </a:r>
            <a:endParaRPr lang="en-US" sz="1900" b="1" dirty="0" smtClean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b="1" dirty="0" smtClean="0">
                <a:latin typeface="Bell MT" pitchFamily="18" charset="0"/>
              </a:rPr>
              <a:t>}</a:t>
            </a:r>
          </a:p>
          <a:p>
            <a:pPr marL="109728" indent="0">
              <a:buNone/>
            </a:pPr>
            <a:endParaRPr lang="en-US" sz="1900" b="1" dirty="0">
              <a:latin typeface="Bell MT" pitchFamily="18" charset="0"/>
            </a:endParaRPr>
          </a:p>
          <a:p>
            <a:pPr marL="109728" indent="0">
              <a:buNone/>
            </a:pPr>
            <a:r>
              <a:rPr lang="en-US" sz="1900" dirty="0" smtClean="0">
                <a:latin typeface="Bell MT" pitchFamily="18" charset="0"/>
              </a:rPr>
              <a:t>f(n) = 1 </a:t>
            </a:r>
            <a:r>
              <a:rPr lang="en-US" sz="2000" b="1" dirty="0" smtClean="0">
                <a:latin typeface="Bell MT" pitchFamily="18" charset="0"/>
              </a:rPr>
              <a:t>~ O( 1 )</a:t>
            </a:r>
            <a:endParaRPr lang="en-US" sz="2000" b="1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7924800" cy="4876800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int </a:t>
                </a:r>
                <a:r>
                  <a:rPr lang="en-US" b="1" dirty="0" err="1" smtClean="0">
                    <a:latin typeface="Bell MT" pitchFamily="18" charset="0"/>
                  </a:rPr>
                  <a:t>i</a:t>
                </a:r>
                <a:r>
                  <a:rPr lang="en-US" b="1" dirty="0" smtClean="0">
                    <a:latin typeface="Bell MT" pitchFamily="18" charset="0"/>
                  </a:rPr>
                  <a:t> = n;				</a:t>
                </a:r>
                <a:r>
                  <a:rPr lang="en-US" dirty="0" smtClean="0">
                    <a:latin typeface="Bell MT" pitchFamily="18" charset="0"/>
                  </a:rPr>
                  <a:t>// 1 operations</a:t>
                </a:r>
                <a:endParaRPr lang="en-US" b="1" dirty="0" smtClean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while ( </a:t>
                </a:r>
                <a:r>
                  <a:rPr lang="en-US" b="1" dirty="0" err="1" smtClean="0">
                    <a:latin typeface="Bell MT" pitchFamily="18" charset="0"/>
                  </a:rPr>
                  <a:t>i</a:t>
                </a:r>
                <a:r>
                  <a:rPr lang="en-US" b="1" dirty="0" smtClean="0">
                    <a:latin typeface="Bell MT" pitchFamily="18" charset="0"/>
                  </a:rPr>
                  <a:t> &gt; 0 )  {			</a:t>
                </a:r>
                <a:r>
                  <a:rPr lang="en-US" dirty="0" smtClean="0">
                    <a:latin typeface="Bell MT" pitchFamily="18" charset="0"/>
                  </a:rPr>
                  <a:t>// </a:t>
                </a:r>
                <a:r>
                  <a:rPr lang="en-US" dirty="0">
                    <a:latin typeface="Bell MT" pitchFamily="18" charset="0"/>
                  </a:rPr>
                  <a:t>Performs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latin typeface="Bell MT" pitchFamily="18" charset="0"/>
                  </a:rPr>
                  <a:t> + 1 					      loops</a:t>
                </a: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 </a:t>
                </a:r>
                <a:r>
                  <a:rPr lang="en-US" b="1" dirty="0">
                    <a:latin typeface="Bell MT" pitchFamily="18" charset="0"/>
                  </a:rPr>
                  <a:t>	</a:t>
                </a:r>
                <a:r>
                  <a:rPr lang="en-US" b="1" dirty="0" smtClean="0">
                    <a:latin typeface="Bell MT" pitchFamily="18" charset="0"/>
                  </a:rPr>
                  <a:t>for ( j = 1; j &lt;= n; ++j ) {	</a:t>
                </a:r>
                <a:r>
                  <a:rPr lang="en-US" dirty="0" smtClean="0">
                    <a:latin typeface="Bell MT" pitchFamily="18" charset="0"/>
                  </a:rPr>
                  <a:t>// Performs n iterations</a:t>
                </a:r>
                <a:endParaRPr lang="en-US" b="1" dirty="0" smtClean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>
                    <a:latin typeface="Bell MT" pitchFamily="18" charset="0"/>
                  </a:rPr>
                  <a:t>	</a:t>
                </a:r>
                <a:r>
                  <a:rPr lang="en-US" b="1" dirty="0" smtClean="0">
                    <a:latin typeface="Bell MT" pitchFamily="18" charset="0"/>
                  </a:rPr>
                  <a:t>	s++;			</a:t>
                </a:r>
                <a:r>
                  <a:rPr lang="en-US" dirty="0" smtClean="0">
                    <a:latin typeface="Bell MT" pitchFamily="18" charset="0"/>
                  </a:rPr>
                  <a:t>// 2 operations.</a:t>
                </a:r>
                <a:endParaRPr lang="en-US" b="1" dirty="0" smtClean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>
                    <a:latin typeface="Bell MT" pitchFamily="18" charset="0"/>
                  </a:rPr>
                  <a:t>	</a:t>
                </a:r>
                <a:r>
                  <a:rPr lang="en-US" b="1" dirty="0" smtClean="0">
                    <a:latin typeface="Bell MT" pitchFamily="18" charset="0"/>
                  </a:rPr>
                  <a:t>}</a:t>
                </a: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>
                    <a:latin typeface="Bell MT" pitchFamily="18" charset="0"/>
                  </a:rPr>
                  <a:t>	</a:t>
                </a:r>
                <a:r>
                  <a:rPr lang="en-US" b="1" dirty="0" err="1" smtClean="0">
                    <a:latin typeface="Bell MT" pitchFamily="18" charset="0"/>
                  </a:rPr>
                  <a:t>i</a:t>
                </a:r>
                <a:r>
                  <a:rPr lang="en-US" b="1" dirty="0" smtClean="0">
                    <a:latin typeface="Bell MT" pitchFamily="18" charset="0"/>
                  </a:rPr>
                  <a:t> /= 2;				</a:t>
                </a:r>
                <a:r>
                  <a:rPr lang="en-US" dirty="0" smtClean="0">
                    <a:latin typeface="Bell MT" pitchFamily="18" charset="0"/>
                  </a:rPr>
                  <a:t>// 2 operations. </a:t>
                </a:r>
                <a:endParaRPr lang="en-US" b="1" dirty="0" smtClean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}</a:t>
                </a:r>
                <a:endParaRPr lang="en-US" dirty="0" smtClean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endParaRPr lang="en-US" b="1" dirty="0">
                  <a:latin typeface="Bell MT" pitchFamily="18" charset="0"/>
                </a:endParaRP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f(n) = 1 + 2n(log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+ 1) + 2*(log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+ 1 )</a:t>
                </a:r>
              </a:p>
              <a:p>
                <a:pPr marL="109728" indent="0">
                  <a:spcAft>
                    <a:spcPts val="600"/>
                  </a:spcAft>
                  <a:buClr>
                    <a:schemeClr val="tx1"/>
                  </a:buClr>
                  <a:buNone/>
                </a:pPr>
                <a:endParaRPr lang="en-US" b="1" dirty="0" smtClean="0"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7924800" cy="4876800"/>
              </a:xfrm>
              <a:blipFill rotWithShape="1">
                <a:blip r:embed="rId2"/>
                <a:stretch>
                  <a:fillRect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</p:spPr>
            <p:txBody>
              <a:bodyPr>
                <a:normAutofit/>
              </a:bodyPr>
              <a:lstStyle/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err="1" smtClean="0">
                    <a:latin typeface="Bell MT" pitchFamily="18" charset="0"/>
                  </a:rPr>
                  <a:t>int</a:t>
                </a:r>
                <a:r>
                  <a:rPr lang="en-US" sz="2400" b="1" dirty="0" smtClean="0">
                    <a:latin typeface="Bell MT" pitchFamily="18" charset="0"/>
                  </a:rPr>
                  <a:t>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= n;			</a:t>
                </a:r>
                <a:r>
                  <a:rPr lang="en-US" sz="2400" dirty="0" smtClean="0">
                    <a:latin typeface="Bell MT" pitchFamily="18" charset="0"/>
                  </a:rPr>
                  <a:t>// 1 operation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for( j = 1; j &lt;= n; ++j ) {	</a:t>
                </a:r>
                <a:r>
                  <a:rPr lang="en-US" sz="2400" dirty="0" smtClean="0">
                    <a:latin typeface="Bell MT" pitchFamily="18" charset="0"/>
                  </a:rPr>
                  <a:t>// Performs 1 iteration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while (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&gt; 0 ) {	</a:t>
                </a:r>
                <a:r>
                  <a:rPr lang="en-US" sz="2400" dirty="0" smtClean="0">
                    <a:latin typeface="Bell MT" pitchFamily="18" charset="0"/>
                  </a:rPr>
                  <a:t>// </a:t>
                </a:r>
                <a:r>
                  <a:rPr lang="en-US" sz="2400" dirty="0">
                    <a:latin typeface="Bell MT" pitchFamily="18" charset="0"/>
                  </a:rPr>
                  <a:t>Performs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latin typeface="Bell MT" pitchFamily="18" charset="0"/>
                  </a:rPr>
                  <a:t> </a:t>
                </a:r>
                <a:r>
                  <a:rPr lang="en-US" sz="2400" dirty="0" smtClean="0">
                    <a:latin typeface="Bell MT" pitchFamily="18" charset="0"/>
                  </a:rPr>
                  <a:t>+ 1 loops</a:t>
                </a:r>
                <a:r>
                  <a:rPr lang="en-US" sz="2400" b="1" dirty="0" smtClean="0">
                    <a:latin typeface="Bell MT" pitchFamily="18" charset="0"/>
                  </a:rPr>
                  <a:t> </a:t>
                </a: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	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/= 2;		</a:t>
                </a:r>
                <a:r>
                  <a:rPr lang="en-US" sz="2400" dirty="0" smtClean="0">
                    <a:latin typeface="Bell MT" pitchFamily="18" charset="0"/>
                  </a:rPr>
                  <a:t>// 2 operations. 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}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}</a:t>
                </a:r>
                <a:endParaRPr lang="en-US" sz="2400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f(n) = 1 + 2*(log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  <a:blipFill rotWithShape="1">
                <a:blip r:embed="rId2"/>
                <a:stretch>
                  <a:fillRect t="-1017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Finding 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</p:spPr>
            <p:txBody>
              <a:bodyPr>
                <a:normAutofit/>
              </a:bodyPr>
              <a:lstStyle/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for ( j = 1; j &lt;= n; ++j ) {	</a:t>
                </a:r>
                <a:r>
                  <a:rPr lang="en-US" sz="2400" dirty="0" smtClean="0">
                    <a:latin typeface="Bell MT" pitchFamily="18" charset="0"/>
                  </a:rPr>
                  <a:t>// Performs n iterations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	</a:t>
                </a:r>
                <a:r>
                  <a:rPr lang="en-US" sz="2400" b="1" dirty="0" err="1" smtClean="0">
                    <a:latin typeface="Bell MT" pitchFamily="18" charset="0"/>
                  </a:rPr>
                  <a:t>int</a:t>
                </a:r>
                <a:r>
                  <a:rPr lang="en-US" sz="2400" b="1" dirty="0" smtClean="0">
                    <a:latin typeface="Bell MT" pitchFamily="18" charset="0"/>
                  </a:rPr>
                  <a:t>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= n;		</a:t>
                </a:r>
                <a:r>
                  <a:rPr lang="en-US" sz="2400" dirty="0" smtClean="0">
                    <a:latin typeface="Bell MT" pitchFamily="18" charset="0"/>
                  </a:rPr>
                  <a:t>// 1 operation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while (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&gt; 0 ) {	</a:t>
                </a:r>
                <a:r>
                  <a:rPr lang="en-US" sz="2400" dirty="0" smtClean="0">
                    <a:latin typeface="Bell MT" pitchFamily="18" charset="0"/>
                  </a:rPr>
                  <a:t>// </a:t>
                </a:r>
                <a:r>
                  <a:rPr lang="en-US" sz="2400" dirty="0">
                    <a:latin typeface="Bell MT" pitchFamily="18" charset="0"/>
                  </a:rPr>
                  <a:t>Performs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latin typeface="Bell MT" pitchFamily="18" charset="0"/>
                  </a:rPr>
                  <a:t> </a:t>
                </a:r>
                <a:r>
                  <a:rPr lang="en-US" sz="2400" dirty="0" smtClean="0">
                    <a:latin typeface="Bell MT" pitchFamily="18" charset="0"/>
                  </a:rPr>
                  <a:t>+ 1 loops</a:t>
                </a:r>
                <a:r>
                  <a:rPr lang="en-US" sz="2400" b="1" dirty="0" smtClean="0">
                    <a:latin typeface="Bell MT" pitchFamily="18" charset="0"/>
                  </a:rPr>
                  <a:t> </a:t>
                </a: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	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/= 2;		</a:t>
                </a:r>
                <a:r>
                  <a:rPr lang="en-US" sz="2400" dirty="0" smtClean="0">
                    <a:latin typeface="Bell MT" pitchFamily="18" charset="0"/>
                  </a:rPr>
                  <a:t>// 2 operations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}</a:t>
                </a: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}</a:t>
                </a:r>
                <a:endParaRPr lang="en-US" sz="2400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f(n) = n ( 1 + 2 * ( 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+ 1 ) ) = 2nlogn + 3n</a:t>
                </a:r>
                <a:endParaRPr lang="en-US" sz="2400" b="1" dirty="0" smtClean="0"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  <a:blipFill rotWithShape="1">
                <a:blip r:embed="rId2"/>
                <a:stretch>
                  <a:fillRect t="-1017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Finding 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int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= n;			</a:t>
                </a:r>
                <a:r>
                  <a:rPr lang="en-US" sz="2400" dirty="0" smtClean="0">
                    <a:latin typeface="Bell MT" pitchFamily="18" charset="0"/>
                  </a:rPr>
                  <a:t>// 1 operation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err="1">
                    <a:latin typeface="Bell MT" pitchFamily="18" charset="0"/>
                  </a:rPr>
                  <a:t>i</a:t>
                </a:r>
                <a:r>
                  <a:rPr lang="en-US" sz="2400" b="1" dirty="0" err="1" smtClean="0">
                    <a:latin typeface="Bell MT" pitchFamily="18" charset="0"/>
                  </a:rPr>
                  <a:t>nt</a:t>
                </a:r>
                <a:r>
                  <a:rPr lang="en-US" sz="2400" b="1" dirty="0" smtClean="0">
                    <a:latin typeface="Bell MT" pitchFamily="18" charset="0"/>
                  </a:rPr>
                  <a:t> s = 0;			</a:t>
                </a:r>
                <a:r>
                  <a:rPr lang="en-US" sz="2400" dirty="0" smtClean="0">
                    <a:latin typeface="Bell MT" pitchFamily="18" charset="0"/>
                  </a:rPr>
                  <a:t>// 1 operation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while (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&gt; 0 ) {	</a:t>
                </a:r>
                <a:r>
                  <a:rPr lang="en-US" sz="2400" dirty="0">
                    <a:latin typeface="Bell MT" pitchFamily="18" charset="0"/>
                  </a:rPr>
                  <a:t> </a:t>
                </a:r>
                <a:r>
                  <a:rPr lang="en-US" sz="2400" dirty="0" smtClean="0">
                    <a:latin typeface="Bell MT" pitchFamily="18" charset="0"/>
                  </a:rPr>
                  <a:t>	// </a:t>
                </a:r>
                <a:r>
                  <a:rPr lang="en-US" sz="2400" dirty="0">
                    <a:latin typeface="Bell MT" pitchFamily="18" charset="0"/>
                  </a:rPr>
                  <a:t>Performs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latin typeface="Bell MT" pitchFamily="18" charset="0"/>
                  </a:rPr>
                  <a:t> + 1 </a:t>
                </a:r>
                <a:r>
                  <a:rPr lang="en-US" sz="2400" dirty="0">
                    <a:latin typeface="Bell MT" pitchFamily="18" charset="0"/>
                  </a:rPr>
                  <a:t>loops</a:t>
                </a:r>
                <a:r>
                  <a:rPr lang="en-US" sz="2400" b="1" dirty="0">
                    <a:latin typeface="Bell MT" pitchFamily="18" charset="0"/>
                  </a:rPr>
                  <a:t> 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for ( j = 1; j &lt;= 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; ++j ) {	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dirty="0">
                    <a:latin typeface="Bell MT" pitchFamily="18" charset="0"/>
                  </a:rPr>
                  <a:t> </a:t>
                </a:r>
                <a:r>
                  <a:rPr lang="en-US" sz="2400" dirty="0" smtClean="0">
                    <a:latin typeface="Bell MT" pitchFamily="18" charset="0"/>
                  </a:rPr>
                  <a:t>	// (n </a:t>
                </a:r>
                <a:r>
                  <a:rPr lang="en-US" sz="2400" dirty="0">
                    <a:latin typeface="Bell MT" pitchFamily="18" charset="0"/>
                  </a:rPr>
                  <a:t>+ (n/2) + (n/4) </a:t>
                </a:r>
                <a:r>
                  <a:rPr lang="en-US" sz="2400" dirty="0" smtClean="0">
                    <a:latin typeface="Bell MT" pitchFamily="18" charset="0"/>
                  </a:rPr>
                  <a:t>+…+ 1)  iterations </a:t>
                </a: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		s++;		</a:t>
                </a:r>
                <a:r>
                  <a:rPr lang="en-US" sz="2400" dirty="0" smtClean="0">
                    <a:latin typeface="Bell MT" pitchFamily="18" charset="0"/>
                  </a:rPr>
                  <a:t>// 2 operations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>
                    <a:latin typeface="Bell MT" pitchFamily="18" charset="0"/>
                  </a:rPr>
                  <a:t>	</a:t>
                </a:r>
                <a:r>
                  <a:rPr lang="en-US" sz="2400" b="1" dirty="0" smtClean="0">
                    <a:latin typeface="Bell MT" pitchFamily="18" charset="0"/>
                  </a:rPr>
                  <a:t>}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	</a:t>
                </a:r>
                <a:r>
                  <a:rPr lang="en-US" sz="2400" b="1" dirty="0" err="1" smtClean="0">
                    <a:latin typeface="Bell MT" pitchFamily="18" charset="0"/>
                  </a:rPr>
                  <a:t>i</a:t>
                </a:r>
                <a:r>
                  <a:rPr lang="en-US" sz="2400" b="1" dirty="0" smtClean="0">
                    <a:latin typeface="Bell MT" pitchFamily="18" charset="0"/>
                  </a:rPr>
                  <a:t> /= 2;			</a:t>
                </a:r>
                <a:r>
                  <a:rPr lang="en-US" sz="2400" dirty="0" smtClean="0">
                    <a:latin typeface="Bell MT" pitchFamily="18" charset="0"/>
                  </a:rPr>
                  <a:t>// 2 operations.</a:t>
                </a: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b="1" dirty="0" smtClean="0">
                    <a:latin typeface="Bell MT" pitchFamily="18" charset="0"/>
                  </a:rPr>
                  <a:t>}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 smtClean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sz="2400" dirty="0" smtClean="0">
                    <a:latin typeface="Bell MT" pitchFamily="18" charset="0"/>
                  </a:rPr>
                  <a:t>// n + n/2 + n/4 + … + 1 == </a:t>
                </a:r>
                <a:r>
                  <a:rPr lang="en-US" sz="2400" b="1" dirty="0" smtClean="0">
                    <a:latin typeface="Bell MT" pitchFamily="18" charset="0"/>
                  </a:rPr>
                  <a:t>2n – 1</a:t>
                </a:r>
                <a:endParaRPr lang="en-US" sz="2400" b="1" dirty="0">
                  <a:latin typeface="Bell MT" pitchFamily="18" charset="0"/>
                </a:endParaRPr>
              </a:p>
              <a:p>
                <a:pPr marL="109728" indent="0">
                  <a:buClr>
                    <a:schemeClr val="tx1"/>
                  </a:buClr>
                  <a:buNone/>
                </a:pPr>
                <a:r>
                  <a:rPr lang="en-US" b="1" dirty="0" smtClean="0">
                    <a:latin typeface="Bell MT" pitchFamily="18" charset="0"/>
                  </a:rPr>
                  <a:t>f(n) = 1 + 1 + 2*(2n-1)+ 2*( 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+ 1 ) </a:t>
                </a:r>
                <a:r>
                  <a:rPr lang="en-US" b="1" dirty="0">
                    <a:latin typeface="Bell MT" pitchFamily="18" charset="0"/>
                  </a:rPr>
                  <a:t>= </a:t>
                </a:r>
                <a:r>
                  <a:rPr lang="en-US" b="1" dirty="0" smtClean="0">
                    <a:latin typeface="Bell MT" pitchFamily="18" charset="0"/>
                  </a:rPr>
                  <a:t>4n </a:t>
                </a:r>
                <a:r>
                  <a:rPr lang="en-US" b="1" dirty="0">
                    <a:latin typeface="Bell MT" pitchFamily="18" charset="0"/>
                  </a:rPr>
                  <a:t>+ </a:t>
                </a:r>
                <a:r>
                  <a:rPr lang="en-US" b="1" dirty="0" smtClean="0">
                    <a:latin typeface="Bell MT" pitchFamily="18" charset="0"/>
                  </a:rPr>
                  <a:t>2( log</a:t>
                </a:r>
                <a:r>
                  <a:rPr lang="en-US" b="1" baseline="-25000" dirty="0" smtClean="0">
                    <a:latin typeface="Bell MT" pitchFamily="18" charset="0"/>
                  </a:rPr>
                  <a:t>2</a:t>
                </a:r>
                <a:r>
                  <a:rPr lang="en-US" b="1" dirty="0" smtClean="0">
                    <a:latin typeface="Bell MT" pitchFamily="18" charset="0"/>
                  </a:rPr>
                  <a:t>n + 1 )</a:t>
                </a:r>
              </a:p>
              <a:p>
                <a:pPr marL="109728" indent="0">
                  <a:buClr>
                    <a:schemeClr val="tx1"/>
                  </a:buClr>
                  <a:buNone/>
                </a:pPr>
                <a:endParaRPr lang="en-US" sz="2400" b="1" dirty="0" smtClean="0">
                  <a:latin typeface="Bell MT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96200" cy="4800600"/>
              </a:xfrm>
              <a:blipFill rotWithShape="1">
                <a:blip r:embed="rId2"/>
                <a:stretch>
                  <a:fillRect t="-1652" r="-633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Finding f(n)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772400" cy="4525963"/>
          </a:xfrm>
        </p:spPr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3200" dirty="0" smtClean="0">
                <a:latin typeface="Bell MT" pitchFamily="18" charset="0"/>
              </a:rPr>
              <a:t>To show that  </a:t>
            </a:r>
            <a:r>
              <a:rPr lang="en-US" sz="3200" i="1" dirty="0" smtClean="0">
                <a:latin typeface="Bell MT" pitchFamily="18" charset="0"/>
              </a:rPr>
              <a:t>f(n) is O(g(n))</a:t>
            </a:r>
            <a:r>
              <a:rPr lang="en-US" sz="3200" dirty="0" smtClean="0">
                <a:latin typeface="Bell MT" pitchFamily="18" charset="0"/>
              </a:rPr>
              <a:t>,  show there exists a constant C such that: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3200" b="1" dirty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3200" dirty="0" smtClean="0">
                <a:latin typeface="Bell MT" pitchFamily="18" charset="0"/>
              </a:rPr>
              <a:t>f(n) ≤ C*g(n) for all n&gt;n</a:t>
            </a:r>
            <a:r>
              <a:rPr lang="en-US" sz="3200" baseline="-25000" dirty="0" smtClean="0">
                <a:latin typeface="Bell MT" pitchFamily="18" charset="0"/>
              </a:rPr>
              <a:t>o</a:t>
            </a:r>
            <a:r>
              <a:rPr lang="en-US" sz="3200" dirty="0" smtClean="0">
                <a:latin typeface="Bell MT" pitchFamily="18" charset="0"/>
              </a:rPr>
              <a:t>, where n</a:t>
            </a:r>
            <a:r>
              <a:rPr lang="en-US" sz="3200" baseline="-25000" dirty="0" smtClean="0">
                <a:latin typeface="Bell MT" pitchFamily="18" charset="0"/>
              </a:rPr>
              <a:t>o</a:t>
            </a:r>
            <a:r>
              <a:rPr lang="en-US" sz="3200" dirty="0" smtClean="0">
                <a:latin typeface="Bell MT" pitchFamily="18" charset="0"/>
              </a:rPr>
              <a:t> is a constant. 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3200" b="1" dirty="0" smtClean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r>
              <a:rPr lang="en-US" sz="3000" b="1" dirty="0" smtClean="0">
                <a:latin typeface="Bell MT" pitchFamily="18" charset="0"/>
              </a:rPr>
              <a:t>This can be </a:t>
            </a:r>
            <a:r>
              <a:rPr lang="en-US" sz="3000" b="1" smtClean="0">
                <a:latin typeface="Bell MT" pitchFamily="18" charset="0"/>
              </a:rPr>
              <a:t>done by obtaining </a:t>
            </a:r>
            <a:r>
              <a:rPr lang="en-US" sz="3000" b="1" dirty="0" smtClean="0">
                <a:latin typeface="Bell MT" pitchFamily="18" charset="0"/>
              </a:rPr>
              <a:t>the running-time function, </a:t>
            </a:r>
            <a:r>
              <a:rPr lang="en-US" sz="3000" b="1" smtClean="0">
                <a:latin typeface="Bell MT" pitchFamily="18" charset="0"/>
              </a:rPr>
              <a:t>then picking </a:t>
            </a:r>
            <a:r>
              <a:rPr lang="en-US" sz="3000" b="1" dirty="0" smtClean="0">
                <a:latin typeface="Bell MT" pitchFamily="18" charset="0"/>
              </a:rPr>
              <a:t>the term with the highest order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3000" b="1" dirty="0" smtClean="0">
              <a:latin typeface="Bell MT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3n</a:t>
            </a:r>
            <a:r>
              <a:rPr lang="en-US" sz="3000" baseline="30000" dirty="0" smtClean="0">
                <a:latin typeface="Bell MT" pitchFamily="18" charset="0"/>
              </a:rPr>
              <a:t>n </a:t>
            </a:r>
            <a:r>
              <a:rPr lang="en-US" sz="3000" dirty="0" smtClean="0">
                <a:latin typeface="Bell MT" pitchFamily="18" charset="0"/>
              </a:rPr>
              <a:t> + 2</a:t>
            </a:r>
            <a:r>
              <a:rPr lang="en-US" sz="3000" baseline="30000" dirty="0" smtClean="0">
                <a:latin typeface="Bell MT" pitchFamily="18" charset="0"/>
              </a:rPr>
              <a:t>n</a:t>
            </a:r>
            <a:r>
              <a:rPr lang="en-US" sz="3000" dirty="0" smtClean="0">
                <a:latin typeface="Bell MT" pitchFamily="18" charset="0"/>
              </a:rPr>
              <a:t> 			~ O(</a:t>
            </a:r>
            <a:r>
              <a:rPr lang="en-US" sz="3000" dirty="0" err="1" smtClean="0">
                <a:latin typeface="Bell MT" pitchFamily="18" charset="0"/>
              </a:rPr>
              <a:t>n</a:t>
            </a:r>
            <a:r>
              <a:rPr lang="en-US" sz="3000" baseline="30000" dirty="0" err="1" smtClean="0">
                <a:latin typeface="Bell MT" pitchFamily="18" charset="0"/>
              </a:rPr>
              <a:t>n</a:t>
            </a:r>
            <a:r>
              <a:rPr lang="en-US" sz="3000" dirty="0" smtClean="0">
                <a:latin typeface="Bell MT" pitchFamily="18" charset="0"/>
              </a:rPr>
              <a:t>)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r>
              <a:rPr lang="en-US" sz="3000" dirty="0">
                <a:latin typeface="Bell MT" pitchFamily="18" charset="0"/>
              </a:rPr>
              <a:t> </a:t>
            </a:r>
            <a:r>
              <a:rPr lang="en-US" sz="3000" dirty="0" smtClean="0">
                <a:latin typeface="Bell MT" pitchFamily="18" charset="0"/>
              </a:rPr>
              <a:t>+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 + 2n		~ O(n</a:t>
            </a:r>
            <a:r>
              <a:rPr lang="en-US" sz="3000" baseline="30000" dirty="0" smtClean="0">
                <a:latin typeface="Bell MT" pitchFamily="18" charset="0"/>
              </a:rPr>
              <a:t>3</a:t>
            </a:r>
            <a:r>
              <a:rPr lang="en-US" sz="3000" dirty="0" smtClean="0">
                <a:latin typeface="Bell MT" pitchFamily="18" charset="0"/>
              </a:rPr>
              <a:t>)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 +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		~ O( n</a:t>
            </a:r>
            <a:r>
              <a:rPr lang="en-US" sz="3000" baseline="30000" dirty="0" smtClean="0">
                <a:latin typeface="Bell MT" pitchFamily="18" charset="0"/>
              </a:rPr>
              <a:t>2</a:t>
            </a:r>
            <a:r>
              <a:rPr lang="en-US" sz="3000" dirty="0" smtClean="0">
                <a:latin typeface="Bell MT" pitchFamily="18" charset="0"/>
              </a:rPr>
              <a:t>logn)</a:t>
            </a:r>
            <a:r>
              <a:rPr lang="en-US" sz="3000" b="1" dirty="0" smtClean="0">
                <a:latin typeface="Bell MT" pitchFamily="18" charset="0"/>
              </a:rPr>
              <a:t> </a:t>
            </a:r>
          </a:p>
          <a:p>
            <a:pPr marL="109728" indent="0">
              <a:buClr>
                <a:schemeClr val="tx1"/>
              </a:buClr>
              <a:buNone/>
            </a:pPr>
            <a:r>
              <a:rPr lang="en-US" sz="3000" dirty="0" smtClean="0">
                <a:latin typeface="Bell MT" pitchFamily="18" charset="0"/>
              </a:rPr>
              <a:t>f(n) =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 + n			~ O( </a:t>
            </a:r>
            <a:r>
              <a:rPr lang="en-US" sz="3000" dirty="0" err="1" smtClean="0">
                <a:latin typeface="Bell MT" pitchFamily="18" charset="0"/>
              </a:rPr>
              <a:t>nlogn</a:t>
            </a:r>
            <a:r>
              <a:rPr lang="en-US" sz="3000" dirty="0" smtClean="0">
                <a:latin typeface="Bell MT" pitchFamily="18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</TotalTime>
  <Words>348</Words>
  <Application>Microsoft Office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Finding  f(n)</vt:lpstr>
      <vt:lpstr>Finding f(n)</vt:lpstr>
      <vt:lpstr>Finding f(n)</vt:lpstr>
      <vt:lpstr>Finding f(n)</vt:lpstr>
      <vt:lpstr>Finding f(n)</vt:lpstr>
      <vt:lpstr>Finding f(n)</vt:lpstr>
      <vt:lpstr>Classifying  Algorithms</vt:lpstr>
      <vt:lpstr>Classifying Algorithms</vt:lpstr>
      <vt:lpstr>Classifying Algorithms</vt:lpstr>
      <vt:lpstr>Classifying Algorithms</vt:lpstr>
      <vt:lpstr>Classifying Algorithms</vt:lpstr>
      <vt:lpstr>Classifying Algorithms</vt:lpstr>
      <vt:lpstr>Classifying Algorithms</vt:lpstr>
      <vt:lpstr>Classifying Algorithms</vt:lpstr>
      <vt:lpstr>Classifying Algorithms</vt:lpstr>
      <vt:lpstr>Writing 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Algorithms</dc:title>
  <dc:creator>Tony Moma</dc:creator>
  <cp:lastModifiedBy>Tony Moma</cp:lastModifiedBy>
  <cp:revision>69</cp:revision>
  <dcterms:created xsi:type="dcterms:W3CDTF">2013-02-06T01:24:24Z</dcterms:created>
  <dcterms:modified xsi:type="dcterms:W3CDTF">2013-02-12T04:05:32Z</dcterms:modified>
</cp:coreProperties>
</file>