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7"/>
  </p:notesMasterIdLst>
  <p:sldIdLst>
    <p:sldId id="256" r:id="rId2"/>
    <p:sldId id="261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4" r:id="rId21"/>
    <p:sldId id="285" r:id="rId22"/>
    <p:sldId id="286" r:id="rId23"/>
    <p:sldId id="287" r:id="rId24"/>
    <p:sldId id="288" r:id="rId25"/>
    <p:sldId id="290" r:id="rId26"/>
    <p:sldId id="291" r:id="rId27"/>
    <p:sldId id="289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3" r:id="rId47"/>
    <p:sldId id="328" r:id="rId48"/>
    <p:sldId id="329" r:id="rId49"/>
    <p:sldId id="312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281" r:id="rId65"/>
    <p:sldId id="282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4660"/>
  </p:normalViewPr>
  <p:slideViewPr>
    <p:cSldViewPr>
      <p:cViewPr>
        <p:scale>
          <a:sx n="80" d="100"/>
          <a:sy n="80" d="100"/>
        </p:scale>
        <p:origin x="-111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1749B-FCB6-49EE-A9B9-AD842A4E4D54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6CE0E-E4D8-40EE-84AA-31A5F3D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4"/>
            <a:ext cx="7772400" cy="2505075"/>
          </a:xfrm>
        </p:spPr>
        <p:txBody>
          <a:bodyPr anchor="b"/>
          <a:lstStyle>
            <a:lvl1pPr algn="ctr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4296729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2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273054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4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4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86D4A97-4896-492E-BC52-F2383F60C78F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4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6356354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0F24236-26C4-4577-B729-6D8B656F65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2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1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377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8305800" cy="1371600"/>
          </a:xfrm>
        </p:spPr>
        <p:txBody>
          <a:bodyPr/>
          <a:lstStyle/>
          <a:p>
            <a:pPr algn="l"/>
            <a:r>
              <a:rPr lang="en-US" sz="7200" dirty="0" err="1" smtClean="0"/>
              <a:t>LinkedLists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74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/>
          <p:cNvSpPr/>
          <p:nvPr/>
        </p:nvSpPr>
        <p:spPr>
          <a:xfrm rot="10800000">
            <a:off x="52578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32766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048000" y="457200"/>
            <a:ext cx="838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4876799" y="457200"/>
            <a:ext cx="973331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5053189" y="4038599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3485715" y="4004449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6200000">
            <a:off x="4229100" y="1600200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12321">
            <a:off x="6899662" y="1423315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55559">
            <a:off x="1650800" y="138119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200" y="1533591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5531" y="1600200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“Jim”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3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“Joe”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50131" y="423122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“Jack”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3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ll</a:t>
            </a:r>
            <a:r>
              <a:rPr lang="en-US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459069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99915" y="3362391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07111" y="3429000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0650" y="5867400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insertLast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 Iter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value );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38600" y="1981200"/>
            <a:ext cx="990600" cy="762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24300" y="41910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3"/>
          <p:cNvSpPr/>
          <p:nvPr/>
        </p:nvSpPr>
        <p:spPr>
          <a:xfrm rot="10800000">
            <a:off x="4343401" y="4876799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52578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2766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048000" y="457200"/>
            <a:ext cx="838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876799" y="457200"/>
            <a:ext cx="973331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114799" y="42672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6200000">
            <a:off x="4229100" y="1600200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12321">
            <a:off x="6899662" y="1423315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55559">
            <a:off x="1650800" y="138119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200" y="1533591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5531" y="1600200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“Jim”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3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“Joe”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50131" y="423122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“Jack”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3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ll</a:t>
            </a:r>
            <a:r>
              <a:rPr lang="en-US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459069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38600" y="1981200"/>
            <a:ext cx="990600" cy="762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29385" y="41910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76800" y="4199906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0650" y="5867400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insertLast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 Iter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value );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7" name="Right Arrow 26"/>
          <p:cNvSpPr/>
          <p:nvPr/>
        </p:nvSpPr>
        <p:spPr>
          <a:xfrm rot="8291522">
            <a:off x="5967589" y="398988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2667808">
            <a:off x="2647515" y="3916910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016639" y="3362391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72389" y="3429000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6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5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3"/>
          <p:cNvSpPr/>
          <p:nvPr/>
        </p:nvSpPr>
        <p:spPr>
          <a:xfrm rot="10800000">
            <a:off x="4343401" y="4876799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4114799" y="42672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52578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2766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048000" y="457200"/>
            <a:ext cx="838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876799" y="457200"/>
            <a:ext cx="973331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6200000">
            <a:off x="4229100" y="1600200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12321">
            <a:off x="6899662" y="1423315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55559">
            <a:off x="1650800" y="138119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200" y="1533591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5531" y="1600200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“Jim”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3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“Joe”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50131" y="423122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“Jack”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3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ll</a:t>
            </a:r>
            <a:r>
              <a:rPr lang="en-US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459069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38600" y="1981200"/>
            <a:ext cx="990600" cy="762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29385" y="41910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76800" y="4199906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0650" y="5867400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Iter = Iter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next;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7" name="Right Arrow 26"/>
          <p:cNvSpPr/>
          <p:nvPr/>
        </p:nvSpPr>
        <p:spPr>
          <a:xfrm rot="8291522">
            <a:off x="5967589" y="398988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2667808">
            <a:off x="2647515" y="3916910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016639" y="3362391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72389" y="3429000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84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3"/>
          <p:cNvSpPr/>
          <p:nvPr/>
        </p:nvSpPr>
        <p:spPr>
          <a:xfrm rot="10800000">
            <a:off x="4343401" y="4876799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4114799" y="42672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52578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2766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048000" y="457200"/>
            <a:ext cx="838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876799" y="457200"/>
            <a:ext cx="973331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6200000">
            <a:off x="6210300" y="166607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12321">
            <a:off x="6899662" y="1423315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55559">
            <a:off x="1650800" y="138119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200" y="1533591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5531" y="1600200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“Jim”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3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“Joe”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50131" y="423122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“Jack”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3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ll</a:t>
            </a:r>
            <a:r>
              <a:rPr lang="en-US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459069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9800" y="1981200"/>
            <a:ext cx="990600" cy="762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29385" y="41910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76800" y="4199906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0650" y="5867400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Iter = Iter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next;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7" name="Right Arrow 26"/>
          <p:cNvSpPr/>
          <p:nvPr/>
        </p:nvSpPr>
        <p:spPr>
          <a:xfrm rot="8291522">
            <a:off x="5967589" y="398988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2667808">
            <a:off x="2647515" y="3916910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016639" y="3362391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72389" y="3429000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31"/>
          <p:cNvSpPr/>
          <p:nvPr/>
        </p:nvSpPr>
        <p:spPr>
          <a:xfrm rot="10800000">
            <a:off x="4343401" y="4876799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114799" y="42672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0800000">
            <a:off x="52578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32766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048000" y="457200"/>
            <a:ext cx="838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4876799" y="457200"/>
            <a:ext cx="973331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16200000">
            <a:off x="6210300" y="166607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5967589" y="398988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2647515" y="3916910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12321">
            <a:off x="6899662" y="1423315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55559">
            <a:off x="1650800" y="138119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200" y="1533591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5531" y="1600200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“Jim”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3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“Joe”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50131" y="423122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“Jack”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3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ll</a:t>
            </a:r>
            <a:r>
              <a:rPr lang="en-US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459069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16639" y="3362391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72389" y="3429000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9800" y="1981200"/>
            <a:ext cx="990600" cy="762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29385" y="41910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76800" y="4199906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0650" y="5867400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insertlast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 Iter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value );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567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Arrow 35"/>
          <p:cNvSpPr/>
          <p:nvPr/>
        </p:nvSpPr>
        <p:spPr>
          <a:xfrm rot="10800000">
            <a:off x="5181601" y="4876799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952999" y="42672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0800000">
            <a:off x="3352802" y="4876799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3124200" y="42672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0800000">
            <a:off x="52578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2766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048000" y="457200"/>
            <a:ext cx="838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876799" y="457200"/>
            <a:ext cx="973331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16200000">
            <a:off x="6210300" y="166607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6858000" y="3989882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1726999" y="3957907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12321">
            <a:off x="6899662" y="1423315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55559">
            <a:off x="1650800" y="138119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200" y="1533591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5531" y="1600200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“Jim”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3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“Joe”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50131" y="423122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“Jack”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3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ll</a:t>
            </a:r>
            <a:r>
              <a:rPr lang="en-US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459069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66800" y="3362391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62800" y="3429000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9800" y="1981200"/>
            <a:ext cx="990600" cy="762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92224" y="41910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86200" y="4199906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0650" y="5867400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insertlast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 Iter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value );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15000" y="41910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3"/>
          <p:cNvSpPr/>
          <p:nvPr/>
        </p:nvSpPr>
        <p:spPr>
          <a:xfrm rot="10800000">
            <a:off x="5181601" y="4876799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4952999" y="42672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0800000">
            <a:off x="3352802" y="4876799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124200" y="42672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0800000">
            <a:off x="52578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2766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048000" y="457200"/>
            <a:ext cx="838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876799" y="457200"/>
            <a:ext cx="973331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16200000">
            <a:off x="6210300" y="166607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6858000" y="3989882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1726999" y="3957907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12321">
            <a:off x="6899662" y="1423315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55559">
            <a:off x="1650800" y="138119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200" y="1533591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5531" y="1600200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“Jim”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3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“Joe”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50131" y="423122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“Jack”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3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ll</a:t>
            </a:r>
            <a:r>
              <a:rPr lang="en-US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459069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66800" y="3362391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62800" y="3429000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9800" y="1981200"/>
            <a:ext cx="990600" cy="762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92224" y="41910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86200" y="4199906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0650" y="5867400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Iter = Iter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next;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15000" y="41910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3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7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Arrow 32"/>
          <p:cNvSpPr/>
          <p:nvPr/>
        </p:nvSpPr>
        <p:spPr>
          <a:xfrm rot="10800000">
            <a:off x="5181601" y="4876799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952999" y="42672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3352802" y="4876799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124200" y="42672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2578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0800000">
            <a:off x="32766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048000" y="457200"/>
            <a:ext cx="838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876799" y="457200"/>
            <a:ext cx="973331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6858000" y="3989882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1726999" y="3957907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12321">
            <a:off x="6899662" y="1423315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55559">
            <a:off x="1650800" y="138119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200" y="1533591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5531" y="1600200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“Jim”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3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“Joe”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50131" y="423122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“Jack”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3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ll</a:t>
            </a:r>
            <a:r>
              <a:rPr lang="en-US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459069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66800" y="3362391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62800" y="3429000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92224" y="41910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86200" y="4199906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0650" y="5715000"/>
            <a:ext cx="6362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 End of while-loop. </a:t>
            </a:r>
          </a:p>
          <a:p>
            <a:pPr algn="ctr"/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 End of function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15000" y="41910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0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err="1" smtClean="0"/>
              <a:t>LinkedList</a:t>
            </a:r>
            <a:r>
              <a:rPr lang="en-US" dirty="0" smtClean="0"/>
              <a:t>(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LinkedList</a:t>
            </a:r>
            <a:r>
              <a:rPr lang="en-US" dirty="0" smtClean="0"/>
              <a:t>&amp; </a:t>
            </a:r>
            <a:r>
              <a:rPr lang="en-US" dirty="0" err="1" smtClean="0"/>
              <a:t>ll</a:t>
            </a:r>
            <a:r>
              <a:rPr lang="en-US" dirty="0" smtClean="0"/>
              <a:t> ) {			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head = tail = NULL;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Node* Iter = </a:t>
            </a:r>
            <a:r>
              <a:rPr lang="en-US" dirty="0" err="1" smtClean="0"/>
              <a:t>ll.head</a:t>
            </a:r>
            <a:r>
              <a:rPr lang="en-US" dirty="0" smtClean="0"/>
              <a:t>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while ( Iter != NULL ) {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insertLast</a:t>
            </a:r>
            <a:r>
              <a:rPr lang="en-US" dirty="0" smtClean="0"/>
              <a:t>( Iter </a:t>
            </a:r>
            <a:r>
              <a:rPr lang="en-US" dirty="0" smtClean="0">
                <a:cs typeface="Times New Roman"/>
              </a:rPr>
              <a:t>→</a:t>
            </a:r>
            <a:r>
              <a:rPr lang="en-US" dirty="0" smtClean="0"/>
              <a:t> value );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Iter = Iter </a:t>
            </a:r>
            <a:r>
              <a:rPr lang="en-US" dirty="0">
                <a:cs typeface="Times New Roman"/>
              </a:rPr>
              <a:t>→</a:t>
            </a:r>
            <a:r>
              <a:rPr lang="en-US" dirty="0" smtClean="0"/>
              <a:t> next;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4200" y="5486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spcBef>
                <a:spcPct val="20000"/>
              </a:spcBef>
              <a:spcAft>
                <a:spcPts val="600"/>
              </a:spcAft>
            </a:pPr>
            <a:r>
              <a:rPr lang="en-US" sz="360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O(n</a:t>
            </a:r>
            <a:r>
              <a:rPr lang="en-US" sz="36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)</a:t>
            </a:r>
            <a:endParaRPr lang="en-US" sz="3600" dirty="0">
              <a:solidFill>
                <a:prstClr val="black">
                  <a:lumMod val="50000"/>
                  <a:lumOff val="50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4408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7545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err="1" smtClean="0"/>
              <a:t>LinkedList</a:t>
            </a:r>
            <a:r>
              <a:rPr lang="en-US" dirty="0" smtClean="0"/>
              <a:t>&amp;  operator</a:t>
            </a:r>
            <a:r>
              <a:rPr lang="en-US" b="1" dirty="0" smtClean="0"/>
              <a:t>==</a:t>
            </a:r>
            <a:r>
              <a:rPr lang="en-US" dirty="0" smtClean="0"/>
              <a:t>(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LinkedList</a:t>
            </a:r>
            <a:r>
              <a:rPr lang="en-US" dirty="0" smtClean="0"/>
              <a:t>&amp; </a:t>
            </a:r>
            <a:r>
              <a:rPr lang="en-US" dirty="0" err="1" smtClean="0"/>
              <a:t>ll</a:t>
            </a:r>
            <a:r>
              <a:rPr lang="en-US" dirty="0" smtClean="0"/>
              <a:t> ) {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removeAll</a:t>
            </a:r>
            <a:r>
              <a:rPr lang="en-US" dirty="0" smtClean="0"/>
              <a:t>();		</a:t>
            </a:r>
            <a:r>
              <a:rPr lang="en-US" i="1" dirty="0" smtClean="0"/>
              <a:t>// Remove old elements first</a:t>
            </a:r>
            <a:endParaRPr lang="en-US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Node* Iter = </a:t>
            </a:r>
            <a:r>
              <a:rPr lang="en-US" dirty="0" err="1" smtClean="0"/>
              <a:t>ll.head</a:t>
            </a:r>
            <a:r>
              <a:rPr lang="en-US" dirty="0" smtClean="0"/>
              <a:t>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while ( Iter != NULL ) {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insertLast</a:t>
            </a:r>
            <a:r>
              <a:rPr lang="en-US" dirty="0" smtClean="0"/>
              <a:t>( Iter </a:t>
            </a:r>
            <a:r>
              <a:rPr lang="en-US" dirty="0">
                <a:cs typeface="Times New Roman"/>
              </a:rPr>
              <a:t>→</a:t>
            </a:r>
            <a:r>
              <a:rPr lang="en-US" dirty="0" smtClean="0"/>
              <a:t> value );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Iter = Iter </a:t>
            </a:r>
            <a:r>
              <a:rPr lang="en-US" dirty="0">
                <a:cs typeface="Times New Roman"/>
              </a:rPr>
              <a:t>→</a:t>
            </a:r>
            <a:r>
              <a:rPr lang="en-US" dirty="0" smtClean="0"/>
              <a:t> next;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*this;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}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5486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spcBef>
                <a:spcPct val="20000"/>
              </a:spcBef>
              <a:spcAft>
                <a:spcPts val="600"/>
              </a:spcAft>
            </a:pPr>
            <a:r>
              <a:rPr lang="en-US" sz="360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O(n</a:t>
            </a:r>
            <a:r>
              <a:rPr lang="en-US" sz="36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)</a:t>
            </a:r>
            <a:endParaRPr lang="en-US" sz="3600" dirty="0">
              <a:solidFill>
                <a:prstClr val="black">
                  <a:lumMod val="50000"/>
                  <a:lumOff val="50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9667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 rot="10800000">
            <a:off x="52578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32766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048000" y="457200"/>
            <a:ext cx="838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6799" y="457200"/>
            <a:ext cx="973331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12321">
            <a:off x="6899662" y="1423315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55559">
            <a:off x="1650800" y="138119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5900" y="58674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LinkedList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const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LinkList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&amp;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ll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)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200" y="1533591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5531" y="1600200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“Jim”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3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“Joe”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50131" y="423122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“Jack”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4459069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533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ll</a:t>
            </a:r>
            <a:r>
              <a:rPr lang="en-US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891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2" grpId="0" animBg="1"/>
      <p:bldP spid="13" grpId="0" animBg="1"/>
      <p:bldP spid="11" grpId="0" animBg="1"/>
      <p:bldP spid="10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Arrow 32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85900" y="58674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insertFirst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 “Jill” )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57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22" grpId="0" animBg="1"/>
      <p:bldP spid="23" grpId="0" animBg="1"/>
      <p:bldP spid="15" grpId="0"/>
      <p:bldP spid="18" grpId="0" animBg="1"/>
      <p:bldP spid="19" grpId="0" animBg="1"/>
      <p:bldP spid="21" grpId="0" animBg="1"/>
      <p:bldP spid="24" grpId="0" animBg="1"/>
      <p:bldP spid="27" grpId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Arrow 32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Node*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newNode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= new Node(“Jill”);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86200" y="4199906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81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Arrow 32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head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prev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=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newNode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86200" y="4199906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3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 rot="10800000">
            <a:off x="2514601" y="20574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60960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8673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42672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0386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77724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26413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812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772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066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006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294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head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prev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=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newNode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 rot="10800000">
            <a:off x="2514601" y="20574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60960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8673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42672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0386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77724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26413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812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772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066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006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294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newNode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next = head;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5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>
            <a:off x="2209800" y="14478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2514601" y="20574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60960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8673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42672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0386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77724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26413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812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772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066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006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294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newNode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next = head;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4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>
            <a:off x="2209800" y="14478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2514601" y="20574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60960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8673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42672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0386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77724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26413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812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772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066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006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294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head =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newNode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6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>
            <a:off x="2209800" y="14478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2514601" y="20574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60960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8673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42672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0386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77724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8125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24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772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066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006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294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head =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newNode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3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754563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insertFirst</a:t>
            </a:r>
            <a:r>
              <a:rPr lang="en-US" dirty="0" smtClean="0"/>
              <a:t>( </a:t>
            </a:r>
            <a:r>
              <a:rPr lang="en-US" dirty="0" err="1" smtClean="0"/>
              <a:t>elem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) {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b="1" dirty="0" smtClean="0"/>
              <a:t>Node* </a:t>
            </a:r>
            <a:r>
              <a:rPr lang="en-US" b="1" dirty="0" err="1" smtClean="0"/>
              <a:t>newNode</a:t>
            </a:r>
            <a:r>
              <a:rPr lang="en-US" b="1" dirty="0" smtClean="0"/>
              <a:t> = new Node( </a:t>
            </a:r>
            <a:r>
              <a:rPr lang="en-US" b="1" dirty="0" err="1" smtClean="0"/>
              <a:t>val</a:t>
            </a:r>
            <a:r>
              <a:rPr lang="en-US" b="1" dirty="0" smtClean="0"/>
              <a:t> );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if( head ) {		</a:t>
            </a:r>
            <a:r>
              <a:rPr lang="en-US" sz="2000" i="1" dirty="0" smtClean="0"/>
              <a:t>// If the list is non-empty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head </a:t>
            </a:r>
            <a:r>
              <a:rPr lang="en-US" b="1" dirty="0" smtClean="0">
                <a:cs typeface="Times New Roman"/>
              </a:rPr>
              <a:t>→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ea typeface="Segoe UI" pitchFamily="34" charset="0"/>
                <a:cs typeface="Segoe UI" pitchFamily="34" charset="0"/>
              </a:rPr>
              <a:t>prev</a:t>
            </a:r>
            <a:r>
              <a:rPr lang="en-US" b="1" dirty="0" smtClean="0">
                <a:ea typeface="Segoe UI" pitchFamily="34" charset="0"/>
                <a:cs typeface="Segoe UI" pitchFamily="34" charset="0"/>
              </a:rPr>
              <a:t> = </a:t>
            </a:r>
            <a:r>
              <a:rPr lang="en-US" b="1" dirty="0" err="1" smtClean="0">
                <a:ea typeface="Segoe UI" pitchFamily="34" charset="0"/>
                <a:cs typeface="Segoe UI" pitchFamily="34" charset="0"/>
              </a:rPr>
              <a:t>newNode</a:t>
            </a:r>
            <a:r>
              <a:rPr lang="en-US" b="1" dirty="0" smtClean="0">
                <a:ea typeface="Segoe UI" pitchFamily="34" charset="0"/>
                <a:cs typeface="Segoe UI" pitchFamily="34" charset="0"/>
              </a:rPr>
              <a:t>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newNode</a:t>
            </a:r>
            <a:r>
              <a:rPr lang="en-US" b="1" dirty="0" smtClean="0"/>
              <a:t> </a:t>
            </a:r>
            <a:r>
              <a:rPr lang="en-US" b="1" dirty="0">
                <a:cs typeface="Times New Roman"/>
              </a:rPr>
              <a:t>→</a:t>
            </a:r>
            <a:r>
              <a:rPr lang="en-US" b="1" dirty="0" smtClean="0"/>
              <a:t> next = head;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	</a:t>
            </a:r>
            <a:r>
              <a:rPr lang="en-US" b="1" dirty="0" smtClean="0"/>
              <a:t>	head = </a:t>
            </a:r>
            <a:r>
              <a:rPr lang="en-US" b="1" dirty="0" err="1" smtClean="0"/>
              <a:t>newNode</a:t>
            </a:r>
            <a:r>
              <a:rPr lang="en-US" b="1" dirty="0" smtClean="0"/>
              <a:t>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else	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head = tail 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}				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56020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spcBef>
                <a:spcPct val="20000"/>
              </a:spcBef>
              <a:spcAft>
                <a:spcPts val="600"/>
              </a:spcAft>
            </a:pPr>
            <a:r>
              <a:rPr lang="en-US" sz="36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O(1)</a:t>
            </a:r>
            <a:endParaRPr lang="en-US" sz="3600" dirty="0">
              <a:solidFill>
                <a:prstClr val="black">
                  <a:lumMod val="50000"/>
                  <a:lumOff val="50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2710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Arrow 32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85900" y="58674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insertLast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 “Jill” )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524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22" grpId="0" animBg="1"/>
      <p:bldP spid="23" grpId="0" animBg="1"/>
      <p:bldP spid="15" grpId="0"/>
      <p:bldP spid="18" grpId="0" animBg="1"/>
      <p:bldP spid="19" grpId="0" animBg="1"/>
      <p:bldP spid="21" grpId="0" animBg="1"/>
      <p:bldP spid="24" grpId="0" animBg="1"/>
      <p:bldP spid="27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 rot="10800000">
            <a:off x="52578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0800000">
            <a:off x="32766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048000" y="457200"/>
            <a:ext cx="838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4876799" y="457200"/>
            <a:ext cx="973331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12321">
            <a:off x="6899662" y="1423315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55559">
            <a:off x="1650800" y="138119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5900" y="58674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head = tail = NULL;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200" y="1533591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5531" y="1600200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“Jim”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3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“Joe”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50131" y="423122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“Jack”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3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ll</a:t>
            </a:r>
            <a:r>
              <a:rPr lang="en-US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459069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58469" y="3362391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62800" y="3429000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Arrow 32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Node*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newNode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= new Node(“Jill”);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86200" y="4199906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8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Arrow 32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tail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next =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newNode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86200" y="4199906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>
            <a:off x="5867400" y="14478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42672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0385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24384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098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59436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8125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24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84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778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718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006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tail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next =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newNode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294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6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>
            <a:off x="5867400" y="14478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42672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0385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24384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098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59436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8125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24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84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778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718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006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newNode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prev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= tail;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294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0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 rot="10800000">
            <a:off x="6096000" y="20574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867400" y="14478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42672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0385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24384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098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59436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8125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24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84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778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718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006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newNode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prev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= tail;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294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7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 rot="10800000">
            <a:off x="6096000" y="20574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867400" y="14478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42672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0385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24384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098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59436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8125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24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484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778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718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006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tail =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newNode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294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2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 rot="10800000">
            <a:off x="6096000" y="20574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867400" y="14478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42672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0385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24384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098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77724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8125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24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772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778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718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006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tail =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newNode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294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0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754563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insertLast</a:t>
            </a:r>
            <a:r>
              <a:rPr lang="en-US" dirty="0" smtClean="0"/>
              <a:t>( </a:t>
            </a:r>
            <a:r>
              <a:rPr lang="en-US" dirty="0" err="1" smtClean="0"/>
              <a:t>elem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) {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b="1" dirty="0" smtClean="0"/>
              <a:t>Node* </a:t>
            </a:r>
            <a:r>
              <a:rPr lang="en-US" b="1" dirty="0" err="1" smtClean="0"/>
              <a:t>newNode</a:t>
            </a:r>
            <a:r>
              <a:rPr lang="en-US" b="1" dirty="0" smtClean="0"/>
              <a:t> = new Node( </a:t>
            </a:r>
            <a:r>
              <a:rPr lang="en-US" b="1" dirty="0" err="1" smtClean="0"/>
              <a:t>val</a:t>
            </a:r>
            <a:r>
              <a:rPr lang="en-US" b="1" dirty="0" smtClean="0"/>
              <a:t> );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if ( tail ) {			</a:t>
            </a:r>
            <a:r>
              <a:rPr lang="en-US" sz="2000" i="1" dirty="0" smtClean="0"/>
              <a:t>// If the list is non-empty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tail </a:t>
            </a:r>
            <a:r>
              <a:rPr lang="en-US" b="1" dirty="0" smtClean="0">
                <a:cs typeface="Times New Roman"/>
              </a:rPr>
              <a:t>→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ea typeface="Segoe UI" pitchFamily="34" charset="0"/>
                <a:cs typeface="Segoe UI" pitchFamily="34" charset="0"/>
              </a:rPr>
              <a:t>next = </a:t>
            </a:r>
            <a:r>
              <a:rPr lang="en-US" b="1" dirty="0" err="1" smtClean="0">
                <a:ea typeface="Segoe UI" pitchFamily="34" charset="0"/>
                <a:cs typeface="Segoe UI" pitchFamily="34" charset="0"/>
              </a:rPr>
              <a:t>newNode</a:t>
            </a:r>
            <a:r>
              <a:rPr lang="en-US" b="1" dirty="0" smtClean="0">
                <a:ea typeface="Segoe UI" pitchFamily="34" charset="0"/>
                <a:cs typeface="Segoe UI" pitchFamily="34" charset="0"/>
              </a:rPr>
              <a:t>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newNode</a:t>
            </a:r>
            <a:r>
              <a:rPr lang="en-US" b="1" dirty="0" smtClean="0"/>
              <a:t> </a:t>
            </a:r>
            <a:r>
              <a:rPr lang="en-US" b="1" dirty="0">
                <a:cs typeface="Times New Roman"/>
              </a:rPr>
              <a:t>→</a:t>
            </a:r>
            <a:r>
              <a:rPr lang="en-US" b="1" dirty="0" smtClean="0"/>
              <a:t> </a:t>
            </a:r>
            <a:r>
              <a:rPr lang="en-US" b="1" dirty="0" err="1" smtClean="0"/>
              <a:t>prev</a:t>
            </a:r>
            <a:r>
              <a:rPr lang="en-US" b="1" dirty="0" smtClean="0"/>
              <a:t> = tail;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	</a:t>
            </a:r>
            <a:r>
              <a:rPr lang="en-US" b="1" dirty="0" smtClean="0"/>
              <a:t>	tail = </a:t>
            </a:r>
            <a:r>
              <a:rPr lang="en-US" b="1" dirty="0" err="1" smtClean="0"/>
              <a:t>newNode</a:t>
            </a:r>
            <a:r>
              <a:rPr lang="en-US" b="1" dirty="0" smtClean="0"/>
              <a:t>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head = tail 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}				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56020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spcBef>
                <a:spcPct val="20000"/>
              </a:spcBef>
              <a:spcAft>
                <a:spcPts val="600"/>
              </a:spcAft>
            </a:pPr>
            <a:r>
              <a:rPr lang="en-US" sz="36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O(1)</a:t>
            </a:r>
            <a:endParaRPr lang="en-US" sz="3600" dirty="0">
              <a:solidFill>
                <a:prstClr val="black">
                  <a:lumMod val="50000"/>
                  <a:lumOff val="50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7759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 rot="10800000">
            <a:off x="6096000" y="20574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867400" y="14478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42672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0385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24384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098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77724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8125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24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772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778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718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006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removeFirst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();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294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85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33" grpId="0" animBg="1"/>
      <p:bldP spid="34" grpId="0" animBg="1"/>
      <p:bldP spid="35" grpId="0" animBg="1"/>
      <p:bldP spid="36" grpId="0" animBg="1"/>
      <p:bldP spid="22" grpId="0" animBg="1"/>
      <p:bldP spid="23" grpId="0" animBg="1"/>
      <p:bldP spid="15" grpId="0"/>
      <p:bldP spid="18" grpId="0" animBg="1"/>
      <p:bldP spid="19" grpId="0" animBg="1"/>
      <p:bldP spid="21" grpId="0" animBg="1"/>
      <p:bldP spid="24" grpId="0" animBg="1"/>
      <p:bldP spid="27" grpId="0" animBg="1"/>
      <p:bldP spid="28" grpId="0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 rot="10800000">
            <a:off x="6096000" y="20574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867400" y="14478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42672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0385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24384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098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77724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8125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24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772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778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718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006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Node* node = head;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294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14859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2954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node</a:t>
            </a:r>
            <a:endParaRPr lang="en-US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3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Arrow 20"/>
          <p:cNvSpPr/>
          <p:nvPr/>
        </p:nvSpPr>
        <p:spPr>
          <a:xfrm rot="10800000">
            <a:off x="52578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32766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048000" y="457200"/>
            <a:ext cx="838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876799" y="457200"/>
            <a:ext cx="973331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6200000">
            <a:off x="2324100" y="1600200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12321">
            <a:off x="6899662" y="1423315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55559">
            <a:off x="1650800" y="138119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200" y="1533591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5531" y="1600200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“Jim”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3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“Joe”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50131" y="423122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“Jack”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3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ll</a:t>
            </a:r>
            <a:r>
              <a:rPr lang="en-US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459069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58469" y="3362391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62800" y="3429000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0650" y="5867400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Node* Iter =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ll.head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33600" y="1981200"/>
            <a:ext cx="990600" cy="762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9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 rot="10800000">
            <a:off x="6096000" y="20574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867400" y="14478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42672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0385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0800000">
            <a:off x="24384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098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77724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8125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24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772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778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718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006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ode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→next→prev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 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= NULL;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294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14859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2954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node</a:t>
            </a:r>
            <a:endParaRPr lang="en-US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3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 rot="10800000">
            <a:off x="6096000" y="20574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867400" y="14478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42672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0385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098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77724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8125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24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772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778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718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006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ead =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→next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294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14859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2954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node</a:t>
            </a:r>
            <a:endParaRPr lang="en-US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9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 rot="10800000">
            <a:off x="6096000" y="20574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867400" y="14478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42672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0385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098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77724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2571315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11116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772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778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718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006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head =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→next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294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14859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2954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node</a:t>
            </a:r>
            <a:endParaRPr lang="en-US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 rot="10800000">
            <a:off x="6096000" y="20574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867400" y="1447800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10800000">
            <a:off x="42672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0385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098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77724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2571315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11116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772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778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718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006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delete node;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294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14859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2954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node</a:t>
            </a:r>
            <a:endParaRPr lang="en-US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0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1" grpId="0" animBg="1"/>
      <p:bldP spid="28" grpId="0"/>
      <p:bldP spid="25" grpId="0" animBg="1"/>
      <p:bldP spid="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delete node;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51037"/>
            <a:ext cx="8534400" cy="4754563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err="1" smtClean="0"/>
              <a:t>elem</a:t>
            </a:r>
            <a:r>
              <a:rPr lang="en-US" dirty="0" smtClean="0"/>
              <a:t> </a:t>
            </a:r>
            <a:r>
              <a:rPr lang="en-US" dirty="0" err="1" smtClean="0"/>
              <a:t>removeFirst</a:t>
            </a:r>
            <a:r>
              <a:rPr lang="en-US" dirty="0" smtClean="0"/>
              <a:t>() {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if ( </a:t>
            </a:r>
            <a:r>
              <a:rPr lang="en-US" dirty="0" err="1" smtClean="0"/>
              <a:t>isEmpty</a:t>
            </a:r>
            <a:r>
              <a:rPr lang="en-US" dirty="0" smtClean="0"/>
              <a:t>() 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i="1" dirty="0" smtClean="0"/>
              <a:t>// Throw exception</a:t>
            </a:r>
            <a:endParaRPr lang="en-US" sz="20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b="1" dirty="0" smtClean="0"/>
              <a:t>Node* node = head;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b="1" dirty="0" smtClean="0"/>
              <a:t>node </a:t>
            </a:r>
            <a:r>
              <a:rPr lang="en-US" b="1" dirty="0" smtClean="0">
                <a:cs typeface="Times New Roman"/>
              </a:rPr>
              <a:t>→ next → </a:t>
            </a:r>
            <a:r>
              <a:rPr lang="en-US" b="1" dirty="0" err="1" smtClean="0">
                <a:cs typeface="Times New Roman"/>
              </a:rPr>
              <a:t>prev</a:t>
            </a:r>
            <a:r>
              <a:rPr lang="en-US" b="1" dirty="0" smtClean="0">
                <a:cs typeface="Times New Roman"/>
              </a:rPr>
              <a:t> = NULL;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cs typeface="Times New Roman"/>
              </a:rPr>
              <a:t>	head = </a:t>
            </a:r>
            <a:r>
              <a:rPr lang="en-US" b="1" dirty="0" smtClean="0">
                <a:cs typeface="Times New Roman"/>
              </a:rPr>
              <a:t>node → next;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cs typeface="Times New Roman"/>
              </a:rPr>
              <a:t>	</a:t>
            </a:r>
            <a:r>
              <a:rPr lang="en-US" dirty="0" smtClean="0">
                <a:cs typeface="Times New Roman"/>
              </a:rPr>
              <a:t>if ( !head )	tail = NULL;	        </a:t>
            </a:r>
            <a:r>
              <a:rPr lang="en-US" sz="2200" i="1" dirty="0" smtClean="0">
                <a:cs typeface="Times New Roman"/>
              </a:rPr>
              <a:t>// In case the list is empty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cs typeface="Times New Roman"/>
              </a:rPr>
              <a:t>	</a:t>
            </a:r>
            <a:r>
              <a:rPr lang="en-US" dirty="0" err="1" smtClean="0">
                <a:cs typeface="Times New Roman"/>
              </a:rPr>
              <a:t>elem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val</a:t>
            </a:r>
            <a:r>
              <a:rPr lang="en-US" dirty="0" smtClean="0">
                <a:cs typeface="Times New Roman"/>
              </a:rPr>
              <a:t> = node →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cs typeface="Times New Roman"/>
              </a:rPr>
              <a:t>value;	        </a:t>
            </a:r>
            <a:r>
              <a:rPr lang="en-US" sz="2000" i="1" dirty="0" smtClean="0">
                <a:cs typeface="Times New Roman"/>
              </a:rPr>
              <a:t>// Get the node’s value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cs typeface="Times New Roman"/>
              </a:rPr>
              <a:t>	</a:t>
            </a:r>
            <a:r>
              <a:rPr lang="en-US" b="1" dirty="0" smtClean="0">
                <a:cs typeface="Times New Roman"/>
              </a:rPr>
              <a:t>delete node;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cs typeface="Times New Roman"/>
              </a:rPr>
              <a:t>	</a:t>
            </a:r>
            <a:r>
              <a:rPr lang="en-US" dirty="0" smtClean="0">
                <a:cs typeface="Times New Roman"/>
              </a:rPr>
              <a:t>return </a:t>
            </a:r>
            <a:r>
              <a:rPr lang="en-US" dirty="0" err="1" smtClean="0">
                <a:cs typeface="Times New Roman"/>
              </a:rPr>
              <a:t>val</a:t>
            </a:r>
            <a:r>
              <a:rPr lang="en-US" dirty="0" smtClean="0">
                <a:cs typeface="Times New Roman"/>
              </a:rPr>
              <a:t>;</a:t>
            </a:r>
            <a:endParaRPr lang="en-US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}				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56020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spcBef>
                <a:spcPct val="20000"/>
              </a:spcBef>
              <a:spcAft>
                <a:spcPts val="600"/>
              </a:spcAft>
            </a:pPr>
            <a:r>
              <a:rPr lang="en-US" sz="36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O(1)</a:t>
            </a:r>
            <a:endParaRPr lang="en-US" sz="3600" dirty="0">
              <a:solidFill>
                <a:prstClr val="black">
                  <a:lumMod val="50000"/>
                  <a:lumOff val="50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5273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51037"/>
            <a:ext cx="8534400" cy="4754563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err="1" smtClean="0"/>
              <a:t>elem</a:t>
            </a:r>
            <a:r>
              <a:rPr lang="en-US" dirty="0" smtClean="0"/>
              <a:t> </a:t>
            </a:r>
            <a:r>
              <a:rPr lang="en-US" dirty="0" err="1" smtClean="0"/>
              <a:t>removeLast</a:t>
            </a:r>
            <a:r>
              <a:rPr lang="en-US" dirty="0" smtClean="0"/>
              <a:t>() {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if ( </a:t>
            </a:r>
            <a:r>
              <a:rPr lang="en-US" dirty="0" err="1" smtClean="0"/>
              <a:t>isEmpty</a:t>
            </a:r>
            <a:r>
              <a:rPr lang="en-US" dirty="0" smtClean="0"/>
              <a:t>() 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i="1" dirty="0" smtClean="0"/>
              <a:t>// Throw exception</a:t>
            </a:r>
            <a:endParaRPr lang="en-US" sz="20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b="1" dirty="0" smtClean="0"/>
              <a:t>Node* node = tail;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	</a:t>
            </a:r>
            <a:r>
              <a:rPr lang="en-US" b="1" dirty="0" smtClean="0"/>
              <a:t>node </a:t>
            </a:r>
            <a:r>
              <a:rPr lang="en-US" b="1" dirty="0" smtClean="0">
                <a:cs typeface="Times New Roman"/>
              </a:rPr>
              <a:t>→ </a:t>
            </a:r>
            <a:r>
              <a:rPr lang="en-US" b="1" dirty="0" err="1" smtClean="0">
                <a:cs typeface="Times New Roman"/>
              </a:rPr>
              <a:t>prev</a:t>
            </a:r>
            <a:r>
              <a:rPr lang="en-US" b="1" dirty="0" smtClean="0">
                <a:cs typeface="Times New Roman"/>
              </a:rPr>
              <a:t> → next = NULL;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cs typeface="Times New Roman"/>
              </a:rPr>
              <a:t>	</a:t>
            </a:r>
            <a:r>
              <a:rPr lang="en-US" b="1" dirty="0" smtClean="0">
                <a:cs typeface="Times New Roman"/>
              </a:rPr>
              <a:t>tail </a:t>
            </a:r>
            <a:r>
              <a:rPr lang="en-US" b="1" dirty="0">
                <a:cs typeface="Times New Roman"/>
              </a:rPr>
              <a:t>= </a:t>
            </a:r>
            <a:r>
              <a:rPr lang="en-US" b="1" dirty="0" smtClean="0">
                <a:cs typeface="Times New Roman"/>
              </a:rPr>
              <a:t>node → </a:t>
            </a:r>
            <a:r>
              <a:rPr lang="en-US" b="1" dirty="0" err="1" smtClean="0">
                <a:cs typeface="Times New Roman"/>
              </a:rPr>
              <a:t>prev</a:t>
            </a:r>
            <a:r>
              <a:rPr lang="en-US" b="1" dirty="0" smtClean="0">
                <a:cs typeface="Times New Roman"/>
              </a:rPr>
              <a:t>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cs typeface="Times New Roman"/>
              </a:rPr>
              <a:t>	if </a:t>
            </a:r>
            <a:r>
              <a:rPr lang="en-US" dirty="0">
                <a:cs typeface="Times New Roman"/>
              </a:rPr>
              <a:t>( </a:t>
            </a:r>
            <a:r>
              <a:rPr lang="en-US" dirty="0" smtClean="0">
                <a:cs typeface="Times New Roman"/>
              </a:rPr>
              <a:t>!tail </a:t>
            </a:r>
            <a:r>
              <a:rPr lang="en-US" dirty="0">
                <a:cs typeface="Times New Roman"/>
              </a:rPr>
              <a:t>)	</a:t>
            </a:r>
            <a:r>
              <a:rPr lang="en-US" dirty="0" smtClean="0">
                <a:cs typeface="Times New Roman"/>
              </a:rPr>
              <a:t>head </a:t>
            </a:r>
            <a:r>
              <a:rPr lang="en-US" dirty="0">
                <a:cs typeface="Times New Roman"/>
              </a:rPr>
              <a:t>= NULL;	        </a:t>
            </a:r>
            <a:r>
              <a:rPr lang="en-US" sz="2200" i="1" dirty="0">
                <a:cs typeface="Times New Roman"/>
              </a:rPr>
              <a:t>// In case the list is </a:t>
            </a:r>
            <a:r>
              <a:rPr lang="en-US" sz="2200" i="1" dirty="0" smtClean="0">
                <a:cs typeface="Times New Roman"/>
              </a:rPr>
              <a:t>empty</a:t>
            </a:r>
            <a:endParaRPr lang="en-US" dirty="0" smtClean="0">
              <a:cs typeface="Times New Roman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cs typeface="Times New Roman"/>
              </a:rPr>
              <a:t>	</a:t>
            </a:r>
            <a:r>
              <a:rPr lang="en-US" dirty="0" err="1" smtClean="0">
                <a:cs typeface="Times New Roman"/>
              </a:rPr>
              <a:t>elem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val</a:t>
            </a:r>
            <a:r>
              <a:rPr lang="en-US" dirty="0" smtClean="0">
                <a:cs typeface="Times New Roman"/>
              </a:rPr>
              <a:t> = node →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cs typeface="Times New Roman"/>
              </a:rPr>
              <a:t>value;	        </a:t>
            </a:r>
            <a:r>
              <a:rPr lang="en-US" sz="2000" i="1" dirty="0" smtClean="0">
                <a:cs typeface="Times New Roman"/>
              </a:rPr>
              <a:t>// Get the node’s value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cs typeface="Times New Roman"/>
              </a:rPr>
              <a:t>	</a:t>
            </a:r>
            <a:r>
              <a:rPr lang="en-US" b="1" dirty="0" smtClean="0">
                <a:cs typeface="Times New Roman"/>
              </a:rPr>
              <a:t>delete node;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cs typeface="Times New Roman"/>
              </a:rPr>
              <a:t>	</a:t>
            </a:r>
            <a:r>
              <a:rPr lang="en-US" dirty="0" smtClean="0">
                <a:cs typeface="Times New Roman"/>
              </a:rPr>
              <a:t>return </a:t>
            </a:r>
            <a:r>
              <a:rPr lang="en-US" dirty="0" err="1" smtClean="0">
                <a:cs typeface="Times New Roman"/>
              </a:rPr>
              <a:t>val</a:t>
            </a:r>
            <a:r>
              <a:rPr lang="en-US" dirty="0" smtClean="0">
                <a:cs typeface="Times New Roman"/>
              </a:rPr>
              <a:t>;</a:t>
            </a:r>
            <a:endParaRPr lang="en-US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}				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56020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spcBef>
                <a:spcPct val="20000"/>
              </a:spcBef>
              <a:spcAft>
                <a:spcPts val="600"/>
              </a:spcAft>
            </a:pPr>
            <a:r>
              <a:rPr lang="en-US" sz="36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O(1)</a:t>
            </a:r>
            <a:endParaRPr lang="en-US" sz="3600" dirty="0">
              <a:solidFill>
                <a:prstClr val="black">
                  <a:lumMod val="50000"/>
                  <a:lumOff val="50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010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51037"/>
            <a:ext cx="8534400" cy="47545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removeAll</a:t>
            </a:r>
            <a:r>
              <a:rPr lang="en-US" dirty="0" smtClean="0"/>
              <a:t>() {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while ( !</a:t>
            </a:r>
            <a:r>
              <a:rPr lang="en-US" dirty="0" err="1" smtClean="0"/>
              <a:t>isEmpty</a:t>
            </a:r>
            <a:r>
              <a:rPr lang="en-US" dirty="0" smtClean="0"/>
              <a:t>() 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removeFirst</a:t>
            </a:r>
            <a:r>
              <a:rPr lang="en-US" dirty="0" smtClean="0"/>
              <a:t>();	</a:t>
            </a:r>
            <a:r>
              <a:rPr lang="en-US" sz="2000" i="1" dirty="0" smtClean="0"/>
              <a:t>// or </a:t>
            </a:r>
            <a:r>
              <a:rPr lang="en-US" sz="2000" i="1" dirty="0" err="1" smtClean="0"/>
              <a:t>removeLast</a:t>
            </a:r>
            <a:r>
              <a:rPr lang="en-US" sz="2000" i="1" dirty="0" smtClean="0"/>
              <a:t>()</a:t>
            </a:r>
            <a:endParaRPr lang="en-US" i="1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}				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56020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spcBef>
                <a:spcPct val="20000"/>
              </a:spcBef>
              <a:spcAft>
                <a:spcPts val="600"/>
              </a:spcAft>
            </a:pPr>
            <a:r>
              <a:rPr lang="en-US" sz="36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O(n)</a:t>
            </a:r>
            <a:endParaRPr lang="en-US" sz="3600" dirty="0">
              <a:solidFill>
                <a:prstClr val="black">
                  <a:lumMod val="50000"/>
                  <a:lumOff val="50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501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~</a:t>
            </a:r>
            <a:r>
              <a:rPr lang="en-US" dirty="0" err="1" smtClean="0"/>
              <a:t>LinkedList</a:t>
            </a:r>
            <a:r>
              <a:rPr lang="en-US" dirty="0" smtClean="0"/>
              <a:t>() {			// Destructor	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removeAll</a:t>
            </a:r>
            <a:r>
              <a:rPr lang="en-US" dirty="0" smtClean="0"/>
              <a:t>();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} 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56020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spcBef>
                <a:spcPct val="20000"/>
              </a:spcBef>
              <a:spcAft>
                <a:spcPts val="600"/>
              </a:spcAft>
            </a:pPr>
            <a:r>
              <a:rPr lang="en-US" sz="36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O(n)</a:t>
            </a:r>
            <a:endParaRPr lang="en-US" sz="3600" dirty="0">
              <a:solidFill>
                <a:prstClr val="black">
                  <a:lumMod val="50000"/>
                  <a:lumOff val="50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4262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searchNode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 “Jill” );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8" grpId="0"/>
      <p:bldP spid="29" grpId="0" animBg="1"/>
      <p:bldP spid="30" grpId="0" animBg="1"/>
      <p:bldP spid="31" grpId="0" animBg="1"/>
      <p:bldP spid="32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Arrow 20"/>
          <p:cNvSpPr/>
          <p:nvPr/>
        </p:nvSpPr>
        <p:spPr>
          <a:xfrm rot="10800000">
            <a:off x="52578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32766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048000" y="457200"/>
            <a:ext cx="838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876799" y="457200"/>
            <a:ext cx="973331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6200000">
            <a:off x="2324100" y="1600200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12321">
            <a:off x="6899662" y="1423315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55559">
            <a:off x="1650800" y="138119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200" y="1533591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5531" y="1600200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“Jim”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3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“Joe”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50131" y="423122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“Jack”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3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ll</a:t>
            </a:r>
            <a:r>
              <a:rPr lang="en-US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459069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58469" y="3362391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62800" y="3429000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0650" y="5867400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while ( Iter != NULL )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33600" y="1981200"/>
            <a:ext cx="990600" cy="762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4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Node* Iter = head;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24003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098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6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while( Iter != NULL)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24003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098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56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 (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Iter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→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value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 == “Jill” )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24003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098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0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break;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24003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098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9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562600"/>
            <a:ext cx="651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else			 </a:t>
            </a:r>
          </a:p>
          <a:p>
            <a:pPr algn="ctr"/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Iter =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Iter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→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next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24003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098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562600"/>
            <a:ext cx="651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else			 </a:t>
            </a:r>
          </a:p>
          <a:p>
            <a:pPr algn="ctr"/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Iter =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Iter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→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next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42291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386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6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 (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Iter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→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value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 == “Jill” )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42291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386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9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break;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42291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386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3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562600"/>
            <a:ext cx="651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else			 </a:t>
            </a:r>
          </a:p>
          <a:p>
            <a:pPr algn="ctr"/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Iter =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Iter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→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next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42291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386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40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562600"/>
            <a:ext cx="651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else			 </a:t>
            </a:r>
          </a:p>
          <a:p>
            <a:pPr algn="ctr"/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Iter =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Iter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→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next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60579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674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0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 rot="10800000">
            <a:off x="52578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32766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048000" y="457200"/>
            <a:ext cx="838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4876799" y="457200"/>
            <a:ext cx="973331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6200000">
            <a:off x="2324100" y="1600200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12321">
            <a:off x="6899662" y="1423315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55559">
            <a:off x="1650800" y="138119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200" y="1533591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5531" y="1600200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“Jim”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3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“Joe”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50131" y="423122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“Jack”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3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ll</a:t>
            </a:r>
            <a:r>
              <a:rPr lang="en-US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459069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0650" y="5867400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insertLast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 Iter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value );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33600" y="1981200"/>
            <a:ext cx="990600" cy="762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58469" y="3362391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162800" y="3429000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5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 ( 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Iter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→</a:t>
            </a:r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value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 == “Jill” )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60579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674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1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break;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60579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674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 Broke from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while-loop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60579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674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1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2400" y="1630763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4450" y="5867400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 Iter;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181601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952999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352802" y="2048493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124200" y="1438894"/>
            <a:ext cx="761999" cy="304800"/>
          </a:xfrm>
          <a:prstGeom prst="rightArrow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8291522">
            <a:off x="6858000" y="1161576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2667808">
            <a:off x="1726999" y="1129601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66800" y="534085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162800" y="600694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2224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“Joe”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86200" y="13716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“Jack”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5000" y="1362694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“Jill”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6057900" y="2667000"/>
            <a:ext cx="609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67400" y="3048000"/>
            <a:ext cx="990600" cy="8382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7545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Node* </a:t>
            </a:r>
            <a:r>
              <a:rPr lang="en-US" dirty="0" err="1" smtClean="0"/>
              <a:t>searchNode</a:t>
            </a:r>
            <a:r>
              <a:rPr lang="en-US" dirty="0" smtClean="0"/>
              <a:t>( </a:t>
            </a:r>
            <a:r>
              <a:rPr lang="en-US" dirty="0" err="1" smtClean="0"/>
              <a:t>elem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) {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	Node* Iter = head;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while ( Iter != NULL ) {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if ( Iter </a:t>
            </a:r>
            <a:r>
              <a:rPr lang="en-US" dirty="0" smtClean="0">
                <a:latin typeface="Times New Roman"/>
                <a:cs typeface="Times New Roman"/>
              </a:rPr>
              <a:t>→ </a:t>
            </a:r>
            <a:r>
              <a:rPr lang="en-US" dirty="0" smtClean="0"/>
              <a:t>value == </a:t>
            </a:r>
            <a:r>
              <a:rPr lang="en-US" dirty="0" err="1" smtClean="0"/>
              <a:t>val</a:t>
            </a:r>
            <a:r>
              <a:rPr lang="en-US" dirty="0" smtClean="0"/>
              <a:t> )	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			break;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Iter = Iter </a:t>
            </a:r>
            <a:r>
              <a:rPr lang="en-US" dirty="0" smtClean="0">
                <a:cs typeface="Times New Roman"/>
              </a:rPr>
              <a:t>→ </a:t>
            </a:r>
            <a:r>
              <a:rPr lang="en-US" dirty="0" smtClean="0"/>
              <a:t>next;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Iter;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}				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56020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spcBef>
                <a:spcPct val="20000"/>
              </a:spcBef>
              <a:spcAft>
                <a:spcPts val="600"/>
              </a:spcAft>
            </a:pPr>
            <a:r>
              <a:rPr lang="en-US" sz="36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O(n)</a:t>
            </a:r>
            <a:endParaRPr lang="en-US" sz="3600" dirty="0">
              <a:solidFill>
                <a:prstClr val="black">
                  <a:lumMod val="50000"/>
                  <a:lumOff val="50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290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7545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nodeCount</a:t>
            </a:r>
            <a:r>
              <a:rPr lang="en-US" dirty="0" smtClean="0"/>
              <a:t>() {		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Node* Iter = head;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count = 0;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while ( Iter != NULL ) {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		count = count + 1;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Iter = Iter </a:t>
            </a:r>
            <a:r>
              <a:rPr lang="en-US" dirty="0" smtClean="0">
                <a:cs typeface="Times New Roman"/>
              </a:rPr>
              <a:t>→ </a:t>
            </a:r>
            <a:r>
              <a:rPr lang="en-US" dirty="0" smtClean="0"/>
              <a:t>next;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count;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} 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56020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spcBef>
                <a:spcPct val="20000"/>
              </a:spcBef>
              <a:spcAft>
                <a:spcPts val="600"/>
              </a:spcAft>
            </a:pPr>
            <a:r>
              <a:rPr lang="en-US" sz="36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O(n)</a:t>
            </a:r>
            <a:endParaRPr lang="en-US" sz="3600" dirty="0">
              <a:solidFill>
                <a:prstClr val="black">
                  <a:lumMod val="50000"/>
                  <a:lumOff val="50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8919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/>
          <p:cNvSpPr/>
          <p:nvPr/>
        </p:nvSpPr>
        <p:spPr>
          <a:xfrm rot="10800000">
            <a:off x="52578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32766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048000" y="457200"/>
            <a:ext cx="838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4876799" y="457200"/>
            <a:ext cx="973331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5053189" y="4038599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3485715" y="4004449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6200000">
            <a:off x="2324100" y="1600200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12321">
            <a:off x="6899662" y="1423315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55559">
            <a:off x="1650800" y="138119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200" y="1533591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5531" y="1600200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“Jim”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3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“Joe”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50131" y="423122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“Jack”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3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ll</a:t>
            </a:r>
            <a:r>
              <a:rPr lang="en-US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459069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99915" y="3362391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07111" y="3429000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0650" y="5867400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insertLast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 Iter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value );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33600" y="1981200"/>
            <a:ext cx="990600" cy="762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24300" y="41910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/>
          <p:cNvSpPr/>
          <p:nvPr/>
        </p:nvSpPr>
        <p:spPr>
          <a:xfrm rot="10800000">
            <a:off x="52578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32766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048000" y="457200"/>
            <a:ext cx="838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4876799" y="457200"/>
            <a:ext cx="973331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5053189" y="4038599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3485715" y="4004449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6200000">
            <a:off x="2324100" y="1600200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12321">
            <a:off x="6899662" y="1423315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55559">
            <a:off x="1650800" y="138119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200" y="1533591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5531" y="1600200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“Jim”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3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“Joe”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50131" y="423122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“Jack”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3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ll</a:t>
            </a:r>
            <a:r>
              <a:rPr lang="en-US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459069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99915" y="3362391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07111" y="3429000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0650" y="5867400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Iter = Iter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next;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33600" y="1981200"/>
            <a:ext cx="990600" cy="762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24300" y="41910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1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/>
          <p:cNvSpPr/>
          <p:nvPr/>
        </p:nvSpPr>
        <p:spPr>
          <a:xfrm rot="10800000">
            <a:off x="52578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3276600" y="1066800"/>
            <a:ext cx="914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048000" y="457200"/>
            <a:ext cx="838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4876799" y="457200"/>
            <a:ext cx="973331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91522">
            <a:off x="5053189" y="4038599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667808">
            <a:off x="3485715" y="4004449"/>
            <a:ext cx="6096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6200000">
            <a:off x="4229100" y="1600200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12321">
            <a:off x="6899662" y="1423315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55559">
            <a:off x="1650800" y="1381193"/>
            <a:ext cx="6096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200" y="1533591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5531" y="1600200"/>
            <a:ext cx="9906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“Jim”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24300" y="381000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“Joe”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50131" y="423122"/>
            <a:ext cx="1295400" cy="1066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“Jack”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5334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ll</a:t>
            </a:r>
            <a:r>
              <a:rPr lang="en-US" sz="4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entury Gothic"/>
              </a:rPr>
              <a:t>: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459069"/>
            <a:ext cx="12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entury Gothic"/>
              </a:rPr>
              <a:t>this:</a:t>
            </a:r>
            <a:endParaRPr 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99915" y="3362391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07111" y="3429000"/>
            <a:ext cx="990600" cy="762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0650" y="5867400"/>
            <a:ext cx="636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Iter = Iter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next;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38600" y="1981200"/>
            <a:ext cx="990600" cy="762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24300" y="4191000"/>
            <a:ext cx="1295400" cy="1066800"/>
          </a:xfrm>
          <a:prstGeom prst="ellipse">
            <a:avLst/>
          </a:prstGeom>
          <a:solidFill>
            <a:schemeClr val="tx2">
              <a:lumMod val="85000"/>
              <a:lumOff val="1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“Jim”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0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2709</TotalTime>
  <Words>1303</Words>
  <Application>Microsoft Office PowerPoint</Application>
  <PresentationFormat>On-screen Show (4:3)</PresentationFormat>
  <Paragraphs>607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Executive</vt:lpstr>
      <vt:lpstr>LinkedLists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LinkedList</vt:lpstr>
      <vt:lpstr>LinkedList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LinkedList</vt:lpstr>
      <vt:lpstr>LinkedList</vt:lpstr>
      <vt:lpstr>LinkedList</vt:lpstr>
      <vt:lpstr>LinkedList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LinkedList</vt:lpstr>
      <vt:lpstr>LinkedList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Illustrating Norse_Gods</dc:title>
  <dc:creator>Tony Moma</dc:creator>
  <cp:lastModifiedBy>tmoma</cp:lastModifiedBy>
  <cp:revision>422</cp:revision>
  <dcterms:created xsi:type="dcterms:W3CDTF">2013-01-31T18:00:01Z</dcterms:created>
  <dcterms:modified xsi:type="dcterms:W3CDTF">2013-03-18T18:33:25Z</dcterms:modified>
</cp:coreProperties>
</file>