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6"/>
  </p:notesMasterIdLst>
  <p:sldIdLst>
    <p:sldId id="256" r:id="rId2"/>
    <p:sldId id="257" r:id="rId3"/>
    <p:sldId id="386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387" r:id="rId17"/>
    <p:sldId id="389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390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8" r:id="rId89"/>
    <p:sldId id="349" r:id="rId90"/>
    <p:sldId id="350" r:id="rId91"/>
    <p:sldId id="352" r:id="rId92"/>
    <p:sldId id="353" r:id="rId93"/>
    <p:sldId id="354" r:id="rId94"/>
    <p:sldId id="356" r:id="rId95"/>
    <p:sldId id="357" r:id="rId96"/>
    <p:sldId id="358" r:id="rId97"/>
    <p:sldId id="361" r:id="rId98"/>
    <p:sldId id="363" r:id="rId99"/>
    <p:sldId id="365" r:id="rId100"/>
    <p:sldId id="367" r:id="rId101"/>
    <p:sldId id="369" r:id="rId102"/>
    <p:sldId id="370" r:id="rId103"/>
    <p:sldId id="371" r:id="rId104"/>
    <p:sldId id="373" r:id="rId105"/>
    <p:sldId id="375" r:id="rId106"/>
    <p:sldId id="377" r:id="rId107"/>
    <p:sldId id="379" r:id="rId108"/>
    <p:sldId id="380" r:id="rId109"/>
    <p:sldId id="381" r:id="rId110"/>
    <p:sldId id="382" r:id="rId111"/>
    <p:sldId id="383" r:id="rId112"/>
    <p:sldId id="384" r:id="rId113"/>
    <p:sldId id="385" r:id="rId114"/>
    <p:sldId id="388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0961-EF9B-4B33-A6D7-1E3C13786A87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12B51-14EA-4B48-B169-E49C3252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12B51-14EA-4B48-B169-E49C3252E7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12B51-14EA-4B48-B169-E49C3252E7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12B51-14EA-4B48-B169-E49C3252E7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6B537CE-89E7-4206-BA51-901636CB78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E0337EE-FF32-45F3-9393-01EBA7000C9D}" type="datetimeFigureOut">
              <a:rPr lang="en-US" smtClean="0"/>
              <a:t>2/11/2013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9751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49530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49530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3</a:t>
            </a:r>
            <a:r>
              <a:rPr lang="en-US" sz="3600" i="1" baseline="30000" dirty="0" smtClean="0">
                <a:latin typeface="+mn-lt"/>
              </a:rPr>
              <a:t>rd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09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5867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3</a:t>
            </a:r>
            <a:r>
              <a:rPr lang="en-US" sz="3600" i="1" baseline="30000" dirty="0" smtClean="0">
                <a:latin typeface="+mn-lt"/>
              </a:rPr>
              <a:t>rd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524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3</a:t>
            </a:r>
            <a:r>
              <a:rPr lang="en-US" sz="3600" i="1" baseline="30000" dirty="0" smtClean="0">
                <a:latin typeface="+mn-lt"/>
              </a:rPr>
              <a:t>rd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881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Watch what happens this iteration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1295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5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4" name="Up Arrow 13"/>
          <p:cNvSpPr/>
          <p:nvPr/>
        </p:nvSpPr>
        <p:spPr>
          <a:xfrm>
            <a:off x="22098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9144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i="1" smtClean="0">
                <a:solidFill>
                  <a:schemeClr val="accent1">
                    <a:lumMod val="75000"/>
                  </a:schemeClr>
                </a:solidFill>
              </a:rPr>
              <a:t>Watch what happens this iteration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4" name="Up Arrow 13"/>
          <p:cNvSpPr/>
          <p:nvPr/>
        </p:nvSpPr>
        <p:spPr>
          <a:xfrm>
            <a:off x="31242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9144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i="1" smtClean="0">
                <a:solidFill>
                  <a:schemeClr val="accent1">
                    <a:lumMod val="75000"/>
                  </a:schemeClr>
                </a:solidFill>
              </a:rPr>
              <a:t>Watch what happens this iteration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Up Arrow 13"/>
          <p:cNvSpPr/>
          <p:nvPr/>
        </p:nvSpPr>
        <p:spPr>
          <a:xfrm>
            <a:off x="40386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9144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i="1" smtClean="0">
                <a:solidFill>
                  <a:schemeClr val="accent1">
                    <a:lumMod val="75000"/>
                  </a:schemeClr>
                </a:solidFill>
              </a:rPr>
              <a:t>Watch what happens this iteration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4" name="Up Arrow 13"/>
          <p:cNvSpPr/>
          <p:nvPr/>
        </p:nvSpPr>
        <p:spPr>
          <a:xfrm>
            <a:off x="49530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9144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i="1" smtClean="0">
                <a:solidFill>
                  <a:schemeClr val="accent1">
                    <a:lumMod val="75000"/>
                  </a:schemeClr>
                </a:solidFill>
              </a:rPr>
              <a:t>Watch what happens this iteration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2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267200"/>
            <a:ext cx="7620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Font typeface="Arial" pitchFamily="34" charset="0"/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Font typeface="Arial" pitchFamily="34" charset="0"/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9144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i="1" smtClean="0">
                <a:solidFill>
                  <a:schemeClr val="accent1">
                    <a:lumMod val="75000"/>
                  </a:schemeClr>
                </a:solidFill>
              </a:rPr>
              <a:t>Watch what happens this iteration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144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i="1" smtClean="0">
                <a:solidFill>
                  <a:schemeClr val="accent1">
                    <a:lumMod val="75000"/>
                  </a:schemeClr>
                </a:solidFill>
              </a:rPr>
              <a:t>Watch what happens this iteration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58674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Not a single swap was </a:t>
            </a:r>
            <a:r>
              <a:rPr lang="en-US" sz="2400" i="1" smtClean="0">
                <a:solidFill>
                  <a:schemeClr val="accent1">
                    <a:lumMod val="75000"/>
                  </a:schemeClr>
                </a:solidFill>
              </a:rPr>
              <a:t>made that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iteration. </a:t>
            </a:r>
          </a:p>
          <a:p>
            <a:pPr marL="114300" indent="0">
              <a:buNone/>
            </a:pP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This signals that the remaining elements are sorted. Thus,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Bubble Sort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finishes early.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591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28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Bubble Sort (Analysis)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Performs </a:t>
                </a:r>
                <a:r>
                  <a:rPr lang="en-US" sz="205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to n</a:t>
                </a: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iterations.</a:t>
                </a:r>
              </a:p>
              <a:p>
                <a:pPr marL="114300" indent="0">
                  <a:buNone/>
                </a:pPr>
                <a:endParaRPr lang="en-US" sz="800" b="1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50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</a:t>
                </a: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 performs </a:t>
                </a:r>
                <a:r>
                  <a:rPr lang="en-US" sz="205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(n-1</a:t>
                </a:r>
                <a:r>
                  <a:rPr lang="en-US" sz="2050" b="1" i="1" smtClean="0">
                    <a:solidFill>
                      <a:schemeClr val="accent1">
                        <a:lumMod val="75000"/>
                      </a:schemeClr>
                    </a:solidFill>
                  </a:rPr>
                  <a:t>) </a:t>
                </a:r>
                <a:r>
                  <a:rPr lang="en-US" sz="2050" smtClean="0">
                    <a:solidFill>
                      <a:schemeClr val="accent1">
                        <a:lumMod val="75000"/>
                      </a:schemeClr>
                    </a:solidFill>
                  </a:rPr>
                  <a:t>comparisons.</a:t>
                </a:r>
                <a:endParaRPr lang="en-US" sz="205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sz="2050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nd</a:t>
                </a: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 performs </a:t>
                </a:r>
                <a:r>
                  <a:rPr lang="en-US" sz="205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(n-2) </a:t>
                </a: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comparisons (if performed).</a:t>
                </a:r>
              </a:p>
              <a:p>
                <a:pPr marL="114300" indent="0">
                  <a:buNone/>
                </a:pP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r>
                  <a:rPr lang="en-US" sz="2050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rd</a:t>
                </a: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 performs </a:t>
                </a:r>
                <a:r>
                  <a:rPr lang="en-US" sz="205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(n-3) </a:t>
                </a: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comparisons (if performed).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</a:p>
              <a:p>
                <a:pPr marL="114300" indent="0">
                  <a:buNone/>
                </a:pPr>
                <a:r>
                  <a:rPr lang="en-US" sz="205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(n-1)</a:t>
                </a:r>
                <a:r>
                  <a:rPr lang="en-US" sz="2050" i="1" baseline="300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th</a:t>
                </a:r>
                <a:r>
                  <a:rPr lang="en-US" sz="205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iteration performs </a:t>
                </a:r>
                <a:r>
                  <a:rPr lang="en-US" sz="205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</a:t>
                </a: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comparison (if performed).</a:t>
                </a:r>
              </a:p>
              <a:p>
                <a:pPr marL="114300" indent="0">
                  <a:buNone/>
                </a:pP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sz="2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Total number of comparisons: </a:t>
                </a:r>
              </a:p>
              <a:p>
                <a:pPr marL="114300" indent="0">
                  <a:buNone/>
                </a:pPr>
                <a:endParaRPr lang="en-US" sz="14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Minimum: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−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 ≈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chemeClr val="accent1">
                      <a:lumMod val="75000"/>
                    </a:schemeClr>
                  </a:solidFill>
                  <a:ea typeface="Cambria Math"/>
                </a:endParaRPr>
              </a:p>
              <a:p>
                <a:pPr marL="114300" indent="0">
                  <a:buNone/>
                </a:pPr>
                <a:endParaRPr lang="en-US" sz="1500" b="1" dirty="0" smtClean="0">
                  <a:solidFill>
                    <a:schemeClr val="accent1">
                      <a:lumMod val="75000"/>
                    </a:schemeClr>
                  </a:solidFill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Maximum: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 … +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en-US" sz="2400" b="1" i="1" dirty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 algn="ctr">
                  <a:buNone/>
                </a:pP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1">
                <a:blip r:embed="rId2"/>
                <a:stretch>
                  <a:fillRect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9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Bubble Sort (Analysis)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minimum (best) case occurs when the list is already sorted, causing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Bubble Sort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to need one iteration.</a:t>
            </a:r>
          </a:p>
          <a:p>
            <a:pPr marL="11430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maximum (worst) case occurs when the list is sorted in reverse-order, causing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Bubble Sort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to need all n-1 iterations.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8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Lower Bound Theorem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</a:rPr>
              <a:t>All comparison-based sorting algorithms are at least </a:t>
            </a:r>
            <a:r>
              <a:rPr lang="en-US" sz="2600" b="1" i="1" dirty="0" smtClean="0">
                <a:solidFill>
                  <a:schemeClr val="accent1">
                    <a:lumMod val="75000"/>
                  </a:schemeClr>
                </a:solidFill>
              </a:rPr>
              <a:t>O(</a:t>
            </a:r>
            <a:r>
              <a:rPr lang="en-US" sz="2600" b="1" i="1" dirty="0" err="1" smtClean="0">
                <a:solidFill>
                  <a:schemeClr val="accent1">
                    <a:lumMod val="75000"/>
                  </a:schemeClr>
                </a:solidFill>
              </a:rPr>
              <a:t>nlogn</a:t>
            </a:r>
            <a:r>
              <a:rPr lang="en-US" sz="26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</a:rPr>
              <a:t>in the worst case, where </a:t>
            </a:r>
            <a:r>
              <a:rPr lang="en-US" sz="2600" b="1" i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</a:rPr>
              <a:t> is the size of the input.</a:t>
            </a:r>
            <a:endParaRPr lang="en-US" sz="2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Tractable Algorithms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Polynomial Expression –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An expression of the form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600" b="1" baseline="30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, where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k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 is some constant.</a:t>
            </a:r>
          </a:p>
          <a:p>
            <a:pPr marL="114300" indent="0">
              <a:buNone/>
            </a:pP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Tractable Algorithm –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An algorithm whose running time is bounded by a polynomial expression.</a:t>
            </a:r>
          </a:p>
          <a:p>
            <a:pPr marL="114300" indent="0">
              <a:buNone/>
            </a:pP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Intractable Algorithm –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An algorithm whose running time cannot be bounded by a polynomial expression (also known as an 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</a:rPr>
              <a:t>exponential</a:t>
            </a:r>
            <a:r>
              <a:rPr lang="en-US" sz="2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algorithm).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57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7818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95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76962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16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All comparisons have been made.</a:t>
            </a: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Store the final min in front.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All comparisons have been made.</a:t>
            </a: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Store the final 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min 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in front.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76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Repeat this 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the remaining elements.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84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38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7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22098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38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2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3600" b="1" i="1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step: </a:t>
            </a:r>
          </a:p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Locate the smallest element – store it in the first slot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6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31242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40386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1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49530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58674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7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67818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91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76962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0668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76962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01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A total of </a:t>
            </a:r>
            <a:r>
              <a:rPr lang="en-US" sz="3600" b="1" i="1" u="sng" dirty="0" smtClean="0">
                <a:solidFill>
                  <a:schemeClr val="accent1">
                    <a:lumMod val="75000"/>
                  </a:schemeClr>
                </a:solidFill>
              </a:rPr>
              <a:t>n-1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 iterations are performed.</a:t>
            </a: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7358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887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023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167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56616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76962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Selection Sort (Analysis)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n-1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iterations.</a:t>
                </a:r>
              </a:p>
              <a:p>
                <a:pPr marL="114300" indent="0">
                  <a:buNone/>
                </a:pPr>
                <a:endParaRPr lang="en-US" sz="800" b="1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 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(n-1)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comparisons.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nd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 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(n-2)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comparisons.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rd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 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(n-3)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comparisons.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</a:p>
              <a:p>
                <a:pPr marL="114300" indent="0">
                  <a:buNone/>
                </a:pPr>
                <a:r>
                  <a:rPr lang="en-US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(n-1)</a:t>
                </a:r>
                <a:r>
                  <a:rPr lang="en-US" i="1" baseline="300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th</a:t>
                </a:r>
                <a:r>
                  <a:rPr lang="en-US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iteration 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comparisons.</a:t>
                </a:r>
              </a:p>
              <a:p>
                <a:pPr marL="114300" indent="0">
                  <a:buNone/>
                </a:pP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Total number of comparisons: </a:t>
                </a: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+(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)+ …+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400" b="1" i="1" dirty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endParaRPr lang="en-US" sz="800" b="1" i="1" dirty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7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09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Selection Sort (Analysis)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best and worst-case is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O(n</a:t>
            </a:r>
            <a:r>
              <a:rPr lang="en-US" sz="2400" b="1" i="1" baseline="30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since the number of operations is always the same, no matter how the input is arranged.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Insertion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1153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3600" b="1" i="1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step: </a:t>
            </a:r>
          </a:p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Compare the second element with the first element. If the second is smaller, then swap.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4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>
            <a:off x="3810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5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5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</p:spTree>
    <p:extLst>
      <p:ext uri="{BB962C8B-B14F-4D97-AF65-F5344CB8AC3E}">
        <p14:creationId xmlns:p14="http://schemas.microsoft.com/office/powerpoint/2010/main" val="30746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Repeat with the third and second element.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1295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624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3" grpId="0" animBg="1"/>
      <p:bldP spid="12" grpId="0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Move it forward 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1566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3810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079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</p:spTree>
    <p:extLst>
      <p:ext uri="{BB962C8B-B14F-4D97-AF65-F5344CB8AC3E}">
        <p14:creationId xmlns:p14="http://schemas.microsoft.com/office/powerpoint/2010/main" val="35981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Assume the 1</a:t>
            </a:r>
            <a:r>
              <a:rPr lang="en-US" sz="3600" b="1" i="1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 element is the smallest.</a:t>
            </a: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38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4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Repeat for the fourth, fifth, … , and n</a:t>
            </a:r>
            <a:r>
              <a:rPr lang="en-US" sz="3600" b="1" i="1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elements.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752600"/>
            <a:ext cx="2446020" cy="1143000"/>
          </a:xfrm>
        </p:spPr>
        <p:txBody>
          <a:bodyPr/>
          <a:lstStyle/>
          <a:p>
            <a:r>
              <a:rPr lang="en-US" sz="3600" i="1" dirty="0" smtClean="0">
                <a:latin typeface="+mn-lt"/>
              </a:rPr>
              <a:t>3</a:t>
            </a:r>
            <a:r>
              <a:rPr lang="en-US" sz="3600" i="1" baseline="30000" dirty="0" smtClean="0">
                <a:latin typeface="+mn-lt"/>
              </a:rPr>
              <a:t>rd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22098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smtClean="0">
                <a:latin typeface="+mn-lt"/>
              </a:rPr>
              <a:t>3</a:t>
            </a:r>
            <a:r>
              <a:rPr lang="en-US" sz="3600" i="1" baseline="30000" smtClean="0">
                <a:latin typeface="+mn-lt"/>
              </a:rPr>
              <a:t>rd</a:t>
            </a:r>
            <a:r>
              <a:rPr lang="en-US" sz="3600" i="1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7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1295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smtClean="0">
                <a:latin typeface="+mn-lt"/>
              </a:rPr>
              <a:t>3</a:t>
            </a:r>
            <a:r>
              <a:rPr lang="en-US" sz="3600" i="1" baseline="30000" smtClean="0">
                <a:latin typeface="+mn-lt"/>
              </a:rPr>
              <a:t>rd</a:t>
            </a:r>
            <a:r>
              <a:rPr lang="en-US" sz="3600" i="1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922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31242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5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6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22098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23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7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1295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4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25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40386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latin typeface="+mn-lt"/>
              </a:rPr>
              <a:t>5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2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2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 38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12954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accent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6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49530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6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47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6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40386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6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90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6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24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31242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6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441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5867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7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3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7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34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49530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7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067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67818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8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47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4676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8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4676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5867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8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908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4676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8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05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4676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49530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8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3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4676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8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9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4676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2" name="Up Arrow 11"/>
          <p:cNvSpPr/>
          <p:nvPr/>
        </p:nvSpPr>
        <p:spPr>
          <a:xfrm>
            <a:off x="40386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8</a:t>
            </a:r>
            <a:r>
              <a:rPr lang="en-US" sz="3600" i="1" baseline="30000" dirty="0" smtClean="0">
                <a:latin typeface="+mn-lt"/>
              </a:rPr>
              <a:t>th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87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The 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4676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8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Insertion Sort (Analysis)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iterations.</a:t>
                </a:r>
              </a:p>
              <a:p>
                <a:pPr marL="114300" indent="0">
                  <a:buNone/>
                </a:pPr>
                <a:endParaRPr lang="en-US" sz="800" b="1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 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comparison.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nd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 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to 2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comparisons.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rd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iteration 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to 3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comparisons.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</a:p>
              <a:p>
                <a:pPr marL="114300" indent="0">
                  <a:buNone/>
                </a:pPr>
                <a:r>
                  <a:rPr lang="en-US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(n-1)</a:t>
                </a:r>
                <a:r>
                  <a:rPr lang="en-US" i="1" baseline="300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th</a:t>
                </a:r>
                <a:r>
                  <a:rPr lang="en-US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iteration performs </a:t>
                </a:r>
                <a:r>
                  <a:rPr lang="en-US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to n-1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comparisons.</a:t>
                </a:r>
              </a:p>
              <a:p>
                <a:pPr marL="114300" indent="0">
                  <a:buNone/>
                </a:pP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Total number of comparisons: </a:t>
                </a: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Minimum: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+ …+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−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≈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chemeClr val="accent1">
                      <a:lumMod val="75000"/>
                    </a:schemeClr>
                  </a:solidFill>
                  <a:ea typeface="Cambria Math"/>
                </a:endParaRPr>
              </a:p>
              <a:p>
                <a:pPr marL="114300" indent="0">
                  <a:buNone/>
                </a:pPr>
                <a:endParaRPr lang="en-US" sz="800" b="1" dirty="0" smtClean="0">
                  <a:solidFill>
                    <a:schemeClr val="accent1">
                      <a:lumMod val="75000"/>
                    </a:schemeClr>
                  </a:solidFill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Maximum: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+…+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sz="2400" b="1" i="1" dirty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4300" indent="0" algn="ctr">
                  <a:buNone/>
                </a:pP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93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Insertion Sort (Analysis)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minimum (best) case occurs when the list is already sorted. When this occurs, 1 comparison is performed each iteration.</a:t>
            </a:r>
          </a:p>
          <a:p>
            <a:pPr marL="11430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maximum (worst) case occurs when the list is sorted in reverse-order, thus causing each element to be moved forward the maximum possible distance.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Bubble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387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Bubble Sort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Similar to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Selection Sort.</a:t>
            </a:r>
          </a:p>
          <a:p>
            <a:pPr marL="11430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Bubble Sort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searches for the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largest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element and places it in the back.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22098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>
            <a:off x="1295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8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5" grpId="0" animBg="1"/>
      <p:bldP spid="4" grpId="0" animBg="1"/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96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22098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70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75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973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31242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00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10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40386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69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58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49530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5867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3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31242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36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631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67818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6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3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5455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76962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6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1</a:t>
            </a:r>
            <a:r>
              <a:rPr lang="en-US" sz="3600" i="1" baseline="30000" dirty="0" smtClean="0">
                <a:latin typeface="+mn-lt"/>
              </a:rPr>
              <a:t>st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</p:spTree>
    <p:extLst>
      <p:ext uri="{BB962C8B-B14F-4D97-AF65-F5344CB8AC3E}">
        <p14:creationId xmlns:p14="http://schemas.microsoft.com/office/powerpoint/2010/main" val="348414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1295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9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9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22098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31242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3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82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4648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42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311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455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66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4648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211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Current minimum =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4038600" y="5334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2935069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40386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18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23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49530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5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5867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1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67818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1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2</a:t>
            </a:r>
            <a:r>
              <a:rPr lang="en-US" sz="3600" i="1" baseline="30000" dirty="0" smtClean="0">
                <a:latin typeface="+mn-lt"/>
              </a:rPr>
              <a:t>nd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36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Iteration ends here</a:t>
            </a:r>
          </a:p>
        </p:txBody>
      </p:sp>
    </p:spTree>
    <p:extLst>
      <p:ext uri="{BB962C8B-B14F-4D97-AF65-F5344CB8AC3E}">
        <p14:creationId xmlns:p14="http://schemas.microsoft.com/office/powerpoint/2010/main" val="4297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12954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3</a:t>
            </a:r>
            <a:r>
              <a:rPr lang="en-US" sz="3600" i="1" baseline="30000" dirty="0" smtClean="0">
                <a:latin typeface="+mn-lt"/>
              </a:rPr>
              <a:t>rd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48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22098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3</a:t>
            </a:r>
            <a:r>
              <a:rPr lang="en-US" sz="3600" i="1" baseline="30000" dirty="0" smtClean="0">
                <a:latin typeface="+mn-lt"/>
              </a:rPr>
              <a:t>rd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5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31242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3</a:t>
            </a:r>
            <a:r>
              <a:rPr lang="en-US" sz="3600" i="1" baseline="30000" dirty="0" smtClean="0">
                <a:latin typeface="+mn-lt"/>
              </a:rPr>
              <a:t>rd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33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8100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922020" cy="58674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45998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89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67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5128260"/>
            <a:ext cx="922020" cy="5867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591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87980" y="3505200"/>
            <a:ext cx="922020" cy="586740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4038600" y="4191000"/>
            <a:ext cx="457200" cy="685800"/>
          </a:xfrm>
          <a:prstGeom prst="up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19400" y="1752600"/>
            <a:ext cx="24460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latin typeface="+mn-lt"/>
              </a:rPr>
              <a:t>3</a:t>
            </a:r>
            <a:r>
              <a:rPr lang="en-US" sz="3600" i="1" baseline="30000" dirty="0" smtClean="0">
                <a:latin typeface="+mn-lt"/>
              </a:rPr>
              <a:t>rd</a:t>
            </a:r>
            <a:r>
              <a:rPr lang="en-US" sz="3600" i="1" dirty="0" smtClean="0">
                <a:latin typeface="+mn-lt"/>
              </a:rPr>
              <a:t> iteration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17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1235</TotalTime>
  <Words>1857</Words>
  <Application>Microsoft Office PowerPoint</Application>
  <PresentationFormat>On-screen Show (4:3)</PresentationFormat>
  <Paragraphs>1186</Paragraphs>
  <Slides>114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Adjacency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Sort (Analysis)</vt:lpstr>
      <vt:lpstr>Selection Sort (Analysis)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3rd iteration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 (Analysis)</vt:lpstr>
      <vt:lpstr>Insertion Sort (Analysis)</vt:lpstr>
      <vt:lpstr>Bubble Sort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 (Analysis)</vt:lpstr>
      <vt:lpstr>Bubble Sort (Analysis)</vt:lpstr>
      <vt:lpstr>Lower Bound Theorem</vt:lpstr>
      <vt:lpstr>Tractable Algorithms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Tony Moma</dc:creator>
  <cp:lastModifiedBy>Tony Moma</cp:lastModifiedBy>
  <cp:revision>112</cp:revision>
  <dcterms:created xsi:type="dcterms:W3CDTF">2013-01-30T03:36:04Z</dcterms:created>
  <dcterms:modified xsi:type="dcterms:W3CDTF">2013-02-12T04:08:59Z</dcterms:modified>
</cp:coreProperties>
</file>