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390" r:id="rId2"/>
    <p:sldId id="257" r:id="rId3"/>
    <p:sldId id="391" r:id="rId4"/>
    <p:sldId id="363" r:id="rId5"/>
    <p:sldId id="388" r:id="rId6"/>
    <p:sldId id="259" r:id="rId7"/>
    <p:sldId id="389" r:id="rId8"/>
    <p:sldId id="366" r:id="rId9"/>
    <p:sldId id="296" r:id="rId10"/>
    <p:sldId id="367" r:id="rId11"/>
    <p:sldId id="299" r:id="rId12"/>
    <p:sldId id="371" r:id="rId13"/>
    <p:sldId id="298" r:id="rId14"/>
    <p:sldId id="392" r:id="rId15"/>
    <p:sldId id="377" r:id="rId16"/>
    <p:sldId id="370" r:id="rId17"/>
    <p:sldId id="375" r:id="rId18"/>
    <p:sldId id="3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FA6770F-8DC7-809D-2D5B-EE58899506DB}" name="Amanda Newman" initials="AN" userId="S::admin@susiemaherorgvitPCSDlenovo.onmicrosoft.com::59449ada-92d0-49eb-a078-6d0c1df5aa6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erry Seibert" initials="JS" lastIdx="3" clrIdx="0">
    <p:extLst>
      <p:ext uri="{19B8F6BF-5375-455C-9EA6-DF929625EA0E}">
        <p15:presenceInfo xmlns:p15="http://schemas.microsoft.com/office/powerpoint/2012/main" userId="e331593a3797a8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4DA"/>
    <a:srgbClr val="DAF3FF"/>
    <a:srgbClr val="3E84BB"/>
    <a:srgbClr val="F25021"/>
    <a:srgbClr val="8E9393"/>
    <a:srgbClr val="8E8E8E"/>
    <a:srgbClr val="003F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07C798-445F-4E69-8AEA-AA2B7DC213F7}" v="1" dt="2023-02-09T10:01:18.0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9" autoAdjust="0"/>
    <p:restoredTop sz="96027" autoAdjust="0"/>
  </p:normalViewPr>
  <p:slideViewPr>
    <p:cSldViewPr snapToGrid="0">
      <p:cViewPr varScale="1">
        <p:scale>
          <a:sx n="108" d="100"/>
          <a:sy n="108" d="100"/>
        </p:scale>
        <p:origin x="1224" y="4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61E18-D915-49E7-A519-4BACD1E02A35}" type="datetimeFigureOut">
              <a:rPr lang="en-US" smtClean="0"/>
              <a:t>5/29/25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6F338-1990-4477-90B9-C4093330FCC8}" type="slidenum">
              <a:rPr lang="en-US" smtClean="0"/>
              <a:t>‹#›</a:t>
            </a:fld>
            <a:endParaRPr lang="en-US" dirty="0"/>
          </a:p>
        </p:txBody>
      </p:sp>
    </p:spTree>
    <p:extLst>
      <p:ext uri="{BB962C8B-B14F-4D97-AF65-F5344CB8AC3E}">
        <p14:creationId xmlns:p14="http://schemas.microsoft.com/office/powerpoint/2010/main" val="1186990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336F338-1990-4477-90B9-C4093330FCC8}" type="slidenum">
              <a:rPr lang="en-US" smtClean="0"/>
              <a:t>1</a:t>
            </a:fld>
            <a:endParaRPr lang="en-US" dirty="0"/>
          </a:p>
        </p:txBody>
      </p:sp>
    </p:spTree>
    <p:extLst>
      <p:ext uri="{BB962C8B-B14F-4D97-AF65-F5344CB8AC3E}">
        <p14:creationId xmlns:p14="http://schemas.microsoft.com/office/powerpoint/2010/main" val="21217386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74083"/>
            <a:ext cx="9144000" cy="1135879"/>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76862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6FC1A777-C0E0-4CBC-A7D5-EE5CC9116088}"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60527" y="5326792"/>
            <a:ext cx="1870942" cy="1188720"/>
          </a:xfrm>
          <a:prstGeom prst="rect">
            <a:avLst/>
          </a:prstGeom>
        </p:spPr>
      </p:pic>
      <p:sp>
        <p:nvSpPr>
          <p:cNvPr id="9" name="Picture Placeholder 8"/>
          <p:cNvSpPr>
            <a:spLocks noGrp="1"/>
          </p:cNvSpPr>
          <p:nvPr>
            <p:ph type="pic" sz="quarter" idx="13" hasCustomPrompt="1"/>
          </p:nvPr>
        </p:nvSpPr>
        <p:spPr>
          <a:xfrm>
            <a:off x="4244975" y="369888"/>
            <a:ext cx="3683000" cy="1601787"/>
          </a:xfrm>
        </p:spPr>
        <p:txBody>
          <a:bodyPr anchor="ctr"/>
          <a:lstStyle>
            <a:lvl1pPr marL="0" indent="0" algn="ctr">
              <a:buNone/>
              <a:defRPr/>
            </a:lvl1pPr>
          </a:lstStyle>
          <a:p>
            <a:r>
              <a:rPr lang="en-US" dirty="0"/>
              <a:t>Insert Logo</a:t>
            </a:r>
          </a:p>
        </p:txBody>
      </p:sp>
      <p:sp>
        <p:nvSpPr>
          <p:cNvPr id="4" name="Rectangle 3">
            <a:extLst>
              <a:ext uri="{FF2B5EF4-FFF2-40B4-BE49-F238E27FC236}">
                <a16:creationId xmlns:a16="http://schemas.microsoft.com/office/drawing/2014/main" id="{9DC152A7-47B7-4BE1-A289-D3C0B100AC9B}"/>
              </a:ext>
            </a:extLst>
          </p:cNvPr>
          <p:cNvSpPr/>
          <p:nvPr userDrawn="1"/>
        </p:nvSpPr>
        <p:spPr>
          <a:xfrm>
            <a:off x="10171522" y="0"/>
            <a:ext cx="2004398" cy="900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5828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6FC1A777-C0E0-4CBC-A7D5-EE5CC9116088}" type="slidenum">
              <a:rPr lang="en-US" smtClean="0"/>
              <a:t>‹#›</a:t>
            </a:fld>
            <a:endParaRPr lang="en-US" dirty="0"/>
          </a:p>
        </p:txBody>
      </p:sp>
      <p:sp>
        <p:nvSpPr>
          <p:cNvPr id="5" name="TextBox 4">
            <a:extLst>
              <a:ext uri="{FF2B5EF4-FFF2-40B4-BE49-F238E27FC236}">
                <a16:creationId xmlns:a16="http://schemas.microsoft.com/office/drawing/2014/main" id="{BF913E38-F644-279D-4F86-68CD76649161}"/>
              </a:ext>
            </a:extLst>
          </p:cNvPr>
          <p:cNvSpPr txBox="1"/>
          <p:nvPr userDrawn="1"/>
        </p:nvSpPr>
        <p:spPr>
          <a:xfrm>
            <a:off x="337184" y="6400412"/>
            <a:ext cx="1554990" cy="276999"/>
          </a:xfrm>
          <a:prstGeom prst="rect">
            <a:avLst/>
          </a:prstGeom>
          <a:noFill/>
        </p:spPr>
        <p:txBody>
          <a:bodyPr wrap="square">
            <a:spAutoFit/>
          </a:bodyPr>
          <a:lstStyle/>
          <a:p>
            <a:r>
              <a:rPr lang="en-US" sz="1200" dirty="0">
                <a:latin typeface="Karla" pitchFamily="2" charset="77"/>
              </a:rPr>
              <a:t>©️ 2023 OrgVitality</a:t>
            </a:r>
          </a:p>
        </p:txBody>
      </p:sp>
    </p:spTree>
    <p:extLst>
      <p:ext uri="{BB962C8B-B14F-4D97-AF65-F5344CB8AC3E}">
        <p14:creationId xmlns:p14="http://schemas.microsoft.com/office/powerpoint/2010/main" val="304932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a:spLocks noGrp="1"/>
          </p:cNvSpPr>
          <p:nvPr/>
        </p:nvSpPr>
        <p:spPr/>
        <p:txBody>
          <a:bodyPr/>
          <a:lstStyle/>
          <a:p>
            <a:endParaRPr sz="1588" dirty="0"/>
          </a:p>
        </p:txBody>
      </p:sp>
      <p:sp>
        <p:nvSpPr>
          <p:cNvPr id="3" name="TextBox 2">
            <a:extLst>
              <a:ext uri="{FF2B5EF4-FFF2-40B4-BE49-F238E27FC236}">
                <a16:creationId xmlns:a16="http://schemas.microsoft.com/office/drawing/2014/main" id="{E1770760-2BBE-BC04-C6CF-B60C2A15550B}"/>
              </a:ext>
            </a:extLst>
          </p:cNvPr>
          <p:cNvSpPr txBox="1"/>
          <p:nvPr userDrawn="1"/>
        </p:nvSpPr>
        <p:spPr>
          <a:xfrm>
            <a:off x="337184" y="6400412"/>
            <a:ext cx="1554990" cy="276999"/>
          </a:xfrm>
          <a:prstGeom prst="rect">
            <a:avLst/>
          </a:prstGeom>
          <a:noFill/>
        </p:spPr>
        <p:txBody>
          <a:bodyPr wrap="square">
            <a:spAutoFit/>
          </a:bodyPr>
          <a:lstStyle/>
          <a:p>
            <a:r>
              <a:rPr lang="en-US" sz="1200" dirty="0">
                <a:latin typeface="Karla" pitchFamily="2" charset="77"/>
              </a:rPr>
              <a:t>©️ 2023 OrgVitality</a:t>
            </a:r>
          </a:p>
        </p:txBody>
      </p:sp>
    </p:spTree>
    <p:extLst>
      <p:ext uri="{BB962C8B-B14F-4D97-AF65-F5344CB8AC3E}">
        <p14:creationId xmlns:p14="http://schemas.microsoft.com/office/powerpoint/2010/main" val="336710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FC1A777-C0E0-4CBC-A7D5-EE5CC9116088}" type="slidenum">
              <a:rPr lang="en-US" smtClean="0"/>
              <a:t>‹#›</a:t>
            </a:fld>
            <a:endParaRPr lang="en-US" dirty="0"/>
          </a:p>
        </p:txBody>
      </p:sp>
      <p:sp>
        <p:nvSpPr>
          <p:cNvPr id="5" name="Text Placeholder 4"/>
          <p:cNvSpPr>
            <a:spLocks noGrp="1"/>
          </p:cNvSpPr>
          <p:nvPr>
            <p:ph type="body" sz="quarter" idx="11"/>
          </p:nvPr>
        </p:nvSpPr>
        <p:spPr>
          <a:xfrm>
            <a:off x="3640821" y="1274471"/>
            <a:ext cx="6484239" cy="421957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3355595" y="687241"/>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662729" y="1274471"/>
            <a:ext cx="2357308" cy="1519237"/>
          </a:xfrm>
        </p:spPr>
        <p:txBody>
          <a:bodyPr>
            <a:noAutofit/>
          </a:bodyPr>
          <a:lstStyle>
            <a:lvl1pPr marL="0" indent="0" algn="r">
              <a:buNone/>
              <a:defRPr sz="3600"/>
            </a:lvl1pPr>
          </a:lstStyle>
          <a:p>
            <a:pPr lvl="0"/>
            <a:r>
              <a:rPr lang="en-US"/>
              <a:t>Click to edit Master text styles</a:t>
            </a:r>
          </a:p>
        </p:txBody>
      </p:sp>
      <p:sp>
        <p:nvSpPr>
          <p:cNvPr id="2" name="TextBox 1">
            <a:extLst>
              <a:ext uri="{FF2B5EF4-FFF2-40B4-BE49-F238E27FC236}">
                <a16:creationId xmlns:a16="http://schemas.microsoft.com/office/drawing/2014/main" id="{EF14B9AC-E075-EA98-8786-5AAB05F0F136}"/>
              </a:ext>
            </a:extLst>
          </p:cNvPr>
          <p:cNvSpPr txBox="1"/>
          <p:nvPr userDrawn="1"/>
        </p:nvSpPr>
        <p:spPr>
          <a:xfrm>
            <a:off x="337184" y="6400412"/>
            <a:ext cx="1554990" cy="276999"/>
          </a:xfrm>
          <a:prstGeom prst="rect">
            <a:avLst/>
          </a:prstGeom>
          <a:noFill/>
        </p:spPr>
        <p:txBody>
          <a:bodyPr wrap="square">
            <a:spAutoFit/>
          </a:bodyPr>
          <a:lstStyle/>
          <a:p>
            <a:r>
              <a:rPr lang="en-US" sz="1200" dirty="0">
                <a:latin typeface="Karla" pitchFamily="2" charset="77"/>
              </a:rPr>
              <a:t>©️ 2023 OrgVitality</a:t>
            </a:r>
          </a:p>
        </p:txBody>
      </p:sp>
    </p:spTree>
    <p:extLst>
      <p:ext uri="{BB962C8B-B14F-4D97-AF65-F5344CB8AC3E}">
        <p14:creationId xmlns:p14="http://schemas.microsoft.com/office/powerpoint/2010/main" val="2722033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FC1A777-C0E0-4CBC-A7D5-EE5CC9116088}" type="slidenum">
              <a:rPr lang="en-US" smtClean="0"/>
              <a:t>‹#›</a:t>
            </a:fld>
            <a:endParaRPr lang="en-US" dirty="0"/>
          </a:p>
        </p:txBody>
      </p:sp>
      <p:sp>
        <p:nvSpPr>
          <p:cNvPr id="4" name="TextBox 3">
            <a:extLst>
              <a:ext uri="{FF2B5EF4-FFF2-40B4-BE49-F238E27FC236}">
                <a16:creationId xmlns:a16="http://schemas.microsoft.com/office/drawing/2014/main" id="{D8794405-B2CA-5928-6D04-285BBEE6F7CA}"/>
              </a:ext>
            </a:extLst>
          </p:cNvPr>
          <p:cNvSpPr txBox="1"/>
          <p:nvPr userDrawn="1"/>
        </p:nvSpPr>
        <p:spPr>
          <a:xfrm>
            <a:off x="337184" y="6400412"/>
            <a:ext cx="1554990" cy="276999"/>
          </a:xfrm>
          <a:prstGeom prst="rect">
            <a:avLst/>
          </a:prstGeom>
          <a:noFill/>
        </p:spPr>
        <p:txBody>
          <a:bodyPr wrap="square">
            <a:spAutoFit/>
          </a:bodyPr>
          <a:lstStyle/>
          <a:p>
            <a:r>
              <a:rPr lang="en-US" sz="1200" dirty="0">
                <a:latin typeface="Karla" pitchFamily="2" charset="77"/>
              </a:rPr>
              <a:t>©️ 2023 OrgVitality</a:t>
            </a:r>
          </a:p>
        </p:txBody>
      </p:sp>
    </p:spTree>
    <p:extLst>
      <p:ext uri="{BB962C8B-B14F-4D97-AF65-F5344CB8AC3E}">
        <p14:creationId xmlns:p14="http://schemas.microsoft.com/office/powerpoint/2010/main" val="3981971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6FC1A777-C0E0-4CBC-A7D5-EE5CC9116088}" type="slidenum">
              <a:rPr lang="en-US" smtClean="0"/>
              <a:t>‹#›</a:t>
            </a:fld>
            <a:endParaRPr lang="en-US" dirty="0"/>
          </a:p>
        </p:txBody>
      </p:sp>
    </p:spTree>
    <p:extLst>
      <p:ext uri="{BB962C8B-B14F-4D97-AF65-F5344CB8AC3E}">
        <p14:creationId xmlns:p14="http://schemas.microsoft.com/office/powerpoint/2010/main" val="125879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FC1A777-C0E0-4CBC-A7D5-EE5CC9116088}" type="slidenum">
              <a:rPr lang="en-US" smtClean="0"/>
              <a:t>‹#›</a:t>
            </a:fld>
            <a:endParaRPr lang="en-US" dirty="0"/>
          </a:p>
        </p:txBody>
      </p:sp>
      <p:sp>
        <p:nvSpPr>
          <p:cNvPr id="5" name="TextBox 4">
            <a:extLst>
              <a:ext uri="{FF2B5EF4-FFF2-40B4-BE49-F238E27FC236}">
                <a16:creationId xmlns:a16="http://schemas.microsoft.com/office/drawing/2014/main" id="{7214D58F-91F4-9C9A-F103-3F8810039C80}"/>
              </a:ext>
            </a:extLst>
          </p:cNvPr>
          <p:cNvSpPr txBox="1"/>
          <p:nvPr userDrawn="1"/>
        </p:nvSpPr>
        <p:spPr>
          <a:xfrm>
            <a:off x="337184" y="6400412"/>
            <a:ext cx="1554990" cy="276999"/>
          </a:xfrm>
          <a:prstGeom prst="rect">
            <a:avLst/>
          </a:prstGeom>
          <a:noFill/>
        </p:spPr>
        <p:txBody>
          <a:bodyPr wrap="square">
            <a:spAutoFit/>
          </a:bodyPr>
          <a:lstStyle/>
          <a:p>
            <a:r>
              <a:rPr lang="en-US" sz="1200" dirty="0">
                <a:latin typeface="Karla" pitchFamily="2" charset="77"/>
              </a:rPr>
              <a:t>©️ 2023 OrgVitality</a:t>
            </a:r>
          </a:p>
        </p:txBody>
      </p:sp>
    </p:spTree>
    <p:extLst>
      <p:ext uri="{BB962C8B-B14F-4D97-AF65-F5344CB8AC3E}">
        <p14:creationId xmlns:p14="http://schemas.microsoft.com/office/powerpoint/2010/main" val="2262634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6FC1A777-C0E0-4CBC-A7D5-EE5CC9116088}" type="slidenum">
              <a:rPr lang="en-US" smtClean="0"/>
              <a:t>‹#›</a:t>
            </a:fld>
            <a:endParaRPr lang="en-US" dirty="0"/>
          </a:p>
        </p:txBody>
      </p:sp>
      <p:sp>
        <p:nvSpPr>
          <p:cNvPr id="7" name="TextBox 6">
            <a:extLst>
              <a:ext uri="{FF2B5EF4-FFF2-40B4-BE49-F238E27FC236}">
                <a16:creationId xmlns:a16="http://schemas.microsoft.com/office/drawing/2014/main" id="{194C6B78-5814-B5B3-A20A-7F2B8D72C6F0}"/>
              </a:ext>
            </a:extLst>
          </p:cNvPr>
          <p:cNvSpPr txBox="1"/>
          <p:nvPr userDrawn="1"/>
        </p:nvSpPr>
        <p:spPr>
          <a:xfrm>
            <a:off x="337184" y="6400412"/>
            <a:ext cx="1554990" cy="276999"/>
          </a:xfrm>
          <a:prstGeom prst="rect">
            <a:avLst/>
          </a:prstGeom>
          <a:noFill/>
        </p:spPr>
        <p:txBody>
          <a:bodyPr wrap="square">
            <a:spAutoFit/>
          </a:bodyPr>
          <a:lstStyle/>
          <a:p>
            <a:r>
              <a:rPr lang="en-US" sz="1200" dirty="0">
                <a:latin typeface="Karla" pitchFamily="2" charset="77"/>
              </a:rPr>
              <a:t>©️ 2023 OrgVitality</a:t>
            </a:r>
          </a:p>
        </p:txBody>
      </p:sp>
    </p:spTree>
    <p:extLst>
      <p:ext uri="{BB962C8B-B14F-4D97-AF65-F5344CB8AC3E}">
        <p14:creationId xmlns:p14="http://schemas.microsoft.com/office/powerpoint/2010/main" val="12161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83894" y="334618"/>
            <a:ext cx="8725359" cy="669855"/>
          </a:xfr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FC1A777-C0E0-4CBC-A7D5-EE5CC9116088}" type="slidenum">
              <a:rPr lang="en-US" smtClean="0"/>
              <a:t>‹#›</a:t>
            </a:fld>
            <a:endParaRPr lang="en-US" dirty="0"/>
          </a:p>
        </p:txBody>
      </p:sp>
      <p:sp>
        <p:nvSpPr>
          <p:cNvPr id="3" name="TextBox 2">
            <a:extLst>
              <a:ext uri="{FF2B5EF4-FFF2-40B4-BE49-F238E27FC236}">
                <a16:creationId xmlns:a16="http://schemas.microsoft.com/office/drawing/2014/main" id="{91A1C376-31E9-43D6-4511-9993690B6F71}"/>
              </a:ext>
            </a:extLst>
          </p:cNvPr>
          <p:cNvSpPr txBox="1"/>
          <p:nvPr userDrawn="1"/>
        </p:nvSpPr>
        <p:spPr>
          <a:xfrm>
            <a:off x="337184" y="6400412"/>
            <a:ext cx="1554990" cy="276999"/>
          </a:xfrm>
          <a:prstGeom prst="rect">
            <a:avLst/>
          </a:prstGeom>
          <a:noFill/>
        </p:spPr>
        <p:txBody>
          <a:bodyPr wrap="square">
            <a:spAutoFit/>
          </a:bodyPr>
          <a:lstStyle/>
          <a:p>
            <a:r>
              <a:rPr lang="en-US" sz="1200" dirty="0">
                <a:latin typeface="Karla" pitchFamily="2" charset="77"/>
              </a:rPr>
              <a:t>©️ 2023 OrgVitality</a:t>
            </a:r>
          </a:p>
        </p:txBody>
      </p:sp>
    </p:spTree>
    <p:extLst>
      <p:ext uri="{BB962C8B-B14F-4D97-AF65-F5344CB8AC3E}">
        <p14:creationId xmlns:p14="http://schemas.microsoft.com/office/powerpoint/2010/main" val="16572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FC1A777-C0E0-4CBC-A7D5-EE5CC9116088}" type="slidenum">
              <a:rPr lang="en-US" smtClean="0"/>
              <a:t>‹#›</a:t>
            </a:fld>
            <a:endParaRPr lang="en-US" dirty="0"/>
          </a:p>
        </p:txBody>
      </p:sp>
      <p:sp>
        <p:nvSpPr>
          <p:cNvPr id="2" name="TextBox 1">
            <a:extLst>
              <a:ext uri="{FF2B5EF4-FFF2-40B4-BE49-F238E27FC236}">
                <a16:creationId xmlns:a16="http://schemas.microsoft.com/office/drawing/2014/main" id="{130AA793-1B7F-1FC7-0850-F2CB5728CE77}"/>
              </a:ext>
            </a:extLst>
          </p:cNvPr>
          <p:cNvSpPr txBox="1"/>
          <p:nvPr userDrawn="1"/>
        </p:nvSpPr>
        <p:spPr>
          <a:xfrm>
            <a:off x="337184" y="6400412"/>
            <a:ext cx="1554990" cy="276999"/>
          </a:xfrm>
          <a:prstGeom prst="rect">
            <a:avLst/>
          </a:prstGeom>
          <a:noFill/>
        </p:spPr>
        <p:txBody>
          <a:bodyPr wrap="square">
            <a:spAutoFit/>
          </a:bodyPr>
          <a:lstStyle/>
          <a:p>
            <a:r>
              <a:rPr lang="en-US" sz="1200" dirty="0">
                <a:latin typeface="Karla" pitchFamily="2" charset="77"/>
              </a:rPr>
              <a:t>©️ 2023 OrgVitality</a:t>
            </a:r>
          </a:p>
        </p:txBody>
      </p:sp>
    </p:spTree>
    <p:extLst>
      <p:ext uri="{BB962C8B-B14F-4D97-AF65-F5344CB8AC3E}">
        <p14:creationId xmlns:p14="http://schemas.microsoft.com/office/powerpoint/2010/main" val="169910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6FC1A777-C0E0-4CBC-A7D5-EE5CC9116088}" type="slidenum">
              <a:rPr lang="en-US" smtClean="0"/>
              <a:t>‹#›</a:t>
            </a:fld>
            <a:endParaRPr lang="en-US" dirty="0"/>
          </a:p>
        </p:txBody>
      </p:sp>
      <p:sp>
        <p:nvSpPr>
          <p:cNvPr id="5" name="TextBox 4">
            <a:extLst>
              <a:ext uri="{FF2B5EF4-FFF2-40B4-BE49-F238E27FC236}">
                <a16:creationId xmlns:a16="http://schemas.microsoft.com/office/drawing/2014/main" id="{EAE4C4E7-10A1-C1F6-81CD-F92AB2DCCFB9}"/>
              </a:ext>
            </a:extLst>
          </p:cNvPr>
          <p:cNvSpPr txBox="1"/>
          <p:nvPr userDrawn="1"/>
        </p:nvSpPr>
        <p:spPr>
          <a:xfrm>
            <a:off x="337184" y="6400412"/>
            <a:ext cx="1554990" cy="276999"/>
          </a:xfrm>
          <a:prstGeom prst="rect">
            <a:avLst/>
          </a:prstGeom>
          <a:noFill/>
        </p:spPr>
        <p:txBody>
          <a:bodyPr wrap="square">
            <a:spAutoFit/>
          </a:bodyPr>
          <a:lstStyle/>
          <a:p>
            <a:r>
              <a:rPr lang="en-US" sz="1200" dirty="0">
                <a:latin typeface="Karla" pitchFamily="2" charset="77"/>
              </a:rPr>
              <a:t>©️ 2023 OrgVitality</a:t>
            </a:r>
          </a:p>
        </p:txBody>
      </p:sp>
    </p:spTree>
    <p:extLst>
      <p:ext uri="{BB962C8B-B14F-4D97-AF65-F5344CB8AC3E}">
        <p14:creationId xmlns:p14="http://schemas.microsoft.com/office/powerpoint/2010/main" val="3764137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24448"/>
            <a:ext cx="8471053" cy="66985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736197" y="6568376"/>
            <a:ext cx="439723"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6FC1A777-C0E0-4CBC-A7D5-EE5CC9116088}" type="slidenum">
              <a:rPr lang="en-US" smtClean="0"/>
              <a:t>‹#›</a:t>
            </a:fld>
            <a:endParaRPr lang="en-US" dirty="0"/>
          </a:p>
        </p:txBody>
      </p:sp>
    </p:spTree>
    <p:extLst>
      <p:ext uri="{BB962C8B-B14F-4D97-AF65-F5344CB8AC3E}">
        <p14:creationId xmlns:p14="http://schemas.microsoft.com/office/powerpoint/2010/main" val="3178789276"/>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Lst>
  <p:hf hdr="0" ftr="0" dt="0"/>
  <p:txStyles>
    <p:titleStyle>
      <a:lvl1pPr algn="l" defTabSz="914400" rtl="0" eaLnBrk="1" latinLnBrk="0" hangingPunct="1">
        <a:lnSpc>
          <a:spcPct val="90000"/>
        </a:lnSpc>
        <a:spcBef>
          <a:spcPct val="0"/>
        </a:spcBef>
        <a:buNone/>
        <a:defRPr sz="3200" b="1" kern="1200">
          <a:solidFill>
            <a:schemeClr val="tx1"/>
          </a:solidFill>
          <a:latin typeface="Segoe UI Symbol" panose="020B0502040204020203" pitchFamily="34" charset="0"/>
          <a:ea typeface="Segoe UI Symbol" panose="020B0502040204020203"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Symbol" panose="020B0502040204020203" pitchFamily="34" charset="0"/>
          <a:ea typeface="Segoe UI Symbol" panose="020B0502040204020203"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Symbol" panose="020B0502040204020203" pitchFamily="34" charset="0"/>
          <a:ea typeface="Segoe UI Symbol" panose="020B0502040204020203"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Symbol" panose="020B0502040204020203" pitchFamily="34" charset="0"/>
          <a:ea typeface="Segoe UI Symbol" panose="020B0502040204020203"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Symbol" panose="020B0502040204020203" pitchFamily="34" charset="0"/>
          <a:ea typeface="Segoe UI Symbol" panose="020B0502040204020203"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Symbol" panose="020B0502040204020203" pitchFamily="34" charset="0"/>
          <a:ea typeface="Segoe UI Symbol" panose="020B0502040204020203"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1.xml"/><Relationship Id="rId1" Type="http://schemas.openxmlformats.org/officeDocument/2006/relationships/tags" Target="../tags/tag1.xml"/><Relationship Id="rId5" Type="http://schemas.openxmlformats.org/officeDocument/2006/relationships/image" Target="../media/image3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F3FF"/>
        </a:solidFill>
        <a:effectLst/>
      </p:bgPr>
    </p:bg>
    <p:spTree>
      <p:nvGrpSpPr>
        <p:cNvPr id="1" name=""/>
        <p:cNvGrpSpPr/>
        <p:nvPr/>
      </p:nvGrpSpPr>
      <p:grpSpPr>
        <a:xfrm>
          <a:off x="0" y="0"/>
          <a:ext cx="0" cy="0"/>
          <a:chOff x="0" y="0"/>
          <a:chExt cx="0" cy="0"/>
        </a:xfrm>
      </p:grpSpPr>
      <p:pic>
        <p:nvPicPr>
          <p:cNvPr id="6" name="Google Shape;89;p1">
            <a:extLst>
              <a:ext uri="{FF2B5EF4-FFF2-40B4-BE49-F238E27FC236}">
                <a16:creationId xmlns:a16="http://schemas.microsoft.com/office/drawing/2014/main" id="{1D58A14A-A65D-C0C7-387E-67C16BC48408}"/>
              </a:ext>
            </a:extLst>
          </p:cNvPr>
          <p:cNvPicPr preferRelativeResize="0"/>
          <p:nvPr/>
        </p:nvPicPr>
        <p:blipFill rotWithShape="1">
          <a:blip r:embed="rId3">
            <a:alphaModFix/>
          </a:blip>
          <a:srcRect/>
          <a:stretch/>
        </p:blipFill>
        <p:spPr>
          <a:xfrm>
            <a:off x="1114488" y="3063444"/>
            <a:ext cx="3613251" cy="660831"/>
          </a:xfrm>
          <a:prstGeom prst="rect">
            <a:avLst/>
          </a:prstGeom>
          <a:noFill/>
          <a:ln>
            <a:noFill/>
          </a:ln>
        </p:spPr>
      </p:pic>
      <p:sp>
        <p:nvSpPr>
          <p:cNvPr id="7" name="Rectangle 6">
            <a:extLst>
              <a:ext uri="{FF2B5EF4-FFF2-40B4-BE49-F238E27FC236}">
                <a16:creationId xmlns:a16="http://schemas.microsoft.com/office/drawing/2014/main" id="{0C4998AC-7C4E-FFD7-31E8-9F4EE6AE0CE0}"/>
              </a:ext>
            </a:extLst>
          </p:cNvPr>
          <p:cNvSpPr/>
          <p:nvPr/>
        </p:nvSpPr>
        <p:spPr>
          <a:xfrm>
            <a:off x="5112243" y="1507524"/>
            <a:ext cx="27432" cy="38429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lumMod val="85000"/>
                </a:schemeClr>
              </a:solidFill>
            </a:endParaRPr>
          </a:p>
        </p:txBody>
      </p:sp>
      <p:sp>
        <p:nvSpPr>
          <p:cNvPr id="8" name="Google Shape;81;p1">
            <a:extLst>
              <a:ext uri="{FF2B5EF4-FFF2-40B4-BE49-F238E27FC236}">
                <a16:creationId xmlns:a16="http://schemas.microsoft.com/office/drawing/2014/main" id="{5C9D43F4-DF4B-C077-2E32-D013F36D8028}"/>
              </a:ext>
            </a:extLst>
          </p:cNvPr>
          <p:cNvSpPr txBox="1"/>
          <p:nvPr/>
        </p:nvSpPr>
        <p:spPr>
          <a:xfrm>
            <a:off x="5524179" y="2828856"/>
            <a:ext cx="5303148"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dirty="0">
                <a:solidFill>
                  <a:schemeClr val="dk2"/>
                </a:solidFill>
                <a:latin typeface="Montserrat"/>
                <a:ea typeface="Montserrat"/>
                <a:cs typeface="Montserrat"/>
                <a:sym typeface="Montserrat"/>
              </a:rPr>
              <a:t>Reporting Portal User Guide – Manager User</a:t>
            </a:r>
          </a:p>
        </p:txBody>
      </p:sp>
      <p:sp>
        <p:nvSpPr>
          <p:cNvPr id="11" name="TextBox 10">
            <a:extLst>
              <a:ext uri="{FF2B5EF4-FFF2-40B4-BE49-F238E27FC236}">
                <a16:creationId xmlns:a16="http://schemas.microsoft.com/office/drawing/2014/main" id="{12465205-C98E-14D5-1BB0-1E7764EB4A59}"/>
              </a:ext>
            </a:extLst>
          </p:cNvPr>
          <p:cNvSpPr txBox="1"/>
          <p:nvPr/>
        </p:nvSpPr>
        <p:spPr>
          <a:xfrm>
            <a:off x="337185" y="6338857"/>
            <a:ext cx="8781109" cy="400110"/>
          </a:xfrm>
          <a:prstGeom prst="rect">
            <a:avLst/>
          </a:prstGeom>
          <a:noFill/>
        </p:spPr>
        <p:txBody>
          <a:bodyPr wrap="square">
            <a:spAutoFit/>
          </a:bodyPr>
          <a:lstStyle/>
          <a:p>
            <a:r>
              <a:rPr lang="en-US" sz="1000" dirty="0">
                <a:latin typeface="Montserrat" pitchFamily="2" charset="77"/>
              </a:rPr>
              <a:t>©️ 2023 by OrgVitality, LLC. All rights reserved under the U.S. laws and international treaties, including the Berne Convention. No part of this work may be reproduced, distributed, republished or used without the expressed written consent of author.</a:t>
            </a:r>
          </a:p>
        </p:txBody>
      </p:sp>
    </p:spTree>
    <p:extLst>
      <p:ext uri="{BB962C8B-B14F-4D97-AF65-F5344CB8AC3E}">
        <p14:creationId xmlns:p14="http://schemas.microsoft.com/office/powerpoint/2010/main" val="3243277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5B98F9-FCAB-4BE6-A1BB-B4AC77639F78}"/>
              </a:ext>
            </a:extLst>
          </p:cNvPr>
          <p:cNvPicPr>
            <a:picLocks noChangeAspect="1"/>
          </p:cNvPicPr>
          <p:nvPr/>
        </p:nvPicPr>
        <p:blipFill>
          <a:blip r:embed="rId2"/>
          <a:stretch>
            <a:fillRect/>
          </a:stretch>
        </p:blipFill>
        <p:spPr>
          <a:xfrm>
            <a:off x="340706" y="1818000"/>
            <a:ext cx="11643359" cy="3749450"/>
          </a:xfrm>
          <a:prstGeom prst="rect">
            <a:avLst/>
          </a:prstGeom>
          <a:ln>
            <a:solidFill>
              <a:schemeClr val="bg1">
                <a:lumMod val="85000"/>
              </a:schemeClr>
            </a:solidFill>
          </a:ln>
        </p:spPr>
      </p:pic>
      <p:sp>
        <p:nvSpPr>
          <p:cNvPr id="63" name="Rectangle 62">
            <a:extLst>
              <a:ext uri="{FF2B5EF4-FFF2-40B4-BE49-F238E27FC236}">
                <a16:creationId xmlns:a16="http://schemas.microsoft.com/office/drawing/2014/main" id="{CF92A01F-3B6A-4BC6-A5AA-BFFBCC33ABF3}"/>
              </a:ext>
            </a:extLst>
          </p:cNvPr>
          <p:cNvSpPr/>
          <p:nvPr/>
        </p:nvSpPr>
        <p:spPr>
          <a:xfrm>
            <a:off x="7280911" y="1920957"/>
            <a:ext cx="2298582" cy="221755"/>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A1C85DD9-05D6-45F2-B8D8-91A59D7D8AEC}"/>
              </a:ext>
            </a:extLst>
          </p:cNvPr>
          <p:cNvSpPr txBox="1"/>
          <p:nvPr/>
        </p:nvSpPr>
        <p:spPr>
          <a:xfrm>
            <a:off x="340706" y="673209"/>
            <a:ext cx="11643358" cy="1019261"/>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600" b="1">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0094DA"/>
                </a:solidFill>
                <a:latin typeface="Montserrat" pitchFamily="2" charset="77"/>
              </a:rPr>
              <a:t>In this tab you can view all dimension &amp; question results. </a:t>
            </a:r>
          </a:p>
          <a:p>
            <a:r>
              <a:rPr lang="en-US" sz="1200" b="0" dirty="0">
                <a:solidFill>
                  <a:srgbClr val="0094DA"/>
                </a:solidFill>
                <a:latin typeface="Montserrat" pitchFamily="2" charset="77"/>
              </a:rPr>
              <a:t>The Heatmap shows the main group and subgroup results side by side. Shading represents meaningful differences OR Strengths &amp; Red Flags. </a:t>
            </a:r>
          </a:p>
          <a:p>
            <a:endParaRPr lang="en-US" sz="1200" dirty="0">
              <a:solidFill>
                <a:srgbClr val="0094DA"/>
              </a:solidFill>
              <a:latin typeface="Montserrat" pitchFamily="2" charset="77"/>
            </a:endParaRPr>
          </a:p>
          <a:p>
            <a:r>
              <a:rPr lang="en-US" sz="1200" dirty="0">
                <a:solidFill>
                  <a:srgbClr val="0094DA"/>
                </a:solidFill>
                <a:latin typeface="Montserrat" pitchFamily="2" charset="77"/>
              </a:rPr>
              <a:t>Note: </a:t>
            </a:r>
            <a:r>
              <a:rPr lang="en-US" sz="1200" b="0" dirty="0">
                <a:solidFill>
                  <a:srgbClr val="0094DA"/>
                </a:solidFill>
                <a:latin typeface="Montserrat" pitchFamily="2" charset="77"/>
              </a:rPr>
              <a:t>Click on the top right three vertical dots in any module to download an Excel version or take a screenshot.</a:t>
            </a:r>
          </a:p>
        </p:txBody>
      </p:sp>
      <p:cxnSp>
        <p:nvCxnSpPr>
          <p:cNvPr id="20" name="Straight Arrow Connector 19">
            <a:extLst>
              <a:ext uri="{FF2B5EF4-FFF2-40B4-BE49-F238E27FC236}">
                <a16:creationId xmlns:a16="http://schemas.microsoft.com/office/drawing/2014/main" id="{B37D2B31-E5D9-4623-9B43-31FED507422C}"/>
              </a:ext>
            </a:extLst>
          </p:cNvPr>
          <p:cNvCxnSpPr>
            <a:cxnSpLocks/>
          </p:cNvCxnSpPr>
          <p:nvPr/>
        </p:nvCxnSpPr>
        <p:spPr>
          <a:xfrm>
            <a:off x="1827761" y="6095301"/>
            <a:ext cx="864370" cy="0"/>
          </a:xfrm>
          <a:prstGeom prst="straightConnector1">
            <a:avLst/>
          </a:prstGeom>
          <a:ln w="38100" cmpd="sng">
            <a:solidFill>
              <a:srgbClr val="8E9393">
                <a:alpha val="69804"/>
              </a:srgb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675619D-D479-43A9-91C8-333732AE4A36}"/>
              </a:ext>
            </a:extLst>
          </p:cNvPr>
          <p:cNvCxnSpPr>
            <a:cxnSpLocks/>
          </p:cNvCxnSpPr>
          <p:nvPr/>
        </p:nvCxnSpPr>
        <p:spPr>
          <a:xfrm flipH="1" flipV="1">
            <a:off x="938833" y="4674975"/>
            <a:ext cx="439653" cy="1295713"/>
          </a:xfrm>
          <a:prstGeom prst="straightConnector1">
            <a:avLst/>
          </a:prstGeom>
          <a:ln w="38100" cmpd="sng">
            <a:solidFill>
              <a:srgbClr val="8E9393">
                <a:alpha val="69804"/>
              </a:srgbClr>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3E79146C-E6F6-43F4-B98F-430577A85807}"/>
              </a:ext>
            </a:extLst>
          </p:cNvPr>
          <p:cNvSpPr txBox="1"/>
          <p:nvPr/>
        </p:nvSpPr>
        <p:spPr>
          <a:xfrm>
            <a:off x="211788" y="5452148"/>
            <a:ext cx="1624057" cy="883960"/>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b="0" i="0">
                <a:solidFill>
                  <a:schemeClr val="lt1"/>
                </a:solidFill>
                <a:effectLst/>
                <a:latin typeface="Mul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000" dirty="0">
                <a:solidFill>
                  <a:srgbClr val="0094DA"/>
                </a:solidFill>
                <a:latin typeface="Montserrat" pitchFamily="2" charset="77"/>
              </a:rPr>
              <a:t>Click on the arrow to view the results for each survey question within each dimension.</a:t>
            </a:r>
          </a:p>
        </p:txBody>
      </p:sp>
      <p:sp>
        <p:nvSpPr>
          <p:cNvPr id="13" name="Rectangle 12">
            <a:extLst>
              <a:ext uri="{FF2B5EF4-FFF2-40B4-BE49-F238E27FC236}">
                <a16:creationId xmlns:a16="http://schemas.microsoft.com/office/drawing/2014/main" id="{627C901E-A07A-483D-A6CD-AC802CA07062}"/>
              </a:ext>
            </a:extLst>
          </p:cNvPr>
          <p:cNvSpPr/>
          <p:nvPr/>
        </p:nvSpPr>
        <p:spPr>
          <a:xfrm>
            <a:off x="4328389" y="3612176"/>
            <a:ext cx="7079248" cy="221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ECB0F6A8-EED9-4CC9-98A3-AB38E1C16353}"/>
              </a:ext>
            </a:extLst>
          </p:cNvPr>
          <p:cNvPicPr>
            <a:picLocks noChangeAspect="1"/>
          </p:cNvPicPr>
          <p:nvPr/>
        </p:nvPicPr>
        <p:blipFill>
          <a:blip r:embed="rId3"/>
          <a:stretch>
            <a:fillRect/>
          </a:stretch>
        </p:blipFill>
        <p:spPr>
          <a:xfrm>
            <a:off x="2715919" y="5712466"/>
            <a:ext cx="8578192" cy="883953"/>
          </a:xfrm>
          <a:prstGeom prst="rect">
            <a:avLst/>
          </a:prstGeom>
          <a:ln>
            <a:solidFill>
              <a:schemeClr val="bg1">
                <a:lumMod val="85000"/>
              </a:schemeClr>
            </a:solidFill>
          </a:ln>
        </p:spPr>
      </p:pic>
      <p:pic>
        <p:nvPicPr>
          <p:cNvPr id="4" name="Picture 3">
            <a:extLst>
              <a:ext uri="{FF2B5EF4-FFF2-40B4-BE49-F238E27FC236}">
                <a16:creationId xmlns:a16="http://schemas.microsoft.com/office/drawing/2014/main" id="{7380C6CD-5C9B-D7E2-2E39-4DEA30FD6793}"/>
              </a:ext>
            </a:extLst>
          </p:cNvPr>
          <p:cNvPicPr>
            <a:picLocks noChangeAspect="1"/>
          </p:cNvPicPr>
          <p:nvPr/>
        </p:nvPicPr>
        <p:blipFill>
          <a:blip r:embed="rId4"/>
          <a:stretch>
            <a:fillRect/>
          </a:stretch>
        </p:blipFill>
        <p:spPr>
          <a:xfrm>
            <a:off x="705289" y="2349397"/>
            <a:ext cx="10483287" cy="734927"/>
          </a:xfrm>
          <a:prstGeom prst="rect">
            <a:avLst/>
          </a:prstGeom>
        </p:spPr>
      </p:pic>
      <p:sp>
        <p:nvSpPr>
          <p:cNvPr id="33" name="Rectangle 32">
            <a:extLst>
              <a:ext uri="{FF2B5EF4-FFF2-40B4-BE49-F238E27FC236}">
                <a16:creationId xmlns:a16="http://schemas.microsoft.com/office/drawing/2014/main" id="{5CF6841E-3486-4E80-B2AB-B46D6DE06ADD}"/>
              </a:ext>
            </a:extLst>
          </p:cNvPr>
          <p:cNvSpPr/>
          <p:nvPr/>
        </p:nvSpPr>
        <p:spPr>
          <a:xfrm>
            <a:off x="3728138" y="2599351"/>
            <a:ext cx="4437587" cy="300147"/>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54D41C5-F566-4A07-BD77-2F79D7CA54FD}"/>
              </a:ext>
            </a:extLst>
          </p:cNvPr>
          <p:cNvSpPr txBox="1"/>
          <p:nvPr/>
        </p:nvSpPr>
        <p:spPr>
          <a:xfrm>
            <a:off x="2039622" y="2349397"/>
            <a:ext cx="1624057" cy="763459"/>
          </a:xfrm>
          <a:prstGeom prst="rect">
            <a:avLst/>
          </a:prstGeom>
          <a:solidFill>
            <a:srgbClr val="DAF3FF"/>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b="0" i="0">
                <a:solidFill>
                  <a:schemeClr val="lt1"/>
                </a:solidFill>
                <a:effectLst/>
                <a:latin typeface="Mul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000" dirty="0">
                <a:solidFill>
                  <a:srgbClr val="0094DA"/>
                </a:solidFill>
                <a:latin typeface="Montserrat" pitchFamily="2" charset="77"/>
              </a:rPr>
              <a:t>Choose shading preference for the heatmap by clicking the button.</a:t>
            </a:r>
          </a:p>
        </p:txBody>
      </p:sp>
      <p:sp>
        <p:nvSpPr>
          <p:cNvPr id="8" name="Google Shape;81;p1">
            <a:extLst>
              <a:ext uri="{FF2B5EF4-FFF2-40B4-BE49-F238E27FC236}">
                <a16:creationId xmlns:a16="http://schemas.microsoft.com/office/drawing/2014/main" id="{0706F5CD-EDE3-4640-12B4-91513A267610}"/>
              </a:ext>
            </a:extLst>
          </p:cNvPr>
          <p:cNvSpPr txBox="1"/>
          <p:nvPr/>
        </p:nvSpPr>
        <p:spPr>
          <a:xfrm>
            <a:off x="9072880" y="254806"/>
            <a:ext cx="2781935"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dirty="0">
                <a:solidFill>
                  <a:schemeClr val="dk2"/>
                </a:solidFill>
                <a:latin typeface="Montserrat"/>
                <a:ea typeface="Montserrat"/>
                <a:cs typeface="Montserrat"/>
                <a:sym typeface="Montserrat"/>
              </a:rPr>
              <a:t>Dashboard- Heatmap</a:t>
            </a:r>
            <a:endParaRPr b="0" i="0" u="none" strike="noStrike" cap="none" dirty="0">
              <a:solidFill>
                <a:srgbClr val="000000"/>
              </a:solidFill>
              <a:latin typeface="Montserrat"/>
              <a:ea typeface="Montserrat"/>
              <a:cs typeface="Montserrat"/>
              <a:sym typeface="Montserrat"/>
            </a:endParaRPr>
          </a:p>
        </p:txBody>
      </p:sp>
      <p:sp>
        <p:nvSpPr>
          <p:cNvPr id="2" name="Google Shape;84;p1">
            <a:extLst>
              <a:ext uri="{FF2B5EF4-FFF2-40B4-BE49-F238E27FC236}">
                <a16:creationId xmlns:a16="http://schemas.microsoft.com/office/drawing/2014/main" id="{4B3DF0E6-B0E8-02B4-CE10-A3429BE4EE1E}"/>
              </a:ext>
            </a:extLst>
          </p:cNvPr>
          <p:cNvSpPr txBox="1">
            <a:spLocks noGrp="1"/>
          </p:cNvSpPr>
          <p:nvPr>
            <p:ph type="sldNum" sz="quarter" idx="12"/>
          </p:nvPr>
        </p:nvSpPr>
        <p:spPr>
          <a:xfrm>
            <a:off x="9111615"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mtClean="0">
                <a:latin typeface="Karla" pitchFamily="2" charset="77"/>
              </a:rPr>
              <a:t>10</a:t>
            </a:fld>
            <a:endParaRPr dirty="0">
              <a:latin typeface="Karla" pitchFamily="2" charset="77"/>
            </a:endParaRPr>
          </a:p>
        </p:txBody>
      </p:sp>
    </p:spTree>
    <p:extLst>
      <p:ext uri="{BB962C8B-B14F-4D97-AF65-F5344CB8AC3E}">
        <p14:creationId xmlns:p14="http://schemas.microsoft.com/office/powerpoint/2010/main" val="3881440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EB7484B2-4B9B-4A33-ADDF-4A669C015805}"/>
              </a:ext>
            </a:extLst>
          </p:cNvPr>
          <p:cNvSpPr txBox="1"/>
          <p:nvPr/>
        </p:nvSpPr>
        <p:spPr>
          <a:xfrm>
            <a:off x="72827" y="3331406"/>
            <a:ext cx="1005877" cy="1954146"/>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b="0" i="0">
                <a:solidFill>
                  <a:schemeClr val="lt1"/>
                </a:solidFill>
                <a:effectLst/>
                <a:latin typeface="Mul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000" dirty="0">
                <a:solidFill>
                  <a:srgbClr val="0094DA"/>
                </a:solidFill>
                <a:latin typeface="Montserrat" pitchFamily="2" charset="77"/>
              </a:rPr>
              <a:t>For questions that allowed for self selected themes use the dropdown to filter by theme.</a:t>
            </a:r>
          </a:p>
        </p:txBody>
      </p:sp>
      <p:pic>
        <p:nvPicPr>
          <p:cNvPr id="4" name="Picture 3">
            <a:extLst>
              <a:ext uri="{FF2B5EF4-FFF2-40B4-BE49-F238E27FC236}">
                <a16:creationId xmlns:a16="http://schemas.microsoft.com/office/drawing/2014/main" id="{CEC06B28-CF6C-45E2-B922-91510C30821E}"/>
              </a:ext>
            </a:extLst>
          </p:cNvPr>
          <p:cNvPicPr>
            <a:picLocks noChangeAspect="1"/>
          </p:cNvPicPr>
          <p:nvPr/>
        </p:nvPicPr>
        <p:blipFill>
          <a:blip r:embed="rId2"/>
          <a:stretch>
            <a:fillRect/>
          </a:stretch>
        </p:blipFill>
        <p:spPr>
          <a:xfrm>
            <a:off x="1078704" y="1964705"/>
            <a:ext cx="9370692" cy="4265915"/>
          </a:xfrm>
          <a:prstGeom prst="rect">
            <a:avLst/>
          </a:prstGeom>
          <a:ln w="15875">
            <a:solidFill>
              <a:schemeClr val="bg1">
                <a:lumMod val="85000"/>
              </a:schemeClr>
            </a:solidFill>
          </a:ln>
        </p:spPr>
      </p:pic>
      <p:sp>
        <p:nvSpPr>
          <p:cNvPr id="63" name="Rectangle 62">
            <a:extLst>
              <a:ext uri="{FF2B5EF4-FFF2-40B4-BE49-F238E27FC236}">
                <a16:creationId xmlns:a16="http://schemas.microsoft.com/office/drawing/2014/main" id="{CF92A01F-3B6A-4BC6-A5AA-BFFBCC33ABF3}"/>
              </a:ext>
            </a:extLst>
          </p:cNvPr>
          <p:cNvSpPr/>
          <p:nvPr/>
        </p:nvSpPr>
        <p:spPr>
          <a:xfrm>
            <a:off x="8441632" y="1982288"/>
            <a:ext cx="1879134" cy="221755"/>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A1C85DD9-05D6-45F2-B8D8-91A59D7D8AEC}"/>
              </a:ext>
            </a:extLst>
          </p:cNvPr>
          <p:cNvSpPr txBox="1"/>
          <p:nvPr/>
        </p:nvSpPr>
        <p:spPr>
          <a:xfrm>
            <a:off x="1078705" y="842508"/>
            <a:ext cx="9370692" cy="952149"/>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600" b="1">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0094DA"/>
                </a:solidFill>
                <a:latin typeface="Montserrat" pitchFamily="2" charset="77"/>
              </a:rPr>
              <a:t>In this tab you can view all comments and themes. </a:t>
            </a:r>
          </a:p>
          <a:p>
            <a:r>
              <a:rPr lang="en-US" sz="1200" b="0" i="0" dirty="0">
                <a:solidFill>
                  <a:srgbClr val="0094DA"/>
                </a:solidFill>
                <a:effectLst/>
                <a:latin typeface="Montserrat" pitchFamily="2" charset="77"/>
              </a:rPr>
              <a:t>This tab shows responses to the open-ended survey items. Use the dropdown list to select a question. Comments can also be exported to Excel.</a:t>
            </a:r>
          </a:p>
          <a:p>
            <a:endParaRPr lang="en-US" sz="1200" b="0" dirty="0">
              <a:solidFill>
                <a:srgbClr val="0094DA"/>
              </a:solidFill>
              <a:latin typeface="Montserrat" pitchFamily="2" charset="77"/>
            </a:endParaRPr>
          </a:p>
          <a:p>
            <a:r>
              <a:rPr lang="en-US" sz="1200" dirty="0">
                <a:solidFill>
                  <a:srgbClr val="0094DA"/>
                </a:solidFill>
                <a:latin typeface="Montserrat" pitchFamily="2" charset="77"/>
              </a:rPr>
              <a:t>Note: </a:t>
            </a:r>
            <a:r>
              <a:rPr lang="en-US" sz="1200" b="0" dirty="0">
                <a:solidFill>
                  <a:srgbClr val="0094DA"/>
                </a:solidFill>
                <a:latin typeface="Montserrat" pitchFamily="2" charset="77"/>
              </a:rPr>
              <a:t>Click on the top right three vertical dots in any module to download an Excel version.</a:t>
            </a:r>
          </a:p>
        </p:txBody>
      </p:sp>
      <p:sp>
        <p:nvSpPr>
          <p:cNvPr id="8" name="Rectangle 7">
            <a:extLst>
              <a:ext uri="{FF2B5EF4-FFF2-40B4-BE49-F238E27FC236}">
                <a16:creationId xmlns:a16="http://schemas.microsoft.com/office/drawing/2014/main" id="{2EEE01CA-D83D-4977-A442-835E2E4C6FBA}"/>
              </a:ext>
            </a:extLst>
          </p:cNvPr>
          <p:cNvSpPr/>
          <p:nvPr/>
        </p:nvSpPr>
        <p:spPr>
          <a:xfrm>
            <a:off x="9781098" y="3400769"/>
            <a:ext cx="350161" cy="221755"/>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B59399B-20DD-4058-B609-EABD4666BBBA}"/>
              </a:ext>
            </a:extLst>
          </p:cNvPr>
          <p:cNvSpPr/>
          <p:nvPr/>
        </p:nvSpPr>
        <p:spPr>
          <a:xfrm>
            <a:off x="1474389" y="3972841"/>
            <a:ext cx="444989" cy="249641"/>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1FCA0FF8-665C-4607-851E-144C8CC139EB}"/>
              </a:ext>
            </a:extLst>
          </p:cNvPr>
          <p:cNvCxnSpPr>
            <a:cxnSpLocks/>
          </p:cNvCxnSpPr>
          <p:nvPr/>
        </p:nvCxnSpPr>
        <p:spPr>
          <a:xfrm flipV="1">
            <a:off x="933747" y="4097662"/>
            <a:ext cx="434871" cy="158437"/>
          </a:xfrm>
          <a:prstGeom prst="straightConnector1">
            <a:avLst/>
          </a:prstGeom>
          <a:ln w="38100" cmpd="sng">
            <a:solidFill>
              <a:srgbClr val="8E9393"/>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F6DDD20-8308-48CE-9876-7343715E7F87}"/>
              </a:ext>
            </a:extLst>
          </p:cNvPr>
          <p:cNvCxnSpPr>
            <a:cxnSpLocks/>
          </p:cNvCxnSpPr>
          <p:nvPr/>
        </p:nvCxnSpPr>
        <p:spPr>
          <a:xfrm flipH="1">
            <a:off x="5079562" y="3986783"/>
            <a:ext cx="337638" cy="538633"/>
          </a:xfrm>
          <a:prstGeom prst="straightConnector1">
            <a:avLst/>
          </a:prstGeom>
          <a:ln w="38100" cmpd="sng">
            <a:solidFill>
              <a:srgbClr val="8E9393"/>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C2903759-E12F-4561-8E1B-C56B631BB8FC}"/>
              </a:ext>
            </a:extLst>
          </p:cNvPr>
          <p:cNvCxnSpPr>
            <a:cxnSpLocks/>
          </p:cNvCxnSpPr>
          <p:nvPr/>
        </p:nvCxnSpPr>
        <p:spPr>
          <a:xfrm flipH="1">
            <a:off x="10247631" y="3208617"/>
            <a:ext cx="590991" cy="327991"/>
          </a:xfrm>
          <a:prstGeom prst="straightConnector1">
            <a:avLst/>
          </a:prstGeom>
          <a:ln w="38100" cmpd="sng">
            <a:solidFill>
              <a:srgbClr val="8E9393"/>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F5276388-6D44-412F-97CD-76775792DE28}"/>
              </a:ext>
            </a:extLst>
          </p:cNvPr>
          <p:cNvSpPr txBox="1"/>
          <p:nvPr/>
        </p:nvSpPr>
        <p:spPr>
          <a:xfrm>
            <a:off x="10529003" y="2264350"/>
            <a:ext cx="1624057" cy="883960"/>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b="0" i="0">
                <a:solidFill>
                  <a:schemeClr val="lt1"/>
                </a:solidFill>
                <a:effectLst/>
                <a:latin typeface="Mul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000" dirty="0">
                <a:solidFill>
                  <a:srgbClr val="0094DA"/>
                </a:solidFill>
                <a:latin typeface="Montserrat" pitchFamily="2" charset="77"/>
              </a:rPr>
              <a:t>Use the dropdown to view the open-ended questions and responses.</a:t>
            </a:r>
          </a:p>
        </p:txBody>
      </p:sp>
      <p:sp>
        <p:nvSpPr>
          <p:cNvPr id="19" name="TextBox 18">
            <a:extLst>
              <a:ext uri="{FF2B5EF4-FFF2-40B4-BE49-F238E27FC236}">
                <a16:creationId xmlns:a16="http://schemas.microsoft.com/office/drawing/2014/main" id="{6D7C9EBC-CE31-4D51-855B-ECAC9658DD1D}"/>
              </a:ext>
            </a:extLst>
          </p:cNvPr>
          <p:cNvSpPr txBox="1"/>
          <p:nvPr/>
        </p:nvSpPr>
        <p:spPr>
          <a:xfrm>
            <a:off x="5079562" y="3189388"/>
            <a:ext cx="1277695" cy="627347"/>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b="0" i="0">
                <a:solidFill>
                  <a:schemeClr val="lt1"/>
                </a:solidFill>
                <a:effectLst/>
                <a:latin typeface="Mul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000" dirty="0">
                <a:solidFill>
                  <a:srgbClr val="0094DA"/>
                </a:solidFill>
                <a:latin typeface="Montserrat" pitchFamily="2" charset="77"/>
              </a:rPr>
              <a:t>Search for comments here. </a:t>
            </a:r>
          </a:p>
        </p:txBody>
      </p:sp>
      <p:sp>
        <p:nvSpPr>
          <p:cNvPr id="2" name="Google Shape;81;p1">
            <a:extLst>
              <a:ext uri="{FF2B5EF4-FFF2-40B4-BE49-F238E27FC236}">
                <a16:creationId xmlns:a16="http://schemas.microsoft.com/office/drawing/2014/main" id="{2205A4D1-E7EF-53BA-2143-497B73ADD60D}"/>
              </a:ext>
            </a:extLst>
          </p:cNvPr>
          <p:cNvSpPr txBox="1"/>
          <p:nvPr/>
        </p:nvSpPr>
        <p:spPr>
          <a:xfrm>
            <a:off x="9072880" y="254806"/>
            <a:ext cx="2921457"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dirty="0">
                <a:solidFill>
                  <a:schemeClr val="dk2"/>
                </a:solidFill>
                <a:latin typeface="Montserrat"/>
                <a:ea typeface="Montserrat"/>
                <a:cs typeface="Montserrat"/>
                <a:sym typeface="Montserrat"/>
              </a:rPr>
              <a:t>Dashboard- Comments</a:t>
            </a:r>
            <a:endParaRPr b="0" i="0" u="none" strike="noStrike" cap="none" dirty="0">
              <a:solidFill>
                <a:srgbClr val="000000"/>
              </a:solidFill>
              <a:latin typeface="Montserrat"/>
              <a:ea typeface="Montserrat"/>
              <a:cs typeface="Montserrat"/>
              <a:sym typeface="Montserrat"/>
            </a:endParaRPr>
          </a:p>
        </p:txBody>
      </p:sp>
      <p:sp>
        <p:nvSpPr>
          <p:cNvPr id="5" name="Google Shape;84;p1">
            <a:extLst>
              <a:ext uri="{FF2B5EF4-FFF2-40B4-BE49-F238E27FC236}">
                <a16:creationId xmlns:a16="http://schemas.microsoft.com/office/drawing/2014/main" id="{2FA42555-75D5-03B3-E61B-A48D78FDE3C9}"/>
              </a:ext>
            </a:extLst>
          </p:cNvPr>
          <p:cNvSpPr txBox="1">
            <a:spLocks noGrp="1"/>
          </p:cNvSpPr>
          <p:nvPr>
            <p:ph type="sldNum" sz="quarter" idx="12"/>
          </p:nvPr>
        </p:nvSpPr>
        <p:spPr>
          <a:xfrm>
            <a:off x="9111615"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mtClean="0">
                <a:latin typeface="Karla" pitchFamily="2" charset="77"/>
              </a:rPr>
              <a:t>11</a:t>
            </a:fld>
            <a:endParaRPr dirty="0">
              <a:latin typeface="Karla" pitchFamily="2" charset="77"/>
            </a:endParaRPr>
          </a:p>
        </p:txBody>
      </p:sp>
    </p:spTree>
    <p:extLst>
      <p:ext uri="{BB962C8B-B14F-4D97-AF65-F5344CB8AC3E}">
        <p14:creationId xmlns:p14="http://schemas.microsoft.com/office/powerpoint/2010/main" val="1090822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FD3D1BB-3EA8-A89F-8D55-AE6CE4619399}"/>
              </a:ext>
            </a:extLst>
          </p:cNvPr>
          <p:cNvGrpSpPr/>
          <p:nvPr/>
        </p:nvGrpSpPr>
        <p:grpSpPr>
          <a:xfrm>
            <a:off x="4053639" y="950711"/>
            <a:ext cx="5748474" cy="571594"/>
            <a:chOff x="1593648" y="669855"/>
            <a:chExt cx="7906710" cy="849170"/>
          </a:xfrm>
        </p:grpSpPr>
        <p:pic>
          <p:nvPicPr>
            <p:cNvPr id="7" name="Picture 6">
              <a:extLst>
                <a:ext uri="{FF2B5EF4-FFF2-40B4-BE49-F238E27FC236}">
                  <a16:creationId xmlns:a16="http://schemas.microsoft.com/office/drawing/2014/main" id="{63A21DB0-39A8-A0AD-7411-4ED577236CF1}"/>
                </a:ext>
              </a:extLst>
            </p:cNvPr>
            <p:cNvPicPr>
              <a:picLocks noChangeAspect="1"/>
            </p:cNvPicPr>
            <p:nvPr/>
          </p:nvPicPr>
          <p:blipFill>
            <a:blip r:embed="rId2"/>
            <a:stretch>
              <a:fillRect/>
            </a:stretch>
          </p:blipFill>
          <p:spPr>
            <a:xfrm>
              <a:off x="1593648" y="669855"/>
              <a:ext cx="7906710" cy="849170"/>
            </a:xfrm>
            <a:prstGeom prst="rect">
              <a:avLst/>
            </a:prstGeom>
            <a:noFill/>
            <a:ln w="41275">
              <a:solidFill>
                <a:schemeClr val="bg1">
                  <a:lumMod val="85000"/>
                </a:schemeClr>
              </a:solidFill>
            </a:ln>
          </p:spPr>
        </p:pic>
        <p:pic>
          <p:nvPicPr>
            <p:cNvPr id="8" name="Picture 7">
              <a:extLst>
                <a:ext uri="{FF2B5EF4-FFF2-40B4-BE49-F238E27FC236}">
                  <a16:creationId xmlns:a16="http://schemas.microsoft.com/office/drawing/2014/main" id="{E8F053E8-B739-330B-86D1-E2AE5550C483}"/>
                </a:ext>
              </a:extLst>
            </p:cNvPr>
            <p:cNvPicPr>
              <a:picLocks noChangeAspect="1"/>
            </p:cNvPicPr>
            <p:nvPr/>
          </p:nvPicPr>
          <p:blipFill>
            <a:blip r:embed="rId3"/>
            <a:stretch>
              <a:fillRect/>
            </a:stretch>
          </p:blipFill>
          <p:spPr>
            <a:xfrm>
              <a:off x="1593648" y="712189"/>
              <a:ext cx="4210692" cy="806836"/>
            </a:xfrm>
            <a:prstGeom prst="rect">
              <a:avLst/>
            </a:prstGeom>
            <a:noFill/>
            <a:ln w="41275">
              <a:solidFill>
                <a:schemeClr val="bg1">
                  <a:lumMod val="85000"/>
                </a:schemeClr>
              </a:solidFill>
            </a:ln>
          </p:spPr>
        </p:pic>
      </p:grpSp>
      <p:pic>
        <p:nvPicPr>
          <p:cNvPr id="9" name="Picture 8">
            <a:extLst>
              <a:ext uri="{FF2B5EF4-FFF2-40B4-BE49-F238E27FC236}">
                <a16:creationId xmlns:a16="http://schemas.microsoft.com/office/drawing/2014/main" id="{904B122B-8842-4298-9B68-68DEC505B0B7}"/>
              </a:ext>
            </a:extLst>
          </p:cNvPr>
          <p:cNvPicPr>
            <a:picLocks noChangeAspect="1"/>
          </p:cNvPicPr>
          <p:nvPr/>
        </p:nvPicPr>
        <p:blipFill>
          <a:blip r:embed="rId4"/>
          <a:stretch>
            <a:fillRect/>
          </a:stretch>
        </p:blipFill>
        <p:spPr>
          <a:xfrm>
            <a:off x="3925284" y="1921960"/>
            <a:ext cx="8039513" cy="4235668"/>
          </a:xfrm>
          <a:prstGeom prst="rect">
            <a:avLst/>
          </a:prstGeom>
          <a:ln>
            <a:solidFill>
              <a:schemeClr val="bg1">
                <a:lumMod val="85000"/>
              </a:schemeClr>
            </a:solidFill>
          </a:ln>
        </p:spPr>
      </p:pic>
      <p:sp>
        <p:nvSpPr>
          <p:cNvPr id="21" name="TextBox 20">
            <a:extLst>
              <a:ext uri="{FF2B5EF4-FFF2-40B4-BE49-F238E27FC236}">
                <a16:creationId xmlns:a16="http://schemas.microsoft.com/office/drawing/2014/main" id="{907E0E61-A429-40E2-87E4-1045190CE3D4}"/>
              </a:ext>
            </a:extLst>
          </p:cNvPr>
          <p:cNvSpPr txBox="1"/>
          <p:nvPr/>
        </p:nvSpPr>
        <p:spPr>
          <a:xfrm>
            <a:off x="297887" y="624098"/>
            <a:ext cx="3268274" cy="5308072"/>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t"/>
          <a:lstStyle>
            <a:defPPr>
              <a:defRPr lang="en-US"/>
            </a:defPPr>
            <a:lvl1pPr>
              <a:defRPr sz="1600" b="1">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0094DA"/>
                </a:solidFill>
                <a:latin typeface="Montserrat" pitchFamily="2" charset="77"/>
              </a:rPr>
              <a:t>In the Report Library you can view all pre-generated reports (based on access permissions), as well as view any custom reports you have generated.</a:t>
            </a:r>
          </a:p>
          <a:p>
            <a:endParaRPr lang="en-US" sz="1200" dirty="0">
              <a:solidFill>
                <a:srgbClr val="0094DA"/>
              </a:solidFill>
              <a:latin typeface="Montserrat" pitchFamily="2" charset="77"/>
            </a:endParaRPr>
          </a:p>
          <a:p>
            <a:pPr marL="228600" indent="-228600">
              <a:buFont typeface="+mj-lt"/>
              <a:buAutoNum type="arabicPeriod"/>
            </a:pPr>
            <a:r>
              <a:rPr lang="en-US" sz="1200" b="0" dirty="0">
                <a:solidFill>
                  <a:srgbClr val="0094DA"/>
                </a:solidFill>
                <a:latin typeface="Montserrat" pitchFamily="2" charset="77"/>
              </a:rPr>
              <a:t>To send a report to another person via the portal, select the report(s) by checking the box next to the report name(s), then click here to search for and choose the recipient. The recipient must already have access to the portal.</a:t>
            </a:r>
          </a:p>
          <a:p>
            <a:pPr marL="228600" indent="-228600">
              <a:buFont typeface="+mj-lt"/>
              <a:buAutoNum type="arabicPeriod"/>
            </a:pPr>
            <a:r>
              <a:rPr lang="en-US" sz="1200" b="0" dirty="0">
                <a:solidFill>
                  <a:srgbClr val="0094DA"/>
                </a:solidFill>
                <a:latin typeface="Montserrat" pitchFamily="2" charset="77"/>
              </a:rPr>
              <a:t>Filter using the column headers by clicking on the arrows.</a:t>
            </a:r>
          </a:p>
          <a:p>
            <a:pPr marL="228600" indent="-228600">
              <a:buFont typeface="+mj-lt"/>
              <a:buAutoNum type="arabicPeriod"/>
            </a:pPr>
            <a:r>
              <a:rPr lang="en-US" sz="1200" b="0" dirty="0">
                <a:solidFill>
                  <a:srgbClr val="0094DA"/>
                </a:solidFill>
                <a:latin typeface="Montserrat" pitchFamily="2" charset="77"/>
              </a:rPr>
              <a:t>Search for a report by typing the name in the search field. Partial name searches work best.</a:t>
            </a:r>
          </a:p>
          <a:p>
            <a:pPr marL="228600" indent="-228600">
              <a:buFont typeface="+mj-lt"/>
              <a:buAutoNum type="arabicPeriod"/>
            </a:pPr>
            <a:r>
              <a:rPr lang="en-US" sz="1200" b="0" dirty="0">
                <a:solidFill>
                  <a:srgbClr val="0094DA"/>
                </a:solidFill>
                <a:latin typeface="Montserrat" pitchFamily="2" charset="77"/>
              </a:rPr>
              <a:t>Click to expand the report to view groups included in the report.</a:t>
            </a:r>
          </a:p>
          <a:p>
            <a:pPr marL="228600" indent="-228600">
              <a:buFont typeface="+mj-lt"/>
              <a:buAutoNum type="arabicPeriod"/>
            </a:pPr>
            <a:r>
              <a:rPr lang="en-US" sz="1200" b="0" dirty="0">
                <a:solidFill>
                  <a:srgbClr val="0094DA"/>
                </a:solidFill>
                <a:latin typeface="Montserrat" pitchFamily="2" charset="77"/>
              </a:rPr>
              <a:t>Click to download the PowerPoint Report.</a:t>
            </a:r>
          </a:p>
          <a:p>
            <a:pPr marL="228600" indent="-228600">
              <a:buFont typeface="+mj-lt"/>
              <a:buAutoNum type="arabicPeriod"/>
            </a:pPr>
            <a:r>
              <a:rPr lang="en-US" sz="1200" b="0" dirty="0">
                <a:solidFill>
                  <a:srgbClr val="0094DA"/>
                </a:solidFill>
                <a:latin typeface="Montserrat" pitchFamily="2" charset="77"/>
              </a:rPr>
              <a:t>Click to go to the Dashboard and view results for this report.</a:t>
            </a:r>
          </a:p>
          <a:p>
            <a:pPr marL="228600" indent="-228600">
              <a:buFont typeface="+mj-lt"/>
              <a:buAutoNum type="arabicPeriod"/>
            </a:pPr>
            <a:r>
              <a:rPr lang="en-US" sz="1200" b="0" dirty="0">
                <a:solidFill>
                  <a:srgbClr val="0094DA"/>
                </a:solidFill>
                <a:latin typeface="Montserrat" pitchFamily="2" charset="77"/>
              </a:rPr>
              <a:t>Refresh the Report Library view.</a:t>
            </a:r>
          </a:p>
          <a:p>
            <a:pPr marL="228600" indent="-228600">
              <a:buFont typeface="+mj-lt"/>
              <a:buAutoNum type="arabicPeriod"/>
            </a:pPr>
            <a:endParaRPr lang="en-US" sz="1200" b="0" dirty="0">
              <a:solidFill>
                <a:srgbClr val="0094DA"/>
              </a:solidFill>
              <a:latin typeface="Montserrat" pitchFamily="2" charset="77"/>
            </a:endParaRPr>
          </a:p>
          <a:p>
            <a:pPr marL="228600" indent="-228600">
              <a:buFont typeface="+mj-lt"/>
              <a:buAutoNum type="arabicPeriod"/>
            </a:pPr>
            <a:endParaRPr lang="en-US" sz="1200" b="0" dirty="0">
              <a:solidFill>
                <a:srgbClr val="0094DA"/>
              </a:solidFill>
              <a:latin typeface="Montserrat" pitchFamily="2" charset="77"/>
            </a:endParaRPr>
          </a:p>
        </p:txBody>
      </p:sp>
      <p:sp>
        <p:nvSpPr>
          <p:cNvPr id="44" name="TextBox 43">
            <a:extLst>
              <a:ext uri="{FF2B5EF4-FFF2-40B4-BE49-F238E27FC236}">
                <a16:creationId xmlns:a16="http://schemas.microsoft.com/office/drawing/2014/main" id="{004B7360-7633-49F3-AC5E-65B09B43FABE}"/>
              </a:ext>
            </a:extLst>
          </p:cNvPr>
          <p:cNvSpPr txBox="1"/>
          <p:nvPr/>
        </p:nvSpPr>
        <p:spPr>
          <a:xfrm>
            <a:off x="11755637" y="3051810"/>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7</a:t>
            </a:r>
          </a:p>
        </p:txBody>
      </p:sp>
      <p:sp>
        <p:nvSpPr>
          <p:cNvPr id="46" name="TextBox 45">
            <a:extLst>
              <a:ext uri="{FF2B5EF4-FFF2-40B4-BE49-F238E27FC236}">
                <a16:creationId xmlns:a16="http://schemas.microsoft.com/office/drawing/2014/main" id="{D86FBE8C-C4F5-4F23-9FEE-DDD8337A7B71}"/>
              </a:ext>
            </a:extLst>
          </p:cNvPr>
          <p:cNvSpPr txBox="1"/>
          <p:nvPr/>
        </p:nvSpPr>
        <p:spPr>
          <a:xfrm>
            <a:off x="3856392" y="2968508"/>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1</a:t>
            </a:r>
          </a:p>
        </p:txBody>
      </p:sp>
      <p:cxnSp>
        <p:nvCxnSpPr>
          <p:cNvPr id="47" name="Straight Arrow Connector 46">
            <a:extLst>
              <a:ext uri="{FF2B5EF4-FFF2-40B4-BE49-F238E27FC236}">
                <a16:creationId xmlns:a16="http://schemas.microsoft.com/office/drawing/2014/main" id="{6FCBA5F7-D6AC-4F62-AC55-2DD30613EF9D}"/>
              </a:ext>
            </a:extLst>
          </p:cNvPr>
          <p:cNvCxnSpPr>
            <a:cxnSpLocks/>
          </p:cNvCxnSpPr>
          <p:nvPr/>
        </p:nvCxnSpPr>
        <p:spPr>
          <a:xfrm flipV="1">
            <a:off x="4053639" y="2843530"/>
            <a:ext cx="401521" cy="124978"/>
          </a:xfrm>
          <a:prstGeom prst="straightConnector1">
            <a:avLst/>
          </a:prstGeom>
          <a:ln w="38100" cmpd="sng">
            <a:solidFill>
              <a:srgbClr val="8E9393">
                <a:alpha val="69804"/>
              </a:srgb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44CB3AD9-1B56-4923-98C0-FACFE604B0AB}"/>
              </a:ext>
            </a:extLst>
          </p:cNvPr>
          <p:cNvCxnSpPr>
            <a:cxnSpLocks/>
          </p:cNvCxnSpPr>
          <p:nvPr/>
        </p:nvCxnSpPr>
        <p:spPr>
          <a:xfrm>
            <a:off x="4053639" y="3156511"/>
            <a:ext cx="371041" cy="388059"/>
          </a:xfrm>
          <a:prstGeom prst="straightConnector1">
            <a:avLst/>
          </a:prstGeom>
          <a:ln w="38100" cmpd="sng">
            <a:solidFill>
              <a:srgbClr val="8E9393">
                <a:alpha val="69804"/>
              </a:srgbClr>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C87A8237-6B0E-4E60-9A06-694EF7752F6B}"/>
              </a:ext>
            </a:extLst>
          </p:cNvPr>
          <p:cNvSpPr txBox="1"/>
          <p:nvPr/>
        </p:nvSpPr>
        <p:spPr>
          <a:xfrm>
            <a:off x="3646103" y="3892305"/>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4</a:t>
            </a:r>
          </a:p>
        </p:txBody>
      </p:sp>
      <p:cxnSp>
        <p:nvCxnSpPr>
          <p:cNvPr id="50" name="Straight Arrow Connector 49">
            <a:extLst>
              <a:ext uri="{FF2B5EF4-FFF2-40B4-BE49-F238E27FC236}">
                <a16:creationId xmlns:a16="http://schemas.microsoft.com/office/drawing/2014/main" id="{589EDFC9-7D43-40C5-9D02-B97A6A4CC680}"/>
              </a:ext>
            </a:extLst>
          </p:cNvPr>
          <p:cNvCxnSpPr>
            <a:cxnSpLocks/>
            <a:stCxn id="49" idx="3"/>
          </p:cNvCxnSpPr>
          <p:nvPr/>
        </p:nvCxnSpPr>
        <p:spPr>
          <a:xfrm>
            <a:off x="3843350" y="3983916"/>
            <a:ext cx="365760" cy="0"/>
          </a:xfrm>
          <a:prstGeom prst="straightConnector1">
            <a:avLst/>
          </a:prstGeom>
          <a:ln w="38100" cmpd="sng">
            <a:solidFill>
              <a:srgbClr val="8E9393">
                <a:alpha val="69804"/>
              </a:srgbClr>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6B78F319-A1DC-4977-9026-0507F714BC07}"/>
              </a:ext>
            </a:extLst>
          </p:cNvPr>
          <p:cNvSpPr txBox="1"/>
          <p:nvPr/>
        </p:nvSpPr>
        <p:spPr>
          <a:xfrm>
            <a:off x="8756712" y="2660308"/>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2</a:t>
            </a:r>
          </a:p>
        </p:txBody>
      </p:sp>
      <p:sp>
        <p:nvSpPr>
          <p:cNvPr id="52" name="TextBox 51">
            <a:extLst>
              <a:ext uri="{FF2B5EF4-FFF2-40B4-BE49-F238E27FC236}">
                <a16:creationId xmlns:a16="http://schemas.microsoft.com/office/drawing/2014/main" id="{C9481543-E99C-483C-A6D9-185D2A926E4E}"/>
              </a:ext>
            </a:extLst>
          </p:cNvPr>
          <p:cNvSpPr txBox="1"/>
          <p:nvPr/>
        </p:nvSpPr>
        <p:spPr>
          <a:xfrm>
            <a:off x="5788580" y="3051810"/>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3</a:t>
            </a:r>
          </a:p>
        </p:txBody>
      </p:sp>
      <p:sp>
        <p:nvSpPr>
          <p:cNvPr id="55" name="TextBox 54">
            <a:extLst>
              <a:ext uri="{FF2B5EF4-FFF2-40B4-BE49-F238E27FC236}">
                <a16:creationId xmlns:a16="http://schemas.microsoft.com/office/drawing/2014/main" id="{66E76A64-88A1-44D5-902E-FE5ED9A641EB}"/>
              </a:ext>
            </a:extLst>
          </p:cNvPr>
          <p:cNvSpPr txBox="1"/>
          <p:nvPr/>
        </p:nvSpPr>
        <p:spPr>
          <a:xfrm>
            <a:off x="10631976" y="3452959"/>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5</a:t>
            </a:r>
          </a:p>
        </p:txBody>
      </p:sp>
      <p:sp>
        <p:nvSpPr>
          <p:cNvPr id="56" name="TextBox 55">
            <a:extLst>
              <a:ext uri="{FF2B5EF4-FFF2-40B4-BE49-F238E27FC236}">
                <a16:creationId xmlns:a16="http://schemas.microsoft.com/office/drawing/2014/main" id="{2A6F92B6-95BE-4A1D-B22E-CC32BB5F8983}"/>
              </a:ext>
            </a:extLst>
          </p:cNvPr>
          <p:cNvSpPr txBox="1"/>
          <p:nvPr/>
        </p:nvSpPr>
        <p:spPr>
          <a:xfrm>
            <a:off x="11534927" y="3457114"/>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6</a:t>
            </a:r>
          </a:p>
        </p:txBody>
      </p:sp>
      <p:pic>
        <p:nvPicPr>
          <p:cNvPr id="16" name="Picture 15">
            <a:extLst>
              <a:ext uri="{FF2B5EF4-FFF2-40B4-BE49-F238E27FC236}">
                <a16:creationId xmlns:a16="http://schemas.microsoft.com/office/drawing/2014/main" id="{AE388748-6A63-45A6-AF9D-E4E2ECD2FF4C}"/>
              </a:ext>
            </a:extLst>
          </p:cNvPr>
          <p:cNvPicPr>
            <a:picLocks noChangeAspect="1"/>
          </p:cNvPicPr>
          <p:nvPr/>
        </p:nvPicPr>
        <p:blipFill>
          <a:blip r:embed="rId5"/>
          <a:stretch>
            <a:fillRect/>
          </a:stretch>
        </p:blipFill>
        <p:spPr>
          <a:xfrm>
            <a:off x="4196557" y="5499041"/>
            <a:ext cx="7677545" cy="196860"/>
          </a:xfrm>
          <a:prstGeom prst="rect">
            <a:avLst/>
          </a:prstGeom>
        </p:spPr>
      </p:pic>
      <p:sp>
        <p:nvSpPr>
          <p:cNvPr id="4" name="Rectangle 3">
            <a:extLst>
              <a:ext uri="{FF2B5EF4-FFF2-40B4-BE49-F238E27FC236}">
                <a16:creationId xmlns:a16="http://schemas.microsoft.com/office/drawing/2014/main" id="{4F6D7DB7-A846-4006-2A40-4812757A41E5}"/>
              </a:ext>
            </a:extLst>
          </p:cNvPr>
          <p:cNvSpPr/>
          <p:nvPr/>
        </p:nvSpPr>
        <p:spPr>
          <a:xfrm>
            <a:off x="11063463" y="2552710"/>
            <a:ext cx="761066" cy="325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F074043-A303-9ADC-474B-E0277413182B}"/>
              </a:ext>
            </a:extLst>
          </p:cNvPr>
          <p:cNvSpPr/>
          <p:nvPr/>
        </p:nvSpPr>
        <p:spPr>
          <a:xfrm>
            <a:off x="11616461" y="5515820"/>
            <a:ext cx="190979" cy="1968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81;p1">
            <a:extLst>
              <a:ext uri="{FF2B5EF4-FFF2-40B4-BE49-F238E27FC236}">
                <a16:creationId xmlns:a16="http://schemas.microsoft.com/office/drawing/2014/main" id="{C9FA973A-87BD-2DBB-D71B-223F82204EF3}"/>
              </a:ext>
            </a:extLst>
          </p:cNvPr>
          <p:cNvSpPr txBox="1"/>
          <p:nvPr/>
        </p:nvSpPr>
        <p:spPr>
          <a:xfrm>
            <a:off x="7914640" y="254806"/>
            <a:ext cx="3940175"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dirty="0">
                <a:solidFill>
                  <a:schemeClr val="dk2"/>
                </a:solidFill>
                <a:latin typeface="Montserrat"/>
                <a:ea typeface="Montserrat"/>
                <a:cs typeface="Montserrat"/>
                <a:sym typeface="Montserrat"/>
              </a:rPr>
              <a:t>Manage Reports- Report Library</a:t>
            </a:r>
            <a:endParaRPr b="0" i="0" u="none" strike="noStrike" cap="none" dirty="0">
              <a:solidFill>
                <a:srgbClr val="000000"/>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8FAF734A-F656-B952-82E1-DC60A4208B61}"/>
              </a:ext>
            </a:extLst>
          </p:cNvPr>
          <p:cNvSpPr/>
          <p:nvPr/>
        </p:nvSpPr>
        <p:spPr>
          <a:xfrm>
            <a:off x="5584304" y="991967"/>
            <a:ext cx="1530666" cy="530338"/>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Google Shape;84;p1">
            <a:extLst>
              <a:ext uri="{FF2B5EF4-FFF2-40B4-BE49-F238E27FC236}">
                <a16:creationId xmlns:a16="http://schemas.microsoft.com/office/drawing/2014/main" id="{9B719513-A184-D2CD-D266-505E906E2239}"/>
              </a:ext>
            </a:extLst>
          </p:cNvPr>
          <p:cNvSpPr txBox="1">
            <a:spLocks noGrp="1"/>
          </p:cNvSpPr>
          <p:nvPr>
            <p:ph type="sldNum" sz="quarter" idx="12"/>
          </p:nvPr>
        </p:nvSpPr>
        <p:spPr>
          <a:xfrm>
            <a:off x="9111615"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mtClean="0">
                <a:latin typeface="Karla" pitchFamily="2" charset="77"/>
              </a:rPr>
              <a:t>12</a:t>
            </a:fld>
            <a:endParaRPr dirty="0">
              <a:latin typeface="Karla" pitchFamily="2" charset="77"/>
            </a:endParaRPr>
          </a:p>
        </p:txBody>
      </p:sp>
    </p:spTree>
    <p:extLst>
      <p:ext uri="{BB962C8B-B14F-4D97-AF65-F5344CB8AC3E}">
        <p14:creationId xmlns:p14="http://schemas.microsoft.com/office/powerpoint/2010/main" val="2088976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2B08DFE-1AA7-7AA8-42B9-5DC945F6841F}"/>
              </a:ext>
            </a:extLst>
          </p:cNvPr>
          <p:cNvGrpSpPr/>
          <p:nvPr/>
        </p:nvGrpSpPr>
        <p:grpSpPr>
          <a:xfrm>
            <a:off x="4035606" y="1621037"/>
            <a:ext cx="5748474" cy="571594"/>
            <a:chOff x="1593648" y="669855"/>
            <a:chExt cx="7906710" cy="849170"/>
          </a:xfrm>
        </p:grpSpPr>
        <p:pic>
          <p:nvPicPr>
            <p:cNvPr id="4" name="Picture 3">
              <a:extLst>
                <a:ext uri="{FF2B5EF4-FFF2-40B4-BE49-F238E27FC236}">
                  <a16:creationId xmlns:a16="http://schemas.microsoft.com/office/drawing/2014/main" id="{B3EB4951-336B-B6E3-AF03-4077D6556438}"/>
                </a:ext>
              </a:extLst>
            </p:cNvPr>
            <p:cNvPicPr>
              <a:picLocks noChangeAspect="1"/>
            </p:cNvPicPr>
            <p:nvPr/>
          </p:nvPicPr>
          <p:blipFill>
            <a:blip r:embed="rId3"/>
            <a:stretch>
              <a:fillRect/>
            </a:stretch>
          </p:blipFill>
          <p:spPr>
            <a:xfrm>
              <a:off x="1593648" y="669855"/>
              <a:ext cx="7906710" cy="849170"/>
            </a:xfrm>
            <a:prstGeom prst="rect">
              <a:avLst/>
            </a:prstGeom>
            <a:ln>
              <a:solidFill>
                <a:schemeClr val="bg1">
                  <a:lumMod val="85000"/>
                </a:schemeClr>
              </a:solidFill>
            </a:ln>
          </p:spPr>
        </p:pic>
        <p:pic>
          <p:nvPicPr>
            <p:cNvPr id="6" name="Picture 5">
              <a:extLst>
                <a:ext uri="{FF2B5EF4-FFF2-40B4-BE49-F238E27FC236}">
                  <a16:creationId xmlns:a16="http://schemas.microsoft.com/office/drawing/2014/main" id="{8A6BBA6F-A9F3-6279-6D92-B09D1D29145F}"/>
                </a:ext>
              </a:extLst>
            </p:cNvPr>
            <p:cNvPicPr>
              <a:picLocks noChangeAspect="1"/>
            </p:cNvPicPr>
            <p:nvPr/>
          </p:nvPicPr>
          <p:blipFill>
            <a:blip r:embed="rId4"/>
            <a:stretch>
              <a:fillRect/>
            </a:stretch>
          </p:blipFill>
          <p:spPr>
            <a:xfrm>
              <a:off x="1593648" y="712189"/>
              <a:ext cx="4210692" cy="806836"/>
            </a:xfrm>
            <a:prstGeom prst="rect">
              <a:avLst/>
            </a:prstGeom>
            <a:ln>
              <a:solidFill>
                <a:schemeClr val="bg1">
                  <a:lumMod val="85000"/>
                </a:schemeClr>
              </a:solidFill>
            </a:ln>
          </p:spPr>
        </p:pic>
      </p:grpSp>
      <p:sp>
        <p:nvSpPr>
          <p:cNvPr id="2" name=" 1"/>
          <p:cNvSpPr>
            <a:spLocks noGrp="1"/>
          </p:cNvSpPr>
          <p:nvPr/>
        </p:nvSpPr>
        <p:spPr>
          <a:xfrm>
            <a:off x="0" y="-434340"/>
            <a:ext cx="0" cy="0"/>
          </a:xfrm>
        </p:spPr>
        <p:txBody>
          <a:bodyPr/>
          <a:lstStyle/>
          <a:p>
            <a:pPr>
              <a:defRPr/>
            </a:pPr>
            <a:endParaRPr lang="en-US" sz="1588" dirty="0">
              <a:solidFill>
                <a:prstClr val="black"/>
              </a:solidFill>
              <a:latin typeface="Calibri" panose="020F0502020204030204"/>
            </a:endParaRPr>
          </a:p>
        </p:txBody>
      </p:sp>
      <p:sp>
        <p:nvSpPr>
          <p:cNvPr id="5" name="Rectangle 4"/>
          <p:cNvSpPr/>
          <p:nvPr/>
        </p:nvSpPr>
        <p:spPr bwMode="auto">
          <a:xfrm>
            <a:off x="4805084" y="5455473"/>
            <a:ext cx="2414959" cy="698403"/>
          </a:xfrm>
          <a:prstGeom prst="rect">
            <a:avLst/>
          </a:prstGeom>
          <a:solidFill>
            <a:srgbClr val="FFFFFF"/>
          </a:solidFill>
        </p:spPr>
        <p:txBody>
          <a:bodyPr/>
          <a:lstStyle/>
          <a:p>
            <a:endParaRPr lang="en-US"/>
          </a:p>
        </p:txBody>
      </p:sp>
      <p:sp>
        <p:nvSpPr>
          <p:cNvPr id="11" name="Content Placeholder 2">
            <a:extLst>
              <a:ext uri="{FF2B5EF4-FFF2-40B4-BE49-F238E27FC236}">
                <a16:creationId xmlns:a16="http://schemas.microsoft.com/office/drawing/2014/main" id="{8703BA69-9A3F-4239-B8F7-06B88E836A06}"/>
              </a:ext>
            </a:extLst>
          </p:cNvPr>
          <p:cNvSpPr txBox="1">
            <a:spLocks/>
          </p:cNvSpPr>
          <p:nvPr/>
        </p:nvSpPr>
        <p:spPr>
          <a:xfrm>
            <a:off x="308224" y="1621037"/>
            <a:ext cx="3463675" cy="571594"/>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t"/>
          <a:lstStyle>
            <a:defPPr>
              <a:defRPr lang="en-US"/>
            </a:defPPr>
            <a:lvl1pPr>
              <a:defRPr sz="1200">
                <a:latin typeface="+mj-lt"/>
              </a:defRPr>
            </a:lvl1pPr>
            <a:lvl2pPr marL="800100" lvl="1" indent="-342900">
              <a:buFont typeface="+mj-lt"/>
              <a:buAutoNum type="arabicPeriod"/>
              <a:defRPr sz="1400">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lvl="1" indent="0">
              <a:buNone/>
            </a:pPr>
            <a:r>
              <a:rPr lang="en-US" sz="1200" dirty="0">
                <a:solidFill>
                  <a:srgbClr val="0094DA"/>
                </a:solidFill>
                <a:latin typeface="Montserrat" pitchFamily="2" charset="77"/>
              </a:rPr>
              <a:t>View reporting portal guide by clicking the download arrow.</a:t>
            </a:r>
          </a:p>
          <a:p>
            <a:pPr marL="0" lvl="1" indent="0">
              <a:buNone/>
            </a:pPr>
            <a:endParaRPr lang="en-US" sz="1200" dirty="0">
              <a:solidFill>
                <a:srgbClr val="0094DA"/>
              </a:solidFill>
              <a:latin typeface="Montserrat" pitchFamily="2" charset="77"/>
            </a:endParaRPr>
          </a:p>
        </p:txBody>
      </p:sp>
      <p:pic>
        <p:nvPicPr>
          <p:cNvPr id="7" name="Picture 6">
            <a:extLst>
              <a:ext uri="{FF2B5EF4-FFF2-40B4-BE49-F238E27FC236}">
                <a16:creationId xmlns:a16="http://schemas.microsoft.com/office/drawing/2014/main" id="{25C17212-1B4D-42D2-8110-F7DB61FBC2CE}"/>
              </a:ext>
            </a:extLst>
          </p:cNvPr>
          <p:cNvPicPr>
            <a:picLocks noChangeAspect="1"/>
          </p:cNvPicPr>
          <p:nvPr/>
        </p:nvPicPr>
        <p:blipFill>
          <a:blip r:embed="rId5"/>
          <a:stretch>
            <a:fillRect/>
          </a:stretch>
        </p:blipFill>
        <p:spPr>
          <a:xfrm>
            <a:off x="308225" y="2787928"/>
            <a:ext cx="11583829" cy="3008948"/>
          </a:xfrm>
          <a:prstGeom prst="rect">
            <a:avLst/>
          </a:prstGeom>
          <a:ln>
            <a:solidFill>
              <a:schemeClr val="bg1">
                <a:lumMod val="85000"/>
              </a:schemeClr>
            </a:solidFill>
          </a:ln>
        </p:spPr>
      </p:pic>
      <p:sp>
        <p:nvSpPr>
          <p:cNvPr id="14" name="Rectangle 13">
            <a:extLst>
              <a:ext uri="{FF2B5EF4-FFF2-40B4-BE49-F238E27FC236}">
                <a16:creationId xmlns:a16="http://schemas.microsoft.com/office/drawing/2014/main" id="{5F36591D-B87F-42EC-8ACA-D5FA13A42BD3}"/>
              </a:ext>
            </a:extLst>
          </p:cNvPr>
          <p:cNvSpPr/>
          <p:nvPr/>
        </p:nvSpPr>
        <p:spPr>
          <a:xfrm>
            <a:off x="10664575" y="5144391"/>
            <a:ext cx="318499" cy="267262"/>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716A966-32A7-4006-8FC1-E2C673F2A76F}"/>
              </a:ext>
            </a:extLst>
          </p:cNvPr>
          <p:cNvSpPr/>
          <p:nvPr/>
        </p:nvSpPr>
        <p:spPr>
          <a:xfrm>
            <a:off x="7098096" y="1725097"/>
            <a:ext cx="1672929" cy="363475"/>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2689B8E-1105-76F8-9901-70244B234993}"/>
              </a:ext>
            </a:extLst>
          </p:cNvPr>
          <p:cNvSpPr/>
          <p:nvPr/>
        </p:nvSpPr>
        <p:spPr>
          <a:xfrm>
            <a:off x="10284041" y="3322874"/>
            <a:ext cx="1418101" cy="2672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Google Shape;84;p1">
            <a:extLst>
              <a:ext uri="{FF2B5EF4-FFF2-40B4-BE49-F238E27FC236}">
                <a16:creationId xmlns:a16="http://schemas.microsoft.com/office/drawing/2014/main" id="{A20A8552-0100-1C1F-2477-0AA1E0A90F94}"/>
              </a:ext>
            </a:extLst>
          </p:cNvPr>
          <p:cNvSpPr txBox="1">
            <a:spLocks/>
          </p:cNvSpPr>
          <p:nvPr/>
        </p:nvSpPr>
        <p:spPr>
          <a:xfrm>
            <a:off x="9111615" y="6356350"/>
            <a:ext cx="2743200" cy="365125"/>
          </a:xfrm>
          <a:prstGeom prst="rect">
            <a:avLst/>
          </a:prstGeom>
          <a:no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buSzPts val="1200"/>
            </a:pPr>
            <a:fld id="{00000000-1234-1234-1234-123412341234}" type="slidenum">
              <a:rPr lang="en-US" sz="1200" smtClean="0">
                <a:solidFill>
                  <a:schemeClr val="bg1">
                    <a:lumMod val="50000"/>
                  </a:schemeClr>
                </a:solidFill>
                <a:latin typeface="Karla" pitchFamily="2" charset="77"/>
              </a:rPr>
              <a:pPr algn="r">
                <a:buSzPts val="1200"/>
              </a:pPr>
              <a:t>13</a:t>
            </a:fld>
            <a:endParaRPr lang="en-US" sz="1200" dirty="0">
              <a:solidFill>
                <a:schemeClr val="bg1">
                  <a:lumMod val="50000"/>
                </a:schemeClr>
              </a:solidFill>
              <a:latin typeface="Karla" pitchFamily="2" charset="77"/>
            </a:endParaRPr>
          </a:p>
        </p:txBody>
      </p:sp>
      <p:sp>
        <p:nvSpPr>
          <p:cNvPr id="9" name="Google Shape;81;p1">
            <a:extLst>
              <a:ext uri="{FF2B5EF4-FFF2-40B4-BE49-F238E27FC236}">
                <a16:creationId xmlns:a16="http://schemas.microsoft.com/office/drawing/2014/main" id="{106C99B3-D78A-B31A-FBB6-3DF0942562C2}"/>
              </a:ext>
            </a:extLst>
          </p:cNvPr>
          <p:cNvSpPr txBox="1"/>
          <p:nvPr/>
        </p:nvSpPr>
        <p:spPr>
          <a:xfrm>
            <a:off x="8446770" y="254806"/>
            <a:ext cx="3408045"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dirty="0">
                <a:solidFill>
                  <a:schemeClr val="dk2"/>
                </a:solidFill>
                <a:latin typeface="Montserrat"/>
                <a:ea typeface="Montserrat"/>
                <a:cs typeface="Montserrat"/>
                <a:sym typeface="Montserrat"/>
              </a:rPr>
              <a:t>Help &amp; Guidance: Resources</a:t>
            </a:r>
            <a:endParaRPr b="0" i="0" u="none" strike="noStrike" cap="none" dirty="0">
              <a:solidFill>
                <a:srgbClr val="000000"/>
              </a:solidFill>
              <a:latin typeface="Montserrat"/>
              <a:ea typeface="Montserrat"/>
              <a:cs typeface="Montserrat"/>
              <a:sym typeface="Montserrat"/>
            </a:endParaRPr>
          </a:p>
        </p:txBody>
      </p:sp>
    </p:spTree>
    <p:custDataLst>
      <p:tags r:id="rId1"/>
    </p:custDataLst>
    <p:extLst>
      <p:ext uri="{BB962C8B-B14F-4D97-AF65-F5344CB8AC3E}">
        <p14:creationId xmlns:p14="http://schemas.microsoft.com/office/powerpoint/2010/main" val="164632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4;p1">
            <a:extLst>
              <a:ext uri="{FF2B5EF4-FFF2-40B4-BE49-F238E27FC236}">
                <a16:creationId xmlns:a16="http://schemas.microsoft.com/office/drawing/2014/main" id="{531DDFE2-9A6E-6E5E-06BA-132C8E8E5A71}"/>
              </a:ext>
            </a:extLst>
          </p:cNvPr>
          <p:cNvSpPr txBox="1">
            <a:spLocks noGrp="1"/>
          </p:cNvSpPr>
          <p:nvPr>
            <p:ph type="sldNum" sz="quarter" idx="12"/>
          </p:nvPr>
        </p:nvSpPr>
        <p:spPr>
          <a:xfrm>
            <a:off x="9111615"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mtClean="0">
                <a:latin typeface="Karla" pitchFamily="2" charset="77"/>
              </a:rPr>
              <a:t>14</a:t>
            </a:fld>
            <a:endParaRPr dirty="0">
              <a:latin typeface="Karla" pitchFamily="2" charset="77"/>
            </a:endParaRPr>
          </a:p>
        </p:txBody>
      </p:sp>
      <p:sp>
        <p:nvSpPr>
          <p:cNvPr id="2" name="TextBox 1">
            <a:extLst>
              <a:ext uri="{FF2B5EF4-FFF2-40B4-BE49-F238E27FC236}">
                <a16:creationId xmlns:a16="http://schemas.microsoft.com/office/drawing/2014/main" id="{7427119B-F183-D895-32A6-D822A5FF8B0F}"/>
              </a:ext>
            </a:extLst>
          </p:cNvPr>
          <p:cNvSpPr txBox="1"/>
          <p:nvPr/>
        </p:nvSpPr>
        <p:spPr>
          <a:xfrm>
            <a:off x="337184" y="6400412"/>
            <a:ext cx="1554990" cy="276999"/>
          </a:xfrm>
          <a:prstGeom prst="rect">
            <a:avLst/>
          </a:prstGeom>
          <a:noFill/>
        </p:spPr>
        <p:txBody>
          <a:bodyPr wrap="square">
            <a:spAutoFit/>
          </a:bodyPr>
          <a:lstStyle/>
          <a:p>
            <a:r>
              <a:rPr lang="en-US" sz="1200" dirty="0">
                <a:latin typeface="Karla" pitchFamily="2" charset="77"/>
              </a:rPr>
              <a:t>©️ 2023 OrgVitality</a:t>
            </a:r>
          </a:p>
        </p:txBody>
      </p:sp>
      <p:sp>
        <p:nvSpPr>
          <p:cNvPr id="8" name="TextBox 7">
            <a:extLst>
              <a:ext uri="{FF2B5EF4-FFF2-40B4-BE49-F238E27FC236}">
                <a16:creationId xmlns:a16="http://schemas.microsoft.com/office/drawing/2014/main" id="{AA635A98-1F5C-0B21-360A-ABF45203F2B1}"/>
              </a:ext>
            </a:extLst>
          </p:cNvPr>
          <p:cNvSpPr txBox="1"/>
          <p:nvPr/>
        </p:nvSpPr>
        <p:spPr>
          <a:xfrm>
            <a:off x="6372866" y="3074403"/>
            <a:ext cx="4910237" cy="889154"/>
          </a:xfrm>
          <a:prstGeom prst="rect">
            <a:avLst/>
          </a:prstGeom>
          <a:noFill/>
        </p:spPr>
        <p:txBody>
          <a:bodyPr wrap="square">
            <a:spAutoFit/>
          </a:bodyPr>
          <a:lstStyle/>
          <a:p>
            <a:pPr marL="342900" indent="-342900">
              <a:lnSpc>
                <a:spcPct val="150000"/>
              </a:lnSpc>
              <a:buAutoNum type="arabicPeriod"/>
            </a:pPr>
            <a:r>
              <a:rPr lang="en-US" sz="1200" dirty="0">
                <a:solidFill>
                  <a:schemeClr val="bg1">
                    <a:lumMod val="50000"/>
                  </a:schemeClr>
                </a:solidFill>
                <a:latin typeface=""/>
              </a:rPr>
              <a:t>Tool overview Screenshot with the Action Planning Tool listed. </a:t>
            </a:r>
          </a:p>
          <a:p>
            <a:pPr marL="342900" indent="-342900">
              <a:lnSpc>
                <a:spcPct val="150000"/>
              </a:lnSpc>
              <a:buFontTx/>
              <a:buAutoNum type="arabicPeriod"/>
            </a:pPr>
            <a:r>
              <a:rPr lang="en-US" sz="1200" dirty="0">
                <a:solidFill>
                  <a:schemeClr val="bg1">
                    <a:lumMod val="50000"/>
                  </a:schemeClr>
                </a:solidFill>
                <a:latin typeface=""/>
              </a:rPr>
              <a:t>Comments: screenshots without UQ and Sentiment </a:t>
            </a:r>
          </a:p>
          <a:p>
            <a:pPr marL="342900" indent="-342900">
              <a:lnSpc>
                <a:spcPct val="150000"/>
              </a:lnSpc>
              <a:buAutoNum type="arabicPeriod"/>
            </a:pPr>
            <a:r>
              <a:rPr lang="en-US" sz="1200" dirty="0">
                <a:solidFill>
                  <a:schemeClr val="bg1">
                    <a:lumMod val="50000"/>
                  </a:schemeClr>
                </a:solidFill>
                <a:latin typeface=""/>
              </a:rPr>
              <a:t>Action Planning Tool screenshots </a:t>
            </a:r>
          </a:p>
        </p:txBody>
      </p:sp>
      <p:sp>
        <p:nvSpPr>
          <p:cNvPr id="10" name="Google Shape;81;p1">
            <a:extLst>
              <a:ext uri="{FF2B5EF4-FFF2-40B4-BE49-F238E27FC236}">
                <a16:creationId xmlns:a16="http://schemas.microsoft.com/office/drawing/2014/main" id="{E8CE5A8A-0A39-C7D0-5459-88947AD884EA}"/>
              </a:ext>
            </a:extLst>
          </p:cNvPr>
          <p:cNvSpPr txBox="1"/>
          <p:nvPr/>
        </p:nvSpPr>
        <p:spPr>
          <a:xfrm>
            <a:off x="755374" y="2918836"/>
            <a:ext cx="4585252"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dirty="0">
                <a:solidFill>
                  <a:schemeClr val="dk2"/>
                </a:solidFill>
                <a:latin typeface="Montserrat"/>
                <a:ea typeface="Montserrat"/>
                <a:cs typeface="Montserrat"/>
                <a:sym typeface="Montserrat"/>
              </a:rPr>
              <a:t>Please find additional pages to substitute in based on client portal specifications </a:t>
            </a:r>
          </a:p>
        </p:txBody>
      </p:sp>
      <p:sp>
        <p:nvSpPr>
          <p:cNvPr id="3" name="Rectangle 2">
            <a:extLst>
              <a:ext uri="{FF2B5EF4-FFF2-40B4-BE49-F238E27FC236}">
                <a16:creationId xmlns:a16="http://schemas.microsoft.com/office/drawing/2014/main" id="{C7B33B89-B3BD-89EE-21FA-777FDD0E1537}"/>
              </a:ext>
            </a:extLst>
          </p:cNvPr>
          <p:cNvSpPr/>
          <p:nvPr/>
        </p:nvSpPr>
        <p:spPr>
          <a:xfrm flipH="1">
            <a:off x="5791704" y="670427"/>
            <a:ext cx="27432" cy="5450889"/>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lumMod val="85000"/>
                </a:schemeClr>
              </a:solidFill>
            </a:endParaRPr>
          </a:p>
        </p:txBody>
      </p:sp>
    </p:spTree>
    <p:extLst>
      <p:ext uri="{BB962C8B-B14F-4D97-AF65-F5344CB8AC3E}">
        <p14:creationId xmlns:p14="http://schemas.microsoft.com/office/powerpoint/2010/main" val="500790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661DF1-BEB7-4188-8017-3FB5D93D468B}"/>
              </a:ext>
            </a:extLst>
          </p:cNvPr>
          <p:cNvSpPr/>
          <p:nvPr/>
        </p:nvSpPr>
        <p:spPr>
          <a:xfrm>
            <a:off x="1519555" y="2389534"/>
            <a:ext cx="4536000" cy="763200"/>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94DA"/>
                </a:solidFill>
                <a:latin typeface="Montserrat" pitchFamily="2" charset="77"/>
              </a:rPr>
              <a:t>Dashboard</a:t>
            </a:r>
          </a:p>
        </p:txBody>
      </p:sp>
      <p:sp>
        <p:nvSpPr>
          <p:cNvPr id="5" name="Rectangle 4">
            <a:extLst>
              <a:ext uri="{FF2B5EF4-FFF2-40B4-BE49-F238E27FC236}">
                <a16:creationId xmlns:a16="http://schemas.microsoft.com/office/drawing/2014/main" id="{4950E3E1-1187-4A05-9B5A-9FCBC074DDBF}"/>
              </a:ext>
            </a:extLst>
          </p:cNvPr>
          <p:cNvSpPr/>
          <p:nvPr/>
        </p:nvSpPr>
        <p:spPr>
          <a:xfrm>
            <a:off x="1519555" y="3497711"/>
            <a:ext cx="4536000" cy="763200"/>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94DA"/>
                </a:solidFill>
                <a:latin typeface="Montserrat" pitchFamily="2" charset="77"/>
              </a:rPr>
              <a:t>Manage Reports</a:t>
            </a:r>
          </a:p>
        </p:txBody>
      </p:sp>
      <p:sp>
        <p:nvSpPr>
          <p:cNvPr id="20" name="Rectangle 19">
            <a:extLst>
              <a:ext uri="{FF2B5EF4-FFF2-40B4-BE49-F238E27FC236}">
                <a16:creationId xmlns:a16="http://schemas.microsoft.com/office/drawing/2014/main" id="{268F48FF-F5D8-45BE-AC36-C86E841B7940}"/>
              </a:ext>
            </a:extLst>
          </p:cNvPr>
          <p:cNvSpPr/>
          <p:nvPr/>
        </p:nvSpPr>
        <p:spPr>
          <a:xfrm>
            <a:off x="6993944" y="2102029"/>
            <a:ext cx="3396583" cy="1037262"/>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94DA"/>
                </a:solidFill>
                <a:latin typeface="Montserrat" pitchFamily="2" charset="77"/>
              </a:rPr>
              <a:t>Overview of Results</a:t>
            </a:r>
          </a:p>
          <a:p>
            <a:pPr algn="ctr"/>
            <a:r>
              <a:rPr lang="en-US" sz="1600" dirty="0">
                <a:solidFill>
                  <a:srgbClr val="0094DA"/>
                </a:solidFill>
                <a:latin typeface="Montserrat" pitchFamily="2" charset="77"/>
              </a:rPr>
              <a:t>Dimensions, Questions, Heatmap, Comment Analysis</a:t>
            </a:r>
          </a:p>
        </p:txBody>
      </p:sp>
      <p:sp>
        <p:nvSpPr>
          <p:cNvPr id="21" name="Rectangle 20">
            <a:extLst>
              <a:ext uri="{FF2B5EF4-FFF2-40B4-BE49-F238E27FC236}">
                <a16:creationId xmlns:a16="http://schemas.microsoft.com/office/drawing/2014/main" id="{AE3DD081-7DFF-44BB-9983-2C2E66066B24}"/>
              </a:ext>
            </a:extLst>
          </p:cNvPr>
          <p:cNvSpPr/>
          <p:nvPr/>
        </p:nvSpPr>
        <p:spPr>
          <a:xfrm>
            <a:off x="7008787" y="3348541"/>
            <a:ext cx="3399213" cy="1036800"/>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94DA"/>
                </a:solidFill>
                <a:latin typeface="Montserrat" pitchFamily="2" charset="77"/>
              </a:rPr>
              <a:t>Report Library (Pre-Generated Reports)</a:t>
            </a:r>
          </a:p>
        </p:txBody>
      </p:sp>
      <p:cxnSp>
        <p:nvCxnSpPr>
          <p:cNvPr id="29" name="Straight Arrow Connector 28">
            <a:extLst>
              <a:ext uri="{FF2B5EF4-FFF2-40B4-BE49-F238E27FC236}">
                <a16:creationId xmlns:a16="http://schemas.microsoft.com/office/drawing/2014/main" id="{F98BC8F3-85C9-4C2D-8F0B-AA16AEF3140E}"/>
              </a:ext>
            </a:extLst>
          </p:cNvPr>
          <p:cNvCxnSpPr>
            <a:cxnSpLocks/>
          </p:cNvCxnSpPr>
          <p:nvPr/>
        </p:nvCxnSpPr>
        <p:spPr>
          <a:xfrm>
            <a:off x="6083642" y="2733588"/>
            <a:ext cx="877596" cy="1"/>
          </a:xfrm>
          <a:prstGeom prst="straightConnector1">
            <a:avLst/>
          </a:prstGeom>
          <a:ln w="38100" cmpd="sng">
            <a:solidFill>
              <a:srgbClr val="8E9393"/>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695619D-DBB2-4F74-BFDA-BB58FAF5C16F}"/>
              </a:ext>
            </a:extLst>
          </p:cNvPr>
          <p:cNvCxnSpPr>
            <a:cxnSpLocks/>
          </p:cNvCxnSpPr>
          <p:nvPr/>
        </p:nvCxnSpPr>
        <p:spPr>
          <a:xfrm>
            <a:off x="6101818" y="3866428"/>
            <a:ext cx="877596" cy="1"/>
          </a:xfrm>
          <a:prstGeom prst="straightConnector1">
            <a:avLst/>
          </a:prstGeom>
          <a:ln w="38100" cmpd="sng">
            <a:solidFill>
              <a:srgbClr val="8E9393"/>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B902194-FE68-4FBB-B6FB-08CDFA73E035}"/>
              </a:ext>
            </a:extLst>
          </p:cNvPr>
          <p:cNvSpPr/>
          <p:nvPr/>
        </p:nvSpPr>
        <p:spPr>
          <a:xfrm>
            <a:off x="1521654" y="4838170"/>
            <a:ext cx="4536000" cy="762801"/>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94DA"/>
                </a:solidFill>
                <a:latin typeface="Montserrat" pitchFamily="2" charset="77"/>
              </a:rPr>
              <a:t>Action Planning Tool </a:t>
            </a:r>
          </a:p>
        </p:txBody>
      </p:sp>
      <p:sp>
        <p:nvSpPr>
          <p:cNvPr id="18" name="Rectangle 17">
            <a:extLst>
              <a:ext uri="{FF2B5EF4-FFF2-40B4-BE49-F238E27FC236}">
                <a16:creationId xmlns:a16="http://schemas.microsoft.com/office/drawing/2014/main" id="{6B37B845-68A7-4CC4-9068-C7ADB3D92370}"/>
              </a:ext>
            </a:extLst>
          </p:cNvPr>
          <p:cNvSpPr/>
          <p:nvPr/>
        </p:nvSpPr>
        <p:spPr>
          <a:xfrm>
            <a:off x="7009600" y="4594592"/>
            <a:ext cx="3398400" cy="1006378"/>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94DA"/>
                </a:solidFill>
                <a:latin typeface="Montserrat" pitchFamily="2" charset="77"/>
              </a:rPr>
              <a:t>Create and Update Action Plans</a:t>
            </a:r>
          </a:p>
        </p:txBody>
      </p:sp>
      <p:cxnSp>
        <p:nvCxnSpPr>
          <p:cNvPr id="19" name="Straight Arrow Connector 18">
            <a:extLst>
              <a:ext uri="{FF2B5EF4-FFF2-40B4-BE49-F238E27FC236}">
                <a16:creationId xmlns:a16="http://schemas.microsoft.com/office/drawing/2014/main" id="{5011F2EA-7144-4728-A605-78F9386BE8D4}"/>
              </a:ext>
            </a:extLst>
          </p:cNvPr>
          <p:cNvCxnSpPr>
            <a:cxnSpLocks/>
          </p:cNvCxnSpPr>
          <p:nvPr/>
        </p:nvCxnSpPr>
        <p:spPr>
          <a:xfrm>
            <a:off x="6088055" y="5257313"/>
            <a:ext cx="877596" cy="1"/>
          </a:xfrm>
          <a:prstGeom prst="straightConnector1">
            <a:avLst/>
          </a:prstGeom>
          <a:ln w="38100" cmpd="sng">
            <a:solidFill>
              <a:srgbClr val="8E9393"/>
            </a:solidFill>
            <a:tailEnd type="arrow"/>
          </a:ln>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BCD52BAE-78DF-FA64-991C-CF76C7334119}"/>
              </a:ext>
            </a:extLst>
          </p:cNvPr>
          <p:cNvGrpSpPr/>
          <p:nvPr/>
        </p:nvGrpSpPr>
        <p:grpSpPr>
          <a:xfrm>
            <a:off x="1519555" y="1428751"/>
            <a:ext cx="8888445" cy="615787"/>
            <a:chOff x="1210945" y="629375"/>
            <a:chExt cx="8646905" cy="675781"/>
          </a:xfrm>
        </p:grpSpPr>
        <p:pic>
          <p:nvPicPr>
            <p:cNvPr id="6" name="Picture 5">
              <a:extLst>
                <a:ext uri="{FF2B5EF4-FFF2-40B4-BE49-F238E27FC236}">
                  <a16:creationId xmlns:a16="http://schemas.microsoft.com/office/drawing/2014/main" id="{7DAE1200-377D-F8B4-0BCC-B8F4F241BBB6}"/>
                </a:ext>
              </a:extLst>
            </p:cNvPr>
            <p:cNvPicPr>
              <a:picLocks noChangeAspect="1"/>
            </p:cNvPicPr>
            <p:nvPr/>
          </p:nvPicPr>
          <p:blipFill>
            <a:blip r:embed="rId2"/>
            <a:stretch>
              <a:fillRect/>
            </a:stretch>
          </p:blipFill>
          <p:spPr>
            <a:xfrm>
              <a:off x="1210945" y="635301"/>
              <a:ext cx="3629681" cy="669855"/>
            </a:xfrm>
            <a:prstGeom prst="rect">
              <a:avLst/>
            </a:prstGeom>
            <a:ln>
              <a:solidFill>
                <a:schemeClr val="bg1">
                  <a:lumMod val="85000"/>
                </a:schemeClr>
              </a:solidFill>
            </a:ln>
          </p:spPr>
        </p:pic>
        <p:pic>
          <p:nvPicPr>
            <p:cNvPr id="8" name="Picture 7">
              <a:extLst>
                <a:ext uri="{FF2B5EF4-FFF2-40B4-BE49-F238E27FC236}">
                  <a16:creationId xmlns:a16="http://schemas.microsoft.com/office/drawing/2014/main" id="{1D04200F-CE9F-A8A3-5708-93F7C0AE7224}"/>
                </a:ext>
              </a:extLst>
            </p:cNvPr>
            <p:cNvPicPr>
              <a:picLocks noChangeAspect="1"/>
            </p:cNvPicPr>
            <p:nvPr/>
          </p:nvPicPr>
          <p:blipFill>
            <a:blip r:embed="rId3"/>
            <a:stretch>
              <a:fillRect/>
            </a:stretch>
          </p:blipFill>
          <p:spPr>
            <a:xfrm>
              <a:off x="4840626" y="629375"/>
              <a:ext cx="5017224" cy="617737"/>
            </a:xfrm>
            <a:prstGeom prst="rect">
              <a:avLst/>
            </a:prstGeom>
            <a:ln>
              <a:solidFill>
                <a:schemeClr val="bg1">
                  <a:lumMod val="85000"/>
                </a:schemeClr>
              </a:solidFill>
            </a:ln>
          </p:spPr>
        </p:pic>
      </p:grpSp>
      <p:sp>
        <p:nvSpPr>
          <p:cNvPr id="2" name="Google Shape;81;p1">
            <a:extLst>
              <a:ext uri="{FF2B5EF4-FFF2-40B4-BE49-F238E27FC236}">
                <a16:creationId xmlns:a16="http://schemas.microsoft.com/office/drawing/2014/main" id="{03E77065-B938-FFC7-1B23-07979765E13E}"/>
              </a:ext>
            </a:extLst>
          </p:cNvPr>
          <p:cNvSpPr txBox="1"/>
          <p:nvPr/>
        </p:nvSpPr>
        <p:spPr>
          <a:xfrm>
            <a:off x="9872361" y="254806"/>
            <a:ext cx="1982454"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b="0" i="0" u="none" strike="noStrike" cap="none" dirty="0">
                <a:solidFill>
                  <a:schemeClr val="dk2"/>
                </a:solidFill>
                <a:latin typeface="Montserrat"/>
                <a:ea typeface="Montserrat"/>
                <a:cs typeface="Montserrat"/>
                <a:sym typeface="Montserrat"/>
              </a:rPr>
              <a:t>Main Menu</a:t>
            </a:r>
            <a:endParaRPr b="0" i="0" u="none" strike="noStrike" cap="none" dirty="0">
              <a:solidFill>
                <a:srgbClr val="000000"/>
              </a:solidFill>
              <a:latin typeface="Montserrat"/>
              <a:ea typeface="Montserrat"/>
              <a:cs typeface="Montserrat"/>
              <a:sym typeface="Montserrat"/>
            </a:endParaRPr>
          </a:p>
        </p:txBody>
      </p:sp>
      <p:sp>
        <p:nvSpPr>
          <p:cNvPr id="7" name="Google Shape;84;p1">
            <a:extLst>
              <a:ext uri="{FF2B5EF4-FFF2-40B4-BE49-F238E27FC236}">
                <a16:creationId xmlns:a16="http://schemas.microsoft.com/office/drawing/2014/main" id="{3C8E7EEF-F868-2E3C-B9AA-D2FB1386BDE9}"/>
              </a:ext>
            </a:extLst>
          </p:cNvPr>
          <p:cNvSpPr txBox="1">
            <a:spLocks noGrp="1"/>
          </p:cNvSpPr>
          <p:nvPr>
            <p:ph type="sldNum" sz="quarter" idx="12"/>
          </p:nvPr>
        </p:nvSpPr>
        <p:spPr>
          <a:xfrm>
            <a:off x="9111615"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mtClean="0">
                <a:latin typeface="Karla" pitchFamily="2" charset="77"/>
              </a:rPr>
              <a:t>15</a:t>
            </a:fld>
            <a:endParaRPr dirty="0">
              <a:latin typeface="Karla" pitchFamily="2" charset="77"/>
            </a:endParaRPr>
          </a:p>
        </p:txBody>
      </p:sp>
    </p:spTree>
    <p:extLst>
      <p:ext uri="{BB962C8B-B14F-4D97-AF65-F5344CB8AC3E}">
        <p14:creationId xmlns:p14="http://schemas.microsoft.com/office/powerpoint/2010/main" val="2825767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31E5DD1-F3D7-4323-BE67-317B48142CF1}"/>
              </a:ext>
            </a:extLst>
          </p:cNvPr>
          <p:cNvPicPr>
            <a:picLocks noChangeAspect="1"/>
          </p:cNvPicPr>
          <p:nvPr/>
        </p:nvPicPr>
        <p:blipFill>
          <a:blip r:embed="rId2"/>
          <a:stretch>
            <a:fillRect/>
          </a:stretch>
        </p:blipFill>
        <p:spPr>
          <a:xfrm>
            <a:off x="151943" y="1803345"/>
            <a:ext cx="10478194" cy="4027908"/>
          </a:xfrm>
          <a:prstGeom prst="rect">
            <a:avLst/>
          </a:prstGeom>
          <a:ln>
            <a:solidFill>
              <a:schemeClr val="bg1">
                <a:lumMod val="85000"/>
              </a:schemeClr>
            </a:solidFill>
          </a:ln>
        </p:spPr>
      </p:pic>
      <p:sp>
        <p:nvSpPr>
          <p:cNvPr id="63" name="Rectangle 62">
            <a:extLst>
              <a:ext uri="{FF2B5EF4-FFF2-40B4-BE49-F238E27FC236}">
                <a16:creationId xmlns:a16="http://schemas.microsoft.com/office/drawing/2014/main" id="{CF92A01F-3B6A-4BC6-A5AA-BFFBCC33ABF3}"/>
              </a:ext>
            </a:extLst>
          </p:cNvPr>
          <p:cNvSpPr/>
          <p:nvPr/>
        </p:nvSpPr>
        <p:spPr>
          <a:xfrm>
            <a:off x="8466721" y="1917750"/>
            <a:ext cx="2068430" cy="178685"/>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A1C85DD9-05D6-45F2-B8D8-91A59D7D8AEC}"/>
              </a:ext>
            </a:extLst>
          </p:cNvPr>
          <p:cNvSpPr txBox="1"/>
          <p:nvPr/>
        </p:nvSpPr>
        <p:spPr>
          <a:xfrm>
            <a:off x="151943" y="620723"/>
            <a:ext cx="10478194" cy="1002814"/>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600" b="1">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0094DA"/>
                </a:solidFill>
                <a:latin typeface="Montserrat" pitchFamily="2" charset="77"/>
              </a:rPr>
              <a:t>In this tab you can view all comments, themes, sentiment, and Usability Quotient (UQ). </a:t>
            </a:r>
          </a:p>
          <a:p>
            <a:r>
              <a:rPr lang="en-US" sz="1200" b="0" i="0" dirty="0">
                <a:solidFill>
                  <a:srgbClr val="0094DA"/>
                </a:solidFill>
                <a:effectLst/>
                <a:latin typeface="Montserrat" pitchFamily="2" charset="77"/>
              </a:rPr>
              <a:t>This tab shows responses to the open-ended survey items. Use the dropdown list to select a question.</a:t>
            </a:r>
            <a:r>
              <a:rPr lang="en-US" sz="1200" b="0" dirty="0">
                <a:solidFill>
                  <a:srgbClr val="0094DA"/>
                </a:solidFill>
                <a:latin typeface="Montserrat" pitchFamily="2" charset="77"/>
              </a:rPr>
              <a:t> There is also a dropdown to filter by theme, Sentiment, and/or UQ.</a:t>
            </a:r>
            <a:r>
              <a:rPr lang="en-US" sz="1200" b="0" i="0" dirty="0">
                <a:solidFill>
                  <a:srgbClr val="0094DA"/>
                </a:solidFill>
                <a:effectLst/>
                <a:latin typeface="Montserrat" pitchFamily="2" charset="77"/>
              </a:rPr>
              <a:t> Comments can also be exported to Excel.</a:t>
            </a:r>
          </a:p>
          <a:p>
            <a:endParaRPr lang="en-US" sz="1200" b="0" dirty="0">
              <a:solidFill>
                <a:srgbClr val="0094DA"/>
              </a:solidFill>
              <a:latin typeface="Montserrat" pitchFamily="2" charset="77"/>
            </a:endParaRPr>
          </a:p>
          <a:p>
            <a:r>
              <a:rPr lang="en-US" sz="1200" dirty="0">
                <a:solidFill>
                  <a:srgbClr val="0094DA"/>
                </a:solidFill>
                <a:latin typeface="Montserrat" pitchFamily="2" charset="77"/>
              </a:rPr>
              <a:t>Note: </a:t>
            </a:r>
            <a:r>
              <a:rPr lang="en-US" sz="1200" b="0" dirty="0">
                <a:solidFill>
                  <a:srgbClr val="0094DA"/>
                </a:solidFill>
                <a:latin typeface="Montserrat" pitchFamily="2" charset="77"/>
              </a:rPr>
              <a:t>Click on the top right three vertical dots in any module to download an Excel version.</a:t>
            </a:r>
          </a:p>
        </p:txBody>
      </p:sp>
      <p:sp>
        <p:nvSpPr>
          <p:cNvPr id="8" name="Rectangle 7">
            <a:extLst>
              <a:ext uri="{FF2B5EF4-FFF2-40B4-BE49-F238E27FC236}">
                <a16:creationId xmlns:a16="http://schemas.microsoft.com/office/drawing/2014/main" id="{2EEE01CA-D83D-4977-A442-835E2E4C6FBA}"/>
              </a:ext>
            </a:extLst>
          </p:cNvPr>
          <p:cNvSpPr/>
          <p:nvPr/>
        </p:nvSpPr>
        <p:spPr>
          <a:xfrm>
            <a:off x="9989251" y="3040702"/>
            <a:ext cx="350161" cy="221755"/>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B59399B-20DD-4058-B609-EABD4666BBBA}"/>
              </a:ext>
            </a:extLst>
          </p:cNvPr>
          <p:cNvSpPr/>
          <p:nvPr/>
        </p:nvSpPr>
        <p:spPr>
          <a:xfrm>
            <a:off x="523240" y="4155949"/>
            <a:ext cx="1930400" cy="563848"/>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1FCA0FF8-665C-4607-851E-144C8CC139EB}"/>
              </a:ext>
            </a:extLst>
          </p:cNvPr>
          <p:cNvCxnSpPr>
            <a:cxnSpLocks/>
          </p:cNvCxnSpPr>
          <p:nvPr/>
        </p:nvCxnSpPr>
        <p:spPr>
          <a:xfrm flipV="1">
            <a:off x="614680" y="4719797"/>
            <a:ext cx="589280" cy="665003"/>
          </a:xfrm>
          <a:prstGeom prst="straightConnector1">
            <a:avLst/>
          </a:prstGeom>
          <a:ln w="38100" cmpd="sng">
            <a:solidFill>
              <a:srgbClr val="8E9393"/>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F6DDD20-8308-48CE-9876-7343715E7F87}"/>
              </a:ext>
            </a:extLst>
          </p:cNvPr>
          <p:cNvCxnSpPr>
            <a:cxnSpLocks/>
          </p:cNvCxnSpPr>
          <p:nvPr/>
        </p:nvCxnSpPr>
        <p:spPr>
          <a:xfrm flipH="1" flipV="1">
            <a:off x="3120492" y="4535889"/>
            <a:ext cx="475026" cy="1515157"/>
          </a:xfrm>
          <a:prstGeom prst="straightConnector1">
            <a:avLst/>
          </a:prstGeom>
          <a:ln w="38100" cmpd="sng">
            <a:solidFill>
              <a:srgbClr val="8E9393"/>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C2903759-E12F-4561-8E1B-C56B631BB8FC}"/>
              </a:ext>
            </a:extLst>
          </p:cNvPr>
          <p:cNvCxnSpPr>
            <a:cxnSpLocks/>
            <a:endCxn id="8" idx="3"/>
          </p:cNvCxnSpPr>
          <p:nvPr/>
        </p:nvCxnSpPr>
        <p:spPr>
          <a:xfrm flipH="1" flipV="1">
            <a:off x="10339412" y="3151580"/>
            <a:ext cx="526708" cy="277420"/>
          </a:xfrm>
          <a:prstGeom prst="straightConnector1">
            <a:avLst/>
          </a:prstGeom>
          <a:ln w="38100" cmpd="sng">
            <a:solidFill>
              <a:srgbClr val="8E9393"/>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F5276388-6D44-412F-97CD-76775792DE28}"/>
              </a:ext>
            </a:extLst>
          </p:cNvPr>
          <p:cNvSpPr txBox="1"/>
          <p:nvPr/>
        </p:nvSpPr>
        <p:spPr>
          <a:xfrm>
            <a:off x="10487201" y="3375319"/>
            <a:ext cx="1624057" cy="883960"/>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b="0" i="0">
                <a:solidFill>
                  <a:schemeClr val="lt1"/>
                </a:solidFill>
                <a:effectLst/>
                <a:latin typeface="Mul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000" dirty="0">
                <a:solidFill>
                  <a:srgbClr val="0094DA"/>
                </a:solidFill>
                <a:latin typeface="Montserrat" pitchFamily="2" charset="77"/>
              </a:rPr>
              <a:t>Use the dropdown to view the open-ended questions and responses.</a:t>
            </a:r>
          </a:p>
        </p:txBody>
      </p:sp>
      <p:sp>
        <p:nvSpPr>
          <p:cNvPr id="18" name="TextBox 17">
            <a:extLst>
              <a:ext uri="{FF2B5EF4-FFF2-40B4-BE49-F238E27FC236}">
                <a16:creationId xmlns:a16="http://schemas.microsoft.com/office/drawing/2014/main" id="{EB7484B2-4B9B-4A33-ADDF-4A669C015805}"/>
              </a:ext>
            </a:extLst>
          </p:cNvPr>
          <p:cNvSpPr txBox="1"/>
          <p:nvPr/>
        </p:nvSpPr>
        <p:spPr>
          <a:xfrm>
            <a:off x="313967" y="5498000"/>
            <a:ext cx="2570541" cy="734640"/>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b="0" i="0">
                <a:solidFill>
                  <a:schemeClr val="lt1"/>
                </a:solidFill>
                <a:effectLst/>
                <a:latin typeface="Mul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000" dirty="0">
                <a:solidFill>
                  <a:srgbClr val="0094DA"/>
                </a:solidFill>
                <a:latin typeface="Montserrat" pitchFamily="2" charset="77"/>
              </a:rPr>
              <a:t>For questions that allowed for self selected themes use the dropdown to filter by theme.</a:t>
            </a:r>
          </a:p>
        </p:txBody>
      </p:sp>
      <p:sp>
        <p:nvSpPr>
          <p:cNvPr id="19" name="TextBox 18">
            <a:extLst>
              <a:ext uri="{FF2B5EF4-FFF2-40B4-BE49-F238E27FC236}">
                <a16:creationId xmlns:a16="http://schemas.microsoft.com/office/drawing/2014/main" id="{6D7C9EBC-CE31-4D51-855B-ECAC9658DD1D}"/>
              </a:ext>
            </a:extLst>
          </p:cNvPr>
          <p:cNvSpPr txBox="1"/>
          <p:nvPr/>
        </p:nvSpPr>
        <p:spPr>
          <a:xfrm>
            <a:off x="3358004" y="6058165"/>
            <a:ext cx="985395" cy="694439"/>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b="0" i="0">
                <a:solidFill>
                  <a:schemeClr val="lt1"/>
                </a:solidFill>
                <a:effectLst/>
                <a:latin typeface="Mul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000" dirty="0">
                <a:solidFill>
                  <a:srgbClr val="0094DA"/>
                </a:solidFill>
                <a:latin typeface="Montserrat" pitchFamily="2" charset="77"/>
              </a:rPr>
              <a:t>Search for comment’s here. </a:t>
            </a:r>
          </a:p>
        </p:txBody>
      </p:sp>
      <p:sp>
        <p:nvSpPr>
          <p:cNvPr id="22" name="Rectangle 21">
            <a:extLst>
              <a:ext uri="{FF2B5EF4-FFF2-40B4-BE49-F238E27FC236}">
                <a16:creationId xmlns:a16="http://schemas.microsoft.com/office/drawing/2014/main" id="{2CECEA30-1C9A-4399-982C-76D048AED0BF}"/>
              </a:ext>
            </a:extLst>
          </p:cNvPr>
          <p:cNvSpPr/>
          <p:nvPr/>
        </p:nvSpPr>
        <p:spPr>
          <a:xfrm>
            <a:off x="9311640" y="4216118"/>
            <a:ext cx="986266" cy="528602"/>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C391D17F-44B3-4E35-BB1B-9BED47D80AC7}"/>
              </a:ext>
            </a:extLst>
          </p:cNvPr>
          <p:cNvSpPr txBox="1"/>
          <p:nvPr/>
        </p:nvSpPr>
        <p:spPr>
          <a:xfrm>
            <a:off x="10771762" y="4356003"/>
            <a:ext cx="1318480" cy="1676477"/>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b="0" i="0">
                <a:solidFill>
                  <a:schemeClr val="lt1"/>
                </a:solidFill>
                <a:effectLst/>
                <a:latin typeface="Mul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000" dirty="0">
                <a:solidFill>
                  <a:srgbClr val="0094DA"/>
                </a:solidFill>
                <a:latin typeface="Montserrat" pitchFamily="2" charset="77"/>
              </a:rPr>
              <a:t>View and filter by UQ scores. This is a ranking to determine how actionable a comment is. From highly actionable to somewhat actionable.</a:t>
            </a:r>
          </a:p>
        </p:txBody>
      </p:sp>
      <p:cxnSp>
        <p:nvCxnSpPr>
          <p:cNvPr id="26" name="Straight Arrow Connector 25">
            <a:extLst>
              <a:ext uri="{FF2B5EF4-FFF2-40B4-BE49-F238E27FC236}">
                <a16:creationId xmlns:a16="http://schemas.microsoft.com/office/drawing/2014/main" id="{BC53F1CF-B740-4224-BFA3-72369389DFF0}"/>
              </a:ext>
            </a:extLst>
          </p:cNvPr>
          <p:cNvCxnSpPr>
            <a:cxnSpLocks/>
          </p:cNvCxnSpPr>
          <p:nvPr/>
        </p:nvCxnSpPr>
        <p:spPr>
          <a:xfrm flipH="1" flipV="1">
            <a:off x="10221421" y="4510331"/>
            <a:ext cx="500156" cy="251235"/>
          </a:xfrm>
          <a:prstGeom prst="straightConnector1">
            <a:avLst/>
          </a:prstGeom>
          <a:ln w="38100" cmpd="sng">
            <a:solidFill>
              <a:srgbClr val="8E9393"/>
            </a:solidFill>
            <a:tailEnd type="arrow"/>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481D5591-47B6-403D-B7E2-65FC2A8ADCFB}"/>
              </a:ext>
            </a:extLst>
          </p:cNvPr>
          <p:cNvSpPr/>
          <p:nvPr/>
        </p:nvSpPr>
        <p:spPr>
          <a:xfrm>
            <a:off x="8262673" y="4259279"/>
            <a:ext cx="999646" cy="502287"/>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4B420B73-8F1B-434C-8FFB-124EAFE1357E}"/>
              </a:ext>
            </a:extLst>
          </p:cNvPr>
          <p:cNvSpPr txBox="1"/>
          <p:nvPr/>
        </p:nvSpPr>
        <p:spPr>
          <a:xfrm>
            <a:off x="8262673" y="6017964"/>
            <a:ext cx="1168432" cy="734640"/>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b="0" i="0">
                <a:solidFill>
                  <a:schemeClr val="lt1"/>
                </a:solidFill>
                <a:effectLst/>
                <a:latin typeface="Mul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000" dirty="0">
                <a:solidFill>
                  <a:srgbClr val="0094DA"/>
                </a:solidFill>
                <a:latin typeface="Montserrat" pitchFamily="2" charset="77"/>
              </a:rPr>
              <a:t>View and filter by sentiment.</a:t>
            </a:r>
          </a:p>
        </p:txBody>
      </p:sp>
      <p:cxnSp>
        <p:nvCxnSpPr>
          <p:cNvPr id="29" name="Straight Arrow Connector 28">
            <a:extLst>
              <a:ext uri="{FF2B5EF4-FFF2-40B4-BE49-F238E27FC236}">
                <a16:creationId xmlns:a16="http://schemas.microsoft.com/office/drawing/2014/main" id="{182F74A1-1AFF-408E-8DA0-8434E803A07B}"/>
              </a:ext>
            </a:extLst>
          </p:cNvPr>
          <p:cNvCxnSpPr>
            <a:cxnSpLocks/>
          </p:cNvCxnSpPr>
          <p:nvPr/>
        </p:nvCxnSpPr>
        <p:spPr>
          <a:xfrm flipV="1">
            <a:off x="8498655" y="4761566"/>
            <a:ext cx="180984" cy="1159497"/>
          </a:xfrm>
          <a:prstGeom prst="straightConnector1">
            <a:avLst/>
          </a:prstGeom>
          <a:ln w="38100" cmpd="sng">
            <a:solidFill>
              <a:srgbClr val="8E9393"/>
            </a:solidFill>
            <a:tailEnd type="arrow"/>
          </a:ln>
        </p:spPr>
        <p:style>
          <a:lnRef idx="2">
            <a:schemeClr val="accent1"/>
          </a:lnRef>
          <a:fillRef idx="0">
            <a:schemeClr val="accent1"/>
          </a:fillRef>
          <a:effectRef idx="1">
            <a:schemeClr val="accent1"/>
          </a:effectRef>
          <a:fontRef idx="minor">
            <a:schemeClr val="tx1"/>
          </a:fontRef>
        </p:style>
      </p:cxnSp>
      <p:sp>
        <p:nvSpPr>
          <p:cNvPr id="2" name="Google Shape;81;p1">
            <a:extLst>
              <a:ext uri="{FF2B5EF4-FFF2-40B4-BE49-F238E27FC236}">
                <a16:creationId xmlns:a16="http://schemas.microsoft.com/office/drawing/2014/main" id="{3D3E1438-2DFF-D1DE-CADB-55171D61C6FC}"/>
              </a:ext>
            </a:extLst>
          </p:cNvPr>
          <p:cNvSpPr txBox="1"/>
          <p:nvPr/>
        </p:nvSpPr>
        <p:spPr>
          <a:xfrm>
            <a:off x="9072880" y="254806"/>
            <a:ext cx="2921457"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dirty="0">
                <a:solidFill>
                  <a:schemeClr val="dk2"/>
                </a:solidFill>
                <a:latin typeface="Montserrat"/>
                <a:ea typeface="Montserrat"/>
                <a:cs typeface="Montserrat"/>
                <a:sym typeface="Montserrat"/>
              </a:rPr>
              <a:t>Dashboard- Comments</a:t>
            </a:r>
            <a:endParaRPr b="0" i="0" u="none" strike="noStrike" cap="none" dirty="0">
              <a:solidFill>
                <a:srgbClr val="000000"/>
              </a:solidFill>
              <a:latin typeface="Montserrat"/>
              <a:ea typeface="Montserrat"/>
              <a:cs typeface="Montserrat"/>
              <a:sym typeface="Montserrat"/>
            </a:endParaRPr>
          </a:p>
        </p:txBody>
      </p:sp>
      <p:sp>
        <p:nvSpPr>
          <p:cNvPr id="4" name="Google Shape;84;p1">
            <a:extLst>
              <a:ext uri="{FF2B5EF4-FFF2-40B4-BE49-F238E27FC236}">
                <a16:creationId xmlns:a16="http://schemas.microsoft.com/office/drawing/2014/main" id="{9B443868-8C11-8944-9BEE-9D8E7C7E9F94}"/>
              </a:ext>
            </a:extLst>
          </p:cNvPr>
          <p:cNvSpPr txBox="1">
            <a:spLocks noGrp="1"/>
          </p:cNvSpPr>
          <p:nvPr>
            <p:ph type="sldNum" sz="quarter" idx="12"/>
          </p:nvPr>
        </p:nvSpPr>
        <p:spPr>
          <a:xfrm>
            <a:off x="9111615"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mtClean="0">
                <a:latin typeface="Karla" pitchFamily="2" charset="77"/>
              </a:rPr>
              <a:t>16</a:t>
            </a:fld>
            <a:endParaRPr dirty="0">
              <a:latin typeface="Karla" pitchFamily="2" charset="77"/>
            </a:endParaRPr>
          </a:p>
        </p:txBody>
      </p:sp>
    </p:spTree>
    <p:extLst>
      <p:ext uri="{BB962C8B-B14F-4D97-AF65-F5344CB8AC3E}">
        <p14:creationId xmlns:p14="http://schemas.microsoft.com/office/powerpoint/2010/main" val="3008283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F7499539-08D7-C8EA-36EE-2281E9127539}"/>
              </a:ext>
            </a:extLst>
          </p:cNvPr>
          <p:cNvGrpSpPr/>
          <p:nvPr/>
        </p:nvGrpSpPr>
        <p:grpSpPr>
          <a:xfrm>
            <a:off x="3735044" y="700002"/>
            <a:ext cx="7241566" cy="1238183"/>
            <a:chOff x="274774" y="825319"/>
            <a:chExt cx="6942455" cy="1238183"/>
          </a:xfrm>
        </p:grpSpPr>
        <p:grpSp>
          <p:nvGrpSpPr>
            <p:cNvPr id="4" name="Group 3">
              <a:extLst>
                <a:ext uri="{FF2B5EF4-FFF2-40B4-BE49-F238E27FC236}">
                  <a16:creationId xmlns:a16="http://schemas.microsoft.com/office/drawing/2014/main" id="{C4477CF6-9309-9FD2-2F8D-10633034BF76}"/>
                </a:ext>
              </a:extLst>
            </p:cNvPr>
            <p:cNvGrpSpPr/>
            <p:nvPr/>
          </p:nvGrpSpPr>
          <p:grpSpPr>
            <a:xfrm>
              <a:off x="274774" y="825319"/>
              <a:ext cx="6942455" cy="535396"/>
              <a:chOff x="1210945" y="629375"/>
              <a:chExt cx="8646905" cy="675781"/>
            </a:xfrm>
          </p:grpSpPr>
          <p:pic>
            <p:nvPicPr>
              <p:cNvPr id="5" name="Picture 4">
                <a:extLst>
                  <a:ext uri="{FF2B5EF4-FFF2-40B4-BE49-F238E27FC236}">
                    <a16:creationId xmlns:a16="http://schemas.microsoft.com/office/drawing/2014/main" id="{51B3B000-9DC6-95E0-C996-571AA81B6CD6}"/>
                  </a:ext>
                </a:extLst>
              </p:cNvPr>
              <p:cNvPicPr>
                <a:picLocks noChangeAspect="1"/>
              </p:cNvPicPr>
              <p:nvPr/>
            </p:nvPicPr>
            <p:blipFill>
              <a:blip r:embed="rId2"/>
              <a:stretch>
                <a:fillRect/>
              </a:stretch>
            </p:blipFill>
            <p:spPr>
              <a:xfrm>
                <a:off x="1210945" y="635301"/>
                <a:ext cx="3629681" cy="669855"/>
              </a:xfrm>
              <a:prstGeom prst="rect">
                <a:avLst/>
              </a:prstGeom>
              <a:ln>
                <a:solidFill>
                  <a:schemeClr val="bg1">
                    <a:lumMod val="85000"/>
                  </a:schemeClr>
                </a:solidFill>
              </a:ln>
            </p:spPr>
          </p:pic>
          <p:pic>
            <p:nvPicPr>
              <p:cNvPr id="6" name="Picture 5">
                <a:extLst>
                  <a:ext uri="{FF2B5EF4-FFF2-40B4-BE49-F238E27FC236}">
                    <a16:creationId xmlns:a16="http://schemas.microsoft.com/office/drawing/2014/main" id="{41185385-E12D-CAF4-D85A-6C34A7A812DD}"/>
                  </a:ext>
                </a:extLst>
              </p:cNvPr>
              <p:cNvPicPr>
                <a:picLocks noChangeAspect="1"/>
              </p:cNvPicPr>
              <p:nvPr/>
            </p:nvPicPr>
            <p:blipFill>
              <a:blip r:embed="rId3"/>
              <a:stretch>
                <a:fillRect/>
              </a:stretch>
            </p:blipFill>
            <p:spPr>
              <a:xfrm>
                <a:off x="4840626" y="629375"/>
                <a:ext cx="5017224" cy="617737"/>
              </a:xfrm>
              <a:prstGeom prst="rect">
                <a:avLst/>
              </a:prstGeom>
              <a:ln>
                <a:solidFill>
                  <a:schemeClr val="bg1">
                    <a:lumMod val="85000"/>
                  </a:schemeClr>
                </a:solidFill>
              </a:ln>
            </p:spPr>
          </p:pic>
        </p:grpSp>
        <p:pic>
          <p:nvPicPr>
            <p:cNvPr id="9" name="Picture 8">
              <a:extLst>
                <a:ext uri="{FF2B5EF4-FFF2-40B4-BE49-F238E27FC236}">
                  <a16:creationId xmlns:a16="http://schemas.microsoft.com/office/drawing/2014/main" id="{0D50324B-F148-FA9E-A7E3-94953FF8BD42}"/>
                </a:ext>
              </a:extLst>
            </p:cNvPr>
            <p:cNvPicPr>
              <a:picLocks noChangeAspect="1"/>
            </p:cNvPicPr>
            <p:nvPr/>
          </p:nvPicPr>
          <p:blipFill>
            <a:blip r:embed="rId4"/>
            <a:stretch>
              <a:fillRect/>
            </a:stretch>
          </p:blipFill>
          <p:spPr>
            <a:xfrm>
              <a:off x="3188984" y="870270"/>
              <a:ext cx="1743054" cy="1193232"/>
            </a:xfrm>
            <a:prstGeom prst="rect">
              <a:avLst/>
            </a:prstGeom>
            <a:ln>
              <a:solidFill>
                <a:schemeClr val="bg1">
                  <a:lumMod val="85000"/>
                </a:schemeClr>
              </a:solidFill>
            </a:ln>
          </p:spPr>
        </p:pic>
      </p:grpSp>
      <p:sp>
        <p:nvSpPr>
          <p:cNvPr id="7" name="Rectangle 6">
            <a:extLst>
              <a:ext uri="{FF2B5EF4-FFF2-40B4-BE49-F238E27FC236}">
                <a16:creationId xmlns:a16="http://schemas.microsoft.com/office/drawing/2014/main" id="{55735F88-6314-BA35-C5F2-08FB4D8B2BD4}"/>
              </a:ext>
            </a:extLst>
          </p:cNvPr>
          <p:cNvSpPr/>
          <p:nvPr/>
        </p:nvSpPr>
        <p:spPr>
          <a:xfrm>
            <a:off x="6774811" y="761172"/>
            <a:ext cx="1818152" cy="478921"/>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tent Placeholder 2">
            <a:extLst>
              <a:ext uri="{FF2B5EF4-FFF2-40B4-BE49-F238E27FC236}">
                <a16:creationId xmlns:a16="http://schemas.microsoft.com/office/drawing/2014/main" id="{6B7581D1-7C85-FC6A-9690-766A8286E17A}"/>
              </a:ext>
            </a:extLst>
          </p:cNvPr>
          <p:cNvSpPr txBox="1">
            <a:spLocks/>
          </p:cNvSpPr>
          <p:nvPr/>
        </p:nvSpPr>
        <p:spPr>
          <a:xfrm>
            <a:off x="617070" y="700002"/>
            <a:ext cx="3021966" cy="5651033"/>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400">
                <a:solidFill>
                  <a:schemeClr val="lt1"/>
                </a:solidFill>
                <a:latin typeface="+mj-lt"/>
              </a:defRPr>
            </a:lvl1pPr>
            <a:lvl2pPr marL="800100" lvl="1" indent="-342900">
              <a:buFont typeface="+mj-lt"/>
              <a:buAutoNum type="arabicPeriod"/>
              <a:defRPr sz="1400">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b="1" dirty="0">
                <a:solidFill>
                  <a:srgbClr val="0094DA"/>
                </a:solidFill>
                <a:latin typeface="Montserrat" pitchFamily="2" charset="77"/>
              </a:rPr>
              <a:t>Create Actions for yourself or others based on access. </a:t>
            </a:r>
          </a:p>
          <a:p>
            <a:endParaRPr lang="en-US" sz="1200" b="1" dirty="0">
              <a:solidFill>
                <a:srgbClr val="0094DA"/>
              </a:solidFill>
              <a:latin typeface="Montserrat" pitchFamily="2" charset="77"/>
            </a:endParaRPr>
          </a:p>
          <a:p>
            <a:r>
              <a:rPr lang="en-US" sz="1200" b="1" dirty="0">
                <a:solidFill>
                  <a:srgbClr val="0094DA"/>
                </a:solidFill>
                <a:latin typeface="Montserrat" pitchFamily="2" charset="77"/>
              </a:rPr>
              <a:t>Option 1: </a:t>
            </a:r>
            <a:r>
              <a:rPr lang="en-US" sz="1200" dirty="0">
                <a:solidFill>
                  <a:srgbClr val="0094DA"/>
                </a:solidFill>
                <a:latin typeface="Montserrat" pitchFamily="2" charset="77"/>
              </a:rPr>
              <a:t>Choose actions from the Suggested Priorities that are pre-populated.</a:t>
            </a:r>
          </a:p>
          <a:p>
            <a:r>
              <a:rPr lang="en-US" sz="1200" b="1" dirty="0">
                <a:solidFill>
                  <a:srgbClr val="0094DA"/>
                </a:solidFill>
                <a:latin typeface="Montserrat" pitchFamily="2" charset="77"/>
              </a:rPr>
              <a:t>Option 2: </a:t>
            </a:r>
            <a:r>
              <a:rPr lang="en-US" sz="1200" dirty="0">
                <a:solidFill>
                  <a:srgbClr val="0094DA"/>
                </a:solidFill>
                <a:latin typeface="Montserrat" pitchFamily="2" charset="77"/>
              </a:rPr>
              <a:t>Choose action based on All Survey items. Suggested priority actions will show a star next to them.</a:t>
            </a:r>
          </a:p>
          <a:p>
            <a:r>
              <a:rPr lang="en-US" sz="1200" b="1" dirty="0">
                <a:solidFill>
                  <a:srgbClr val="0094DA"/>
                </a:solidFill>
                <a:latin typeface="Montserrat" pitchFamily="2" charset="77"/>
              </a:rPr>
              <a:t>Option 3: </a:t>
            </a:r>
            <a:r>
              <a:rPr lang="en-US" sz="1200" dirty="0">
                <a:solidFill>
                  <a:srgbClr val="0094DA"/>
                </a:solidFill>
                <a:latin typeface="Montserrat" pitchFamily="2" charset="77"/>
              </a:rPr>
              <a:t>(**If present) Choose from company wide Required Items. </a:t>
            </a:r>
          </a:p>
          <a:p>
            <a:endParaRPr lang="en-US" sz="1200" b="1" dirty="0">
              <a:solidFill>
                <a:srgbClr val="0094DA"/>
              </a:solidFill>
              <a:latin typeface="Montserrat" pitchFamily="2" charset="77"/>
            </a:endParaRPr>
          </a:p>
          <a:p>
            <a:r>
              <a:rPr lang="en-US" sz="1200" dirty="0">
                <a:solidFill>
                  <a:srgbClr val="0094DA"/>
                </a:solidFill>
                <a:latin typeface="Montserrat" pitchFamily="2" charset="77"/>
              </a:rPr>
              <a:t>Once you select an item more options will appear underneath. </a:t>
            </a:r>
          </a:p>
          <a:p>
            <a:r>
              <a:rPr lang="en-US" sz="1200" b="1" dirty="0">
                <a:solidFill>
                  <a:srgbClr val="0094DA"/>
                </a:solidFill>
                <a:latin typeface="Montserrat" pitchFamily="2" charset="77"/>
              </a:rPr>
              <a:t>A. </a:t>
            </a:r>
            <a:r>
              <a:rPr lang="en-US" sz="1200" dirty="0">
                <a:solidFill>
                  <a:srgbClr val="0094DA"/>
                </a:solidFill>
                <a:latin typeface="Montserrat" pitchFamily="2" charset="77"/>
              </a:rPr>
              <a:t>Action Ideas to choose from/help guide you. If you select one, it will pre-populate in the open text box.</a:t>
            </a:r>
          </a:p>
          <a:p>
            <a:r>
              <a:rPr lang="en-US" sz="1200" b="1" dirty="0">
                <a:solidFill>
                  <a:srgbClr val="0094DA"/>
                </a:solidFill>
                <a:latin typeface="Montserrat" pitchFamily="2" charset="77"/>
              </a:rPr>
              <a:t>B. </a:t>
            </a:r>
            <a:r>
              <a:rPr lang="en-US" sz="1200" dirty="0">
                <a:solidFill>
                  <a:srgbClr val="0094DA"/>
                </a:solidFill>
                <a:latin typeface="Montserrat" pitchFamily="2" charset="77"/>
              </a:rPr>
              <a:t>Write in and describe your planned actions or add to the Action Idea.</a:t>
            </a:r>
          </a:p>
          <a:p>
            <a:r>
              <a:rPr lang="en-US" sz="1200" b="1" dirty="0">
                <a:solidFill>
                  <a:srgbClr val="0094DA"/>
                </a:solidFill>
                <a:latin typeface="Montserrat" pitchFamily="2" charset="77"/>
              </a:rPr>
              <a:t>C. </a:t>
            </a:r>
            <a:r>
              <a:rPr lang="en-US" sz="1200" dirty="0">
                <a:solidFill>
                  <a:srgbClr val="0094DA"/>
                </a:solidFill>
                <a:latin typeface="Montserrat" pitchFamily="2" charset="77"/>
              </a:rPr>
              <a:t>Create a Target Completion date by using the calendar pop up.</a:t>
            </a:r>
          </a:p>
          <a:p>
            <a:r>
              <a:rPr lang="en-US" sz="1200" b="1" dirty="0">
                <a:solidFill>
                  <a:srgbClr val="0094DA"/>
                </a:solidFill>
                <a:latin typeface="Montserrat" pitchFamily="2" charset="77"/>
              </a:rPr>
              <a:t>D</a:t>
            </a:r>
            <a:r>
              <a:rPr lang="en-US" sz="1200" dirty="0">
                <a:solidFill>
                  <a:srgbClr val="0094DA"/>
                </a:solidFill>
                <a:latin typeface="Montserrat" pitchFamily="2" charset="77"/>
              </a:rPr>
              <a:t>. Choose from the Reminder Type options</a:t>
            </a:r>
          </a:p>
          <a:p>
            <a:r>
              <a:rPr lang="en-US" sz="1200" b="1" dirty="0">
                <a:solidFill>
                  <a:srgbClr val="0094DA"/>
                </a:solidFill>
                <a:latin typeface="Montserrat" pitchFamily="2" charset="77"/>
              </a:rPr>
              <a:t>E. </a:t>
            </a:r>
            <a:r>
              <a:rPr lang="en-US" sz="1200" dirty="0">
                <a:solidFill>
                  <a:srgbClr val="0094DA"/>
                </a:solidFill>
                <a:latin typeface="Montserrat" pitchFamily="2" charset="77"/>
              </a:rPr>
              <a:t>Choose the action plans Status.</a:t>
            </a:r>
          </a:p>
          <a:p>
            <a:r>
              <a:rPr lang="en-US" sz="1200" b="1" dirty="0">
                <a:solidFill>
                  <a:srgbClr val="0094DA"/>
                </a:solidFill>
                <a:latin typeface="Montserrat" pitchFamily="2" charset="77"/>
              </a:rPr>
              <a:t>F. </a:t>
            </a:r>
            <a:r>
              <a:rPr lang="en-US" sz="1200" dirty="0">
                <a:solidFill>
                  <a:srgbClr val="0094DA"/>
                </a:solidFill>
                <a:latin typeface="Montserrat" pitchFamily="2" charset="77"/>
              </a:rPr>
              <a:t>Click ‘Save and Finish’ or ‘Save and Add Another’ when done.</a:t>
            </a:r>
          </a:p>
          <a:p>
            <a:r>
              <a:rPr lang="en-US" sz="1200" b="1" dirty="0">
                <a:solidFill>
                  <a:srgbClr val="0094DA"/>
                </a:solidFill>
                <a:latin typeface="Montserrat" pitchFamily="2" charset="77"/>
              </a:rPr>
              <a:t>G. </a:t>
            </a:r>
            <a:r>
              <a:rPr lang="en-US" sz="1200" dirty="0">
                <a:solidFill>
                  <a:srgbClr val="0094DA"/>
                </a:solidFill>
                <a:latin typeface="Montserrat" pitchFamily="2" charset="77"/>
              </a:rPr>
              <a:t>You can also use the ‘Clear Action’ button to start again.</a:t>
            </a:r>
          </a:p>
        </p:txBody>
      </p:sp>
      <p:pic>
        <p:nvPicPr>
          <p:cNvPr id="21" name="Picture 20">
            <a:extLst>
              <a:ext uri="{FF2B5EF4-FFF2-40B4-BE49-F238E27FC236}">
                <a16:creationId xmlns:a16="http://schemas.microsoft.com/office/drawing/2014/main" id="{1CD6F92C-A188-4547-1E81-C45037C7A5EC}"/>
              </a:ext>
            </a:extLst>
          </p:cNvPr>
          <p:cNvPicPr>
            <a:picLocks noChangeAspect="1"/>
          </p:cNvPicPr>
          <p:nvPr/>
        </p:nvPicPr>
        <p:blipFill>
          <a:blip r:embed="rId5"/>
          <a:stretch>
            <a:fillRect/>
          </a:stretch>
        </p:blipFill>
        <p:spPr>
          <a:xfrm>
            <a:off x="3745448" y="1905093"/>
            <a:ext cx="7316597" cy="3694324"/>
          </a:xfrm>
          <a:prstGeom prst="rect">
            <a:avLst/>
          </a:prstGeom>
          <a:ln>
            <a:solidFill>
              <a:schemeClr val="bg1">
                <a:lumMod val="85000"/>
              </a:schemeClr>
            </a:solidFill>
          </a:ln>
        </p:spPr>
      </p:pic>
      <p:sp>
        <p:nvSpPr>
          <p:cNvPr id="22" name="TextBox 21">
            <a:extLst>
              <a:ext uri="{FF2B5EF4-FFF2-40B4-BE49-F238E27FC236}">
                <a16:creationId xmlns:a16="http://schemas.microsoft.com/office/drawing/2014/main" id="{58892925-8000-BBD4-372C-023885228711}"/>
              </a:ext>
            </a:extLst>
          </p:cNvPr>
          <p:cNvSpPr txBox="1"/>
          <p:nvPr/>
        </p:nvSpPr>
        <p:spPr>
          <a:xfrm>
            <a:off x="8967293" y="3648474"/>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1</a:t>
            </a:r>
          </a:p>
        </p:txBody>
      </p:sp>
      <p:sp>
        <p:nvSpPr>
          <p:cNvPr id="23" name="TextBox 22">
            <a:extLst>
              <a:ext uri="{FF2B5EF4-FFF2-40B4-BE49-F238E27FC236}">
                <a16:creationId xmlns:a16="http://schemas.microsoft.com/office/drawing/2014/main" id="{BD82F93B-62BE-D406-3993-22B40C99A88E}"/>
              </a:ext>
            </a:extLst>
          </p:cNvPr>
          <p:cNvSpPr txBox="1"/>
          <p:nvPr/>
        </p:nvSpPr>
        <p:spPr>
          <a:xfrm>
            <a:off x="7762277" y="3648474"/>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3</a:t>
            </a:r>
          </a:p>
        </p:txBody>
      </p:sp>
      <p:sp>
        <p:nvSpPr>
          <p:cNvPr id="24" name="TextBox 23">
            <a:extLst>
              <a:ext uri="{FF2B5EF4-FFF2-40B4-BE49-F238E27FC236}">
                <a16:creationId xmlns:a16="http://schemas.microsoft.com/office/drawing/2014/main" id="{B325BF22-C242-F23D-E3FE-193616E0C546}"/>
              </a:ext>
            </a:extLst>
          </p:cNvPr>
          <p:cNvSpPr txBox="1"/>
          <p:nvPr/>
        </p:nvSpPr>
        <p:spPr>
          <a:xfrm>
            <a:off x="9827333" y="3648474"/>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2</a:t>
            </a:r>
          </a:p>
        </p:txBody>
      </p:sp>
      <p:pic>
        <p:nvPicPr>
          <p:cNvPr id="25" name="Picture 24">
            <a:extLst>
              <a:ext uri="{FF2B5EF4-FFF2-40B4-BE49-F238E27FC236}">
                <a16:creationId xmlns:a16="http://schemas.microsoft.com/office/drawing/2014/main" id="{E3D454E5-172E-5AC8-433C-E93C99496253}"/>
              </a:ext>
            </a:extLst>
          </p:cNvPr>
          <p:cNvPicPr>
            <a:picLocks noChangeAspect="1"/>
          </p:cNvPicPr>
          <p:nvPr/>
        </p:nvPicPr>
        <p:blipFill>
          <a:blip r:embed="rId6"/>
          <a:stretch>
            <a:fillRect/>
          </a:stretch>
        </p:blipFill>
        <p:spPr>
          <a:xfrm>
            <a:off x="6731907" y="4721822"/>
            <a:ext cx="4865267" cy="2120874"/>
          </a:xfrm>
          <a:prstGeom prst="rect">
            <a:avLst/>
          </a:prstGeom>
          <a:ln>
            <a:solidFill>
              <a:schemeClr val="bg1">
                <a:lumMod val="85000"/>
              </a:schemeClr>
            </a:solidFill>
          </a:ln>
        </p:spPr>
      </p:pic>
      <p:sp>
        <p:nvSpPr>
          <p:cNvPr id="26" name="TextBox 25">
            <a:extLst>
              <a:ext uri="{FF2B5EF4-FFF2-40B4-BE49-F238E27FC236}">
                <a16:creationId xmlns:a16="http://schemas.microsoft.com/office/drawing/2014/main" id="{CAF8711F-289E-71D5-6FC7-5759646BD53A}"/>
              </a:ext>
            </a:extLst>
          </p:cNvPr>
          <p:cNvSpPr txBox="1"/>
          <p:nvPr/>
        </p:nvSpPr>
        <p:spPr>
          <a:xfrm>
            <a:off x="9173469" y="5068665"/>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A</a:t>
            </a:r>
          </a:p>
        </p:txBody>
      </p:sp>
      <p:sp>
        <p:nvSpPr>
          <p:cNvPr id="27" name="TextBox 26">
            <a:extLst>
              <a:ext uri="{FF2B5EF4-FFF2-40B4-BE49-F238E27FC236}">
                <a16:creationId xmlns:a16="http://schemas.microsoft.com/office/drawing/2014/main" id="{F41FBA96-6DF5-CEF2-C1DB-6FF41FC89A26}"/>
              </a:ext>
            </a:extLst>
          </p:cNvPr>
          <p:cNvSpPr txBox="1"/>
          <p:nvPr/>
        </p:nvSpPr>
        <p:spPr>
          <a:xfrm>
            <a:off x="6923923" y="5424719"/>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B</a:t>
            </a:r>
          </a:p>
        </p:txBody>
      </p:sp>
      <p:sp>
        <p:nvSpPr>
          <p:cNvPr id="28" name="TextBox 27">
            <a:extLst>
              <a:ext uri="{FF2B5EF4-FFF2-40B4-BE49-F238E27FC236}">
                <a16:creationId xmlns:a16="http://schemas.microsoft.com/office/drawing/2014/main" id="{E6E7DE6E-F138-ADCE-1A51-18E97128C3E6}"/>
              </a:ext>
            </a:extLst>
          </p:cNvPr>
          <p:cNvSpPr txBox="1"/>
          <p:nvPr/>
        </p:nvSpPr>
        <p:spPr>
          <a:xfrm>
            <a:off x="9105881" y="5958791"/>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E</a:t>
            </a:r>
          </a:p>
        </p:txBody>
      </p:sp>
      <p:sp>
        <p:nvSpPr>
          <p:cNvPr id="29" name="TextBox 28">
            <a:extLst>
              <a:ext uri="{FF2B5EF4-FFF2-40B4-BE49-F238E27FC236}">
                <a16:creationId xmlns:a16="http://schemas.microsoft.com/office/drawing/2014/main" id="{F9E89705-C357-E2AA-7B96-26AA1173DF92}"/>
              </a:ext>
            </a:extLst>
          </p:cNvPr>
          <p:cNvSpPr txBox="1"/>
          <p:nvPr/>
        </p:nvSpPr>
        <p:spPr>
          <a:xfrm>
            <a:off x="7762277" y="6037834"/>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D</a:t>
            </a:r>
          </a:p>
        </p:txBody>
      </p:sp>
      <p:cxnSp>
        <p:nvCxnSpPr>
          <p:cNvPr id="30" name="Straight Arrow Connector 29">
            <a:extLst>
              <a:ext uri="{FF2B5EF4-FFF2-40B4-BE49-F238E27FC236}">
                <a16:creationId xmlns:a16="http://schemas.microsoft.com/office/drawing/2014/main" id="{DC51C8F9-D59F-0EAB-1D26-363509A75DFF}"/>
              </a:ext>
            </a:extLst>
          </p:cNvPr>
          <p:cNvCxnSpPr>
            <a:cxnSpLocks/>
          </p:cNvCxnSpPr>
          <p:nvPr/>
        </p:nvCxnSpPr>
        <p:spPr>
          <a:xfrm flipH="1" flipV="1">
            <a:off x="7959524" y="6488000"/>
            <a:ext cx="303631" cy="3218"/>
          </a:xfrm>
          <a:prstGeom prst="straightConnector1">
            <a:avLst/>
          </a:prstGeom>
          <a:ln w="38100" cmpd="sng">
            <a:solidFill>
              <a:srgbClr val="8E9393"/>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9B1639E-9726-2715-417C-E60211A532CE}"/>
              </a:ext>
            </a:extLst>
          </p:cNvPr>
          <p:cNvCxnSpPr>
            <a:cxnSpLocks/>
          </p:cNvCxnSpPr>
          <p:nvPr/>
        </p:nvCxnSpPr>
        <p:spPr>
          <a:xfrm flipV="1">
            <a:off x="8526315" y="6488000"/>
            <a:ext cx="369672" cy="28195"/>
          </a:xfrm>
          <a:prstGeom prst="straightConnector1">
            <a:avLst/>
          </a:prstGeom>
          <a:ln w="38100" cmpd="sng">
            <a:solidFill>
              <a:srgbClr val="8E9393"/>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B10D85B5-EC5F-99C4-B12D-EFD3C98F0AA4}"/>
              </a:ext>
            </a:extLst>
          </p:cNvPr>
          <p:cNvSpPr txBox="1"/>
          <p:nvPr/>
        </p:nvSpPr>
        <p:spPr>
          <a:xfrm>
            <a:off x="8270820" y="6386024"/>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F</a:t>
            </a:r>
          </a:p>
        </p:txBody>
      </p:sp>
      <p:sp>
        <p:nvSpPr>
          <p:cNvPr id="33" name="TextBox 32">
            <a:extLst>
              <a:ext uri="{FF2B5EF4-FFF2-40B4-BE49-F238E27FC236}">
                <a16:creationId xmlns:a16="http://schemas.microsoft.com/office/drawing/2014/main" id="{E1E26BC7-F423-C562-E0AF-035CD3EEE0CC}"/>
              </a:ext>
            </a:extLst>
          </p:cNvPr>
          <p:cNvSpPr txBox="1"/>
          <p:nvPr/>
        </p:nvSpPr>
        <p:spPr>
          <a:xfrm>
            <a:off x="10329103" y="6294413"/>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G</a:t>
            </a:r>
          </a:p>
        </p:txBody>
      </p:sp>
      <p:sp>
        <p:nvSpPr>
          <p:cNvPr id="8" name="Google Shape;81;p1">
            <a:extLst>
              <a:ext uri="{FF2B5EF4-FFF2-40B4-BE49-F238E27FC236}">
                <a16:creationId xmlns:a16="http://schemas.microsoft.com/office/drawing/2014/main" id="{A4F94838-AF95-46F7-75E3-3C78A512C4F7}"/>
              </a:ext>
            </a:extLst>
          </p:cNvPr>
          <p:cNvSpPr txBox="1"/>
          <p:nvPr/>
        </p:nvSpPr>
        <p:spPr>
          <a:xfrm>
            <a:off x="7126370" y="254807"/>
            <a:ext cx="4728445"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dirty="0">
                <a:solidFill>
                  <a:schemeClr val="dk2"/>
                </a:solidFill>
                <a:latin typeface="Montserrat"/>
                <a:ea typeface="Montserrat"/>
                <a:cs typeface="Montserrat"/>
                <a:sym typeface="Montserrat"/>
              </a:rPr>
              <a:t>Action Planning- New Action Planning</a:t>
            </a:r>
            <a:endParaRPr b="0" i="0" u="none" strike="noStrike" cap="none" dirty="0">
              <a:solidFill>
                <a:srgbClr val="000000"/>
              </a:solidFill>
              <a:latin typeface="Montserrat"/>
              <a:ea typeface="Montserrat"/>
              <a:cs typeface="Montserrat"/>
              <a:sym typeface="Montserrat"/>
            </a:endParaRPr>
          </a:p>
        </p:txBody>
      </p:sp>
      <p:sp>
        <p:nvSpPr>
          <p:cNvPr id="10" name="Rectangle 9">
            <a:extLst>
              <a:ext uri="{FF2B5EF4-FFF2-40B4-BE49-F238E27FC236}">
                <a16:creationId xmlns:a16="http://schemas.microsoft.com/office/drawing/2014/main" id="{398CEE27-65B3-34DF-B69A-4D54EF880404}"/>
              </a:ext>
            </a:extLst>
          </p:cNvPr>
          <p:cNvSpPr/>
          <p:nvPr/>
        </p:nvSpPr>
        <p:spPr>
          <a:xfrm>
            <a:off x="7008370" y="1250059"/>
            <a:ext cx="1584593" cy="313390"/>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Google Shape;84;p1">
            <a:extLst>
              <a:ext uri="{FF2B5EF4-FFF2-40B4-BE49-F238E27FC236}">
                <a16:creationId xmlns:a16="http://schemas.microsoft.com/office/drawing/2014/main" id="{997707FD-466E-4135-9AA3-5412B523231C}"/>
              </a:ext>
            </a:extLst>
          </p:cNvPr>
          <p:cNvSpPr txBox="1">
            <a:spLocks noGrp="1"/>
          </p:cNvSpPr>
          <p:nvPr>
            <p:ph type="sldNum" sz="quarter" idx="12"/>
          </p:nvPr>
        </p:nvSpPr>
        <p:spPr>
          <a:xfrm>
            <a:off x="9111615"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mtClean="0">
                <a:latin typeface="Karla" pitchFamily="2" charset="77"/>
              </a:rPr>
              <a:t>17</a:t>
            </a:fld>
            <a:endParaRPr dirty="0">
              <a:latin typeface="Karla" pitchFamily="2" charset="77"/>
            </a:endParaRPr>
          </a:p>
        </p:txBody>
      </p:sp>
      <p:sp>
        <p:nvSpPr>
          <p:cNvPr id="2" name="TextBox 1">
            <a:extLst>
              <a:ext uri="{FF2B5EF4-FFF2-40B4-BE49-F238E27FC236}">
                <a16:creationId xmlns:a16="http://schemas.microsoft.com/office/drawing/2014/main" id="{92A21C9B-ACCA-E07D-DB4D-7251F1D1BC07}"/>
              </a:ext>
            </a:extLst>
          </p:cNvPr>
          <p:cNvSpPr txBox="1"/>
          <p:nvPr/>
        </p:nvSpPr>
        <p:spPr>
          <a:xfrm>
            <a:off x="6909746" y="6037834"/>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C</a:t>
            </a:r>
          </a:p>
        </p:txBody>
      </p:sp>
    </p:spTree>
    <p:extLst>
      <p:ext uri="{BB962C8B-B14F-4D97-AF65-F5344CB8AC3E}">
        <p14:creationId xmlns:p14="http://schemas.microsoft.com/office/powerpoint/2010/main" val="777802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9E065C7C-577A-844C-97D9-725C28CFED56}"/>
              </a:ext>
            </a:extLst>
          </p:cNvPr>
          <p:cNvSpPr txBox="1">
            <a:spLocks/>
          </p:cNvSpPr>
          <p:nvPr/>
        </p:nvSpPr>
        <p:spPr>
          <a:xfrm>
            <a:off x="521118" y="1150737"/>
            <a:ext cx="3021966" cy="5112618"/>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400">
                <a:solidFill>
                  <a:schemeClr val="lt1"/>
                </a:solidFill>
                <a:latin typeface="+mj-lt"/>
              </a:defRPr>
            </a:lvl1pPr>
            <a:lvl2pPr marL="800100" lvl="1" indent="-342900">
              <a:buFont typeface="+mj-lt"/>
              <a:buAutoNum type="arabicPeriod"/>
              <a:defRPr sz="1400">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r>
              <a:rPr lang="en-US" sz="1600" b="1" dirty="0">
                <a:solidFill>
                  <a:srgbClr val="0094DA"/>
                </a:solidFill>
                <a:latin typeface="Montserrat" pitchFamily="2" charset="77"/>
              </a:rPr>
              <a:t>Review your action plan or action plans created by someone else, based on access. </a:t>
            </a:r>
          </a:p>
          <a:p>
            <a:endParaRPr lang="en-US" sz="1200" dirty="0">
              <a:solidFill>
                <a:srgbClr val="0094DA"/>
              </a:solidFill>
              <a:latin typeface="Montserrat" pitchFamily="2" charset="77"/>
            </a:endParaRPr>
          </a:p>
          <a:p>
            <a:pPr marL="342900" indent="-342900">
              <a:buAutoNum type="arabicPeriod"/>
            </a:pPr>
            <a:r>
              <a:rPr lang="en-US" sz="1200" dirty="0">
                <a:solidFill>
                  <a:srgbClr val="0094DA"/>
                </a:solidFill>
                <a:latin typeface="Montserrat" pitchFamily="2" charset="77"/>
              </a:rPr>
              <a:t>Use the tab- </a:t>
            </a:r>
            <a:r>
              <a:rPr lang="en-US" sz="1200" b="1" dirty="0">
                <a:solidFill>
                  <a:srgbClr val="0094DA"/>
                </a:solidFill>
                <a:latin typeface="Montserrat" pitchFamily="2" charset="77"/>
              </a:rPr>
              <a:t>Review and Update My Actions</a:t>
            </a:r>
            <a:r>
              <a:rPr lang="en-US" sz="1200" dirty="0">
                <a:solidFill>
                  <a:srgbClr val="0094DA"/>
                </a:solidFill>
                <a:latin typeface="Montserrat" pitchFamily="2" charset="77"/>
              </a:rPr>
              <a:t>. Click on the action boxes to view/update your action plans. </a:t>
            </a:r>
          </a:p>
          <a:p>
            <a:pPr marL="342900" indent="-342900">
              <a:buAutoNum type="arabicPeriod"/>
            </a:pPr>
            <a:r>
              <a:rPr lang="en-US" sz="1200" dirty="0">
                <a:solidFill>
                  <a:srgbClr val="0094DA"/>
                </a:solidFill>
                <a:latin typeface="Montserrat" pitchFamily="2" charset="77"/>
              </a:rPr>
              <a:t>Save new changes/updates.</a:t>
            </a:r>
          </a:p>
          <a:p>
            <a:pPr marL="342900" indent="-342900">
              <a:buAutoNum type="arabicPeriod"/>
            </a:pPr>
            <a:r>
              <a:rPr lang="en-US" sz="1200" dirty="0">
                <a:solidFill>
                  <a:srgbClr val="0094DA"/>
                </a:solidFill>
                <a:latin typeface="Montserrat" pitchFamily="2" charset="77"/>
              </a:rPr>
              <a:t>Delete an action plan.</a:t>
            </a:r>
          </a:p>
          <a:p>
            <a:pPr marL="342900" indent="-342900">
              <a:buAutoNum type="arabicPeriod"/>
            </a:pPr>
            <a:r>
              <a:rPr lang="en-US" sz="1200" dirty="0">
                <a:solidFill>
                  <a:srgbClr val="0094DA"/>
                </a:solidFill>
                <a:latin typeface="Montserrat" pitchFamily="2" charset="77"/>
              </a:rPr>
              <a:t>Use the three vertical dots to ‘Add Action’ or download actions to excel.</a:t>
            </a:r>
          </a:p>
          <a:p>
            <a:pPr marL="342900" indent="-342900">
              <a:buAutoNum type="arabicPeriod"/>
            </a:pPr>
            <a:r>
              <a:rPr lang="en-US" sz="1200" dirty="0">
                <a:solidFill>
                  <a:srgbClr val="0094DA"/>
                </a:solidFill>
                <a:latin typeface="Montserrat" pitchFamily="2" charset="77"/>
              </a:rPr>
              <a:t>Use the tab: </a:t>
            </a:r>
            <a:r>
              <a:rPr lang="en-US" sz="1200" b="1" dirty="0">
                <a:solidFill>
                  <a:srgbClr val="0094DA"/>
                </a:solidFill>
                <a:latin typeface="Montserrat" pitchFamily="2" charset="77"/>
              </a:rPr>
              <a:t>Review Other Actions </a:t>
            </a:r>
            <a:r>
              <a:rPr lang="en-US" sz="1200" dirty="0">
                <a:solidFill>
                  <a:srgbClr val="0094DA"/>
                </a:solidFill>
                <a:latin typeface="Montserrat" pitchFamily="2" charset="77"/>
              </a:rPr>
              <a:t>to </a:t>
            </a:r>
            <a:r>
              <a:rPr lang="en-US" sz="1200">
                <a:solidFill>
                  <a:srgbClr val="0094DA"/>
                </a:solidFill>
                <a:latin typeface="Montserrat" pitchFamily="2" charset="77"/>
              </a:rPr>
              <a:t>view others’ </a:t>
            </a:r>
            <a:r>
              <a:rPr lang="en-US" sz="1200" dirty="0">
                <a:solidFill>
                  <a:srgbClr val="0094DA"/>
                </a:solidFill>
                <a:latin typeface="Montserrat" pitchFamily="2" charset="77"/>
              </a:rPr>
              <a:t>action plans you have access to.  </a:t>
            </a:r>
          </a:p>
          <a:p>
            <a:pPr marL="342900" indent="-342900">
              <a:buAutoNum type="arabicPeriod"/>
            </a:pPr>
            <a:r>
              <a:rPr lang="en-US" sz="1200" dirty="0">
                <a:solidFill>
                  <a:srgbClr val="0094DA"/>
                </a:solidFill>
                <a:latin typeface="Montserrat" pitchFamily="2" charset="77"/>
              </a:rPr>
              <a:t>Search to find the person whose action plan you want to view.</a:t>
            </a:r>
          </a:p>
          <a:p>
            <a:pPr marL="342900" indent="-342900">
              <a:buAutoNum type="arabicPeriod"/>
            </a:pPr>
            <a:r>
              <a:rPr lang="en-US" sz="1200" dirty="0">
                <a:solidFill>
                  <a:srgbClr val="0094DA"/>
                </a:solidFill>
                <a:latin typeface="Montserrat" pitchFamily="2" charset="77"/>
              </a:rPr>
              <a:t>Sort to view action plans based on the different options.  </a:t>
            </a:r>
          </a:p>
          <a:p>
            <a:pPr marL="342900" indent="-342900">
              <a:buAutoNum type="arabicPeriod"/>
            </a:pPr>
            <a:r>
              <a:rPr lang="en-US" sz="1200" dirty="0">
                <a:solidFill>
                  <a:srgbClr val="0094DA"/>
                </a:solidFill>
                <a:latin typeface="Montserrat" pitchFamily="2" charset="77"/>
              </a:rPr>
              <a:t>Use the View More option to view the full action plan.</a:t>
            </a:r>
          </a:p>
          <a:p>
            <a:pPr marL="342900" indent="-342900">
              <a:buAutoNum type="arabicPeriod"/>
            </a:pPr>
            <a:r>
              <a:rPr lang="en-US" sz="1200" dirty="0">
                <a:solidFill>
                  <a:srgbClr val="0094DA"/>
                </a:solidFill>
                <a:latin typeface="Montserrat" pitchFamily="2" charset="77"/>
              </a:rPr>
              <a:t>Export others’ action plans to excel. </a:t>
            </a: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a:p>
            <a:endParaRPr lang="en-US" sz="1200" b="1" dirty="0">
              <a:solidFill>
                <a:srgbClr val="0094DA"/>
              </a:solidFill>
              <a:latin typeface="Montserrat" pitchFamily="2" charset="77"/>
            </a:endParaRPr>
          </a:p>
        </p:txBody>
      </p:sp>
      <p:pic>
        <p:nvPicPr>
          <p:cNvPr id="15" name="Picture 14">
            <a:extLst>
              <a:ext uri="{FF2B5EF4-FFF2-40B4-BE49-F238E27FC236}">
                <a16:creationId xmlns:a16="http://schemas.microsoft.com/office/drawing/2014/main" id="{E2A92ED5-9B8D-A7DA-F7BD-8465A154A896}"/>
              </a:ext>
            </a:extLst>
          </p:cNvPr>
          <p:cNvPicPr>
            <a:picLocks noChangeAspect="1"/>
          </p:cNvPicPr>
          <p:nvPr/>
        </p:nvPicPr>
        <p:blipFill>
          <a:blip r:embed="rId2"/>
          <a:stretch>
            <a:fillRect/>
          </a:stretch>
        </p:blipFill>
        <p:spPr>
          <a:xfrm>
            <a:off x="3659342" y="1910687"/>
            <a:ext cx="7126199" cy="3264552"/>
          </a:xfrm>
          <a:prstGeom prst="rect">
            <a:avLst/>
          </a:prstGeom>
          <a:ln>
            <a:solidFill>
              <a:schemeClr val="bg1">
                <a:lumMod val="85000"/>
              </a:schemeClr>
            </a:solidFill>
          </a:ln>
        </p:spPr>
      </p:pic>
      <p:sp>
        <p:nvSpPr>
          <p:cNvPr id="29" name="TextBox 28">
            <a:extLst>
              <a:ext uri="{FF2B5EF4-FFF2-40B4-BE49-F238E27FC236}">
                <a16:creationId xmlns:a16="http://schemas.microsoft.com/office/drawing/2014/main" id="{A5A920F4-63D5-D5BA-76BA-7D6F5E2C6FCC}"/>
              </a:ext>
            </a:extLst>
          </p:cNvPr>
          <p:cNvSpPr txBox="1"/>
          <p:nvPr/>
        </p:nvSpPr>
        <p:spPr>
          <a:xfrm>
            <a:off x="9420173" y="2476782"/>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2</a:t>
            </a:r>
          </a:p>
        </p:txBody>
      </p:sp>
      <p:sp>
        <p:nvSpPr>
          <p:cNvPr id="30" name="TextBox 29">
            <a:extLst>
              <a:ext uri="{FF2B5EF4-FFF2-40B4-BE49-F238E27FC236}">
                <a16:creationId xmlns:a16="http://schemas.microsoft.com/office/drawing/2014/main" id="{242EBE33-5095-3362-5489-688FC2C86390}"/>
              </a:ext>
            </a:extLst>
          </p:cNvPr>
          <p:cNvSpPr txBox="1"/>
          <p:nvPr/>
        </p:nvSpPr>
        <p:spPr>
          <a:xfrm>
            <a:off x="10393948" y="2692301"/>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3</a:t>
            </a:r>
          </a:p>
        </p:txBody>
      </p:sp>
      <p:sp>
        <p:nvSpPr>
          <p:cNvPr id="31" name="TextBox 30">
            <a:extLst>
              <a:ext uri="{FF2B5EF4-FFF2-40B4-BE49-F238E27FC236}">
                <a16:creationId xmlns:a16="http://schemas.microsoft.com/office/drawing/2014/main" id="{662BC4BE-DAF5-A01F-7C89-A7E4E09528C6}"/>
              </a:ext>
            </a:extLst>
          </p:cNvPr>
          <p:cNvSpPr txBox="1"/>
          <p:nvPr/>
        </p:nvSpPr>
        <p:spPr>
          <a:xfrm>
            <a:off x="10704552" y="2014190"/>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4</a:t>
            </a:r>
          </a:p>
        </p:txBody>
      </p:sp>
      <p:sp>
        <p:nvSpPr>
          <p:cNvPr id="37" name="TextBox 36">
            <a:extLst>
              <a:ext uri="{FF2B5EF4-FFF2-40B4-BE49-F238E27FC236}">
                <a16:creationId xmlns:a16="http://schemas.microsoft.com/office/drawing/2014/main" id="{12804638-57AA-9A50-3EC7-5CC2551E8283}"/>
              </a:ext>
            </a:extLst>
          </p:cNvPr>
          <p:cNvSpPr txBox="1"/>
          <p:nvPr/>
        </p:nvSpPr>
        <p:spPr>
          <a:xfrm>
            <a:off x="4203886" y="1921593"/>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1</a:t>
            </a:r>
          </a:p>
        </p:txBody>
      </p:sp>
      <p:pic>
        <p:nvPicPr>
          <p:cNvPr id="25" name="Picture 24">
            <a:extLst>
              <a:ext uri="{FF2B5EF4-FFF2-40B4-BE49-F238E27FC236}">
                <a16:creationId xmlns:a16="http://schemas.microsoft.com/office/drawing/2014/main" id="{74D9A1CA-730D-579F-89D7-2EB2546C0883}"/>
              </a:ext>
            </a:extLst>
          </p:cNvPr>
          <p:cNvPicPr>
            <a:picLocks noChangeAspect="1"/>
          </p:cNvPicPr>
          <p:nvPr/>
        </p:nvPicPr>
        <p:blipFill>
          <a:blip r:embed="rId3"/>
          <a:stretch>
            <a:fillRect/>
          </a:stretch>
        </p:blipFill>
        <p:spPr>
          <a:xfrm>
            <a:off x="4197469" y="4329507"/>
            <a:ext cx="7265404" cy="2426258"/>
          </a:xfrm>
          <a:prstGeom prst="rect">
            <a:avLst/>
          </a:prstGeom>
          <a:ln>
            <a:solidFill>
              <a:schemeClr val="bg1">
                <a:lumMod val="85000"/>
              </a:schemeClr>
            </a:solidFill>
          </a:ln>
        </p:spPr>
      </p:pic>
      <p:sp>
        <p:nvSpPr>
          <p:cNvPr id="32" name="TextBox 31">
            <a:extLst>
              <a:ext uri="{FF2B5EF4-FFF2-40B4-BE49-F238E27FC236}">
                <a16:creationId xmlns:a16="http://schemas.microsoft.com/office/drawing/2014/main" id="{12DF776C-5556-9380-4C68-4EAA81BB3E85}"/>
              </a:ext>
            </a:extLst>
          </p:cNvPr>
          <p:cNvSpPr txBox="1"/>
          <p:nvPr/>
        </p:nvSpPr>
        <p:spPr>
          <a:xfrm>
            <a:off x="10964399" y="4364176"/>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5</a:t>
            </a:r>
          </a:p>
        </p:txBody>
      </p:sp>
      <p:sp>
        <p:nvSpPr>
          <p:cNvPr id="33" name="TextBox 32">
            <a:extLst>
              <a:ext uri="{FF2B5EF4-FFF2-40B4-BE49-F238E27FC236}">
                <a16:creationId xmlns:a16="http://schemas.microsoft.com/office/drawing/2014/main" id="{42C14297-54F2-B8F1-9B4A-5918CBB892E8}"/>
              </a:ext>
            </a:extLst>
          </p:cNvPr>
          <p:cNvSpPr txBox="1"/>
          <p:nvPr/>
        </p:nvSpPr>
        <p:spPr>
          <a:xfrm>
            <a:off x="4742906" y="5277838"/>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6</a:t>
            </a:r>
          </a:p>
        </p:txBody>
      </p:sp>
      <p:sp>
        <p:nvSpPr>
          <p:cNvPr id="34" name="TextBox 33">
            <a:extLst>
              <a:ext uri="{FF2B5EF4-FFF2-40B4-BE49-F238E27FC236}">
                <a16:creationId xmlns:a16="http://schemas.microsoft.com/office/drawing/2014/main" id="{5CEE479D-5354-186D-7311-C16E0EB8CAC9}"/>
              </a:ext>
            </a:extLst>
          </p:cNvPr>
          <p:cNvSpPr txBox="1"/>
          <p:nvPr/>
        </p:nvSpPr>
        <p:spPr>
          <a:xfrm>
            <a:off x="9412415" y="4972371"/>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7</a:t>
            </a:r>
          </a:p>
        </p:txBody>
      </p:sp>
      <p:sp>
        <p:nvSpPr>
          <p:cNvPr id="36" name="TextBox 35">
            <a:extLst>
              <a:ext uri="{FF2B5EF4-FFF2-40B4-BE49-F238E27FC236}">
                <a16:creationId xmlns:a16="http://schemas.microsoft.com/office/drawing/2014/main" id="{FE2BE343-6004-8C5F-D296-9FE8C77052B4}"/>
              </a:ext>
            </a:extLst>
          </p:cNvPr>
          <p:cNvSpPr txBox="1"/>
          <p:nvPr/>
        </p:nvSpPr>
        <p:spPr>
          <a:xfrm>
            <a:off x="9313791" y="5818306"/>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8</a:t>
            </a:r>
          </a:p>
        </p:txBody>
      </p:sp>
      <p:sp>
        <p:nvSpPr>
          <p:cNvPr id="39" name="Oval 38">
            <a:extLst>
              <a:ext uri="{FF2B5EF4-FFF2-40B4-BE49-F238E27FC236}">
                <a16:creationId xmlns:a16="http://schemas.microsoft.com/office/drawing/2014/main" id="{139A4371-FF5E-9E26-A896-08C6607CE7E5}"/>
              </a:ext>
            </a:extLst>
          </p:cNvPr>
          <p:cNvSpPr/>
          <p:nvPr/>
        </p:nvSpPr>
        <p:spPr>
          <a:xfrm>
            <a:off x="10559457" y="2183588"/>
            <a:ext cx="194347" cy="18322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6897E1EB-6202-8D17-5962-F823A2A06BED}"/>
              </a:ext>
            </a:extLst>
          </p:cNvPr>
          <p:cNvSpPr/>
          <p:nvPr/>
        </p:nvSpPr>
        <p:spPr>
          <a:xfrm>
            <a:off x="11177638" y="4644444"/>
            <a:ext cx="194347" cy="18322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TextBox 34">
            <a:extLst>
              <a:ext uri="{FF2B5EF4-FFF2-40B4-BE49-F238E27FC236}">
                <a16:creationId xmlns:a16="http://schemas.microsoft.com/office/drawing/2014/main" id="{37383DD2-72E0-F77E-7A4A-ADD62A7936A2}"/>
              </a:ext>
            </a:extLst>
          </p:cNvPr>
          <p:cNvSpPr txBox="1"/>
          <p:nvPr/>
        </p:nvSpPr>
        <p:spPr>
          <a:xfrm>
            <a:off x="11340505" y="4782857"/>
            <a:ext cx="197247" cy="183222"/>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9</a:t>
            </a:r>
          </a:p>
        </p:txBody>
      </p:sp>
      <p:grpSp>
        <p:nvGrpSpPr>
          <p:cNvPr id="4" name="Group 3">
            <a:extLst>
              <a:ext uri="{FF2B5EF4-FFF2-40B4-BE49-F238E27FC236}">
                <a16:creationId xmlns:a16="http://schemas.microsoft.com/office/drawing/2014/main" id="{1561B7C7-D819-430B-72CE-E823C039A231}"/>
              </a:ext>
            </a:extLst>
          </p:cNvPr>
          <p:cNvGrpSpPr/>
          <p:nvPr/>
        </p:nvGrpSpPr>
        <p:grpSpPr>
          <a:xfrm>
            <a:off x="3272469" y="657053"/>
            <a:ext cx="6515742" cy="1053284"/>
            <a:chOff x="274774" y="825319"/>
            <a:chExt cx="6942455" cy="1238183"/>
          </a:xfrm>
        </p:grpSpPr>
        <p:grpSp>
          <p:nvGrpSpPr>
            <p:cNvPr id="6" name="Group 5">
              <a:extLst>
                <a:ext uri="{FF2B5EF4-FFF2-40B4-BE49-F238E27FC236}">
                  <a16:creationId xmlns:a16="http://schemas.microsoft.com/office/drawing/2014/main" id="{FC3F89FE-40C5-418A-90A9-672D76709C77}"/>
                </a:ext>
              </a:extLst>
            </p:cNvPr>
            <p:cNvGrpSpPr/>
            <p:nvPr/>
          </p:nvGrpSpPr>
          <p:grpSpPr>
            <a:xfrm>
              <a:off x="274774" y="825319"/>
              <a:ext cx="6942455" cy="535396"/>
              <a:chOff x="1210945" y="629375"/>
              <a:chExt cx="8646905" cy="675781"/>
            </a:xfrm>
          </p:grpSpPr>
          <p:pic>
            <p:nvPicPr>
              <p:cNvPr id="10" name="Picture 9">
                <a:extLst>
                  <a:ext uri="{FF2B5EF4-FFF2-40B4-BE49-F238E27FC236}">
                    <a16:creationId xmlns:a16="http://schemas.microsoft.com/office/drawing/2014/main" id="{5AA891C8-C84A-EA0D-AFEC-9E501A9E777E}"/>
                  </a:ext>
                </a:extLst>
              </p:cNvPr>
              <p:cNvPicPr>
                <a:picLocks noChangeAspect="1"/>
              </p:cNvPicPr>
              <p:nvPr/>
            </p:nvPicPr>
            <p:blipFill>
              <a:blip r:embed="rId4"/>
              <a:stretch>
                <a:fillRect/>
              </a:stretch>
            </p:blipFill>
            <p:spPr>
              <a:xfrm>
                <a:off x="1210945" y="635301"/>
                <a:ext cx="3629681" cy="669855"/>
              </a:xfrm>
              <a:prstGeom prst="rect">
                <a:avLst/>
              </a:prstGeom>
              <a:ln>
                <a:solidFill>
                  <a:schemeClr val="bg1">
                    <a:lumMod val="85000"/>
                  </a:schemeClr>
                </a:solidFill>
              </a:ln>
            </p:spPr>
          </p:pic>
          <p:pic>
            <p:nvPicPr>
              <p:cNvPr id="12" name="Picture 11">
                <a:extLst>
                  <a:ext uri="{FF2B5EF4-FFF2-40B4-BE49-F238E27FC236}">
                    <a16:creationId xmlns:a16="http://schemas.microsoft.com/office/drawing/2014/main" id="{1061D3DE-0CC1-CBA8-A1F2-1D442FF59FC6}"/>
                  </a:ext>
                </a:extLst>
              </p:cNvPr>
              <p:cNvPicPr>
                <a:picLocks noChangeAspect="1"/>
              </p:cNvPicPr>
              <p:nvPr/>
            </p:nvPicPr>
            <p:blipFill>
              <a:blip r:embed="rId5"/>
              <a:stretch>
                <a:fillRect/>
              </a:stretch>
            </p:blipFill>
            <p:spPr>
              <a:xfrm>
                <a:off x="4840626" y="629375"/>
                <a:ext cx="5017224" cy="617737"/>
              </a:xfrm>
              <a:prstGeom prst="rect">
                <a:avLst/>
              </a:prstGeom>
              <a:ln>
                <a:solidFill>
                  <a:schemeClr val="bg1">
                    <a:lumMod val="85000"/>
                  </a:schemeClr>
                </a:solidFill>
              </a:ln>
            </p:spPr>
          </p:pic>
        </p:grpSp>
        <p:pic>
          <p:nvPicPr>
            <p:cNvPr id="9" name="Picture 8">
              <a:extLst>
                <a:ext uri="{FF2B5EF4-FFF2-40B4-BE49-F238E27FC236}">
                  <a16:creationId xmlns:a16="http://schemas.microsoft.com/office/drawing/2014/main" id="{75995A2D-F271-C7FD-8206-2F9A412C8AA0}"/>
                </a:ext>
              </a:extLst>
            </p:cNvPr>
            <p:cNvPicPr>
              <a:picLocks noChangeAspect="1"/>
            </p:cNvPicPr>
            <p:nvPr/>
          </p:nvPicPr>
          <p:blipFill>
            <a:blip r:embed="rId6"/>
            <a:stretch>
              <a:fillRect/>
            </a:stretch>
          </p:blipFill>
          <p:spPr>
            <a:xfrm>
              <a:off x="3188984" y="870270"/>
              <a:ext cx="1743054" cy="1193232"/>
            </a:xfrm>
            <a:prstGeom prst="rect">
              <a:avLst/>
            </a:prstGeom>
            <a:ln>
              <a:solidFill>
                <a:schemeClr val="bg1">
                  <a:lumMod val="85000"/>
                </a:schemeClr>
              </a:solidFill>
            </a:ln>
          </p:spPr>
        </p:pic>
      </p:grpSp>
      <p:sp>
        <p:nvSpPr>
          <p:cNvPr id="5" name="Rectangle 4">
            <a:extLst>
              <a:ext uri="{FF2B5EF4-FFF2-40B4-BE49-F238E27FC236}">
                <a16:creationId xmlns:a16="http://schemas.microsoft.com/office/drawing/2014/main" id="{24C3DAD2-C5AC-1CD8-328C-03AD26C84424}"/>
              </a:ext>
            </a:extLst>
          </p:cNvPr>
          <p:cNvSpPr/>
          <p:nvPr/>
        </p:nvSpPr>
        <p:spPr>
          <a:xfrm>
            <a:off x="6007559" y="715409"/>
            <a:ext cx="1635918" cy="435328"/>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1D8B0B4-B255-A62E-BB44-8084CAE19FE0}"/>
              </a:ext>
            </a:extLst>
          </p:cNvPr>
          <p:cNvSpPr/>
          <p:nvPr/>
        </p:nvSpPr>
        <p:spPr>
          <a:xfrm>
            <a:off x="6212912" y="1396947"/>
            <a:ext cx="1430566" cy="260108"/>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Google Shape;81;p1">
            <a:extLst>
              <a:ext uri="{FF2B5EF4-FFF2-40B4-BE49-F238E27FC236}">
                <a16:creationId xmlns:a16="http://schemas.microsoft.com/office/drawing/2014/main" id="{3DF91DFA-1928-39FC-D3CA-698AE7FE4AA0}"/>
              </a:ext>
            </a:extLst>
          </p:cNvPr>
          <p:cNvSpPr txBox="1"/>
          <p:nvPr/>
        </p:nvSpPr>
        <p:spPr>
          <a:xfrm>
            <a:off x="6858000" y="254807"/>
            <a:ext cx="4996815"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dirty="0">
                <a:solidFill>
                  <a:schemeClr val="dk2"/>
                </a:solidFill>
                <a:latin typeface="Montserrat"/>
                <a:ea typeface="Montserrat"/>
                <a:cs typeface="Montserrat"/>
                <a:sym typeface="Montserrat"/>
              </a:rPr>
              <a:t>Action Planning- Review Action Planning</a:t>
            </a:r>
            <a:endParaRPr b="0" i="0" u="none" strike="noStrike" cap="none" dirty="0">
              <a:solidFill>
                <a:srgbClr val="000000"/>
              </a:solidFill>
              <a:latin typeface="Montserrat"/>
              <a:ea typeface="Montserrat"/>
              <a:cs typeface="Montserrat"/>
              <a:sym typeface="Montserrat"/>
            </a:endParaRPr>
          </a:p>
        </p:txBody>
      </p:sp>
      <p:sp>
        <p:nvSpPr>
          <p:cNvPr id="14" name="Rectangle 13">
            <a:extLst>
              <a:ext uri="{FF2B5EF4-FFF2-40B4-BE49-F238E27FC236}">
                <a16:creationId xmlns:a16="http://schemas.microsoft.com/office/drawing/2014/main" id="{A073C660-5594-4F6A-3D8E-95BAFB03BD8C}"/>
              </a:ext>
            </a:extLst>
          </p:cNvPr>
          <p:cNvSpPr/>
          <p:nvPr/>
        </p:nvSpPr>
        <p:spPr>
          <a:xfrm>
            <a:off x="3742363" y="1921593"/>
            <a:ext cx="3627120" cy="314851"/>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id="{828613AC-278D-2A79-4911-4F07B5543969}"/>
              </a:ext>
            </a:extLst>
          </p:cNvPr>
          <p:cNvSpPr/>
          <p:nvPr/>
        </p:nvSpPr>
        <p:spPr>
          <a:xfrm>
            <a:off x="7910632" y="4318723"/>
            <a:ext cx="3627120" cy="314851"/>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Google Shape;84;p1">
            <a:extLst>
              <a:ext uri="{FF2B5EF4-FFF2-40B4-BE49-F238E27FC236}">
                <a16:creationId xmlns:a16="http://schemas.microsoft.com/office/drawing/2014/main" id="{088678A5-973B-800D-B837-E2789EFC3D00}"/>
              </a:ext>
            </a:extLst>
          </p:cNvPr>
          <p:cNvSpPr txBox="1">
            <a:spLocks noGrp="1"/>
          </p:cNvSpPr>
          <p:nvPr>
            <p:ph type="sldNum" sz="quarter" idx="12"/>
          </p:nvPr>
        </p:nvSpPr>
        <p:spPr>
          <a:xfrm>
            <a:off x="9111615"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mtClean="0">
                <a:latin typeface="Karla" pitchFamily="2" charset="77"/>
              </a:rPr>
              <a:t>18</a:t>
            </a:fld>
            <a:endParaRPr dirty="0">
              <a:latin typeface="Karla" pitchFamily="2" charset="77"/>
            </a:endParaRPr>
          </a:p>
        </p:txBody>
      </p:sp>
    </p:spTree>
    <p:extLst>
      <p:ext uri="{BB962C8B-B14F-4D97-AF65-F5344CB8AC3E}">
        <p14:creationId xmlns:p14="http://schemas.microsoft.com/office/powerpoint/2010/main" val="260213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4;p1">
            <a:extLst>
              <a:ext uri="{FF2B5EF4-FFF2-40B4-BE49-F238E27FC236}">
                <a16:creationId xmlns:a16="http://schemas.microsoft.com/office/drawing/2014/main" id="{531DDFE2-9A6E-6E5E-06BA-132C8E8E5A71}"/>
              </a:ext>
            </a:extLst>
          </p:cNvPr>
          <p:cNvSpPr txBox="1">
            <a:spLocks noGrp="1"/>
          </p:cNvSpPr>
          <p:nvPr>
            <p:ph type="sldNum" sz="quarter" idx="12"/>
          </p:nvPr>
        </p:nvSpPr>
        <p:spPr>
          <a:xfrm>
            <a:off x="9111615"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dirty="0">
                <a:latin typeface="Karla" pitchFamily="2" charset="77"/>
              </a:rPr>
              <a:t>0</a:t>
            </a:r>
            <a:fld id="{00000000-1234-1234-1234-123412341234}" type="slidenum">
              <a:rPr lang="en-US">
                <a:latin typeface="Karla" pitchFamily="2" charset="77"/>
              </a:rPr>
              <a:t>2</a:t>
            </a:fld>
            <a:endParaRPr dirty="0">
              <a:latin typeface="Karla" pitchFamily="2" charset="77"/>
            </a:endParaRPr>
          </a:p>
        </p:txBody>
      </p:sp>
      <p:sp>
        <p:nvSpPr>
          <p:cNvPr id="2" name="TextBox 1">
            <a:extLst>
              <a:ext uri="{FF2B5EF4-FFF2-40B4-BE49-F238E27FC236}">
                <a16:creationId xmlns:a16="http://schemas.microsoft.com/office/drawing/2014/main" id="{7427119B-F183-D895-32A6-D822A5FF8B0F}"/>
              </a:ext>
            </a:extLst>
          </p:cNvPr>
          <p:cNvSpPr txBox="1"/>
          <p:nvPr/>
        </p:nvSpPr>
        <p:spPr>
          <a:xfrm>
            <a:off x="337184" y="6400412"/>
            <a:ext cx="1554990" cy="276999"/>
          </a:xfrm>
          <a:prstGeom prst="rect">
            <a:avLst/>
          </a:prstGeom>
          <a:noFill/>
        </p:spPr>
        <p:txBody>
          <a:bodyPr wrap="square">
            <a:spAutoFit/>
          </a:bodyPr>
          <a:lstStyle/>
          <a:p>
            <a:r>
              <a:rPr lang="en-US" sz="1200" dirty="0">
                <a:latin typeface="Karla" pitchFamily="2" charset="77"/>
              </a:rPr>
              <a:t>©️ 2023 OrgVitality</a:t>
            </a:r>
          </a:p>
        </p:txBody>
      </p:sp>
      <p:sp>
        <p:nvSpPr>
          <p:cNvPr id="8" name="TextBox 7">
            <a:extLst>
              <a:ext uri="{FF2B5EF4-FFF2-40B4-BE49-F238E27FC236}">
                <a16:creationId xmlns:a16="http://schemas.microsoft.com/office/drawing/2014/main" id="{AA635A98-1F5C-0B21-360A-ABF45203F2B1}"/>
              </a:ext>
            </a:extLst>
          </p:cNvPr>
          <p:cNvSpPr txBox="1"/>
          <p:nvPr/>
        </p:nvSpPr>
        <p:spPr>
          <a:xfrm>
            <a:off x="5710779" y="1187649"/>
            <a:ext cx="5137344" cy="4482702"/>
          </a:xfrm>
          <a:prstGeom prst="rect">
            <a:avLst/>
          </a:prstGeom>
          <a:noFill/>
        </p:spPr>
        <p:txBody>
          <a:bodyPr wrap="square">
            <a:spAutoFit/>
          </a:bodyPr>
          <a:lstStyle/>
          <a:p>
            <a:pPr marL="0" lvl="1">
              <a:lnSpc>
                <a:spcPct val="150000"/>
              </a:lnSpc>
            </a:pPr>
            <a:r>
              <a:rPr lang="en-US" sz="1600" dirty="0">
                <a:solidFill>
                  <a:schemeClr val="bg1">
                    <a:lumMod val="50000"/>
                  </a:schemeClr>
                </a:solidFill>
                <a:latin typeface="Montserrat" pitchFamily="2" charset="77"/>
              </a:rPr>
              <a:t>Slide 3: Initial Log-in View</a:t>
            </a:r>
          </a:p>
          <a:p>
            <a:pPr marL="0" lvl="1">
              <a:lnSpc>
                <a:spcPct val="150000"/>
              </a:lnSpc>
            </a:pPr>
            <a:r>
              <a:rPr lang="en-US" sz="1600" dirty="0">
                <a:solidFill>
                  <a:schemeClr val="bg1">
                    <a:lumMod val="50000"/>
                  </a:schemeClr>
                </a:solidFill>
                <a:latin typeface="Montserrat" pitchFamily="2" charset="77"/>
              </a:rPr>
              <a:t>Slide 4: Main Menu</a:t>
            </a:r>
          </a:p>
          <a:p>
            <a:pPr marL="0" lvl="1">
              <a:lnSpc>
                <a:spcPct val="150000"/>
              </a:lnSpc>
            </a:pPr>
            <a:r>
              <a:rPr lang="en-US" sz="1600" dirty="0">
                <a:solidFill>
                  <a:schemeClr val="bg1">
                    <a:lumMod val="50000"/>
                  </a:schemeClr>
                </a:solidFill>
                <a:latin typeface="Montserrat" pitchFamily="2" charset="77"/>
              </a:rPr>
              <a:t>Slide 5: Overview of Tour</a:t>
            </a:r>
          </a:p>
          <a:p>
            <a:pPr marL="0" lvl="1">
              <a:lnSpc>
                <a:spcPct val="150000"/>
              </a:lnSpc>
            </a:pPr>
            <a:r>
              <a:rPr lang="en-US" sz="1600" dirty="0">
                <a:solidFill>
                  <a:schemeClr val="bg1">
                    <a:lumMod val="50000"/>
                  </a:schemeClr>
                </a:solidFill>
                <a:latin typeface="Montserrat" pitchFamily="2" charset="77"/>
              </a:rPr>
              <a:t>Slide 6: Overview Results Explorer – Select Report to View</a:t>
            </a:r>
          </a:p>
          <a:p>
            <a:pPr marL="0" lvl="1">
              <a:lnSpc>
                <a:spcPct val="150000"/>
              </a:lnSpc>
            </a:pPr>
            <a:r>
              <a:rPr lang="en-US" sz="1600" dirty="0">
                <a:solidFill>
                  <a:schemeClr val="bg1">
                    <a:lumMod val="50000"/>
                  </a:schemeClr>
                </a:solidFill>
                <a:latin typeface="Montserrat" pitchFamily="2" charset="77"/>
              </a:rPr>
              <a:t>Slide 7: Overview Results Explorer – Overview</a:t>
            </a:r>
          </a:p>
          <a:p>
            <a:pPr marL="0" lvl="1">
              <a:lnSpc>
                <a:spcPct val="150000"/>
              </a:lnSpc>
            </a:pPr>
            <a:r>
              <a:rPr lang="en-US" sz="1600" dirty="0">
                <a:solidFill>
                  <a:schemeClr val="bg1">
                    <a:lumMod val="50000"/>
                  </a:schemeClr>
                </a:solidFill>
                <a:latin typeface="Montserrat" pitchFamily="2" charset="77"/>
              </a:rPr>
              <a:t>Slide 8: Overview Results Explorer – Dimensions</a:t>
            </a:r>
          </a:p>
          <a:p>
            <a:pPr marL="0" lvl="1">
              <a:lnSpc>
                <a:spcPct val="150000"/>
              </a:lnSpc>
            </a:pPr>
            <a:r>
              <a:rPr lang="en-US" sz="1600" dirty="0">
                <a:solidFill>
                  <a:schemeClr val="bg1">
                    <a:lumMod val="50000"/>
                  </a:schemeClr>
                </a:solidFill>
                <a:latin typeface="Montserrat" pitchFamily="2" charset="77"/>
              </a:rPr>
              <a:t>Slide 9: Overview Results Explorer – Questions</a:t>
            </a:r>
          </a:p>
          <a:p>
            <a:pPr marL="0" lvl="1">
              <a:lnSpc>
                <a:spcPct val="150000"/>
              </a:lnSpc>
            </a:pPr>
            <a:r>
              <a:rPr lang="en-US" sz="1600" dirty="0">
                <a:solidFill>
                  <a:schemeClr val="bg1">
                    <a:lumMod val="50000"/>
                  </a:schemeClr>
                </a:solidFill>
                <a:latin typeface="Montserrat" pitchFamily="2" charset="77"/>
              </a:rPr>
              <a:t>Slide 10: Overview Results Explorer – Heatmap</a:t>
            </a:r>
          </a:p>
          <a:p>
            <a:pPr marL="0" lvl="1">
              <a:lnSpc>
                <a:spcPct val="150000"/>
              </a:lnSpc>
            </a:pPr>
            <a:r>
              <a:rPr lang="en-US" sz="1600" dirty="0">
                <a:solidFill>
                  <a:schemeClr val="bg1">
                    <a:lumMod val="50000"/>
                  </a:schemeClr>
                </a:solidFill>
                <a:latin typeface="Montserrat" pitchFamily="2" charset="77"/>
              </a:rPr>
              <a:t>Slide 11: Overview Results Explorer – Comments</a:t>
            </a:r>
          </a:p>
          <a:p>
            <a:pPr marL="0" lvl="1">
              <a:lnSpc>
                <a:spcPct val="150000"/>
              </a:lnSpc>
            </a:pPr>
            <a:r>
              <a:rPr lang="en-US" sz="1600" dirty="0">
                <a:solidFill>
                  <a:schemeClr val="bg1">
                    <a:lumMod val="50000"/>
                  </a:schemeClr>
                </a:solidFill>
                <a:latin typeface="Montserrat" pitchFamily="2" charset="77"/>
              </a:rPr>
              <a:t>Slide 12: Report Library</a:t>
            </a:r>
          </a:p>
          <a:p>
            <a:pPr marL="0" lvl="1">
              <a:lnSpc>
                <a:spcPct val="150000"/>
              </a:lnSpc>
            </a:pPr>
            <a:r>
              <a:rPr lang="en-US" sz="1600" dirty="0">
                <a:solidFill>
                  <a:schemeClr val="bg1">
                    <a:lumMod val="50000"/>
                  </a:schemeClr>
                </a:solidFill>
                <a:latin typeface="Montserrat" pitchFamily="2" charset="77"/>
              </a:rPr>
              <a:t>Slide 13:Help and Resources </a:t>
            </a:r>
          </a:p>
        </p:txBody>
      </p:sp>
      <p:sp>
        <p:nvSpPr>
          <p:cNvPr id="10" name="Google Shape;81;p1">
            <a:extLst>
              <a:ext uri="{FF2B5EF4-FFF2-40B4-BE49-F238E27FC236}">
                <a16:creationId xmlns:a16="http://schemas.microsoft.com/office/drawing/2014/main" id="{E8CE5A8A-0A39-C7D0-5459-88947AD884EA}"/>
              </a:ext>
            </a:extLst>
          </p:cNvPr>
          <p:cNvSpPr txBox="1"/>
          <p:nvPr/>
        </p:nvSpPr>
        <p:spPr>
          <a:xfrm>
            <a:off x="1725920" y="2707885"/>
            <a:ext cx="2542921" cy="13233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4000" dirty="0">
                <a:solidFill>
                  <a:schemeClr val="dk2"/>
                </a:solidFill>
                <a:latin typeface="Montserrat"/>
                <a:ea typeface="Montserrat"/>
                <a:cs typeface="Montserrat"/>
                <a:sym typeface="Montserrat"/>
              </a:rPr>
              <a:t>Table of Contents</a:t>
            </a:r>
            <a:endParaRPr sz="4000" b="0" i="0" u="none" strike="noStrike" cap="none" dirty="0">
              <a:solidFill>
                <a:srgbClr val="000000"/>
              </a:solidFill>
              <a:latin typeface="Montserrat"/>
              <a:ea typeface="Montserrat"/>
              <a:cs typeface="Montserrat"/>
              <a:sym typeface="Montserrat"/>
            </a:endParaRPr>
          </a:p>
        </p:txBody>
      </p:sp>
      <p:sp>
        <p:nvSpPr>
          <p:cNvPr id="3" name="Rectangle 2">
            <a:extLst>
              <a:ext uri="{FF2B5EF4-FFF2-40B4-BE49-F238E27FC236}">
                <a16:creationId xmlns:a16="http://schemas.microsoft.com/office/drawing/2014/main" id="{C7B33B89-B3BD-89EE-21FA-777FDD0E1537}"/>
              </a:ext>
            </a:extLst>
          </p:cNvPr>
          <p:cNvSpPr/>
          <p:nvPr/>
        </p:nvSpPr>
        <p:spPr>
          <a:xfrm flipH="1">
            <a:off x="4976094" y="644141"/>
            <a:ext cx="27432" cy="5450889"/>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lumMod val="85000"/>
                </a:schemeClr>
              </a:solidFill>
            </a:endParaRPr>
          </a:p>
        </p:txBody>
      </p:sp>
    </p:spTree>
    <p:extLst>
      <p:ext uri="{BB962C8B-B14F-4D97-AF65-F5344CB8AC3E}">
        <p14:creationId xmlns:p14="http://schemas.microsoft.com/office/powerpoint/2010/main" val="338991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81;p1">
            <a:extLst>
              <a:ext uri="{FF2B5EF4-FFF2-40B4-BE49-F238E27FC236}">
                <a16:creationId xmlns:a16="http://schemas.microsoft.com/office/drawing/2014/main" id="{710B67D8-7979-83E3-4FF1-634D4EED73D2}"/>
              </a:ext>
            </a:extLst>
          </p:cNvPr>
          <p:cNvSpPr txBox="1"/>
          <p:nvPr/>
        </p:nvSpPr>
        <p:spPr>
          <a:xfrm>
            <a:off x="9596247" y="254806"/>
            <a:ext cx="2258568"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sz="1800" b="0" dirty="0">
                <a:solidFill>
                  <a:schemeClr val="dk2"/>
                </a:solidFill>
                <a:latin typeface="Montserrat"/>
              </a:rPr>
              <a:t>Initial log-in view </a:t>
            </a:r>
            <a:endParaRPr b="0" i="0" u="none" strike="noStrike" cap="none" dirty="0">
              <a:solidFill>
                <a:srgbClr val="000000"/>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C788F45E-DFF9-F894-F988-D6046551CE81}"/>
              </a:ext>
            </a:extLst>
          </p:cNvPr>
          <p:cNvPicPr>
            <a:picLocks noChangeAspect="1"/>
          </p:cNvPicPr>
          <p:nvPr/>
        </p:nvPicPr>
        <p:blipFill>
          <a:blip r:embed="rId2"/>
          <a:stretch>
            <a:fillRect/>
          </a:stretch>
        </p:blipFill>
        <p:spPr>
          <a:xfrm>
            <a:off x="958074" y="737705"/>
            <a:ext cx="10275852" cy="5382589"/>
          </a:xfrm>
          <a:prstGeom prst="rect">
            <a:avLst/>
          </a:prstGeom>
          <a:ln>
            <a:solidFill>
              <a:schemeClr val="bg1">
                <a:lumMod val="85000"/>
              </a:schemeClr>
            </a:solidFill>
          </a:ln>
        </p:spPr>
      </p:pic>
      <p:sp>
        <p:nvSpPr>
          <p:cNvPr id="2" name="Google Shape;84;p1">
            <a:extLst>
              <a:ext uri="{FF2B5EF4-FFF2-40B4-BE49-F238E27FC236}">
                <a16:creationId xmlns:a16="http://schemas.microsoft.com/office/drawing/2014/main" id="{F1E51095-056D-1E8B-3812-7CBE34BD3D54}"/>
              </a:ext>
            </a:extLst>
          </p:cNvPr>
          <p:cNvSpPr txBox="1">
            <a:spLocks noGrp="1"/>
          </p:cNvSpPr>
          <p:nvPr>
            <p:ph type="sldNum" sz="quarter" idx="12"/>
          </p:nvPr>
        </p:nvSpPr>
        <p:spPr>
          <a:xfrm>
            <a:off x="9111615"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dirty="0">
                <a:latin typeface="Karla" pitchFamily="2" charset="77"/>
              </a:rPr>
              <a:t>0</a:t>
            </a:r>
            <a:fld id="{00000000-1234-1234-1234-123412341234}" type="slidenum">
              <a:rPr lang="en-US">
                <a:latin typeface="Karla" pitchFamily="2" charset="77"/>
              </a:rPr>
              <a:t>3</a:t>
            </a:fld>
            <a:endParaRPr dirty="0">
              <a:latin typeface="Karla" pitchFamily="2" charset="77"/>
            </a:endParaRPr>
          </a:p>
        </p:txBody>
      </p:sp>
    </p:spTree>
    <p:extLst>
      <p:ext uri="{BB962C8B-B14F-4D97-AF65-F5344CB8AC3E}">
        <p14:creationId xmlns:p14="http://schemas.microsoft.com/office/powerpoint/2010/main" val="301621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661DF1-BEB7-4188-8017-3FB5D93D468B}"/>
              </a:ext>
            </a:extLst>
          </p:cNvPr>
          <p:cNvSpPr/>
          <p:nvPr/>
        </p:nvSpPr>
        <p:spPr>
          <a:xfrm>
            <a:off x="1523502" y="3118638"/>
            <a:ext cx="4393607" cy="620723"/>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94DA"/>
                </a:solidFill>
                <a:latin typeface="Montserrat" pitchFamily="2" charset="77"/>
              </a:rPr>
              <a:t>Dashboard</a:t>
            </a:r>
          </a:p>
        </p:txBody>
      </p:sp>
      <p:sp>
        <p:nvSpPr>
          <p:cNvPr id="5" name="Rectangle 4">
            <a:extLst>
              <a:ext uri="{FF2B5EF4-FFF2-40B4-BE49-F238E27FC236}">
                <a16:creationId xmlns:a16="http://schemas.microsoft.com/office/drawing/2014/main" id="{4950E3E1-1187-4A05-9B5A-9FCBC074DDBF}"/>
              </a:ext>
            </a:extLst>
          </p:cNvPr>
          <p:cNvSpPr/>
          <p:nvPr/>
        </p:nvSpPr>
        <p:spPr>
          <a:xfrm>
            <a:off x="1523502" y="4622171"/>
            <a:ext cx="4397009" cy="620723"/>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0094DA"/>
                </a:solidFill>
                <a:latin typeface="Montserrat" pitchFamily="2" charset="77"/>
              </a:rPr>
              <a:t>Manage Reports</a:t>
            </a:r>
          </a:p>
        </p:txBody>
      </p:sp>
      <p:sp>
        <p:nvSpPr>
          <p:cNvPr id="20" name="Rectangle 19">
            <a:extLst>
              <a:ext uri="{FF2B5EF4-FFF2-40B4-BE49-F238E27FC236}">
                <a16:creationId xmlns:a16="http://schemas.microsoft.com/office/drawing/2014/main" id="{268F48FF-F5D8-45BE-AC36-C86E841B7940}"/>
              </a:ext>
            </a:extLst>
          </p:cNvPr>
          <p:cNvSpPr/>
          <p:nvPr/>
        </p:nvSpPr>
        <p:spPr>
          <a:xfrm>
            <a:off x="7066470" y="2831132"/>
            <a:ext cx="3396583" cy="1249958"/>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94DA"/>
                </a:solidFill>
                <a:latin typeface="Montserrat" pitchFamily="2" charset="77"/>
              </a:rPr>
              <a:t>Overview of Results</a:t>
            </a:r>
          </a:p>
          <a:p>
            <a:pPr algn="ctr"/>
            <a:r>
              <a:rPr lang="en-US" sz="1600" dirty="0">
                <a:solidFill>
                  <a:srgbClr val="0094DA"/>
                </a:solidFill>
                <a:latin typeface="Montserrat" pitchFamily="2" charset="77"/>
              </a:rPr>
              <a:t>Dimensions</a:t>
            </a:r>
          </a:p>
          <a:p>
            <a:pPr algn="ctr"/>
            <a:r>
              <a:rPr lang="en-US" sz="1600" dirty="0">
                <a:solidFill>
                  <a:srgbClr val="0094DA"/>
                </a:solidFill>
                <a:latin typeface="Montserrat" pitchFamily="2" charset="77"/>
              </a:rPr>
              <a:t>Questions</a:t>
            </a:r>
          </a:p>
          <a:p>
            <a:pPr algn="ctr"/>
            <a:r>
              <a:rPr lang="en-US" sz="1600" dirty="0">
                <a:solidFill>
                  <a:srgbClr val="0094DA"/>
                </a:solidFill>
                <a:latin typeface="Montserrat" pitchFamily="2" charset="77"/>
              </a:rPr>
              <a:t>Heatmap</a:t>
            </a:r>
          </a:p>
          <a:p>
            <a:pPr algn="ctr"/>
            <a:r>
              <a:rPr lang="en-US" sz="1600" dirty="0">
                <a:solidFill>
                  <a:srgbClr val="0094DA"/>
                </a:solidFill>
                <a:latin typeface="Montserrat" pitchFamily="2" charset="77"/>
              </a:rPr>
              <a:t>Comment Analysis</a:t>
            </a:r>
          </a:p>
        </p:txBody>
      </p:sp>
      <p:sp>
        <p:nvSpPr>
          <p:cNvPr id="21" name="Rectangle 20">
            <a:extLst>
              <a:ext uri="{FF2B5EF4-FFF2-40B4-BE49-F238E27FC236}">
                <a16:creationId xmlns:a16="http://schemas.microsoft.com/office/drawing/2014/main" id="{AE3DD081-7DFF-44BB-9983-2C2E66066B24}"/>
              </a:ext>
            </a:extLst>
          </p:cNvPr>
          <p:cNvSpPr/>
          <p:nvPr/>
        </p:nvSpPr>
        <p:spPr>
          <a:xfrm>
            <a:off x="7081313" y="4355831"/>
            <a:ext cx="3399213" cy="1249958"/>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94DA"/>
                </a:solidFill>
                <a:latin typeface="Montserrat" pitchFamily="2" charset="77"/>
              </a:rPr>
              <a:t>Report Library (Pre-Generated Reports)</a:t>
            </a:r>
          </a:p>
        </p:txBody>
      </p:sp>
      <p:cxnSp>
        <p:nvCxnSpPr>
          <p:cNvPr id="29" name="Straight Arrow Connector 28">
            <a:extLst>
              <a:ext uri="{FF2B5EF4-FFF2-40B4-BE49-F238E27FC236}">
                <a16:creationId xmlns:a16="http://schemas.microsoft.com/office/drawing/2014/main" id="{F98BC8F3-85C9-4C2D-8F0B-AA16AEF3140E}"/>
              </a:ext>
            </a:extLst>
          </p:cNvPr>
          <p:cNvCxnSpPr>
            <a:cxnSpLocks/>
          </p:cNvCxnSpPr>
          <p:nvPr/>
        </p:nvCxnSpPr>
        <p:spPr>
          <a:xfrm>
            <a:off x="6033925" y="3414234"/>
            <a:ext cx="877596" cy="1"/>
          </a:xfrm>
          <a:prstGeom prst="straightConnector1">
            <a:avLst/>
          </a:prstGeom>
          <a:ln w="38100" cmpd="sng">
            <a:solidFill>
              <a:srgbClr val="8E9393"/>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695619D-DBB2-4F74-BFDA-BB58FAF5C16F}"/>
              </a:ext>
            </a:extLst>
          </p:cNvPr>
          <p:cNvCxnSpPr>
            <a:cxnSpLocks/>
          </p:cNvCxnSpPr>
          <p:nvPr/>
        </p:nvCxnSpPr>
        <p:spPr>
          <a:xfrm>
            <a:off x="6052101" y="4942430"/>
            <a:ext cx="877596" cy="1"/>
          </a:xfrm>
          <a:prstGeom prst="straightConnector1">
            <a:avLst/>
          </a:prstGeom>
          <a:ln w="38100" cmpd="sng">
            <a:solidFill>
              <a:srgbClr val="8E9393"/>
            </a:solidFill>
            <a:tailEnd type="arrow"/>
          </a:ln>
        </p:spPr>
        <p:style>
          <a:lnRef idx="2">
            <a:schemeClr val="accent1"/>
          </a:lnRef>
          <a:fillRef idx="0">
            <a:schemeClr val="accent1"/>
          </a:fillRef>
          <a:effectRef idx="1">
            <a:schemeClr val="accent1"/>
          </a:effectRef>
          <a:fontRef idx="minor">
            <a:schemeClr val="tx1"/>
          </a:fontRef>
        </p:style>
      </p:cxnSp>
      <p:grpSp>
        <p:nvGrpSpPr>
          <p:cNvPr id="8" name="Group 7">
            <a:extLst>
              <a:ext uri="{FF2B5EF4-FFF2-40B4-BE49-F238E27FC236}">
                <a16:creationId xmlns:a16="http://schemas.microsoft.com/office/drawing/2014/main" id="{4A5AA081-D5FD-BCBE-3C7E-4792D7D7518D}"/>
              </a:ext>
            </a:extLst>
          </p:cNvPr>
          <p:cNvGrpSpPr/>
          <p:nvPr/>
        </p:nvGrpSpPr>
        <p:grpSpPr>
          <a:xfrm>
            <a:off x="1549637" y="1302937"/>
            <a:ext cx="8871363" cy="1007687"/>
            <a:chOff x="1593648" y="669855"/>
            <a:chExt cx="7906710" cy="849170"/>
          </a:xfrm>
        </p:grpSpPr>
        <p:pic>
          <p:nvPicPr>
            <p:cNvPr id="7" name="Picture 6">
              <a:extLst>
                <a:ext uri="{FF2B5EF4-FFF2-40B4-BE49-F238E27FC236}">
                  <a16:creationId xmlns:a16="http://schemas.microsoft.com/office/drawing/2014/main" id="{61CDFD5D-74BC-4EC6-7ECB-6363FC8E7337}"/>
                </a:ext>
              </a:extLst>
            </p:cNvPr>
            <p:cNvPicPr>
              <a:picLocks noChangeAspect="1"/>
            </p:cNvPicPr>
            <p:nvPr/>
          </p:nvPicPr>
          <p:blipFill>
            <a:blip r:embed="rId2"/>
            <a:stretch>
              <a:fillRect/>
            </a:stretch>
          </p:blipFill>
          <p:spPr>
            <a:xfrm>
              <a:off x="1593648" y="669855"/>
              <a:ext cx="7906710" cy="849170"/>
            </a:xfrm>
            <a:prstGeom prst="rect">
              <a:avLst/>
            </a:prstGeom>
            <a:ln>
              <a:solidFill>
                <a:schemeClr val="bg1">
                  <a:lumMod val="85000"/>
                </a:schemeClr>
              </a:solidFill>
            </a:ln>
          </p:spPr>
        </p:pic>
        <p:pic>
          <p:nvPicPr>
            <p:cNvPr id="6" name="Picture 5">
              <a:extLst>
                <a:ext uri="{FF2B5EF4-FFF2-40B4-BE49-F238E27FC236}">
                  <a16:creationId xmlns:a16="http://schemas.microsoft.com/office/drawing/2014/main" id="{8F005308-8E20-B459-DBC5-6F305EAFD7CA}"/>
                </a:ext>
              </a:extLst>
            </p:cNvPr>
            <p:cNvPicPr>
              <a:picLocks noChangeAspect="1"/>
            </p:cNvPicPr>
            <p:nvPr/>
          </p:nvPicPr>
          <p:blipFill>
            <a:blip r:embed="rId3"/>
            <a:stretch>
              <a:fillRect/>
            </a:stretch>
          </p:blipFill>
          <p:spPr>
            <a:xfrm>
              <a:off x="1593648" y="712189"/>
              <a:ext cx="4210692" cy="806836"/>
            </a:xfrm>
            <a:prstGeom prst="rect">
              <a:avLst/>
            </a:prstGeom>
            <a:ln>
              <a:solidFill>
                <a:schemeClr val="bg1">
                  <a:lumMod val="85000"/>
                </a:schemeClr>
              </a:solidFill>
            </a:ln>
          </p:spPr>
        </p:pic>
      </p:grpSp>
      <p:sp>
        <p:nvSpPr>
          <p:cNvPr id="9" name="Google Shape;81;p1">
            <a:extLst>
              <a:ext uri="{FF2B5EF4-FFF2-40B4-BE49-F238E27FC236}">
                <a16:creationId xmlns:a16="http://schemas.microsoft.com/office/drawing/2014/main" id="{24C94C3C-83D8-15FE-78F2-EABA69282245}"/>
              </a:ext>
            </a:extLst>
          </p:cNvPr>
          <p:cNvSpPr txBox="1"/>
          <p:nvPr/>
        </p:nvSpPr>
        <p:spPr>
          <a:xfrm>
            <a:off x="9872361" y="254806"/>
            <a:ext cx="1982454"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b="0" i="0" u="none" strike="noStrike" cap="none" dirty="0">
                <a:solidFill>
                  <a:schemeClr val="dk2"/>
                </a:solidFill>
                <a:latin typeface="Montserrat"/>
                <a:ea typeface="Montserrat"/>
                <a:cs typeface="Montserrat"/>
                <a:sym typeface="Montserrat"/>
              </a:rPr>
              <a:t>Main Menu</a:t>
            </a:r>
            <a:endParaRPr b="0" i="0" u="none" strike="noStrike" cap="none" dirty="0">
              <a:solidFill>
                <a:srgbClr val="000000"/>
              </a:solidFill>
              <a:latin typeface="Montserrat"/>
              <a:ea typeface="Montserrat"/>
              <a:cs typeface="Montserrat"/>
              <a:sym typeface="Montserrat"/>
            </a:endParaRPr>
          </a:p>
        </p:txBody>
      </p:sp>
      <p:sp>
        <p:nvSpPr>
          <p:cNvPr id="2" name="Google Shape;84;p1">
            <a:extLst>
              <a:ext uri="{FF2B5EF4-FFF2-40B4-BE49-F238E27FC236}">
                <a16:creationId xmlns:a16="http://schemas.microsoft.com/office/drawing/2014/main" id="{8BFBFAE9-8CEE-ED06-A529-3B76A53AF819}"/>
              </a:ext>
            </a:extLst>
          </p:cNvPr>
          <p:cNvSpPr txBox="1">
            <a:spLocks noGrp="1"/>
          </p:cNvSpPr>
          <p:nvPr>
            <p:ph type="sldNum" sz="quarter" idx="12"/>
          </p:nvPr>
        </p:nvSpPr>
        <p:spPr>
          <a:xfrm>
            <a:off x="9111615"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dirty="0">
                <a:latin typeface="Karla" pitchFamily="2" charset="77"/>
              </a:rPr>
              <a:t>0</a:t>
            </a:r>
            <a:fld id="{00000000-1234-1234-1234-123412341234}" type="slidenum">
              <a:rPr lang="en-US">
                <a:latin typeface="Karla" pitchFamily="2" charset="77"/>
              </a:rPr>
              <a:t>4</a:t>
            </a:fld>
            <a:endParaRPr dirty="0">
              <a:latin typeface="Karla" pitchFamily="2" charset="77"/>
            </a:endParaRPr>
          </a:p>
        </p:txBody>
      </p:sp>
    </p:spTree>
    <p:extLst>
      <p:ext uri="{BB962C8B-B14F-4D97-AF65-F5344CB8AC3E}">
        <p14:creationId xmlns:p14="http://schemas.microsoft.com/office/powerpoint/2010/main" val="363806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714555-2441-4F5B-A66E-BDCD4A602EA8}"/>
              </a:ext>
            </a:extLst>
          </p:cNvPr>
          <p:cNvPicPr>
            <a:picLocks noChangeAspect="1"/>
          </p:cNvPicPr>
          <p:nvPr/>
        </p:nvPicPr>
        <p:blipFill>
          <a:blip r:embed="rId2"/>
          <a:stretch>
            <a:fillRect/>
          </a:stretch>
        </p:blipFill>
        <p:spPr>
          <a:xfrm>
            <a:off x="518530" y="2167846"/>
            <a:ext cx="7433471" cy="987501"/>
          </a:xfrm>
          <a:prstGeom prst="rect">
            <a:avLst/>
          </a:prstGeom>
          <a:ln>
            <a:solidFill>
              <a:schemeClr val="bg1">
                <a:lumMod val="85000"/>
              </a:schemeClr>
            </a:solidFill>
          </a:ln>
        </p:spPr>
      </p:pic>
      <p:sp>
        <p:nvSpPr>
          <p:cNvPr id="8" name="Rectangle 7">
            <a:extLst>
              <a:ext uri="{FF2B5EF4-FFF2-40B4-BE49-F238E27FC236}">
                <a16:creationId xmlns:a16="http://schemas.microsoft.com/office/drawing/2014/main" id="{62A738CE-09B3-4CA5-9AE6-B323C194EEA3}"/>
              </a:ext>
            </a:extLst>
          </p:cNvPr>
          <p:cNvSpPr/>
          <p:nvPr/>
        </p:nvSpPr>
        <p:spPr>
          <a:xfrm>
            <a:off x="518530" y="817402"/>
            <a:ext cx="11127288" cy="1221263"/>
          </a:xfrm>
          <a:prstGeom prst="rect">
            <a:avLst/>
          </a:prstGeom>
          <a:solidFill>
            <a:srgbClr val="DAF3FF"/>
          </a:soli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dirty="0">
                <a:solidFill>
                  <a:srgbClr val="0094DA"/>
                </a:solidFill>
                <a:latin typeface="Montserrat" pitchFamily="2" charset="77"/>
              </a:rPr>
              <a:t>When you first log into the portal a pop-up will appear to take a “tour “of the portal. You can exit out of the tour at any point and re-start the tour by clicking the ‘Start Tour’ button. </a:t>
            </a:r>
          </a:p>
          <a:p>
            <a:pPr algn="ctr" defTabSz="457200"/>
            <a:endParaRPr lang="en-US" sz="1400" dirty="0">
              <a:solidFill>
                <a:srgbClr val="0094DA"/>
              </a:solidFill>
              <a:latin typeface="Montserrat" pitchFamily="2" charset="77"/>
            </a:endParaRPr>
          </a:p>
          <a:p>
            <a:pPr algn="ctr" defTabSz="457200"/>
            <a:r>
              <a:rPr lang="en-US" sz="1400" dirty="0">
                <a:solidFill>
                  <a:srgbClr val="0094DA"/>
                </a:solidFill>
                <a:latin typeface="Montserrat" pitchFamily="2" charset="77"/>
              </a:rPr>
              <a:t>Once the tour has started click ‘Next’ to progress or ‘Exit’ to stop the tour. </a:t>
            </a:r>
          </a:p>
          <a:p>
            <a:pPr algn="ctr" defTabSz="457200"/>
            <a:endParaRPr lang="en-US" sz="1400" dirty="0">
              <a:solidFill>
                <a:srgbClr val="0094DA"/>
              </a:solidFill>
              <a:latin typeface="Montserrat" pitchFamily="2" charset="77"/>
            </a:endParaRPr>
          </a:p>
        </p:txBody>
      </p:sp>
      <p:sp>
        <p:nvSpPr>
          <p:cNvPr id="4" name="Google Shape;81;p1">
            <a:extLst>
              <a:ext uri="{FF2B5EF4-FFF2-40B4-BE49-F238E27FC236}">
                <a16:creationId xmlns:a16="http://schemas.microsoft.com/office/drawing/2014/main" id="{9F8A3F0E-E419-8BEE-A380-95EAF5DB2591}"/>
              </a:ext>
            </a:extLst>
          </p:cNvPr>
          <p:cNvSpPr txBox="1"/>
          <p:nvPr/>
        </p:nvSpPr>
        <p:spPr>
          <a:xfrm>
            <a:off x="9872361" y="254806"/>
            <a:ext cx="1982454"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dirty="0">
                <a:solidFill>
                  <a:schemeClr val="dk2"/>
                </a:solidFill>
                <a:latin typeface="Montserrat"/>
                <a:ea typeface="Montserrat"/>
                <a:cs typeface="Montserrat"/>
                <a:sym typeface="Montserrat"/>
              </a:rPr>
              <a:t>Overview Tour</a:t>
            </a:r>
            <a:endParaRPr b="0" i="0" u="none" strike="noStrike" cap="none" dirty="0">
              <a:solidFill>
                <a:srgbClr val="000000"/>
              </a:solidFill>
              <a:latin typeface="Montserrat"/>
              <a:ea typeface="Montserrat"/>
              <a:cs typeface="Montserrat"/>
              <a:sym typeface="Montserrat"/>
            </a:endParaRPr>
          </a:p>
        </p:txBody>
      </p:sp>
      <p:sp>
        <p:nvSpPr>
          <p:cNvPr id="10" name="Rectangle 9">
            <a:extLst>
              <a:ext uri="{FF2B5EF4-FFF2-40B4-BE49-F238E27FC236}">
                <a16:creationId xmlns:a16="http://schemas.microsoft.com/office/drawing/2014/main" id="{CE6179D1-7EA9-3B7C-3E11-309022B29836}"/>
              </a:ext>
            </a:extLst>
          </p:cNvPr>
          <p:cNvSpPr/>
          <p:nvPr/>
        </p:nvSpPr>
        <p:spPr>
          <a:xfrm>
            <a:off x="6898411" y="2643537"/>
            <a:ext cx="888521" cy="189782"/>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3E0F0469-8F5E-EF0F-A3FF-ABFD8FD976F4}"/>
              </a:ext>
            </a:extLst>
          </p:cNvPr>
          <p:cNvPicPr>
            <a:picLocks noChangeAspect="1"/>
          </p:cNvPicPr>
          <p:nvPr/>
        </p:nvPicPr>
        <p:blipFill>
          <a:blip r:embed="rId3"/>
          <a:stretch>
            <a:fillRect/>
          </a:stretch>
        </p:blipFill>
        <p:spPr>
          <a:xfrm>
            <a:off x="810691" y="3309408"/>
            <a:ext cx="4566489" cy="1999048"/>
          </a:xfrm>
          <a:prstGeom prst="rect">
            <a:avLst/>
          </a:prstGeom>
          <a:ln>
            <a:solidFill>
              <a:schemeClr val="bg1">
                <a:lumMod val="85000"/>
              </a:schemeClr>
            </a:solidFill>
          </a:ln>
        </p:spPr>
      </p:pic>
      <p:pic>
        <p:nvPicPr>
          <p:cNvPr id="13" name="Picture 12">
            <a:extLst>
              <a:ext uri="{FF2B5EF4-FFF2-40B4-BE49-F238E27FC236}">
                <a16:creationId xmlns:a16="http://schemas.microsoft.com/office/drawing/2014/main" id="{B267522E-6F9A-D334-F5CC-C89CBA2F17CA}"/>
              </a:ext>
            </a:extLst>
          </p:cNvPr>
          <p:cNvPicPr>
            <a:picLocks noChangeAspect="1"/>
          </p:cNvPicPr>
          <p:nvPr/>
        </p:nvPicPr>
        <p:blipFill>
          <a:blip r:embed="rId4"/>
          <a:stretch>
            <a:fillRect/>
          </a:stretch>
        </p:blipFill>
        <p:spPr>
          <a:xfrm>
            <a:off x="3769915" y="4711531"/>
            <a:ext cx="4182086" cy="1836893"/>
          </a:xfrm>
          <a:prstGeom prst="rect">
            <a:avLst/>
          </a:prstGeom>
          <a:ln>
            <a:solidFill>
              <a:schemeClr val="bg1">
                <a:lumMod val="85000"/>
              </a:schemeClr>
            </a:solidFill>
          </a:ln>
        </p:spPr>
      </p:pic>
      <p:pic>
        <p:nvPicPr>
          <p:cNvPr id="17" name="Picture 16">
            <a:extLst>
              <a:ext uri="{FF2B5EF4-FFF2-40B4-BE49-F238E27FC236}">
                <a16:creationId xmlns:a16="http://schemas.microsoft.com/office/drawing/2014/main" id="{188D094B-BA43-2B6D-53F2-DCCE8D617AB2}"/>
              </a:ext>
            </a:extLst>
          </p:cNvPr>
          <p:cNvPicPr>
            <a:picLocks noChangeAspect="1"/>
          </p:cNvPicPr>
          <p:nvPr/>
        </p:nvPicPr>
        <p:blipFill>
          <a:blip r:embed="rId5"/>
          <a:stretch>
            <a:fillRect/>
          </a:stretch>
        </p:blipFill>
        <p:spPr>
          <a:xfrm>
            <a:off x="8510383" y="2290691"/>
            <a:ext cx="3135435" cy="4036482"/>
          </a:xfrm>
          <a:prstGeom prst="rect">
            <a:avLst/>
          </a:prstGeom>
          <a:ln>
            <a:solidFill>
              <a:schemeClr val="bg1">
                <a:lumMod val="85000"/>
              </a:schemeClr>
            </a:solidFill>
          </a:ln>
        </p:spPr>
      </p:pic>
      <p:sp>
        <p:nvSpPr>
          <p:cNvPr id="3" name="TextBox 2">
            <a:extLst>
              <a:ext uri="{FF2B5EF4-FFF2-40B4-BE49-F238E27FC236}">
                <a16:creationId xmlns:a16="http://schemas.microsoft.com/office/drawing/2014/main" id="{43D75D32-AF8A-7052-7A1D-2219E045E564}"/>
              </a:ext>
            </a:extLst>
          </p:cNvPr>
          <p:cNvSpPr txBox="1"/>
          <p:nvPr/>
        </p:nvSpPr>
        <p:spPr>
          <a:xfrm>
            <a:off x="5132095" y="2561117"/>
            <a:ext cx="1300274" cy="354622"/>
          </a:xfrm>
          <a:prstGeom prst="rect">
            <a:avLst/>
          </a:prstGeom>
          <a:solidFill>
            <a:schemeClr val="bg1"/>
          </a:solidFill>
        </p:spPr>
        <p:txBody>
          <a:bodyPr wrap="square" rtlCol="0">
            <a:spAutoFit/>
          </a:bodyPr>
          <a:lstStyle/>
          <a:p>
            <a:endParaRPr lang="en-GB" sz="800" dirty="0"/>
          </a:p>
        </p:txBody>
      </p:sp>
      <p:sp>
        <p:nvSpPr>
          <p:cNvPr id="5" name="Google Shape;84;p1">
            <a:extLst>
              <a:ext uri="{FF2B5EF4-FFF2-40B4-BE49-F238E27FC236}">
                <a16:creationId xmlns:a16="http://schemas.microsoft.com/office/drawing/2014/main" id="{2064FCFA-5507-AAF3-AA19-5227A0273806}"/>
              </a:ext>
            </a:extLst>
          </p:cNvPr>
          <p:cNvSpPr txBox="1">
            <a:spLocks noGrp="1"/>
          </p:cNvSpPr>
          <p:nvPr>
            <p:ph type="sldNum" sz="quarter" idx="12"/>
          </p:nvPr>
        </p:nvSpPr>
        <p:spPr>
          <a:xfrm>
            <a:off x="9111615"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dirty="0">
                <a:latin typeface="Karla" pitchFamily="2" charset="77"/>
              </a:rPr>
              <a:t>0</a:t>
            </a:r>
            <a:fld id="{00000000-1234-1234-1234-123412341234}" type="slidenum">
              <a:rPr lang="en-US">
                <a:latin typeface="Karla" pitchFamily="2" charset="77"/>
              </a:rPr>
              <a:t>5</a:t>
            </a:fld>
            <a:endParaRPr dirty="0">
              <a:latin typeface="Karla" pitchFamily="2" charset="77"/>
            </a:endParaRPr>
          </a:p>
        </p:txBody>
      </p:sp>
    </p:spTree>
    <p:extLst>
      <p:ext uri="{BB962C8B-B14F-4D97-AF65-F5344CB8AC3E}">
        <p14:creationId xmlns:p14="http://schemas.microsoft.com/office/powerpoint/2010/main" val="162690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E57C06-A9CC-43C5-A5B7-7CD67B18BA06}"/>
              </a:ext>
            </a:extLst>
          </p:cNvPr>
          <p:cNvPicPr>
            <a:picLocks noChangeAspect="1"/>
          </p:cNvPicPr>
          <p:nvPr/>
        </p:nvPicPr>
        <p:blipFill>
          <a:blip r:embed="rId2"/>
          <a:stretch>
            <a:fillRect/>
          </a:stretch>
        </p:blipFill>
        <p:spPr>
          <a:xfrm>
            <a:off x="305516" y="2945475"/>
            <a:ext cx="4138839" cy="1045162"/>
          </a:xfrm>
          <a:prstGeom prst="rect">
            <a:avLst/>
          </a:prstGeom>
          <a:ln>
            <a:solidFill>
              <a:schemeClr val="bg1">
                <a:lumMod val="85000"/>
              </a:schemeClr>
            </a:solidFill>
          </a:ln>
        </p:spPr>
      </p:pic>
      <p:sp>
        <p:nvSpPr>
          <p:cNvPr id="15" name="Rectangle 14">
            <a:extLst>
              <a:ext uri="{FF2B5EF4-FFF2-40B4-BE49-F238E27FC236}">
                <a16:creationId xmlns:a16="http://schemas.microsoft.com/office/drawing/2014/main" id="{81C1DBC1-A8A1-48AB-9BD6-53FB588510B5}"/>
              </a:ext>
            </a:extLst>
          </p:cNvPr>
          <p:cNvSpPr/>
          <p:nvPr/>
        </p:nvSpPr>
        <p:spPr>
          <a:xfrm>
            <a:off x="305516" y="1340105"/>
            <a:ext cx="11210100" cy="1492117"/>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solidFill>
                  <a:srgbClr val="0094DA"/>
                </a:solidFill>
                <a:latin typeface="Montserrat" pitchFamily="2" charset="77"/>
              </a:rPr>
              <a:t>Click on the blue dropdown arrow to:</a:t>
            </a:r>
          </a:p>
          <a:p>
            <a:pPr marL="228600" indent="-228600">
              <a:buAutoNum type="arabicPeriod"/>
            </a:pPr>
            <a:r>
              <a:rPr lang="en-US" sz="1400" dirty="0">
                <a:solidFill>
                  <a:srgbClr val="0094DA"/>
                </a:solidFill>
                <a:latin typeface="Montserrat" pitchFamily="2" charset="77"/>
              </a:rPr>
              <a:t>Type name (or partial name) of a report in the search bar* or</a:t>
            </a:r>
          </a:p>
          <a:p>
            <a:pPr marL="228600" indent="-228600">
              <a:buAutoNum type="arabicPeriod"/>
            </a:pPr>
            <a:r>
              <a:rPr lang="en-US" sz="1400" dirty="0">
                <a:solidFill>
                  <a:srgbClr val="0094DA"/>
                </a:solidFill>
                <a:latin typeface="Montserrat" pitchFamily="2" charset="77"/>
              </a:rPr>
              <a:t>Select name from the dropdown*</a:t>
            </a:r>
          </a:p>
          <a:p>
            <a:pPr marL="685800" lvl="1" indent="-228600">
              <a:buFont typeface="Arial" panose="020B0604020202020204" pitchFamily="34" charset="0"/>
              <a:buChar char="•"/>
            </a:pPr>
            <a:r>
              <a:rPr lang="en-US" sz="1400" dirty="0">
                <a:solidFill>
                  <a:srgbClr val="0094DA"/>
                </a:solidFill>
                <a:latin typeface="Montserrat" pitchFamily="2" charset="77"/>
              </a:rPr>
              <a:t>Expand hierarchically by clicking on the arrow on the left </a:t>
            </a:r>
          </a:p>
          <a:p>
            <a:pPr marL="685800" lvl="1" indent="-228600">
              <a:buFont typeface="Arial" panose="020B0604020202020204" pitchFamily="34" charset="0"/>
              <a:buChar char="•"/>
            </a:pPr>
            <a:r>
              <a:rPr lang="en-US" sz="1400" dirty="0">
                <a:solidFill>
                  <a:srgbClr val="0094DA"/>
                </a:solidFill>
                <a:latin typeface="Montserrat" pitchFamily="2" charset="77"/>
              </a:rPr>
              <a:t>Select manager by clicking on the hamburger icon          on the right in the “view” column</a:t>
            </a:r>
          </a:p>
          <a:p>
            <a:pPr marL="228600" indent="-228600">
              <a:buAutoNum type="arabicPeriod"/>
            </a:pPr>
            <a:endParaRPr lang="en-US" sz="1400" dirty="0">
              <a:solidFill>
                <a:srgbClr val="0094DA"/>
              </a:solidFill>
              <a:latin typeface="Montserrat" pitchFamily="2" charset="77"/>
            </a:endParaRPr>
          </a:p>
        </p:txBody>
      </p:sp>
      <p:sp>
        <p:nvSpPr>
          <p:cNvPr id="16" name="Rectangle 15">
            <a:extLst>
              <a:ext uri="{FF2B5EF4-FFF2-40B4-BE49-F238E27FC236}">
                <a16:creationId xmlns:a16="http://schemas.microsoft.com/office/drawing/2014/main" id="{30B52A2A-0018-4782-BA3B-F276371A0939}"/>
              </a:ext>
            </a:extLst>
          </p:cNvPr>
          <p:cNvSpPr/>
          <p:nvPr/>
        </p:nvSpPr>
        <p:spPr>
          <a:xfrm>
            <a:off x="3738880" y="3467908"/>
            <a:ext cx="599658" cy="218795"/>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FE76CDF-779D-4093-A230-C579DE031D92}"/>
              </a:ext>
            </a:extLst>
          </p:cNvPr>
          <p:cNvPicPr>
            <a:picLocks noChangeAspect="1"/>
          </p:cNvPicPr>
          <p:nvPr/>
        </p:nvPicPr>
        <p:blipFill>
          <a:blip r:embed="rId3"/>
          <a:stretch>
            <a:fillRect/>
          </a:stretch>
        </p:blipFill>
        <p:spPr>
          <a:xfrm>
            <a:off x="319042" y="4401070"/>
            <a:ext cx="5484859" cy="1538436"/>
          </a:xfrm>
          <a:prstGeom prst="rect">
            <a:avLst/>
          </a:prstGeom>
          <a:ln w="15875">
            <a:solidFill>
              <a:schemeClr val="bg1">
                <a:lumMod val="85000"/>
              </a:schemeClr>
            </a:solidFill>
          </a:ln>
        </p:spPr>
      </p:pic>
      <p:sp>
        <p:nvSpPr>
          <p:cNvPr id="31" name="TextBox 30">
            <a:extLst>
              <a:ext uri="{FF2B5EF4-FFF2-40B4-BE49-F238E27FC236}">
                <a16:creationId xmlns:a16="http://schemas.microsoft.com/office/drawing/2014/main" id="{AC472289-6CF5-4004-A726-C182936DFDEE}"/>
              </a:ext>
            </a:extLst>
          </p:cNvPr>
          <p:cNvSpPr txBox="1"/>
          <p:nvPr/>
        </p:nvSpPr>
        <p:spPr>
          <a:xfrm>
            <a:off x="3461077" y="3370434"/>
            <a:ext cx="221378" cy="218795"/>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1</a:t>
            </a:r>
          </a:p>
        </p:txBody>
      </p:sp>
      <p:sp>
        <p:nvSpPr>
          <p:cNvPr id="32" name="Rectangle 31">
            <a:extLst>
              <a:ext uri="{FF2B5EF4-FFF2-40B4-BE49-F238E27FC236}">
                <a16:creationId xmlns:a16="http://schemas.microsoft.com/office/drawing/2014/main" id="{49C179CC-DFF4-4C35-866B-7F03672713DA}"/>
              </a:ext>
            </a:extLst>
          </p:cNvPr>
          <p:cNvSpPr/>
          <p:nvPr/>
        </p:nvSpPr>
        <p:spPr>
          <a:xfrm>
            <a:off x="479726" y="4884037"/>
            <a:ext cx="3527377" cy="402280"/>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E723A742-8264-44EE-B50C-015A7F6ECA3F}"/>
              </a:ext>
            </a:extLst>
          </p:cNvPr>
          <p:cNvSpPr txBox="1"/>
          <p:nvPr/>
        </p:nvSpPr>
        <p:spPr>
          <a:xfrm>
            <a:off x="5545356" y="3710806"/>
            <a:ext cx="221378" cy="218795"/>
          </a:xfrm>
          <a:prstGeom prst="rect">
            <a:avLst/>
          </a:prstGeom>
          <a:solidFill>
            <a:schemeClr val="tx2"/>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2</a:t>
            </a:r>
          </a:p>
        </p:txBody>
      </p:sp>
      <p:pic>
        <p:nvPicPr>
          <p:cNvPr id="35" name="Picture 34">
            <a:extLst>
              <a:ext uri="{FF2B5EF4-FFF2-40B4-BE49-F238E27FC236}">
                <a16:creationId xmlns:a16="http://schemas.microsoft.com/office/drawing/2014/main" id="{7A34786C-29F0-4CA4-BA4E-9F172F486043}"/>
              </a:ext>
            </a:extLst>
          </p:cNvPr>
          <p:cNvPicPr>
            <a:picLocks noChangeAspect="1"/>
          </p:cNvPicPr>
          <p:nvPr/>
        </p:nvPicPr>
        <p:blipFill>
          <a:blip r:embed="rId4"/>
          <a:stretch>
            <a:fillRect/>
          </a:stretch>
        </p:blipFill>
        <p:spPr>
          <a:xfrm>
            <a:off x="5935102" y="2928195"/>
            <a:ext cx="5580514" cy="3470416"/>
          </a:xfrm>
          <a:prstGeom prst="rect">
            <a:avLst/>
          </a:prstGeom>
          <a:ln w="15875">
            <a:solidFill>
              <a:schemeClr val="bg1">
                <a:lumMod val="85000"/>
              </a:schemeClr>
            </a:solidFill>
          </a:ln>
        </p:spPr>
      </p:pic>
      <p:cxnSp>
        <p:nvCxnSpPr>
          <p:cNvPr id="36" name="Straight Arrow Connector 35">
            <a:extLst>
              <a:ext uri="{FF2B5EF4-FFF2-40B4-BE49-F238E27FC236}">
                <a16:creationId xmlns:a16="http://schemas.microsoft.com/office/drawing/2014/main" id="{404BBF88-3D70-4DC2-A09C-AD4C2B1D9087}"/>
              </a:ext>
            </a:extLst>
          </p:cNvPr>
          <p:cNvCxnSpPr>
            <a:cxnSpLocks/>
          </p:cNvCxnSpPr>
          <p:nvPr/>
        </p:nvCxnSpPr>
        <p:spPr>
          <a:xfrm flipH="1">
            <a:off x="1047638" y="3879662"/>
            <a:ext cx="2691242" cy="1289407"/>
          </a:xfrm>
          <a:prstGeom prst="straightConnector1">
            <a:avLst/>
          </a:prstGeom>
          <a:ln w="38100" cmpd="sng">
            <a:solidFill>
              <a:srgbClr val="8E9393">
                <a:alpha val="69804"/>
              </a:srgbClr>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6055D4AB-1792-442D-A6A4-CA35EBE98C8E}"/>
              </a:ext>
            </a:extLst>
          </p:cNvPr>
          <p:cNvSpPr/>
          <p:nvPr/>
        </p:nvSpPr>
        <p:spPr>
          <a:xfrm>
            <a:off x="5935102" y="3579621"/>
            <a:ext cx="341717" cy="888103"/>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4500550B-4275-4FE2-8145-1129CC0C7736}"/>
              </a:ext>
            </a:extLst>
          </p:cNvPr>
          <p:cNvPicPr>
            <a:picLocks noChangeAspect="1"/>
          </p:cNvPicPr>
          <p:nvPr/>
        </p:nvPicPr>
        <p:blipFill>
          <a:blip r:embed="rId5"/>
          <a:stretch>
            <a:fillRect/>
          </a:stretch>
        </p:blipFill>
        <p:spPr>
          <a:xfrm>
            <a:off x="5687938" y="2295155"/>
            <a:ext cx="279740" cy="201064"/>
          </a:xfrm>
          <a:prstGeom prst="rect">
            <a:avLst/>
          </a:prstGeom>
        </p:spPr>
      </p:pic>
      <p:pic>
        <p:nvPicPr>
          <p:cNvPr id="45" name="Picture 44">
            <a:extLst>
              <a:ext uri="{FF2B5EF4-FFF2-40B4-BE49-F238E27FC236}">
                <a16:creationId xmlns:a16="http://schemas.microsoft.com/office/drawing/2014/main" id="{6C9E5C81-324A-408B-BB3D-6C953670AF3F}"/>
              </a:ext>
            </a:extLst>
          </p:cNvPr>
          <p:cNvPicPr>
            <a:picLocks noChangeAspect="1"/>
          </p:cNvPicPr>
          <p:nvPr/>
        </p:nvPicPr>
        <p:blipFill>
          <a:blip r:embed="rId6"/>
          <a:stretch>
            <a:fillRect/>
          </a:stretch>
        </p:blipFill>
        <p:spPr>
          <a:xfrm>
            <a:off x="6186292" y="2096877"/>
            <a:ext cx="181054" cy="165310"/>
          </a:xfrm>
          <a:prstGeom prst="rect">
            <a:avLst/>
          </a:prstGeom>
        </p:spPr>
      </p:pic>
      <p:cxnSp>
        <p:nvCxnSpPr>
          <p:cNvPr id="46" name="Straight Arrow Connector 45">
            <a:extLst>
              <a:ext uri="{FF2B5EF4-FFF2-40B4-BE49-F238E27FC236}">
                <a16:creationId xmlns:a16="http://schemas.microsoft.com/office/drawing/2014/main" id="{08899DFD-E3A4-4DD3-9D19-A44CCBAB2519}"/>
              </a:ext>
            </a:extLst>
          </p:cNvPr>
          <p:cNvCxnSpPr>
            <a:cxnSpLocks/>
            <a:stCxn id="33" idx="3"/>
          </p:cNvCxnSpPr>
          <p:nvPr/>
        </p:nvCxnSpPr>
        <p:spPr>
          <a:xfrm>
            <a:off x="5766734" y="3820204"/>
            <a:ext cx="224778" cy="0"/>
          </a:xfrm>
          <a:prstGeom prst="straightConnector1">
            <a:avLst/>
          </a:prstGeom>
          <a:ln w="38100" cmpd="sng">
            <a:solidFill>
              <a:srgbClr val="8E9393">
                <a:alpha val="69804"/>
              </a:srgbClr>
            </a:solidFill>
            <a:tailEnd type="arrow"/>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589C8994-1C84-4C94-862D-DDBBCFCAFC1B}"/>
              </a:ext>
            </a:extLst>
          </p:cNvPr>
          <p:cNvSpPr txBox="1"/>
          <p:nvPr/>
        </p:nvSpPr>
        <p:spPr>
          <a:xfrm>
            <a:off x="5827808" y="6368321"/>
            <a:ext cx="5580514" cy="400110"/>
          </a:xfrm>
          <a:prstGeom prst="rect">
            <a:avLst/>
          </a:prstGeom>
          <a:noFill/>
        </p:spPr>
        <p:txBody>
          <a:bodyPr wrap="square" rtlCol="0" anchor="ctr">
            <a:spAutoFit/>
          </a:bodyPr>
          <a:lstStyle/>
          <a:p>
            <a:r>
              <a:rPr lang="en-US" sz="1000" i="1" dirty="0">
                <a:solidFill>
                  <a:srgbClr val="0094DA"/>
                </a:solidFill>
                <a:latin typeface="+mj-lt"/>
              </a:rPr>
              <a:t>*Note: You will have access only to your own group and any managers that report to you (if they qualified for a report)</a:t>
            </a:r>
          </a:p>
        </p:txBody>
      </p:sp>
      <p:grpSp>
        <p:nvGrpSpPr>
          <p:cNvPr id="20" name="Group 19">
            <a:extLst>
              <a:ext uri="{FF2B5EF4-FFF2-40B4-BE49-F238E27FC236}">
                <a16:creationId xmlns:a16="http://schemas.microsoft.com/office/drawing/2014/main" id="{E2B26E84-C997-4BF1-8FC1-AE4103C8B468}"/>
              </a:ext>
            </a:extLst>
          </p:cNvPr>
          <p:cNvGrpSpPr/>
          <p:nvPr/>
        </p:nvGrpSpPr>
        <p:grpSpPr>
          <a:xfrm>
            <a:off x="319042" y="639181"/>
            <a:ext cx="8281376" cy="591528"/>
            <a:chOff x="431312" y="1449288"/>
            <a:chExt cx="8281376" cy="591528"/>
          </a:xfrm>
        </p:grpSpPr>
        <p:pic>
          <p:nvPicPr>
            <p:cNvPr id="21" name="Picture 20">
              <a:extLst>
                <a:ext uri="{FF2B5EF4-FFF2-40B4-BE49-F238E27FC236}">
                  <a16:creationId xmlns:a16="http://schemas.microsoft.com/office/drawing/2014/main" id="{E361EF35-8437-4A8F-A909-233FF972EC7D}"/>
                </a:ext>
              </a:extLst>
            </p:cNvPr>
            <p:cNvPicPr>
              <a:picLocks noChangeAspect="1"/>
            </p:cNvPicPr>
            <p:nvPr/>
          </p:nvPicPr>
          <p:blipFill>
            <a:blip r:embed="rId7"/>
            <a:stretch>
              <a:fillRect/>
            </a:stretch>
          </p:blipFill>
          <p:spPr>
            <a:xfrm>
              <a:off x="431312" y="1449289"/>
              <a:ext cx="8281376" cy="591527"/>
            </a:xfrm>
            <a:prstGeom prst="rect">
              <a:avLst/>
            </a:prstGeom>
            <a:ln>
              <a:solidFill>
                <a:schemeClr val="bg1">
                  <a:lumMod val="85000"/>
                </a:schemeClr>
              </a:solidFill>
            </a:ln>
          </p:spPr>
        </p:pic>
        <p:pic>
          <p:nvPicPr>
            <p:cNvPr id="24" name="Picture 23">
              <a:extLst>
                <a:ext uri="{FF2B5EF4-FFF2-40B4-BE49-F238E27FC236}">
                  <a16:creationId xmlns:a16="http://schemas.microsoft.com/office/drawing/2014/main" id="{9FA6BD74-A04E-4359-ACBD-36191A849884}"/>
                </a:ext>
              </a:extLst>
            </p:cNvPr>
            <p:cNvPicPr>
              <a:picLocks noChangeAspect="1"/>
            </p:cNvPicPr>
            <p:nvPr/>
          </p:nvPicPr>
          <p:blipFill>
            <a:blip r:embed="rId8"/>
            <a:stretch>
              <a:fillRect/>
            </a:stretch>
          </p:blipFill>
          <p:spPr>
            <a:xfrm>
              <a:off x="4502427" y="1449288"/>
              <a:ext cx="2222014" cy="583707"/>
            </a:xfrm>
            <a:prstGeom prst="rect">
              <a:avLst/>
            </a:prstGeom>
            <a:ln>
              <a:solidFill>
                <a:schemeClr val="bg1">
                  <a:lumMod val="85000"/>
                </a:schemeClr>
              </a:solidFill>
            </a:ln>
          </p:spPr>
        </p:pic>
      </p:grpSp>
      <p:sp>
        <p:nvSpPr>
          <p:cNvPr id="25" name="Rectangle 24">
            <a:extLst>
              <a:ext uri="{FF2B5EF4-FFF2-40B4-BE49-F238E27FC236}">
                <a16:creationId xmlns:a16="http://schemas.microsoft.com/office/drawing/2014/main" id="{F644ABFB-0F32-4530-9456-87775E1212C7}"/>
              </a:ext>
            </a:extLst>
          </p:cNvPr>
          <p:cNvSpPr/>
          <p:nvPr/>
        </p:nvSpPr>
        <p:spPr>
          <a:xfrm>
            <a:off x="606959" y="639181"/>
            <a:ext cx="1470992" cy="591528"/>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81;p1">
            <a:extLst>
              <a:ext uri="{FF2B5EF4-FFF2-40B4-BE49-F238E27FC236}">
                <a16:creationId xmlns:a16="http://schemas.microsoft.com/office/drawing/2014/main" id="{31F1F374-403F-E99C-F8FC-715ACCE36D3C}"/>
              </a:ext>
            </a:extLst>
          </p:cNvPr>
          <p:cNvSpPr txBox="1"/>
          <p:nvPr/>
        </p:nvSpPr>
        <p:spPr>
          <a:xfrm>
            <a:off x="7366000" y="254806"/>
            <a:ext cx="4488815"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dirty="0">
                <a:solidFill>
                  <a:schemeClr val="dk2"/>
                </a:solidFill>
                <a:latin typeface="Montserrat"/>
                <a:ea typeface="Montserrat"/>
                <a:cs typeface="Montserrat"/>
                <a:sym typeface="Montserrat"/>
              </a:rPr>
              <a:t>Dashboard- Select Reports to Review</a:t>
            </a:r>
            <a:endParaRPr b="0" i="0" u="none" strike="noStrike" cap="none" dirty="0">
              <a:solidFill>
                <a:srgbClr val="000000"/>
              </a:solidFill>
              <a:latin typeface="Montserrat"/>
              <a:ea typeface="Montserrat"/>
              <a:cs typeface="Montserrat"/>
              <a:sym typeface="Montserrat"/>
            </a:endParaRPr>
          </a:p>
        </p:txBody>
      </p:sp>
      <p:sp>
        <p:nvSpPr>
          <p:cNvPr id="2" name="Google Shape;84;p1">
            <a:extLst>
              <a:ext uri="{FF2B5EF4-FFF2-40B4-BE49-F238E27FC236}">
                <a16:creationId xmlns:a16="http://schemas.microsoft.com/office/drawing/2014/main" id="{C92B07C8-C371-F4D5-E554-4DAE9F6E95A0}"/>
              </a:ext>
            </a:extLst>
          </p:cNvPr>
          <p:cNvSpPr txBox="1">
            <a:spLocks noGrp="1"/>
          </p:cNvSpPr>
          <p:nvPr>
            <p:ph type="sldNum" sz="quarter" idx="12"/>
          </p:nvPr>
        </p:nvSpPr>
        <p:spPr>
          <a:xfrm>
            <a:off x="9111615"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dirty="0">
                <a:latin typeface="Karla" pitchFamily="2" charset="77"/>
              </a:rPr>
              <a:t>0</a:t>
            </a:r>
            <a:fld id="{00000000-1234-1234-1234-123412341234}" type="slidenum">
              <a:rPr lang="en-US">
                <a:latin typeface="Karla" pitchFamily="2" charset="77"/>
              </a:rPr>
              <a:t>6</a:t>
            </a:fld>
            <a:endParaRPr dirty="0">
              <a:latin typeface="Karla" pitchFamily="2" charset="77"/>
            </a:endParaRPr>
          </a:p>
        </p:txBody>
      </p:sp>
    </p:spTree>
    <p:extLst>
      <p:ext uri="{BB962C8B-B14F-4D97-AF65-F5344CB8AC3E}">
        <p14:creationId xmlns:p14="http://schemas.microsoft.com/office/powerpoint/2010/main" val="4032413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33B56B-380E-7853-60FD-D40977342AD3}"/>
              </a:ext>
            </a:extLst>
          </p:cNvPr>
          <p:cNvPicPr>
            <a:picLocks noChangeAspect="1"/>
          </p:cNvPicPr>
          <p:nvPr/>
        </p:nvPicPr>
        <p:blipFill>
          <a:blip r:embed="rId2"/>
          <a:stretch>
            <a:fillRect/>
          </a:stretch>
        </p:blipFill>
        <p:spPr>
          <a:xfrm>
            <a:off x="2406404" y="1439051"/>
            <a:ext cx="8174035" cy="3967276"/>
          </a:xfrm>
          <a:prstGeom prst="rect">
            <a:avLst/>
          </a:prstGeom>
          <a:ln>
            <a:solidFill>
              <a:schemeClr val="bg1">
                <a:lumMod val="85000"/>
              </a:schemeClr>
            </a:solidFill>
          </a:ln>
        </p:spPr>
      </p:pic>
      <p:grpSp>
        <p:nvGrpSpPr>
          <p:cNvPr id="2" name="Group 1">
            <a:extLst>
              <a:ext uri="{FF2B5EF4-FFF2-40B4-BE49-F238E27FC236}">
                <a16:creationId xmlns:a16="http://schemas.microsoft.com/office/drawing/2014/main" id="{A30C35AE-D4BA-40F7-A884-B04D7F6D24ED}"/>
              </a:ext>
            </a:extLst>
          </p:cNvPr>
          <p:cNvGrpSpPr/>
          <p:nvPr/>
        </p:nvGrpSpPr>
        <p:grpSpPr>
          <a:xfrm>
            <a:off x="459764" y="1778001"/>
            <a:ext cx="1743185" cy="3465118"/>
            <a:chOff x="94004" y="1694111"/>
            <a:chExt cx="1743185" cy="3465118"/>
          </a:xfrm>
          <a:solidFill>
            <a:schemeClr val="accent1"/>
          </a:solidFill>
        </p:grpSpPr>
        <p:sp>
          <p:nvSpPr>
            <p:cNvPr id="28" name="Rectangle 27">
              <a:extLst>
                <a:ext uri="{FF2B5EF4-FFF2-40B4-BE49-F238E27FC236}">
                  <a16:creationId xmlns:a16="http://schemas.microsoft.com/office/drawing/2014/main" id="{193160D0-34CD-4A3D-943F-5C8975056D44}"/>
                </a:ext>
              </a:extLst>
            </p:cNvPr>
            <p:cNvSpPr/>
            <p:nvPr/>
          </p:nvSpPr>
          <p:spPr>
            <a:xfrm>
              <a:off x="94004" y="1694111"/>
              <a:ext cx="1743185" cy="3465118"/>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050" dirty="0">
                  <a:solidFill>
                    <a:srgbClr val="0094DA"/>
                  </a:solidFill>
                  <a:latin typeface="Montserrat" pitchFamily="2" charset="77"/>
                </a:rPr>
                <a:t>This carousel covers the different survey dimensions (areas of focus). You’ll see your percent favorable, plus how your score compares to previous years (if available) and the organization overall.</a:t>
              </a:r>
            </a:p>
            <a:p>
              <a:r>
                <a:rPr lang="en-US" sz="1050" dirty="0">
                  <a:solidFill>
                    <a:srgbClr val="0094DA"/>
                  </a:solidFill>
                  <a:latin typeface="Montserrat" pitchFamily="2" charset="77"/>
                </a:rPr>
                <a:t>Dimension Details</a:t>
              </a:r>
            </a:p>
            <a:p>
              <a:r>
                <a:rPr lang="en-US" sz="1050" dirty="0">
                  <a:solidFill>
                    <a:srgbClr val="0094DA"/>
                  </a:solidFill>
                  <a:latin typeface="Montserrat" pitchFamily="2" charset="77"/>
                </a:rPr>
                <a:t>Click       or       to </a:t>
              </a:r>
            </a:p>
            <a:p>
              <a:r>
                <a:rPr lang="en-US" sz="1050" dirty="0">
                  <a:solidFill>
                    <a:srgbClr val="0094DA"/>
                  </a:solidFill>
                  <a:latin typeface="Montserrat" pitchFamily="2" charset="77"/>
                </a:rPr>
                <a:t>cycle through all dimensions.</a:t>
              </a:r>
            </a:p>
            <a:p>
              <a:endParaRPr lang="en-US" sz="1050" dirty="0">
                <a:solidFill>
                  <a:srgbClr val="0094DA"/>
                </a:solidFill>
                <a:latin typeface="Montserrat" pitchFamily="2" charset="77"/>
              </a:endParaRPr>
            </a:p>
            <a:p>
              <a:r>
                <a:rPr lang="en-US" sz="1050" dirty="0">
                  <a:solidFill>
                    <a:srgbClr val="0094DA"/>
                  </a:solidFill>
                  <a:latin typeface="Montserrat" pitchFamily="2" charset="77"/>
                </a:rPr>
                <a:t>Clicking on a dimension in the carousel above will open the items for each dimension.</a:t>
              </a:r>
            </a:p>
            <a:p>
              <a:endParaRPr lang="en-US" sz="1050" dirty="0">
                <a:solidFill>
                  <a:srgbClr val="0094DA"/>
                </a:solidFill>
                <a:latin typeface="Montserrat" pitchFamily="2" charset="77"/>
              </a:endParaRPr>
            </a:p>
          </p:txBody>
        </p:sp>
        <p:pic>
          <p:nvPicPr>
            <p:cNvPr id="59" name="Picture 58">
              <a:extLst>
                <a:ext uri="{FF2B5EF4-FFF2-40B4-BE49-F238E27FC236}">
                  <a16:creationId xmlns:a16="http://schemas.microsoft.com/office/drawing/2014/main" id="{3C9CC412-0089-4A9A-B506-EC552EB60234}"/>
                </a:ext>
              </a:extLst>
            </p:cNvPr>
            <p:cNvPicPr>
              <a:picLocks noChangeAspect="1"/>
            </p:cNvPicPr>
            <p:nvPr/>
          </p:nvPicPr>
          <p:blipFill>
            <a:blip r:embed="rId3"/>
            <a:stretch>
              <a:fillRect/>
            </a:stretch>
          </p:blipFill>
          <p:spPr>
            <a:xfrm>
              <a:off x="930851" y="3521007"/>
              <a:ext cx="176030" cy="163965"/>
            </a:xfrm>
            <a:prstGeom prst="rect">
              <a:avLst/>
            </a:prstGeom>
            <a:grpFill/>
            <a:ln>
              <a:solidFill>
                <a:schemeClr val="bg1">
                  <a:lumMod val="85000"/>
                </a:schemeClr>
              </a:solidFill>
            </a:ln>
          </p:spPr>
        </p:pic>
        <p:pic>
          <p:nvPicPr>
            <p:cNvPr id="19" name="Picture 18">
              <a:extLst>
                <a:ext uri="{FF2B5EF4-FFF2-40B4-BE49-F238E27FC236}">
                  <a16:creationId xmlns:a16="http://schemas.microsoft.com/office/drawing/2014/main" id="{718668DB-D88F-4455-9364-24788F72CE6C}"/>
                </a:ext>
              </a:extLst>
            </p:cNvPr>
            <p:cNvPicPr>
              <a:picLocks noChangeAspect="1"/>
            </p:cNvPicPr>
            <p:nvPr/>
          </p:nvPicPr>
          <p:blipFill>
            <a:blip r:embed="rId3"/>
            <a:stretch>
              <a:fillRect/>
            </a:stretch>
          </p:blipFill>
          <p:spPr>
            <a:xfrm flipH="1">
              <a:off x="543710" y="3516038"/>
              <a:ext cx="176030" cy="163965"/>
            </a:xfrm>
            <a:prstGeom prst="rect">
              <a:avLst/>
            </a:prstGeom>
            <a:grpFill/>
            <a:ln>
              <a:solidFill>
                <a:schemeClr val="bg1">
                  <a:lumMod val="85000"/>
                </a:schemeClr>
              </a:solidFill>
            </a:ln>
          </p:spPr>
        </p:pic>
      </p:grpSp>
      <p:cxnSp>
        <p:nvCxnSpPr>
          <p:cNvPr id="21" name="Straight Arrow Connector 20">
            <a:extLst>
              <a:ext uri="{FF2B5EF4-FFF2-40B4-BE49-F238E27FC236}">
                <a16:creationId xmlns:a16="http://schemas.microsoft.com/office/drawing/2014/main" id="{9F1D7658-C04E-4D79-963C-632A85743A97}"/>
              </a:ext>
            </a:extLst>
          </p:cNvPr>
          <p:cNvCxnSpPr>
            <a:cxnSpLocks/>
          </p:cNvCxnSpPr>
          <p:nvPr/>
        </p:nvCxnSpPr>
        <p:spPr>
          <a:xfrm>
            <a:off x="1976629" y="2451285"/>
            <a:ext cx="571677" cy="0"/>
          </a:xfrm>
          <a:prstGeom prst="straightConnector1">
            <a:avLst/>
          </a:prstGeom>
          <a:ln w="38100" cmpd="sng">
            <a:solidFill>
              <a:srgbClr val="8E9393">
                <a:alpha val="69804"/>
              </a:srgbClr>
            </a:solidFill>
            <a:tailEnd type="arrow"/>
          </a:ln>
        </p:spPr>
        <p:style>
          <a:lnRef idx="2">
            <a:schemeClr val="accent1"/>
          </a:lnRef>
          <a:fillRef idx="0">
            <a:schemeClr val="accent1"/>
          </a:fillRef>
          <a:effectRef idx="1">
            <a:schemeClr val="accent1"/>
          </a:effectRef>
          <a:fontRef idx="minor">
            <a:schemeClr val="tx1"/>
          </a:fontRef>
        </p:style>
      </p:cxnSp>
      <p:pic>
        <p:nvPicPr>
          <p:cNvPr id="36" name="Picture 35">
            <a:extLst>
              <a:ext uri="{FF2B5EF4-FFF2-40B4-BE49-F238E27FC236}">
                <a16:creationId xmlns:a16="http://schemas.microsoft.com/office/drawing/2014/main" id="{00D8D4BE-F27F-481A-B127-8E68D146B8F2}"/>
              </a:ext>
            </a:extLst>
          </p:cNvPr>
          <p:cNvPicPr>
            <a:picLocks noChangeAspect="1"/>
          </p:cNvPicPr>
          <p:nvPr/>
        </p:nvPicPr>
        <p:blipFill>
          <a:blip r:embed="rId4"/>
          <a:stretch>
            <a:fillRect/>
          </a:stretch>
        </p:blipFill>
        <p:spPr>
          <a:xfrm>
            <a:off x="8231708" y="5406327"/>
            <a:ext cx="3484681" cy="914935"/>
          </a:xfrm>
          <a:prstGeom prst="rect">
            <a:avLst/>
          </a:prstGeom>
          <a:ln w="15875">
            <a:solidFill>
              <a:schemeClr val="bg1">
                <a:lumMod val="85000"/>
              </a:schemeClr>
            </a:solidFill>
          </a:ln>
        </p:spPr>
      </p:pic>
      <p:pic>
        <p:nvPicPr>
          <p:cNvPr id="38" name="Picture 37">
            <a:extLst>
              <a:ext uri="{FF2B5EF4-FFF2-40B4-BE49-F238E27FC236}">
                <a16:creationId xmlns:a16="http://schemas.microsoft.com/office/drawing/2014/main" id="{1755372A-F641-4EF2-BBA8-394FFA653F0B}"/>
              </a:ext>
            </a:extLst>
          </p:cNvPr>
          <p:cNvPicPr>
            <a:picLocks noChangeAspect="1"/>
          </p:cNvPicPr>
          <p:nvPr/>
        </p:nvPicPr>
        <p:blipFill>
          <a:blip r:embed="rId5"/>
          <a:stretch>
            <a:fillRect/>
          </a:stretch>
        </p:blipFill>
        <p:spPr>
          <a:xfrm>
            <a:off x="6690206" y="5781887"/>
            <a:ext cx="3484681" cy="938210"/>
          </a:xfrm>
          <a:prstGeom prst="rect">
            <a:avLst/>
          </a:prstGeom>
          <a:ln w="15875">
            <a:solidFill>
              <a:schemeClr val="bg1">
                <a:lumMod val="85000"/>
              </a:schemeClr>
            </a:solidFill>
          </a:ln>
        </p:spPr>
      </p:pic>
      <p:cxnSp>
        <p:nvCxnSpPr>
          <p:cNvPr id="39" name="Straight Arrow Connector 38">
            <a:extLst>
              <a:ext uri="{FF2B5EF4-FFF2-40B4-BE49-F238E27FC236}">
                <a16:creationId xmlns:a16="http://schemas.microsoft.com/office/drawing/2014/main" id="{8BF42622-1550-4814-8EF9-9D401A901D25}"/>
              </a:ext>
            </a:extLst>
          </p:cNvPr>
          <p:cNvCxnSpPr>
            <a:cxnSpLocks/>
          </p:cNvCxnSpPr>
          <p:nvPr/>
        </p:nvCxnSpPr>
        <p:spPr>
          <a:xfrm>
            <a:off x="2165478" y="2477757"/>
            <a:ext cx="344602" cy="533271"/>
          </a:xfrm>
          <a:prstGeom prst="straightConnector1">
            <a:avLst/>
          </a:prstGeom>
          <a:ln w="38100" cmpd="sng">
            <a:solidFill>
              <a:srgbClr val="8E9393">
                <a:alpha val="69804"/>
              </a:srgbClr>
            </a:solidFill>
            <a:tailEnd type="arrow"/>
          </a:ln>
        </p:spPr>
        <p:style>
          <a:lnRef idx="2">
            <a:schemeClr val="accent1"/>
          </a:lnRef>
          <a:fillRef idx="0">
            <a:schemeClr val="accent1"/>
          </a:fillRef>
          <a:effectRef idx="1">
            <a:schemeClr val="accent1"/>
          </a:effectRef>
          <a:fontRef idx="minor">
            <a:schemeClr val="tx1"/>
          </a:fontRef>
        </p:style>
      </p:cxnSp>
      <p:sp>
        <p:nvSpPr>
          <p:cNvPr id="63" name="Rectangle 62">
            <a:extLst>
              <a:ext uri="{FF2B5EF4-FFF2-40B4-BE49-F238E27FC236}">
                <a16:creationId xmlns:a16="http://schemas.microsoft.com/office/drawing/2014/main" id="{CF92A01F-3B6A-4BC6-A5AA-BFFBCC33ABF3}"/>
              </a:ext>
            </a:extLst>
          </p:cNvPr>
          <p:cNvSpPr/>
          <p:nvPr/>
        </p:nvSpPr>
        <p:spPr>
          <a:xfrm>
            <a:off x="2529840" y="1554481"/>
            <a:ext cx="1656080" cy="223519"/>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A1C85DD9-05D6-45F2-B8D8-91A59D7D8AEC}"/>
              </a:ext>
            </a:extLst>
          </p:cNvPr>
          <p:cNvSpPr txBox="1"/>
          <p:nvPr/>
        </p:nvSpPr>
        <p:spPr>
          <a:xfrm>
            <a:off x="459763" y="245666"/>
            <a:ext cx="8368893" cy="1158297"/>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600">
                <a:solidFill>
                  <a:srgbClr val="0094DA"/>
                </a:solidFill>
                <a:latin typeface=""/>
              </a:defRPr>
            </a:lvl1pPr>
            <a:lvl2pPr marL="685800" lvl="1" indent="-228600">
              <a:buFont typeface="Arial" panose="020B0604020202020204" pitchFamily="34" charset="0"/>
              <a:buChar char="•"/>
              <a:defRPr sz="1600">
                <a:solidFill>
                  <a:srgbClr val="0094DA"/>
                </a:solidFill>
                <a:latin typeface=""/>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200" dirty="0">
                <a:latin typeface="Montserrat" pitchFamily="2" charset="77"/>
              </a:rPr>
              <a:t>In this tab you can view a broad overview of results. View dimension scores and their related items, as well as other available analyses like Most Favorable and Most Unfavorable items, Action Priorities, Most Improved and Most Declined items (based on trend). </a:t>
            </a:r>
          </a:p>
          <a:p>
            <a:endParaRPr lang="en-US" sz="1200" dirty="0">
              <a:latin typeface="Montserrat" pitchFamily="2" charset="77"/>
            </a:endParaRPr>
          </a:p>
          <a:p>
            <a:r>
              <a:rPr lang="en-US" sz="1200" dirty="0">
                <a:latin typeface="Montserrat" pitchFamily="2" charset="77"/>
              </a:rPr>
              <a:t>Note: Click on the top right three vertical dots in any module to download an Excel version or take a screenshot.</a:t>
            </a:r>
          </a:p>
        </p:txBody>
      </p:sp>
      <p:cxnSp>
        <p:nvCxnSpPr>
          <p:cNvPr id="29" name="Straight Arrow Connector 28">
            <a:extLst>
              <a:ext uri="{FF2B5EF4-FFF2-40B4-BE49-F238E27FC236}">
                <a16:creationId xmlns:a16="http://schemas.microsoft.com/office/drawing/2014/main" id="{EA044BF3-414B-4720-A44F-C63907703DF1}"/>
              </a:ext>
            </a:extLst>
          </p:cNvPr>
          <p:cNvCxnSpPr>
            <a:cxnSpLocks/>
            <a:stCxn id="49" idx="3"/>
          </p:cNvCxnSpPr>
          <p:nvPr/>
        </p:nvCxnSpPr>
        <p:spPr>
          <a:xfrm>
            <a:off x="9714346" y="4784159"/>
            <a:ext cx="170991" cy="557222"/>
          </a:xfrm>
          <a:prstGeom prst="straightConnector1">
            <a:avLst/>
          </a:prstGeom>
          <a:ln w="38100" cmpd="sng">
            <a:solidFill>
              <a:srgbClr val="8E9393">
                <a:alpha val="69804"/>
              </a:srgbClr>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3260C7D-6D49-4CBB-B3AE-2F7B79479D1C}"/>
              </a:ext>
            </a:extLst>
          </p:cNvPr>
          <p:cNvSpPr txBox="1"/>
          <p:nvPr/>
        </p:nvSpPr>
        <p:spPr>
          <a:xfrm>
            <a:off x="2406404" y="5573352"/>
            <a:ext cx="4025855" cy="1199296"/>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b="0" i="0">
                <a:solidFill>
                  <a:schemeClr val="lt1"/>
                </a:solidFill>
                <a:effectLst/>
                <a:latin typeface="Mul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0094DA"/>
                </a:solidFill>
                <a:latin typeface="Montserrat" pitchFamily="2" charset="77"/>
              </a:rPr>
              <a:t>Our Action Prioritization algorithm identifies three items that, if acted upon, will have the greatest impact. These items were chosen by analyzing your results and taking organizational strategies into account and focus on issues where you will be able to create real change.</a:t>
            </a:r>
          </a:p>
        </p:txBody>
      </p:sp>
      <p:cxnSp>
        <p:nvCxnSpPr>
          <p:cNvPr id="50" name="Straight Arrow Connector 49">
            <a:extLst>
              <a:ext uri="{FF2B5EF4-FFF2-40B4-BE49-F238E27FC236}">
                <a16:creationId xmlns:a16="http://schemas.microsoft.com/office/drawing/2014/main" id="{84AEADCC-46D0-413A-AF05-F112173EEF42}"/>
              </a:ext>
            </a:extLst>
          </p:cNvPr>
          <p:cNvCxnSpPr>
            <a:cxnSpLocks/>
          </p:cNvCxnSpPr>
          <p:nvPr/>
        </p:nvCxnSpPr>
        <p:spPr>
          <a:xfrm>
            <a:off x="4167351" y="5013309"/>
            <a:ext cx="18569" cy="635651"/>
          </a:xfrm>
          <a:prstGeom prst="straightConnector1">
            <a:avLst/>
          </a:prstGeom>
          <a:ln w="38100" cmpd="sng">
            <a:solidFill>
              <a:srgbClr val="8E9393">
                <a:alpha val="69804"/>
              </a:srgbClr>
            </a:solidFill>
            <a:tailEnd type="arrow"/>
          </a:ln>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8D87EAC3-EBE2-4252-BEBC-C8C63E74B71A}"/>
              </a:ext>
            </a:extLst>
          </p:cNvPr>
          <p:cNvSpPr/>
          <p:nvPr/>
        </p:nvSpPr>
        <p:spPr>
          <a:xfrm>
            <a:off x="10179377" y="4368660"/>
            <a:ext cx="159026" cy="15544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7A5E649B-DC56-4F6E-8788-6C56AEBB9A1D}"/>
              </a:ext>
            </a:extLst>
          </p:cNvPr>
          <p:cNvCxnSpPr>
            <a:cxnSpLocks/>
          </p:cNvCxnSpPr>
          <p:nvPr/>
        </p:nvCxnSpPr>
        <p:spPr>
          <a:xfrm>
            <a:off x="9611360" y="4452304"/>
            <a:ext cx="555318" cy="0"/>
          </a:xfrm>
          <a:prstGeom prst="straightConnector1">
            <a:avLst/>
          </a:prstGeom>
          <a:ln w="38100" cmpd="sng">
            <a:solidFill>
              <a:srgbClr val="8E9393">
                <a:alpha val="69804"/>
              </a:srgbClr>
            </a:solidFill>
            <a:tailEnd type="arrow"/>
          </a:ln>
        </p:spPr>
        <p:style>
          <a:lnRef idx="2">
            <a:schemeClr val="accent1"/>
          </a:lnRef>
          <a:fillRef idx="0">
            <a:schemeClr val="accent1"/>
          </a:fillRef>
          <a:effectRef idx="1">
            <a:schemeClr val="accent1"/>
          </a:effectRef>
          <a:fontRef idx="minor">
            <a:schemeClr val="tx1"/>
          </a:fontRef>
        </p:style>
      </p:cxnSp>
      <p:sp>
        <p:nvSpPr>
          <p:cNvPr id="5" name="Google Shape;81;p1">
            <a:extLst>
              <a:ext uri="{FF2B5EF4-FFF2-40B4-BE49-F238E27FC236}">
                <a16:creationId xmlns:a16="http://schemas.microsoft.com/office/drawing/2014/main" id="{F5957999-4548-BDB0-F18A-B6C194F95F44}"/>
              </a:ext>
            </a:extLst>
          </p:cNvPr>
          <p:cNvSpPr txBox="1"/>
          <p:nvPr/>
        </p:nvSpPr>
        <p:spPr>
          <a:xfrm>
            <a:off x="9103360" y="254807"/>
            <a:ext cx="2751455"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dirty="0">
                <a:solidFill>
                  <a:schemeClr val="dk2"/>
                </a:solidFill>
                <a:latin typeface="Montserrat"/>
                <a:ea typeface="Montserrat"/>
                <a:cs typeface="Montserrat"/>
                <a:sym typeface="Montserrat"/>
              </a:rPr>
              <a:t>Dashboard- Overview</a:t>
            </a:r>
            <a:endParaRPr b="0" i="0" u="none" strike="noStrike" cap="none" dirty="0">
              <a:solidFill>
                <a:srgbClr val="000000"/>
              </a:solidFill>
              <a:latin typeface="Montserrat"/>
              <a:ea typeface="Montserrat"/>
              <a:cs typeface="Montserrat"/>
              <a:sym typeface="Montserrat"/>
            </a:endParaRPr>
          </a:p>
        </p:txBody>
      </p:sp>
      <p:sp>
        <p:nvSpPr>
          <p:cNvPr id="49" name="TextBox 48">
            <a:extLst>
              <a:ext uri="{FF2B5EF4-FFF2-40B4-BE49-F238E27FC236}">
                <a16:creationId xmlns:a16="http://schemas.microsoft.com/office/drawing/2014/main" id="{880C6E18-30A3-4A9A-9A76-27C89529E4D9}"/>
              </a:ext>
            </a:extLst>
          </p:cNvPr>
          <p:cNvSpPr txBox="1"/>
          <p:nvPr/>
        </p:nvSpPr>
        <p:spPr>
          <a:xfrm>
            <a:off x="8231708" y="4368660"/>
            <a:ext cx="1482638" cy="830997"/>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b="0" i="0">
                <a:solidFill>
                  <a:schemeClr val="lt1"/>
                </a:solidFill>
                <a:effectLst/>
                <a:latin typeface="Mul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0094DA"/>
                </a:solidFill>
                <a:latin typeface="Montserrat" pitchFamily="2" charset="77"/>
              </a:rPr>
              <a:t>Click on the </a:t>
            </a:r>
            <a:r>
              <a:rPr lang="en-US" dirty="0">
                <a:solidFill>
                  <a:srgbClr val="0094DA"/>
                </a:solidFill>
                <a:latin typeface="Montserrat" pitchFamily="2" charset="77"/>
                <a:sym typeface="Symbol" panose="05050102010706020507" pitchFamily="18" charset="2"/>
              </a:rPr>
              <a:t> </a:t>
            </a:r>
            <a:r>
              <a:rPr lang="en-US" dirty="0">
                <a:solidFill>
                  <a:srgbClr val="0094DA"/>
                </a:solidFill>
                <a:latin typeface="Montserrat" pitchFamily="2" charset="77"/>
              </a:rPr>
              <a:t>arrow to see the details for each module.</a:t>
            </a:r>
          </a:p>
        </p:txBody>
      </p:sp>
      <p:sp>
        <p:nvSpPr>
          <p:cNvPr id="6" name="Google Shape;84;p1">
            <a:extLst>
              <a:ext uri="{FF2B5EF4-FFF2-40B4-BE49-F238E27FC236}">
                <a16:creationId xmlns:a16="http://schemas.microsoft.com/office/drawing/2014/main" id="{55FBB157-F34F-C0DB-BCD2-45AA45781829}"/>
              </a:ext>
            </a:extLst>
          </p:cNvPr>
          <p:cNvSpPr txBox="1">
            <a:spLocks noGrp="1"/>
          </p:cNvSpPr>
          <p:nvPr>
            <p:ph type="sldNum" sz="quarter" idx="12"/>
          </p:nvPr>
        </p:nvSpPr>
        <p:spPr>
          <a:xfrm>
            <a:off x="9111615"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dirty="0">
                <a:latin typeface="Karla" pitchFamily="2" charset="77"/>
              </a:rPr>
              <a:t>0</a:t>
            </a:r>
            <a:fld id="{00000000-1234-1234-1234-123412341234}" type="slidenum">
              <a:rPr lang="en-US">
                <a:latin typeface="Karla" pitchFamily="2" charset="77"/>
              </a:rPr>
              <a:t>7</a:t>
            </a:fld>
            <a:endParaRPr dirty="0">
              <a:latin typeface="Karla" pitchFamily="2" charset="77"/>
            </a:endParaRPr>
          </a:p>
        </p:txBody>
      </p:sp>
    </p:spTree>
    <p:extLst>
      <p:ext uri="{BB962C8B-B14F-4D97-AF65-F5344CB8AC3E}">
        <p14:creationId xmlns:p14="http://schemas.microsoft.com/office/powerpoint/2010/main" val="3215890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832666-4423-4B77-A30D-F4F4E95C7BC6}"/>
              </a:ext>
            </a:extLst>
          </p:cNvPr>
          <p:cNvPicPr>
            <a:picLocks noChangeAspect="1"/>
          </p:cNvPicPr>
          <p:nvPr/>
        </p:nvPicPr>
        <p:blipFill>
          <a:blip r:embed="rId2"/>
          <a:stretch>
            <a:fillRect/>
          </a:stretch>
        </p:blipFill>
        <p:spPr>
          <a:xfrm>
            <a:off x="996816" y="2138047"/>
            <a:ext cx="9370692" cy="2421979"/>
          </a:xfrm>
          <a:prstGeom prst="rect">
            <a:avLst/>
          </a:prstGeom>
          <a:ln>
            <a:solidFill>
              <a:schemeClr val="bg1">
                <a:lumMod val="85000"/>
              </a:schemeClr>
            </a:solidFill>
          </a:ln>
        </p:spPr>
      </p:pic>
      <p:cxnSp>
        <p:nvCxnSpPr>
          <p:cNvPr id="30" name="Straight Arrow Connector 29">
            <a:extLst>
              <a:ext uri="{FF2B5EF4-FFF2-40B4-BE49-F238E27FC236}">
                <a16:creationId xmlns:a16="http://schemas.microsoft.com/office/drawing/2014/main" id="{FCA114E4-0902-4A97-A776-F0856AC8C3CC}"/>
              </a:ext>
            </a:extLst>
          </p:cNvPr>
          <p:cNvCxnSpPr>
            <a:cxnSpLocks/>
          </p:cNvCxnSpPr>
          <p:nvPr/>
        </p:nvCxnSpPr>
        <p:spPr>
          <a:xfrm>
            <a:off x="2795717" y="5131231"/>
            <a:ext cx="517933" cy="0"/>
          </a:xfrm>
          <a:prstGeom prst="straightConnector1">
            <a:avLst/>
          </a:prstGeom>
          <a:ln w="38100" cmpd="sng">
            <a:solidFill>
              <a:srgbClr val="8E9393">
                <a:alpha val="69804"/>
              </a:srgbClr>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A1C85DD9-05D6-45F2-B8D8-91A59D7D8AEC}"/>
              </a:ext>
            </a:extLst>
          </p:cNvPr>
          <p:cNvSpPr txBox="1"/>
          <p:nvPr/>
        </p:nvSpPr>
        <p:spPr>
          <a:xfrm>
            <a:off x="996817" y="723424"/>
            <a:ext cx="10478712" cy="1266584"/>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600" b="1">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0094DA"/>
                </a:solidFill>
                <a:latin typeface="Montserrat" pitchFamily="2" charset="77"/>
              </a:rPr>
              <a:t>In this tab you can view all dimension results. </a:t>
            </a:r>
          </a:p>
          <a:p>
            <a:r>
              <a:rPr lang="en-US" sz="1200" b="0" i="0" dirty="0">
                <a:solidFill>
                  <a:srgbClr val="0094DA"/>
                </a:solidFill>
                <a:effectLst/>
                <a:latin typeface="Montserrat" pitchFamily="2" charset="77"/>
              </a:rPr>
              <a:t>This tab shows results for all survey dimensions, and (if available) trends and comparisons. You can sort the results using the up and down arrows at the top of the chart. Use the arrow to the left of each dimension to display its questions.</a:t>
            </a:r>
          </a:p>
          <a:p>
            <a:endParaRPr lang="en-US" sz="1400" b="0" i="0" dirty="0">
              <a:solidFill>
                <a:srgbClr val="0094DA"/>
              </a:solidFill>
              <a:effectLst/>
              <a:latin typeface="Montserrat" pitchFamily="2" charset="77"/>
            </a:endParaRPr>
          </a:p>
          <a:p>
            <a:r>
              <a:rPr lang="en-US" sz="1200" dirty="0">
                <a:solidFill>
                  <a:srgbClr val="0094DA"/>
                </a:solidFill>
                <a:latin typeface="Montserrat" pitchFamily="2" charset="77"/>
              </a:rPr>
              <a:t>Note: </a:t>
            </a:r>
            <a:r>
              <a:rPr lang="en-US" sz="1200" b="0" dirty="0">
                <a:solidFill>
                  <a:srgbClr val="0094DA"/>
                </a:solidFill>
                <a:latin typeface="Montserrat" pitchFamily="2" charset="77"/>
              </a:rPr>
              <a:t>Click on the top right three vertical dots in any module to download an Excel version or take a screenshot.</a:t>
            </a:r>
          </a:p>
        </p:txBody>
      </p:sp>
      <p:sp>
        <p:nvSpPr>
          <p:cNvPr id="63" name="Rectangle 62">
            <a:extLst>
              <a:ext uri="{FF2B5EF4-FFF2-40B4-BE49-F238E27FC236}">
                <a16:creationId xmlns:a16="http://schemas.microsoft.com/office/drawing/2014/main" id="{CF92A01F-3B6A-4BC6-A5AA-BFFBCC33ABF3}"/>
              </a:ext>
            </a:extLst>
          </p:cNvPr>
          <p:cNvSpPr/>
          <p:nvPr/>
        </p:nvSpPr>
        <p:spPr>
          <a:xfrm>
            <a:off x="2917462" y="2194964"/>
            <a:ext cx="1835694" cy="183370"/>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A8986CA1-6EAA-4A20-910F-47471195C095}"/>
              </a:ext>
            </a:extLst>
          </p:cNvPr>
          <p:cNvCxnSpPr>
            <a:cxnSpLocks/>
          </p:cNvCxnSpPr>
          <p:nvPr/>
        </p:nvCxnSpPr>
        <p:spPr>
          <a:xfrm flipH="1" flipV="1">
            <a:off x="1417739" y="4275554"/>
            <a:ext cx="465430" cy="1367838"/>
          </a:xfrm>
          <a:prstGeom prst="straightConnector1">
            <a:avLst/>
          </a:prstGeom>
          <a:ln w="38100" cmpd="sng">
            <a:solidFill>
              <a:srgbClr val="8E9393">
                <a:alpha val="69804"/>
              </a:srgbClr>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7CB33BB-CAC5-4F49-97A8-3AFDE66E306F}"/>
              </a:ext>
            </a:extLst>
          </p:cNvPr>
          <p:cNvSpPr txBox="1"/>
          <p:nvPr/>
        </p:nvSpPr>
        <p:spPr>
          <a:xfrm>
            <a:off x="716471" y="5020696"/>
            <a:ext cx="2079246" cy="988116"/>
          </a:xfrm>
          <a:prstGeom prst="rect">
            <a:avLst/>
          </a:prstGeom>
          <a:solidFill>
            <a:srgbClr val="DAF3FF"/>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200" b="0" i="0">
                <a:solidFill>
                  <a:schemeClr val="lt1"/>
                </a:solidFill>
                <a:effectLst/>
                <a:latin typeface="Mul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0094DA"/>
                </a:solidFill>
                <a:latin typeface="Montserrat" pitchFamily="2" charset="77"/>
              </a:rPr>
              <a:t>Click on the arrow to view the results for each survey question within each dimension.</a:t>
            </a:r>
          </a:p>
        </p:txBody>
      </p:sp>
      <p:sp>
        <p:nvSpPr>
          <p:cNvPr id="12" name="Oval 11">
            <a:extLst>
              <a:ext uri="{FF2B5EF4-FFF2-40B4-BE49-F238E27FC236}">
                <a16:creationId xmlns:a16="http://schemas.microsoft.com/office/drawing/2014/main" id="{9B7D6FFA-7AD6-4A10-9FAD-E4785FC9ED79}"/>
              </a:ext>
            </a:extLst>
          </p:cNvPr>
          <p:cNvSpPr/>
          <p:nvPr/>
        </p:nvSpPr>
        <p:spPr>
          <a:xfrm>
            <a:off x="9899142" y="2576654"/>
            <a:ext cx="182880" cy="18288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8C85BB4B-E0B6-4C33-BEA8-2F3A72C9E4D6}"/>
              </a:ext>
            </a:extLst>
          </p:cNvPr>
          <p:cNvSpPr/>
          <p:nvPr/>
        </p:nvSpPr>
        <p:spPr>
          <a:xfrm>
            <a:off x="6563265" y="2870525"/>
            <a:ext cx="182880" cy="18288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96AAE99C-2C60-41C7-AB20-3024DF4B9E08}"/>
              </a:ext>
            </a:extLst>
          </p:cNvPr>
          <p:cNvSpPr/>
          <p:nvPr/>
        </p:nvSpPr>
        <p:spPr>
          <a:xfrm>
            <a:off x="9755372" y="2983230"/>
            <a:ext cx="143770" cy="140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a:extLst>
              <a:ext uri="{FF2B5EF4-FFF2-40B4-BE49-F238E27FC236}">
                <a16:creationId xmlns:a16="http://schemas.microsoft.com/office/drawing/2014/main" id="{D997F8FC-5C1D-4042-BB4D-194A173974B8}"/>
              </a:ext>
            </a:extLst>
          </p:cNvPr>
          <p:cNvPicPr>
            <a:picLocks noChangeAspect="1"/>
          </p:cNvPicPr>
          <p:nvPr/>
        </p:nvPicPr>
        <p:blipFill>
          <a:blip r:embed="rId3"/>
          <a:stretch>
            <a:fillRect/>
          </a:stretch>
        </p:blipFill>
        <p:spPr>
          <a:xfrm>
            <a:off x="3472339" y="4610205"/>
            <a:ext cx="8003190" cy="1809098"/>
          </a:xfrm>
          <a:prstGeom prst="rect">
            <a:avLst/>
          </a:prstGeom>
          <a:ln>
            <a:solidFill>
              <a:schemeClr val="bg1">
                <a:lumMod val="85000"/>
              </a:schemeClr>
            </a:solidFill>
          </a:ln>
        </p:spPr>
      </p:pic>
      <p:sp>
        <p:nvSpPr>
          <p:cNvPr id="4" name="Google Shape;81;p1">
            <a:extLst>
              <a:ext uri="{FF2B5EF4-FFF2-40B4-BE49-F238E27FC236}">
                <a16:creationId xmlns:a16="http://schemas.microsoft.com/office/drawing/2014/main" id="{D978286A-E148-5096-1303-77C19965D010}"/>
              </a:ext>
            </a:extLst>
          </p:cNvPr>
          <p:cNvSpPr txBox="1"/>
          <p:nvPr/>
        </p:nvSpPr>
        <p:spPr>
          <a:xfrm>
            <a:off x="8890000" y="254806"/>
            <a:ext cx="2964815"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dirty="0">
                <a:solidFill>
                  <a:schemeClr val="dk2"/>
                </a:solidFill>
                <a:latin typeface="Montserrat"/>
                <a:ea typeface="Montserrat"/>
                <a:cs typeface="Montserrat"/>
                <a:sym typeface="Montserrat"/>
              </a:rPr>
              <a:t>Dashboard- Dimensions</a:t>
            </a:r>
            <a:endParaRPr b="0" i="0" u="none" strike="noStrike" cap="none" dirty="0">
              <a:solidFill>
                <a:srgbClr val="000000"/>
              </a:solidFill>
              <a:latin typeface="Montserrat"/>
              <a:ea typeface="Montserrat"/>
              <a:cs typeface="Montserrat"/>
              <a:sym typeface="Montserrat"/>
            </a:endParaRPr>
          </a:p>
        </p:txBody>
      </p:sp>
      <p:sp>
        <p:nvSpPr>
          <p:cNvPr id="6" name="Google Shape;84;p1">
            <a:extLst>
              <a:ext uri="{FF2B5EF4-FFF2-40B4-BE49-F238E27FC236}">
                <a16:creationId xmlns:a16="http://schemas.microsoft.com/office/drawing/2014/main" id="{B7E13FD2-7DAC-0F4A-133D-306F610A9062}"/>
              </a:ext>
            </a:extLst>
          </p:cNvPr>
          <p:cNvSpPr txBox="1">
            <a:spLocks noGrp="1"/>
          </p:cNvSpPr>
          <p:nvPr>
            <p:ph type="sldNum" sz="quarter" idx="12"/>
          </p:nvPr>
        </p:nvSpPr>
        <p:spPr>
          <a:xfrm>
            <a:off x="9111615"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dirty="0">
                <a:latin typeface="Karla" pitchFamily="2" charset="77"/>
              </a:rPr>
              <a:t>0</a:t>
            </a:r>
            <a:fld id="{00000000-1234-1234-1234-123412341234}" type="slidenum">
              <a:rPr lang="en-US">
                <a:latin typeface="Karla" pitchFamily="2" charset="77"/>
              </a:rPr>
              <a:t>8</a:t>
            </a:fld>
            <a:endParaRPr dirty="0">
              <a:latin typeface="Karla" pitchFamily="2" charset="77"/>
            </a:endParaRPr>
          </a:p>
        </p:txBody>
      </p:sp>
    </p:spTree>
    <p:extLst>
      <p:ext uri="{BB962C8B-B14F-4D97-AF65-F5344CB8AC3E}">
        <p14:creationId xmlns:p14="http://schemas.microsoft.com/office/powerpoint/2010/main" val="798163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F30991-F6A2-4CFB-AFFD-91A1EF659098}"/>
              </a:ext>
            </a:extLst>
          </p:cNvPr>
          <p:cNvPicPr>
            <a:picLocks noChangeAspect="1"/>
          </p:cNvPicPr>
          <p:nvPr/>
        </p:nvPicPr>
        <p:blipFill>
          <a:blip r:embed="rId2"/>
          <a:stretch>
            <a:fillRect/>
          </a:stretch>
        </p:blipFill>
        <p:spPr>
          <a:xfrm>
            <a:off x="415125" y="2747121"/>
            <a:ext cx="11361750" cy="2913582"/>
          </a:xfrm>
          <a:prstGeom prst="rect">
            <a:avLst/>
          </a:prstGeom>
        </p:spPr>
      </p:pic>
      <p:sp>
        <p:nvSpPr>
          <p:cNvPr id="24" name="TextBox 23">
            <a:extLst>
              <a:ext uri="{FF2B5EF4-FFF2-40B4-BE49-F238E27FC236}">
                <a16:creationId xmlns:a16="http://schemas.microsoft.com/office/drawing/2014/main" id="{A1C85DD9-05D6-45F2-B8D8-91A59D7D8AEC}"/>
              </a:ext>
            </a:extLst>
          </p:cNvPr>
          <p:cNvSpPr txBox="1"/>
          <p:nvPr/>
        </p:nvSpPr>
        <p:spPr>
          <a:xfrm>
            <a:off x="415125" y="1232847"/>
            <a:ext cx="11361750" cy="1010872"/>
          </a:xfrm>
          <a:prstGeom prst="rect">
            <a:avLst/>
          </a:prstGeom>
          <a:solidFill>
            <a:srgbClr val="DAF3FF"/>
          </a:solidFill>
          <a:ln>
            <a:solidFill>
              <a:srgbClr val="8E9393"/>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defRPr sz="1600" b="1">
                <a:solidFill>
                  <a:schemeClr val="lt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0094DA"/>
                </a:solidFill>
                <a:latin typeface="Montserrat" pitchFamily="2" charset="77"/>
              </a:rPr>
              <a:t>In this tab you can view all question results. </a:t>
            </a:r>
          </a:p>
          <a:p>
            <a:r>
              <a:rPr lang="en-US" sz="1200" b="0" dirty="0">
                <a:solidFill>
                  <a:srgbClr val="0094DA"/>
                </a:solidFill>
                <a:latin typeface="Montserrat" pitchFamily="2" charset="77"/>
              </a:rPr>
              <a:t>This tab shows results for all the survey questions, and (if available) trends and comparisons. You can sort the results using the up and down arrows at the top of the chart.</a:t>
            </a:r>
          </a:p>
          <a:p>
            <a:endParaRPr lang="en-US" sz="1200" dirty="0">
              <a:solidFill>
                <a:srgbClr val="0094DA"/>
              </a:solidFill>
              <a:latin typeface="Montserrat" pitchFamily="2" charset="77"/>
            </a:endParaRPr>
          </a:p>
          <a:p>
            <a:r>
              <a:rPr lang="en-US" sz="1200" dirty="0">
                <a:solidFill>
                  <a:srgbClr val="0094DA"/>
                </a:solidFill>
                <a:latin typeface="Montserrat" pitchFamily="2" charset="77"/>
              </a:rPr>
              <a:t>Note: </a:t>
            </a:r>
            <a:r>
              <a:rPr lang="en-US" sz="1200" b="0" dirty="0">
                <a:solidFill>
                  <a:srgbClr val="0094DA"/>
                </a:solidFill>
                <a:latin typeface="Montserrat" pitchFamily="2" charset="77"/>
              </a:rPr>
              <a:t>Click on the top right three vertical dots in any module to download an Excel version or take a screenshot.</a:t>
            </a:r>
          </a:p>
        </p:txBody>
      </p:sp>
      <p:sp>
        <p:nvSpPr>
          <p:cNvPr id="63" name="Rectangle 62">
            <a:extLst>
              <a:ext uri="{FF2B5EF4-FFF2-40B4-BE49-F238E27FC236}">
                <a16:creationId xmlns:a16="http://schemas.microsoft.com/office/drawing/2014/main" id="{CF92A01F-3B6A-4BC6-A5AA-BFFBCC33ABF3}"/>
              </a:ext>
            </a:extLst>
          </p:cNvPr>
          <p:cNvSpPr/>
          <p:nvPr/>
        </p:nvSpPr>
        <p:spPr>
          <a:xfrm>
            <a:off x="4978100" y="2867993"/>
            <a:ext cx="2235800" cy="170586"/>
          </a:xfrm>
          <a:prstGeom prst="rect">
            <a:avLst/>
          </a:prstGeom>
          <a:noFill/>
          <a:ln w="412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7D33F00D-68EB-4E53-90E0-EF8844CA1BA1}"/>
              </a:ext>
            </a:extLst>
          </p:cNvPr>
          <p:cNvSpPr/>
          <p:nvPr/>
        </p:nvSpPr>
        <p:spPr>
          <a:xfrm>
            <a:off x="3834492" y="3661692"/>
            <a:ext cx="182880" cy="18288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09B1351-29C5-46F4-B9E6-A4911959DF82}"/>
              </a:ext>
            </a:extLst>
          </p:cNvPr>
          <p:cNvSpPr/>
          <p:nvPr/>
        </p:nvSpPr>
        <p:spPr>
          <a:xfrm>
            <a:off x="10614658" y="3156952"/>
            <a:ext cx="143770" cy="140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Oval 11">
            <a:extLst>
              <a:ext uri="{FF2B5EF4-FFF2-40B4-BE49-F238E27FC236}">
                <a16:creationId xmlns:a16="http://schemas.microsoft.com/office/drawing/2014/main" id="{E61144FE-EB18-45E7-9940-A413AA49C0E5}"/>
              </a:ext>
            </a:extLst>
          </p:cNvPr>
          <p:cNvSpPr/>
          <p:nvPr/>
        </p:nvSpPr>
        <p:spPr>
          <a:xfrm>
            <a:off x="11051999" y="2932559"/>
            <a:ext cx="182880" cy="18288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Google Shape;81;p1">
            <a:extLst>
              <a:ext uri="{FF2B5EF4-FFF2-40B4-BE49-F238E27FC236}">
                <a16:creationId xmlns:a16="http://schemas.microsoft.com/office/drawing/2014/main" id="{6B4663A9-1457-422A-120C-0DCB0E15459C}"/>
              </a:ext>
            </a:extLst>
          </p:cNvPr>
          <p:cNvSpPr txBox="1"/>
          <p:nvPr/>
        </p:nvSpPr>
        <p:spPr>
          <a:xfrm>
            <a:off x="9072880" y="254806"/>
            <a:ext cx="2781935"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dirty="0">
                <a:solidFill>
                  <a:schemeClr val="dk2"/>
                </a:solidFill>
                <a:latin typeface="Montserrat"/>
                <a:ea typeface="Montserrat"/>
                <a:cs typeface="Montserrat"/>
                <a:sym typeface="Montserrat"/>
              </a:rPr>
              <a:t>Dashboard- Questions</a:t>
            </a:r>
            <a:endParaRPr b="0" i="0" u="none" strike="noStrike" cap="none" dirty="0">
              <a:solidFill>
                <a:srgbClr val="000000"/>
              </a:solidFill>
              <a:latin typeface="Montserrat"/>
              <a:ea typeface="Montserrat"/>
              <a:cs typeface="Montserrat"/>
              <a:sym typeface="Montserrat"/>
            </a:endParaRPr>
          </a:p>
        </p:txBody>
      </p:sp>
      <p:sp>
        <p:nvSpPr>
          <p:cNvPr id="4" name="Google Shape;84;p1">
            <a:extLst>
              <a:ext uri="{FF2B5EF4-FFF2-40B4-BE49-F238E27FC236}">
                <a16:creationId xmlns:a16="http://schemas.microsoft.com/office/drawing/2014/main" id="{CA95184E-563A-44CC-2491-19559BEFDD53}"/>
              </a:ext>
            </a:extLst>
          </p:cNvPr>
          <p:cNvSpPr txBox="1">
            <a:spLocks noGrp="1"/>
          </p:cNvSpPr>
          <p:nvPr>
            <p:ph type="sldNum" sz="quarter" idx="12"/>
          </p:nvPr>
        </p:nvSpPr>
        <p:spPr>
          <a:xfrm>
            <a:off x="9111615"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US" dirty="0">
                <a:latin typeface="Karla" pitchFamily="2" charset="77"/>
              </a:rPr>
              <a:t>0</a:t>
            </a:r>
            <a:fld id="{00000000-1234-1234-1234-123412341234}" type="slidenum">
              <a:rPr lang="en-US">
                <a:latin typeface="Karla" pitchFamily="2" charset="77"/>
              </a:rPr>
              <a:t>9</a:t>
            </a:fld>
            <a:endParaRPr dirty="0">
              <a:latin typeface="Karla" pitchFamily="2" charset="77"/>
            </a:endParaRPr>
          </a:p>
        </p:txBody>
      </p:sp>
    </p:spTree>
    <p:extLst>
      <p:ext uri="{BB962C8B-B14F-4D97-AF65-F5344CB8AC3E}">
        <p14:creationId xmlns:p14="http://schemas.microsoft.com/office/powerpoint/2010/main" val="3360914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V 2019.potx" id="{67A3444E-1A50-411F-8021-ED721AA9926B}" vid="{EDC8F216-7457-4C17-A6B7-F0206EDC04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OV 2019</Template>
  <TotalTime>15163</TotalTime>
  <Words>1600</Words>
  <Application>Microsoft Macintosh PowerPoint</Application>
  <PresentationFormat>Widescreen</PresentationFormat>
  <Paragraphs>227</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Karla</vt:lpstr>
      <vt:lpstr>Montserrat</vt:lpstr>
      <vt:lpstr>Segoe UI 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Jerry Seibert</dc:creator>
  <cp:lastModifiedBy>Victoria Hendrickson</cp:lastModifiedBy>
  <cp:revision>198</cp:revision>
  <cp:lastPrinted>2022-01-05T01:20:05Z</cp:lastPrinted>
  <dcterms:created xsi:type="dcterms:W3CDTF">2020-10-09T20:41:16Z</dcterms:created>
  <dcterms:modified xsi:type="dcterms:W3CDTF">2025-05-29T18:57:47Z</dcterms:modified>
</cp:coreProperties>
</file>