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2" r:id="rId7"/>
    <p:sldId id="275" r:id="rId8"/>
    <p:sldId id="261" r:id="rId9"/>
    <p:sldId id="263" r:id="rId10"/>
    <p:sldId id="276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1283" autoAdjust="0"/>
  </p:normalViewPr>
  <p:slideViewPr>
    <p:cSldViewPr snapToGrid="0">
      <p:cViewPr varScale="1">
        <p:scale>
          <a:sx n="60" d="100"/>
          <a:sy n="60" d="100"/>
        </p:scale>
        <p:origin x="96" y="9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BBF6B-56BB-459D-9744-37F41F3125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D6BDA0-883C-46B5-BA73-3D09D3D1553F}">
      <dgm:prSet/>
      <dgm:spPr/>
      <dgm:t>
        <a:bodyPr/>
        <a:lstStyle/>
        <a:p>
          <a:r>
            <a:rPr lang="en-US"/>
            <a:t>Utilizes API for Steam and Steam Spy</a:t>
          </a:r>
        </a:p>
      </dgm:t>
    </dgm:pt>
    <dgm:pt modelId="{5EFD35DD-EA45-443E-A261-BD55C02AD0AF}" type="parTrans" cxnId="{6B7D24FD-7152-4AB9-AA6E-2C236D1B0D50}">
      <dgm:prSet/>
      <dgm:spPr/>
      <dgm:t>
        <a:bodyPr/>
        <a:lstStyle/>
        <a:p>
          <a:endParaRPr lang="en-US"/>
        </a:p>
      </dgm:t>
    </dgm:pt>
    <dgm:pt modelId="{866FA184-BD87-466C-83CB-524A0A44E2C8}" type="sibTrans" cxnId="{6B7D24FD-7152-4AB9-AA6E-2C236D1B0D50}">
      <dgm:prSet/>
      <dgm:spPr/>
      <dgm:t>
        <a:bodyPr/>
        <a:lstStyle/>
        <a:p>
          <a:endParaRPr lang="en-US"/>
        </a:p>
      </dgm:t>
    </dgm:pt>
    <dgm:pt modelId="{BC7028EC-7341-462C-A77D-996BD6EF805E}">
      <dgm:prSet/>
      <dgm:spPr/>
      <dgm:t>
        <a:bodyPr/>
        <a:lstStyle/>
        <a:p>
          <a:r>
            <a:rPr lang="en-US"/>
            <a:t>Game List from February 3</a:t>
          </a:r>
          <a:r>
            <a:rPr lang="en-US" baseline="30000"/>
            <a:t>rd</a:t>
          </a:r>
          <a:r>
            <a:rPr lang="en-US"/>
            <a:t>, 2024</a:t>
          </a:r>
        </a:p>
      </dgm:t>
    </dgm:pt>
    <dgm:pt modelId="{974C3BBB-1629-41B7-B285-AEBCE2A27638}" type="parTrans" cxnId="{F09FFEF0-47D3-41D9-8AE4-5E14F8D3BCE1}">
      <dgm:prSet/>
      <dgm:spPr/>
      <dgm:t>
        <a:bodyPr/>
        <a:lstStyle/>
        <a:p>
          <a:endParaRPr lang="en-US"/>
        </a:p>
      </dgm:t>
    </dgm:pt>
    <dgm:pt modelId="{3F60467C-F14A-40E7-AD62-8C22F05A064B}" type="sibTrans" cxnId="{F09FFEF0-47D3-41D9-8AE4-5E14F8D3BCE1}">
      <dgm:prSet/>
      <dgm:spPr/>
      <dgm:t>
        <a:bodyPr/>
        <a:lstStyle/>
        <a:p>
          <a:endParaRPr lang="en-US"/>
        </a:p>
      </dgm:t>
    </dgm:pt>
    <dgm:pt modelId="{8DCF97BA-21FF-4923-ABB6-39852EE16519}">
      <dgm:prSet/>
      <dgm:spPr/>
      <dgm:t>
        <a:bodyPr/>
        <a:lstStyle/>
        <a:p>
          <a:r>
            <a:rPr lang="en-US"/>
            <a:t>Game Data from February 16</a:t>
          </a:r>
          <a:r>
            <a:rPr lang="en-US" baseline="30000"/>
            <a:t>th</a:t>
          </a:r>
          <a:r>
            <a:rPr lang="en-US"/>
            <a:t>, 2024</a:t>
          </a:r>
        </a:p>
      </dgm:t>
    </dgm:pt>
    <dgm:pt modelId="{BFB634AA-6DB2-42BA-BCA1-E2D2258F266B}" type="parTrans" cxnId="{E76183FD-A356-4BCA-ADD6-CC0E8D162E4C}">
      <dgm:prSet/>
      <dgm:spPr/>
      <dgm:t>
        <a:bodyPr/>
        <a:lstStyle/>
        <a:p>
          <a:endParaRPr lang="en-US"/>
        </a:p>
      </dgm:t>
    </dgm:pt>
    <dgm:pt modelId="{6BDE8886-E5D7-49E1-96F2-5C6398CC9904}" type="sibTrans" cxnId="{E76183FD-A356-4BCA-ADD6-CC0E8D162E4C}">
      <dgm:prSet/>
      <dgm:spPr/>
      <dgm:t>
        <a:bodyPr/>
        <a:lstStyle/>
        <a:p>
          <a:endParaRPr lang="en-US"/>
        </a:p>
      </dgm:t>
    </dgm:pt>
    <dgm:pt modelId="{8CA9CA7A-B962-4619-BDA4-903E5C5046D3}">
      <dgm:prSet/>
      <dgm:spPr/>
      <dgm:t>
        <a:bodyPr/>
        <a:lstStyle/>
        <a:p>
          <a:r>
            <a:rPr lang="en-US"/>
            <a:t>Reviews price, concurrent players, average play time, and review scores</a:t>
          </a:r>
        </a:p>
      </dgm:t>
    </dgm:pt>
    <dgm:pt modelId="{59FA56D3-2ADD-4274-9821-A621904189D1}" type="parTrans" cxnId="{97A3DD4F-5924-42D8-87C3-D3D49503E7A1}">
      <dgm:prSet/>
      <dgm:spPr/>
      <dgm:t>
        <a:bodyPr/>
        <a:lstStyle/>
        <a:p>
          <a:endParaRPr lang="en-US"/>
        </a:p>
      </dgm:t>
    </dgm:pt>
    <dgm:pt modelId="{54F48557-0610-4989-A97B-222E6C649E10}" type="sibTrans" cxnId="{97A3DD4F-5924-42D8-87C3-D3D49503E7A1}">
      <dgm:prSet/>
      <dgm:spPr/>
      <dgm:t>
        <a:bodyPr/>
        <a:lstStyle/>
        <a:p>
          <a:endParaRPr lang="en-US"/>
        </a:p>
      </dgm:t>
    </dgm:pt>
    <dgm:pt modelId="{ACC9AE85-8CD8-407E-B88E-43428A4FE061}" type="pres">
      <dgm:prSet presAssocID="{DF2BBF6B-56BB-459D-9744-37F41F31251A}" presName="root" presStyleCnt="0">
        <dgm:presLayoutVars>
          <dgm:dir/>
          <dgm:resizeHandles val="exact"/>
        </dgm:presLayoutVars>
      </dgm:prSet>
      <dgm:spPr/>
    </dgm:pt>
    <dgm:pt modelId="{EFA96BAA-7D8D-49C7-9570-6F05931E96B6}" type="pres">
      <dgm:prSet presAssocID="{6CD6BDA0-883C-46B5-BA73-3D09D3D1553F}" presName="compNode" presStyleCnt="0"/>
      <dgm:spPr/>
    </dgm:pt>
    <dgm:pt modelId="{ACC3D997-DAC7-4814-B79D-22F555D48FB6}" type="pres">
      <dgm:prSet presAssocID="{6CD6BDA0-883C-46B5-BA73-3D09D3D1553F}" presName="bgRect" presStyleLbl="bgShp" presStyleIdx="0" presStyleCnt="4"/>
      <dgm:spPr/>
    </dgm:pt>
    <dgm:pt modelId="{A8B3F370-3A6B-4F9B-9153-CAA5FDC4055F}" type="pres">
      <dgm:prSet presAssocID="{6CD6BDA0-883C-46B5-BA73-3D09D3D15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CC7290-317C-4C29-A9CD-AFEA3E1C003E}" type="pres">
      <dgm:prSet presAssocID="{6CD6BDA0-883C-46B5-BA73-3D09D3D1553F}" presName="spaceRect" presStyleCnt="0"/>
      <dgm:spPr/>
    </dgm:pt>
    <dgm:pt modelId="{9982D23E-74D1-4A07-814D-CB803300EB27}" type="pres">
      <dgm:prSet presAssocID="{6CD6BDA0-883C-46B5-BA73-3D09D3D1553F}" presName="parTx" presStyleLbl="revTx" presStyleIdx="0" presStyleCnt="4">
        <dgm:presLayoutVars>
          <dgm:chMax val="0"/>
          <dgm:chPref val="0"/>
        </dgm:presLayoutVars>
      </dgm:prSet>
      <dgm:spPr/>
    </dgm:pt>
    <dgm:pt modelId="{86EFCF60-9D36-418A-BE6C-55069209DE79}" type="pres">
      <dgm:prSet presAssocID="{866FA184-BD87-466C-83CB-524A0A44E2C8}" presName="sibTrans" presStyleCnt="0"/>
      <dgm:spPr/>
    </dgm:pt>
    <dgm:pt modelId="{47D956A4-642C-47D8-B4D2-39742850A19C}" type="pres">
      <dgm:prSet presAssocID="{BC7028EC-7341-462C-A77D-996BD6EF805E}" presName="compNode" presStyleCnt="0"/>
      <dgm:spPr/>
    </dgm:pt>
    <dgm:pt modelId="{210286C3-C957-42CF-B0FD-7B40EF4575C0}" type="pres">
      <dgm:prSet presAssocID="{BC7028EC-7341-462C-A77D-996BD6EF805E}" presName="bgRect" presStyleLbl="bgShp" presStyleIdx="1" presStyleCnt="4"/>
      <dgm:spPr/>
    </dgm:pt>
    <dgm:pt modelId="{8EBFEB69-D3B4-4BBE-86FA-5F56C938BBDA}" type="pres">
      <dgm:prSet presAssocID="{BC7028EC-7341-462C-A77D-996BD6EF80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6D9DB17-04EB-4EE7-B3FA-FA3B544ADD87}" type="pres">
      <dgm:prSet presAssocID="{BC7028EC-7341-462C-A77D-996BD6EF805E}" presName="spaceRect" presStyleCnt="0"/>
      <dgm:spPr/>
    </dgm:pt>
    <dgm:pt modelId="{22156573-F34F-4DFE-9423-703626023AFF}" type="pres">
      <dgm:prSet presAssocID="{BC7028EC-7341-462C-A77D-996BD6EF805E}" presName="parTx" presStyleLbl="revTx" presStyleIdx="1" presStyleCnt="4">
        <dgm:presLayoutVars>
          <dgm:chMax val="0"/>
          <dgm:chPref val="0"/>
        </dgm:presLayoutVars>
      </dgm:prSet>
      <dgm:spPr/>
    </dgm:pt>
    <dgm:pt modelId="{539ECFD5-9531-4948-AB78-830C1756D876}" type="pres">
      <dgm:prSet presAssocID="{3F60467C-F14A-40E7-AD62-8C22F05A064B}" presName="sibTrans" presStyleCnt="0"/>
      <dgm:spPr/>
    </dgm:pt>
    <dgm:pt modelId="{BCE12D44-A982-4EAD-9378-E4BF0C21AC0B}" type="pres">
      <dgm:prSet presAssocID="{8DCF97BA-21FF-4923-ABB6-39852EE16519}" presName="compNode" presStyleCnt="0"/>
      <dgm:spPr/>
    </dgm:pt>
    <dgm:pt modelId="{6B095CA5-6D61-4D18-A2D5-FCE68E067F31}" type="pres">
      <dgm:prSet presAssocID="{8DCF97BA-21FF-4923-ABB6-39852EE16519}" presName="bgRect" presStyleLbl="bgShp" presStyleIdx="2" presStyleCnt="4"/>
      <dgm:spPr/>
    </dgm:pt>
    <dgm:pt modelId="{33B10291-DBBD-4E8E-A358-6ABB761B1BAB}" type="pres">
      <dgm:prSet presAssocID="{8DCF97BA-21FF-4923-ABB6-39852EE165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93559CA9-2709-4388-AEBF-BC6BBD9FDBD6}" type="pres">
      <dgm:prSet presAssocID="{8DCF97BA-21FF-4923-ABB6-39852EE16519}" presName="spaceRect" presStyleCnt="0"/>
      <dgm:spPr/>
    </dgm:pt>
    <dgm:pt modelId="{806BCF6F-9C81-48B7-B9A5-5B5B3B995217}" type="pres">
      <dgm:prSet presAssocID="{8DCF97BA-21FF-4923-ABB6-39852EE16519}" presName="parTx" presStyleLbl="revTx" presStyleIdx="2" presStyleCnt="4">
        <dgm:presLayoutVars>
          <dgm:chMax val="0"/>
          <dgm:chPref val="0"/>
        </dgm:presLayoutVars>
      </dgm:prSet>
      <dgm:spPr/>
    </dgm:pt>
    <dgm:pt modelId="{B1D7301A-41D2-4032-9D3D-3B1E42A37F2D}" type="pres">
      <dgm:prSet presAssocID="{6BDE8886-E5D7-49E1-96F2-5C6398CC9904}" presName="sibTrans" presStyleCnt="0"/>
      <dgm:spPr/>
    </dgm:pt>
    <dgm:pt modelId="{9A94AA51-E3A8-4EAE-8EE7-63A0501E551A}" type="pres">
      <dgm:prSet presAssocID="{8CA9CA7A-B962-4619-BDA4-903E5C5046D3}" presName="compNode" presStyleCnt="0"/>
      <dgm:spPr/>
    </dgm:pt>
    <dgm:pt modelId="{B645FDA6-3E4D-4DED-AD20-22BA3D3431EF}" type="pres">
      <dgm:prSet presAssocID="{8CA9CA7A-B962-4619-BDA4-903E5C5046D3}" presName="bgRect" presStyleLbl="bgShp" presStyleIdx="3" presStyleCnt="4"/>
      <dgm:spPr/>
    </dgm:pt>
    <dgm:pt modelId="{D13B9C7A-E3EF-4647-997B-816A51083EE9}" type="pres">
      <dgm:prSet presAssocID="{8CA9CA7A-B962-4619-BDA4-903E5C5046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85671C7-C93B-4CDE-AE5C-0DF8955410F1}" type="pres">
      <dgm:prSet presAssocID="{8CA9CA7A-B962-4619-BDA4-903E5C5046D3}" presName="spaceRect" presStyleCnt="0"/>
      <dgm:spPr/>
    </dgm:pt>
    <dgm:pt modelId="{878DBBD4-6F94-4523-9A87-A8A045CE2EC5}" type="pres">
      <dgm:prSet presAssocID="{8CA9CA7A-B962-4619-BDA4-903E5C5046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A3DD4F-5924-42D8-87C3-D3D49503E7A1}" srcId="{DF2BBF6B-56BB-459D-9744-37F41F31251A}" destId="{8CA9CA7A-B962-4619-BDA4-903E5C5046D3}" srcOrd="3" destOrd="0" parTransId="{59FA56D3-2ADD-4274-9821-A621904189D1}" sibTransId="{54F48557-0610-4989-A97B-222E6C649E10}"/>
    <dgm:cxn modelId="{C2C20CB8-F733-4B0F-9DFE-2B330EEA5C0C}" type="presOf" srcId="{6CD6BDA0-883C-46B5-BA73-3D09D3D1553F}" destId="{9982D23E-74D1-4A07-814D-CB803300EB27}" srcOrd="0" destOrd="0" presId="urn:microsoft.com/office/officeart/2018/2/layout/IconVerticalSolidList"/>
    <dgm:cxn modelId="{FB47DFBF-AC8B-40D4-97C8-2827B6C60837}" type="presOf" srcId="{8CA9CA7A-B962-4619-BDA4-903E5C5046D3}" destId="{878DBBD4-6F94-4523-9A87-A8A045CE2EC5}" srcOrd="0" destOrd="0" presId="urn:microsoft.com/office/officeart/2018/2/layout/IconVerticalSolidList"/>
    <dgm:cxn modelId="{67EDC4D6-AC0F-40DE-825D-D8D18AFB50EE}" type="presOf" srcId="{DF2BBF6B-56BB-459D-9744-37F41F31251A}" destId="{ACC9AE85-8CD8-407E-B88E-43428A4FE061}" srcOrd="0" destOrd="0" presId="urn:microsoft.com/office/officeart/2018/2/layout/IconVerticalSolidList"/>
    <dgm:cxn modelId="{5AD66DE1-8FBF-4D30-9F3C-C288DD348169}" type="presOf" srcId="{8DCF97BA-21FF-4923-ABB6-39852EE16519}" destId="{806BCF6F-9C81-48B7-B9A5-5B5B3B995217}" srcOrd="0" destOrd="0" presId="urn:microsoft.com/office/officeart/2018/2/layout/IconVerticalSolidList"/>
    <dgm:cxn modelId="{F09FFEF0-47D3-41D9-8AE4-5E14F8D3BCE1}" srcId="{DF2BBF6B-56BB-459D-9744-37F41F31251A}" destId="{BC7028EC-7341-462C-A77D-996BD6EF805E}" srcOrd="1" destOrd="0" parTransId="{974C3BBB-1629-41B7-B285-AEBCE2A27638}" sibTransId="{3F60467C-F14A-40E7-AD62-8C22F05A064B}"/>
    <dgm:cxn modelId="{6B7D24FD-7152-4AB9-AA6E-2C236D1B0D50}" srcId="{DF2BBF6B-56BB-459D-9744-37F41F31251A}" destId="{6CD6BDA0-883C-46B5-BA73-3D09D3D1553F}" srcOrd="0" destOrd="0" parTransId="{5EFD35DD-EA45-443E-A261-BD55C02AD0AF}" sibTransId="{866FA184-BD87-466C-83CB-524A0A44E2C8}"/>
    <dgm:cxn modelId="{E76183FD-A356-4BCA-ADD6-CC0E8D162E4C}" srcId="{DF2BBF6B-56BB-459D-9744-37F41F31251A}" destId="{8DCF97BA-21FF-4923-ABB6-39852EE16519}" srcOrd="2" destOrd="0" parTransId="{BFB634AA-6DB2-42BA-BCA1-E2D2258F266B}" sibTransId="{6BDE8886-E5D7-49E1-96F2-5C6398CC9904}"/>
    <dgm:cxn modelId="{ECD097FF-D21E-42D7-A276-654452243948}" type="presOf" srcId="{BC7028EC-7341-462C-A77D-996BD6EF805E}" destId="{22156573-F34F-4DFE-9423-703626023AFF}" srcOrd="0" destOrd="0" presId="urn:microsoft.com/office/officeart/2018/2/layout/IconVerticalSolidList"/>
    <dgm:cxn modelId="{7890544C-BC73-4308-892D-7E20931F78FD}" type="presParOf" srcId="{ACC9AE85-8CD8-407E-B88E-43428A4FE061}" destId="{EFA96BAA-7D8D-49C7-9570-6F05931E96B6}" srcOrd="0" destOrd="0" presId="urn:microsoft.com/office/officeart/2018/2/layout/IconVerticalSolidList"/>
    <dgm:cxn modelId="{980057B2-5641-4307-967E-8766C57D8BB8}" type="presParOf" srcId="{EFA96BAA-7D8D-49C7-9570-6F05931E96B6}" destId="{ACC3D997-DAC7-4814-B79D-22F555D48FB6}" srcOrd="0" destOrd="0" presId="urn:microsoft.com/office/officeart/2018/2/layout/IconVerticalSolidList"/>
    <dgm:cxn modelId="{409BED2F-16C2-4A5F-8795-6F721299155A}" type="presParOf" srcId="{EFA96BAA-7D8D-49C7-9570-6F05931E96B6}" destId="{A8B3F370-3A6B-4F9B-9153-CAA5FDC4055F}" srcOrd="1" destOrd="0" presId="urn:microsoft.com/office/officeart/2018/2/layout/IconVerticalSolidList"/>
    <dgm:cxn modelId="{AFFB3BAD-73AE-49EA-805E-417F980E8E9C}" type="presParOf" srcId="{EFA96BAA-7D8D-49C7-9570-6F05931E96B6}" destId="{D5CC7290-317C-4C29-A9CD-AFEA3E1C003E}" srcOrd="2" destOrd="0" presId="urn:microsoft.com/office/officeart/2018/2/layout/IconVerticalSolidList"/>
    <dgm:cxn modelId="{A98AC31A-206F-4B42-9738-618FAE2B5D42}" type="presParOf" srcId="{EFA96BAA-7D8D-49C7-9570-6F05931E96B6}" destId="{9982D23E-74D1-4A07-814D-CB803300EB27}" srcOrd="3" destOrd="0" presId="urn:microsoft.com/office/officeart/2018/2/layout/IconVerticalSolidList"/>
    <dgm:cxn modelId="{05DD1873-23EE-4F6D-A586-67919C5E3513}" type="presParOf" srcId="{ACC9AE85-8CD8-407E-B88E-43428A4FE061}" destId="{86EFCF60-9D36-418A-BE6C-55069209DE79}" srcOrd="1" destOrd="0" presId="urn:microsoft.com/office/officeart/2018/2/layout/IconVerticalSolidList"/>
    <dgm:cxn modelId="{730AF9BA-8FAB-4F90-8D74-2120CF43DE53}" type="presParOf" srcId="{ACC9AE85-8CD8-407E-B88E-43428A4FE061}" destId="{47D956A4-642C-47D8-B4D2-39742850A19C}" srcOrd="2" destOrd="0" presId="urn:microsoft.com/office/officeart/2018/2/layout/IconVerticalSolidList"/>
    <dgm:cxn modelId="{4E7388B7-2A7C-4DDA-9753-CEB96D83F51D}" type="presParOf" srcId="{47D956A4-642C-47D8-B4D2-39742850A19C}" destId="{210286C3-C957-42CF-B0FD-7B40EF4575C0}" srcOrd="0" destOrd="0" presId="urn:microsoft.com/office/officeart/2018/2/layout/IconVerticalSolidList"/>
    <dgm:cxn modelId="{47A58FD4-8CCF-446C-9F93-26069E0E480E}" type="presParOf" srcId="{47D956A4-642C-47D8-B4D2-39742850A19C}" destId="{8EBFEB69-D3B4-4BBE-86FA-5F56C938BBDA}" srcOrd="1" destOrd="0" presId="urn:microsoft.com/office/officeart/2018/2/layout/IconVerticalSolidList"/>
    <dgm:cxn modelId="{8EB03AAB-374F-4C36-8A19-0368041FC460}" type="presParOf" srcId="{47D956A4-642C-47D8-B4D2-39742850A19C}" destId="{36D9DB17-04EB-4EE7-B3FA-FA3B544ADD87}" srcOrd="2" destOrd="0" presId="urn:microsoft.com/office/officeart/2018/2/layout/IconVerticalSolidList"/>
    <dgm:cxn modelId="{C01EE61C-BAD7-4D94-B3C0-057AE6CE4996}" type="presParOf" srcId="{47D956A4-642C-47D8-B4D2-39742850A19C}" destId="{22156573-F34F-4DFE-9423-703626023AFF}" srcOrd="3" destOrd="0" presId="urn:microsoft.com/office/officeart/2018/2/layout/IconVerticalSolidList"/>
    <dgm:cxn modelId="{A74C0214-EB68-49E8-A654-D0EFDE4F5A92}" type="presParOf" srcId="{ACC9AE85-8CD8-407E-B88E-43428A4FE061}" destId="{539ECFD5-9531-4948-AB78-830C1756D876}" srcOrd="3" destOrd="0" presId="urn:microsoft.com/office/officeart/2018/2/layout/IconVerticalSolidList"/>
    <dgm:cxn modelId="{9145F0E8-3E83-4925-B59F-9344F4EE9E84}" type="presParOf" srcId="{ACC9AE85-8CD8-407E-B88E-43428A4FE061}" destId="{BCE12D44-A982-4EAD-9378-E4BF0C21AC0B}" srcOrd="4" destOrd="0" presId="urn:microsoft.com/office/officeart/2018/2/layout/IconVerticalSolidList"/>
    <dgm:cxn modelId="{5FC850E5-3302-40C7-A510-720D5D4CB500}" type="presParOf" srcId="{BCE12D44-A982-4EAD-9378-E4BF0C21AC0B}" destId="{6B095CA5-6D61-4D18-A2D5-FCE68E067F31}" srcOrd="0" destOrd="0" presId="urn:microsoft.com/office/officeart/2018/2/layout/IconVerticalSolidList"/>
    <dgm:cxn modelId="{75E20BCE-6ACC-4725-A46F-A7EDFB2E5D28}" type="presParOf" srcId="{BCE12D44-A982-4EAD-9378-E4BF0C21AC0B}" destId="{33B10291-DBBD-4E8E-A358-6ABB761B1BAB}" srcOrd="1" destOrd="0" presId="urn:microsoft.com/office/officeart/2018/2/layout/IconVerticalSolidList"/>
    <dgm:cxn modelId="{F7222C40-FB6A-450E-A359-16A11940A274}" type="presParOf" srcId="{BCE12D44-A982-4EAD-9378-E4BF0C21AC0B}" destId="{93559CA9-2709-4388-AEBF-BC6BBD9FDBD6}" srcOrd="2" destOrd="0" presId="urn:microsoft.com/office/officeart/2018/2/layout/IconVerticalSolidList"/>
    <dgm:cxn modelId="{C2227FB7-E69D-4C3F-A6BF-8145765D5E17}" type="presParOf" srcId="{BCE12D44-A982-4EAD-9378-E4BF0C21AC0B}" destId="{806BCF6F-9C81-48B7-B9A5-5B5B3B995217}" srcOrd="3" destOrd="0" presId="urn:microsoft.com/office/officeart/2018/2/layout/IconVerticalSolidList"/>
    <dgm:cxn modelId="{75E96B2E-79A1-4DD0-A4EC-5F2647B529CE}" type="presParOf" srcId="{ACC9AE85-8CD8-407E-B88E-43428A4FE061}" destId="{B1D7301A-41D2-4032-9D3D-3B1E42A37F2D}" srcOrd="5" destOrd="0" presId="urn:microsoft.com/office/officeart/2018/2/layout/IconVerticalSolidList"/>
    <dgm:cxn modelId="{E4EAF5F8-E77C-4B84-A406-E4183677DBD2}" type="presParOf" srcId="{ACC9AE85-8CD8-407E-B88E-43428A4FE061}" destId="{9A94AA51-E3A8-4EAE-8EE7-63A0501E551A}" srcOrd="6" destOrd="0" presId="urn:microsoft.com/office/officeart/2018/2/layout/IconVerticalSolidList"/>
    <dgm:cxn modelId="{679FE404-B617-4812-B248-F42899F12AF3}" type="presParOf" srcId="{9A94AA51-E3A8-4EAE-8EE7-63A0501E551A}" destId="{B645FDA6-3E4D-4DED-AD20-22BA3D3431EF}" srcOrd="0" destOrd="0" presId="urn:microsoft.com/office/officeart/2018/2/layout/IconVerticalSolidList"/>
    <dgm:cxn modelId="{48DB01EA-520E-4939-8D4C-EA1D0A42F506}" type="presParOf" srcId="{9A94AA51-E3A8-4EAE-8EE7-63A0501E551A}" destId="{D13B9C7A-E3EF-4647-997B-816A51083EE9}" srcOrd="1" destOrd="0" presId="urn:microsoft.com/office/officeart/2018/2/layout/IconVerticalSolidList"/>
    <dgm:cxn modelId="{F4B80863-1B11-438C-AB34-F61ABDB4521D}" type="presParOf" srcId="{9A94AA51-E3A8-4EAE-8EE7-63A0501E551A}" destId="{C85671C7-C93B-4CDE-AE5C-0DF8955410F1}" srcOrd="2" destOrd="0" presId="urn:microsoft.com/office/officeart/2018/2/layout/IconVerticalSolidList"/>
    <dgm:cxn modelId="{D18F4405-D57A-487D-9C53-8AFBA0DF5295}" type="presParOf" srcId="{9A94AA51-E3A8-4EAE-8EE7-63A0501E551A}" destId="{878DBBD4-6F94-4523-9A87-A8A045CE2E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D997-DAC7-4814-B79D-22F555D48FB6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3F370-3A6B-4F9B-9153-CAA5FDC4055F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2D23E-74D1-4A07-814D-CB803300EB27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Utilizes API for Steam and Steam Spy</a:t>
          </a:r>
        </a:p>
      </dsp:txBody>
      <dsp:txXfrm>
        <a:off x="1124680" y="1921"/>
        <a:ext cx="4799869" cy="973748"/>
      </dsp:txXfrm>
    </dsp:sp>
    <dsp:sp modelId="{210286C3-C957-42CF-B0FD-7B40EF4575C0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FEB69-D3B4-4BBE-86FA-5F56C938BBDA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56573-F34F-4DFE-9423-703626023AFF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Game List from February 3</a:t>
          </a:r>
          <a:r>
            <a:rPr lang="en-US" sz="2100" kern="1200" baseline="30000"/>
            <a:t>rd</a:t>
          </a:r>
          <a:r>
            <a:rPr lang="en-US" sz="2100" kern="1200"/>
            <a:t>, 2024</a:t>
          </a:r>
        </a:p>
      </dsp:txBody>
      <dsp:txXfrm>
        <a:off x="1124680" y="1219107"/>
        <a:ext cx="4799869" cy="973748"/>
      </dsp:txXfrm>
    </dsp:sp>
    <dsp:sp modelId="{6B095CA5-6D61-4D18-A2D5-FCE68E067F31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10291-DBBD-4E8E-A358-6ABB761B1BAB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BCF6F-9C81-48B7-B9A5-5B5B3B995217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Game Data from February 16</a:t>
          </a:r>
          <a:r>
            <a:rPr lang="en-US" sz="2100" kern="1200" baseline="30000"/>
            <a:t>th</a:t>
          </a:r>
          <a:r>
            <a:rPr lang="en-US" sz="2100" kern="1200"/>
            <a:t>, 2024</a:t>
          </a:r>
        </a:p>
      </dsp:txBody>
      <dsp:txXfrm>
        <a:off x="1124680" y="2436293"/>
        <a:ext cx="4799869" cy="973748"/>
      </dsp:txXfrm>
    </dsp:sp>
    <dsp:sp modelId="{B645FDA6-3E4D-4DED-AD20-22BA3D3431EF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B9C7A-E3EF-4647-997B-816A51083EE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DBBD4-6F94-4523-9A87-A8A045CE2EC5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Reviews price, concurrent players, average play time, and review scores</a:t>
          </a:r>
        </a:p>
      </dsp:txBody>
      <dsp:txXfrm>
        <a:off x="1124680" y="3653479"/>
        <a:ext cx="4799869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7320-BC8B-46A5-A3FF-C506E11217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8DFE-8369-463E-B521-4F4A7909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Breath and chill out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SteamSpy</a:t>
            </a:r>
            <a:r>
              <a:rPr lang="en-US" dirty="0"/>
              <a:t> is a 3</a:t>
            </a:r>
            <a:r>
              <a:rPr lang="en-US" baseline="30000" dirty="0"/>
              <a:t>rd</a:t>
            </a:r>
            <a:r>
              <a:rPr lang="en-US" dirty="0"/>
              <a:t> party website that record addition Steam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in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Note these are current prices in relation to a games release date.</a:t>
            </a:r>
          </a:p>
          <a:p>
            <a:r>
              <a:rPr lang="en-US" dirty="0"/>
              <a:t>, so older games are more likely to be sold at a cheaper price than their original price. 2020 also saw the AAA price increase to $69.99 to cover increasing developmental costs post pandemic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include CS2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of the games are free and are considered Esports</a:t>
            </a:r>
          </a:p>
          <a:p>
            <a:endParaRPr lang="en-US" dirty="0"/>
          </a:p>
          <a:p>
            <a:r>
              <a:rPr lang="en-US" dirty="0"/>
              <a:t>All five games are genre staples: PUBG led Battle Royals, Apex first to implement ‘ping’ system, </a:t>
            </a:r>
            <a:r>
              <a:rPr lang="en-US" dirty="0" err="1"/>
              <a:t>Palworld</a:t>
            </a:r>
            <a:r>
              <a:rPr lang="en-US" dirty="0"/>
              <a:t> shook up </a:t>
            </a:r>
            <a:r>
              <a:rPr lang="en-US" dirty="0" err="1"/>
              <a:t>Pokemon’s</a:t>
            </a:r>
            <a:r>
              <a:rPr lang="en-US" dirty="0"/>
              <a:t>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8DFE-8369-463E-B521-4F4A79097E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7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A228-3D50-4B6C-98A8-8C8ABE98BEF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MobileRedirect.html?action=OpenReport&amp;reportObjectId=304e43b3-55d4-4965-9581-fc01cdd93614&amp;ctid=101da587-1843-4f52-8b8a-17b069c66d33&amp;reportPage=ReportSectione59ebb98e01200933024&amp;pbi_source=copyvisualim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5295C-FDAC-DC42-6D27-40B44F1A9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What Makes a Good Game?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EB15-B42F-984E-DF2A-8F5249276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A Steam Analysis by Jeffrey Emmons JR</a:t>
            </a:r>
          </a:p>
          <a:p>
            <a:pPr algn="l"/>
            <a:r>
              <a:rPr lang="en-US" sz="3200"/>
              <a:t>DA10 Capstone</a:t>
            </a:r>
          </a:p>
        </p:txBody>
      </p:sp>
    </p:spTree>
    <p:extLst>
      <p:ext uri="{BB962C8B-B14F-4D97-AF65-F5344CB8AC3E}">
        <p14:creationId xmlns:p14="http://schemas.microsoft.com/office/powerpoint/2010/main" val="13252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37FF-7414-24A5-DC3F-B7F974CA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games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941893-3337-AD3C-82F5-BB2B1377B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32727"/>
              </p:ext>
            </p:extLst>
          </p:nvPr>
        </p:nvGraphicFramePr>
        <p:xfrm>
          <a:off x="914400" y="302895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1693951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9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883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5C1F1-9608-97B3-4DBC-000D275FD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14888"/>
              </p:ext>
            </p:extLst>
          </p:nvPr>
        </p:nvGraphicFramePr>
        <p:xfrm>
          <a:off x="914400" y="302895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262338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71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034064"/>
                  </a:ext>
                </a:extLst>
              </a:tr>
            </a:tbl>
          </a:graphicData>
        </a:graphic>
      </p:graphicFrame>
      <p:pic>
        <p:nvPicPr>
          <p:cNvPr id="5122" name="Picture 2" descr="Total Positive Reviews">
            <a:extLst>
              <a:ext uri="{FF2B5EF4-FFF2-40B4-BE49-F238E27FC236}">
                <a16:creationId xmlns:a16="http://schemas.microsoft.com/office/drawing/2014/main" id="{8373A682-61F2-1355-6A36-F673640C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931670"/>
            <a:ext cx="47434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3B2C06-FA79-B639-F1D7-F7D5CAFB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76790"/>
              </p:ext>
            </p:extLst>
          </p:nvPr>
        </p:nvGraphicFramePr>
        <p:xfrm>
          <a:off x="914400" y="302895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4220867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05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435284"/>
                  </a:ext>
                </a:extLst>
              </a:tr>
            </a:tbl>
          </a:graphicData>
        </a:graphic>
      </p:graphicFrame>
      <p:pic>
        <p:nvPicPr>
          <p:cNvPr id="5123" name="Picture 3" descr="Average Playtime(Min)">
            <a:extLst>
              <a:ext uri="{FF2B5EF4-FFF2-40B4-BE49-F238E27FC236}">
                <a16:creationId xmlns:a16="http://schemas.microsoft.com/office/drawing/2014/main" id="{B9A30757-837F-7B23-6BE6-788B65A2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940453"/>
            <a:ext cx="4838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1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43DB-9AFE-9BE4-F370-E7B8E7F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by Total Titles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57F13B-6A7F-752A-762A-69BA1611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95300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674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9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24098"/>
                  </a:ext>
                </a:extLst>
              </a:tr>
            </a:tbl>
          </a:graphicData>
        </a:graphic>
      </p:graphicFrame>
      <p:pic>
        <p:nvPicPr>
          <p:cNvPr id="1025" name="Picture 1" descr="Total Titles by Genre">
            <a:extLst>
              <a:ext uri="{FF2B5EF4-FFF2-40B4-BE49-F238E27FC236}">
                <a16:creationId xmlns:a16="http://schemas.microsoft.com/office/drawing/2014/main" id="{356A8FC6-45A0-80EC-325F-42D99ED7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1740693"/>
            <a:ext cx="5125915" cy="30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577655-B4E5-704E-B3D0-0B31AB58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95877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896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03319"/>
                  </a:ext>
                </a:extLst>
              </a:tr>
            </a:tbl>
          </a:graphicData>
        </a:graphic>
      </p:graphicFrame>
      <p:pic>
        <p:nvPicPr>
          <p:cNvPr id="1027" name="Picture 3" descr="Average Percentage of Positive Reviews">
            <a:extLst>
              <a:ext uri="{FF2B5EF4-FFF2-40B4-BE49-F238E27FC236}">
                <a16:creationId xmlns:a16="http://schemas.microsoft.com/office/drawing/2014/main" id="{471F5A78-F667-7748-CF0C-847AE5CD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15" y="1740693"/>
            <a:ext cx="5572125" cy="30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2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8CB-4DB2-E04B-2421-2FCD01B2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Gamers Playing?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A633AF-3495-91E2-69AC-CECDC739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2098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79010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6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36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A09CB-2639-482E-CC41-BFCC7E280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0020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6926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74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B90FCA-655A-BCF8-64F7-E6971C34A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75937"/>
              </p:ext>
            </p:extLst>
          </p:nvPr>
        </p:nvGraphicFramePr>
        <p:xfrm>
          <a:off x="914400" y="316611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1986886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425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07986"/>
                  </a:ext>
                </a:extLst>
              </a:tr>
            </a:tbl>
          </a:graphicData>
        </a:graphic>
      </p:graphicFrame>
      <p:pic>
        <p:nvPicPr>
          <p:cNvPr id="4097" name="Picture 1" descr="Average Playtime by Genre">
            <a:extLst>
              <a:ext uri="{FF2B5EF4-FFF2-40B4-BE49-F238E27FC236}">
                <a16:creationId xmlns:a16="http://schemas.microsoft.com/office/drawing/2014/main" id="{983D5664-B907-DAA1-D5B1-54A2A3D9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655286"/>
            <a:ext cx="50577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1E2A59-5FEA-3509-3060-313CC91E1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6778"/>
              </p:ext>
            </p:extLst>
          </p:nvPr>
        </p:nvGraphicFramePr>
        <p:xfrm>
          <a:off x="914400" y="316611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685974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541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21138"/>
                  </a:ext>
                </a:extLst>
              </a:tr>
            </a:tbl>
          </a:graphicData>
        </a:graphic>
      </p:graphicFrame>
      <p:pic>
        <p:nvPicPr>
          <p:cNvPr id="4098" name="Picture 2" descr="Concurrent Players by Genres">
            <a:extLst>
              <a:ext uri="{FF2B5EF4-FFF2-40B4-BE49-F238E27FC236}">
                <a16:creationId xmlns:a16="http://schemas.microsoft.com/office/drawing/2014/main" id="{EE6F69C6-BE9A-39F5-6D11-8DA2078A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655286"/>
            <a:ext cx="50577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975D-0D70-A5A8-A025-601C8F85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by Average Playtime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C69162-BE1C-8B95-C405-219C02924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8466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86672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485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1A886-82A6-B14D-4DD1-387A2410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4045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511938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41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32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24E453-F94E-3031-5A45-4424AE22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704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68414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85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683490"/>
                  </a:ext>
                </a:extLst>
              </a:tr>
            </a:tbl>
          </a:graphicData>
        </a:graphic>
      </p:graphicFrame>
      <p:pic>
        <p:nvPicPr>
          <p:cNvPr id="3075" name="Picture 3" descr="Average Playtime by Genre">
            <a:extLst>
              <a:ext uri="{FF2B5EF4-FFF2-40B4-BE49-F238E27FC236}">
                <a16:creationId xmlns:a16="http://schemas.microsoft.com/office/drawing/2014/main" id="{E0E92CA9-7C90-F6FC-4FBB-259AE010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939486"/>
            <a:ext cx="5562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B6AA8-D9B9-69C3-1817-B2DB0AAD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22322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3470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62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42742"/>
                  </a:ext>
                </a:extLst>
              </a:tr>
            </a:tbl>
          </a:graphicData>
        </a:graphic>
      </p:graphicFrame>
      <p:pic>
        <p:nvPicPr>
          <p:cNvPr id="3076" name="Picture 4" descr="Average Percentage of Positive Reviews">
            <a:extLst>
              <a:ext uri="{FF2B5EF4-FFF2-40B4-BE49-F238E27FC236}">
                <a16:creationId xmlns:a16="http://schemas.microsoft.com/office/drawing/2014/main" id="{31E6B60A-1E7E-121C-9F50-5E286E47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0250"/>
            <a:ext cx="5562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2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8997-9DA4-ECEF-BBDF-197E32C4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9B06-4C04-B2C0-1B18-EA3626B6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Cheaper games are played by more people</a:t>
            </a:r>
          </a:p>
          <a:p>
            <a:endParaRPr lang="en-US" dirty="0"/>
          </a:p>
          <a:p>
            <a:r>
              <a:rPr lang="en-US" dirty="0"/>
              <a:t>More people play short game styles</a:t>
            </a:r>
          </a:p>
          <a:p>
            <a:endParaRPr lang="en-US" dirty="0"/>
          </a:p>
          <a:p>
            <a:r>
              <a:rPr lang="en-US" dirty="0"/>
              <a:t>People spend more time with slower styled genres</a:t>
            </a:r>
          </a:p>
          <a:p>
            <a:endParaRPr lang="en-US" dirty="0"/>
          </a:p>
          <a:p>
            <a:r>
              <a:rPr lang="en-US" dirty="0"/>
              <a:t>Esports games are popular</a:t>
            </a:r>
          </a:p>
        </p:txBody>
      </p:sp>
    </p:spTree>
    <p:extLst>
      <p:ext uri="{BB962C8B-B14F-4D97-AF65-F5344CB8AC3E}">
        <p14:creationId xmlns:p14="http://schemas.microsoft.com/office/powerpoint/2010/main" val="38189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C74-8493-D793-BBEB-7697F2B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What makes a good game?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95E17DD1-A026-D2EE-E584-E03C0BEE8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9" r="2343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49C8-DE05-FA4B-2DF7-655C440A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 game that shorter game modes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 game that is cheaper for the consumer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 game that is easy to watch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 game that shakes up its genre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Essentially a game that is accessible to the most amount of people while being innovative in its space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5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E1206-05E6-D822-BE95-56E7135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57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0A9-855F-CB00-DD49-A7487BF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E6BC2-4C60-978B-B892-C0D4D6B99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17500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52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7C0-B229-D7C9-31E0-F8E25150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Steam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9AA9BD9-8DDD-B82F-E64C-2415C56A7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91" r="2920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EC07-F9E9-C9DE-B6A8-9A47641C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Digital distribution platform developed by Valve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Videogame store with a vast library(96k applications)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User accounts to track transactions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Multiplayer, social networking, automatic updates and cloud saves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43-18CA-9828-0C60-1D666C1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Gamers are easy to please.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2BD7C-3D2B-11DA-F31D-48747ED6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706"/>
              </p:ext>
            </p:extLst>
          </p:nvPr>
        </p:nvGraphicFramePr>
        <p:xfrm>
          <a:off x="723902" y="1935920"/>
          <a:ext cx="5272468" cy="1554480"/>
        </p:xfrm>
        <a:graphic>
          <a:graphicData uri="http://schemas.openxmlformats.org/drawingml/2006/table">
            <a:tbl>
              <a:tblPr/>
              <a:tblGrid>
                <a:gridCol w="5272468">
                  <a:extLst>
                    <a:ext uri="{9D8B030D-6E8A-4147-A177-3AD203B41FA5}">
                      <a16:colId xmlns:a16="http://schemas.microsoft.com/office/drawing/2014/main" val="2540284334"/>
                    </a:ext>
                  </a:extLst>
                </a:gridCol>
              </a:tblGrid>
              <a:tr h="262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914117"/>
                  </a:ext>
                </a:extLst>
              </a:tr>
              <a:tr h="8523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8D4"/>
                          </a:solidFill>
                          <a:effectLst/>
                          <a:hlinkClick r:id="rId3"/>
                        </a:rPr>
                        <a:t>Open in Power BI</a:t>
                      </a:r>
                      <a:br>
                        <a:rPr lang="en-US" b="0" dirty="0">
                          <a:solidFill>
                            <a:srgbClr val="0078D4"/>
                          </a:solidFill>
                          <a:effectLst/>
                          <a:hlinkClick r:id="rId3"/>
                        </a:rPr>
                      </a:br>
                      <a:r>
                        <a:rPr lang="en-US" dirty="0"/>
                        <a:t>visuals</a:t>
                      </a:r>
                      <a:br>
                        <a:rPr lang="en-US" dirty="0"/>
                      </a:br>
                      <a:r>
                        <a:rPr lang="en-US" dirty="0"/>
                        <a:t>Data as of 2/29/24, 1:56 AM</a:t>
                      </a:r>
                      <a:br>
                        <a:rPr lang="en-US" dirty="0"/>
                      </a:br>
                      <a:r>
                        <a:rPr lang="en-US" dirty="0"/>
                        <a:t>Filtered by </a:t>
                      </a:r>
                      <a:r>
                        <a:rPr lang="en-US" b="1" dirty="0" err="1"/>
                        <a:t>total_reviews</a:t>
                      </a:r>
                      <a:r>
                        <a:rPr lang="en-US" dirty="0"/>
                        <a:t> (is greater than 1000)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264767"/>
                  </a:ext>
                </a:extLst>
              </a:tr>
            </a:tbl>
          </a:graphicData>
        </a:graphic>
      </p:graphicFrame>
      <p:pic>
        <p:nvPicPr>
          <p:cNvPr id="1025" name="Picture 1" descr="Total of Positive Reviews">
            <a:extLst>
              <a:ext uri="{FF2B5EF4-FFF2-40B4-BE49-F238E27FC236}">
                <a16:creationId xmlns:a16="http://schemas.microsoft.com/office/drawing/2014/main" id="{2C7FDD57-35D4-ACE5-B961-D10327AB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0" y="2268713"/>
            <a:ext cx="5372100" cy="26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397795-4A00-635C-1FB7-04D78995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26462"/>
              </p:ext>
            </p:extLst>
          </p:nvPr>
        </p:nvGraphicFramePr>
        <p:xfrm>
          <a:off x="3676650" y="2269348"/>
          <a:ext cx="9420225" cy="2664116"/>
        </p:xfrm>
        <a:graphic>
          <a:graphicData uri="http://schemas.openxmlformats.org/drawingml/2006/table">
            <a:tbl>
              <a:tblPr/>
              <a:tblGrid>
                <a:gridCol w="9420225">
                  <a:extLst>
                    <a:ext uri="{9D8B030D-6E8A-4147-A177-3AD203B41FA5}">
                      <a16:colId xmlns:a16="http://schemas.microsoft.com/office/drawing/2014/main" val="2892871252"/>
                    </a:ext>
                  </a:extLst>
                </a:gridCol>
              </a:tblGrid>
              <a:tr h="365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663243"/>
                  </a:ext>
                </a:extLst>
              </a:tr>
              <a:tr h="2298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852336"/>
                  </a:ext>
                </a:extLst>
              </a:tr>
            </a:tbl>
          </a:graphicData>
        </a:graphic>
      </p:graphicFrame>
      <p:pic>
        <p:nvPicPr>
          <p:cNvPr id="1026" name="Picture 2" descr="Total of Negative Reviews">
            <a:extLst>
              <a:ext uri="{FF2B5EF4-FFF2-40B4-BE49-F238E27FC236}">
                <a16:creationId xmlns:a16="http://schemas.microsoft.com/office/drawing/2014/main" id="{334B70B4-133D-8C33-46EC-35FFB422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32" y="2268713"/>
            <a:ext cx="5372098" cy="26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9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F973-636F-98D4-5D14-E6D21A4D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over time.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746220-17DD-E22E-A354-59DA46939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45109"/>
              </p:ext>
            </p:extLst>
          </p:nvPr>
        </p:nvGraphicFramePr>
        <p:xfrm>
          <a:off x="838200" y="1690688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79558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1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674954"/>
                  </a:ext>
                </a:extLst>
              </a:tr>
            </a:tbl>
          </a:graphicData>
        </a:graphic>
      </p:graphicFrame>
      <p:pic>
        <p:nvPicPr>
          <p:cNvPr id="1028" name="Picture 4" descr="Average Price by Year">
            <a:extLst>
              <a:ext uri="{FF2B5EF4-FFF2-40B4-BE49-F238E27FC236}">
                <a16:creationId xmlns:a16="http://schemas.microsoft.com/office/drawing/2014/main" id="{CD8C4A33-07D4-DFBC-09E4-CC8F14D5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8"/>
            <a:ext cx="7200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9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7799-B78D-C399-8BBD-ADDBB9E8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Scores lowers over time.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BB0B5D-98C0-E601-4F6D-B395A43C4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011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97767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71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45518"/>
                  </a:ext>
                </a:extLst>
              </a:tr>
            </a:tbl>
          </a:graphicData>
        </a:graphic>
      </p:graphicFrame>
      <p:pic>
        <p:nvPicPr>
          <p:cNvPr id="4097" name="Picture 1" descr="Average Review Score by Year">
            <a:extLst>
              <a:ext uri="{FF2B5EF4-FFF2-40B4-BE49-F238E27FC236}">
                <a16:creationId xmlns:a16="http://schemas.microsoft.com/office/drawing/2014/main" id="{D27C806A-022C-4663-1631-7B9FFAD7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7"/>
            <a:ext cx="7200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1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72A2-6237-AEF0-8F6D-BC4435A0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Against Reviews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BD500F-241B-F47B-CF6F-EA8F140A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49272"/>
              </p:ext>
            </p:extLst>
          </p:nvPr>
        </p:nvGraphicFramePr>
        <p:xfrm>
          <a:off x="914400" y="316611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336386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23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749510"/>
                  </a:ext>
                </a:extLst>
              </a:tr>
            </a:tbl>
          </a:graphicData>
        </a:graphic>
      </p:graphicFrame>
      <p:pic>
        <p:nvPicPr>
          <p:cNvPr id="2049" name="Picture 1" descr="Average of review_score and Average of price by Year">
            <a:extLst>
              <a:ext uri="{FF2B5EF4-FFF2-40B4-BE49-F238E27FC236}">
                <a16:creationId xmlns:a16="http://schemas.microsoft.com/office/drawing/2014/main" id="{91998E62-35DB-7D98-40F4-4073E796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87" y="2164080"/>
            <a:ext cx="71913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6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5D34-9DD7-834E-EAC8-ABB0523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Gamers like cheaper games.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69DBAB-D2F0-1E5D-5F75-A07067C2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11916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34925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31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132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ACEF0A-122E-3285-314A-7F8909E1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3464"/>
              </p:ext>
            </p:extLst>
          </p:nvPr>
        </p:nvGraphicFramePr>
        <p:xfrm>
          <a:off x="914400" y="3166110"/>
          <a:ext cx="10353675" cy="731520"/>
        </p:xfrm>
        <a:graphic>
          <a:graphicData uri="http://schemas.openxmlformats.org/drawingml/2006/table">
            <a:tbl>
              <a:tblPr/>
              <a:tblGrid>
                <a:gridCol w="10353675">
                  <a:extLst>
                    <a:ext uri="{9D8B030D-6E8A-4147-A177-3AD203B41FA5}">
                      <a16:colId xmlns:a16="http://schemas.microsoft.com/office/drawing/2014/main" val="757064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262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333459"/>
                  </a:ext>
                </a:extLst>
              </a:tr>
            </a:tbl>
          </a:graphicData>
        </a:graphic>
      </p:graphicFrame>
      <p:pic>
        <p:nvPicPr>
          <p:cNvPr id="3073" name="Picture 1" descr="Total Positive Reviews by Price">
            <a:extLst>
              <a:ext uri="{FF2B5EF4-FFF2-40B4-BE49-F238E27FC236}">
                <a16:creationId xmlns:a16="http://schemas.microsoft.com/office/drawing/2014/main" id="{080244C8-5D7A-82F5-CEA6-1E3FB0AD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21" y="1450394"/>
            <a:ext cx="7931757" cy="51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3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4AF-B788-C598-90A0-4CEFCA19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played games</a:t>
            </a:r>
          </a:p>
        </p:txBody>
      </p:sp>
      <p:pic>
        <p:nvPicPr>
          <p:cNvPr id="5121" name="Picture 1" descr="Concurrent Players by Title">
            <a:extLst>
              <a:ext uri="{FF2B5EF4-FFF2-40B4-BE49-F238E27FC236}">
                <a16:creationId xmlns:a16="http://schemas.microsoft.com/office/drawing/2014/main" id="{6901B231-F529-E014-66BA-F25803FE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690688"/>
            <a:ext cx="70961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0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559</TotalTime>
  <Words>358</Words>
  <Application>Microsoft Office PowerPoint</Application>
  <PresentationFormat>Widescreen</PresentationFormat>
  <Paragraphs>65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Bookman Old Style</vt:lpstr>
      <vt:lpstr>Rockwell</vt:lpstr>
      <vt:lpstr>Damask</vt:lpstr>
      <vt:lpstr>What Makes a Good Game?</vt:lpstr>
      <vt:lpstr>Overview</vt:lpstr>
      <vt:lpstr>Steam</vt:lpstr>
      <vt:lpstr>Gamers are easy to please. </vt:lpstr>
      <vt:lpstr>Prices over time.</vt:lpstr>
      <vt:lpstr>Review Scores lowers over time.</vt:lpstr>
      <vt:lpstr>Prices Against Reviews</vt:lpstr>
      <vt:lpstr>Gamers like cheaper games.</vt:lpstr>
      <vt:lpstr>Top 5 played games</vt:lpstr>
      <vt:lpstr>Top 5 games Overview</vt:lpstr>
      <vt:lpstr>Top Genres by Total Titles</vt:lpstr>
      <vt:lpstr>How Are Gamers Playing?</vt:lpstr>
      <vt:lpstr>Top Genres by Average Playtime</vt:lpstr>
      <vt:lpstr>Key Take Aways</vt:lpstr>
      <vt:lpstr>What makes a good game?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Game?</dc:title>
  <dc:creator>Jeffrey Emmons</dc:creator>
  <cp:lastModifiedBy>Jeffrey Emmons</cp:lastModifiedBy>
  <cp:revision>8</cp:revision>
  <dcterms:created xsi:type="dcterms:W3CDTF">2024-02-29T07:06:55Z</dcterms:created>
  <dcterms:modified xsi:type="dcterms:W3CDTF">2024-03-05T06:23:04Z</dcterms:modified>
</cp:coreProperties>
</file>