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89" r:id="rId4"/>
    <p:sldId id="390" r:id="rId5"/>
    <p:sldId id="262" r:id="rId6"/>
    <p:sldId id="391" r:id="rId7"/>
    <p:sldId id="392" r:id="rId8"/>
    <p:sldId id="393" r:id="rId9"/>
    <p:sldId id="397" r:id="rId10"/>
    <p:sldId id="398" r:id="rId11"/>
    <p:sldId id="399" r:id="rId12"/>
    <p:sldId id="394" r:id="rId13"/>
    <p:sldId id="400" r:id="rId14"/>
    <p:sldId id="401" r:id="rId15"/>
    <p:sldId id="402" r:id="rId16"/>
    <p:sldId id="403" r:id="rId17"/>
    <p:sldId id="404" r:id="rId18"/>
    <p:sldId id="405" r:id="rId19"/>
    <p:sldId id="395" r:id="rId20"/>
    <p:sldId id="406" r:id="rId21"/>
    <p:sldId id="407" r:id="rId22"/>
    <p:sldId id="410" r:id="rId23"/>
    <p:sldId id="408" r:id="rId24"/>
    <p:sldId id="409" r:id="rId25"/>
    <p:sldId id="411" r:id="rId26"/>
    <p:sldId id="396" r:id="rId27"/>
    <p:sldId id="41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DEADA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4D170-D5F8-4E14-9544-A2C036B86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7CFF1-2562-4504-8FD7-F30788B10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461E8-06EF-4BE9-BC43-166AE27D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3EA5A-E35E-4FBF-AAC1-9B7F66EC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DAF9A-E125-42C8-9949-134DA5AC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1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9D19-9B43-43F7-9AA8-2DA6082B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9742E-F6AE-420B-8F0F-CFC53BCD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46136-B51E-4265-BDF7-FA1B9303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46894-9888-4FA3-9BE1-42D63AC1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99F0-13CB-4863-844F-5ECEB9BA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B4CEDE-AF82-4737-95DA-12DE2D90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4A9D32-B24F-4398-B145-702BCB64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E919D-FCAA-45FD-B153-64D7F247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2F8B8-D3F8-4FE2-BF1E-E7F327A8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B579E-33EC-44F0-A273-FE185558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5EEA0-A784-4764-9BB2-A9B18725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C8114-239E-4399-8C54-88DF7F23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5FB9-A15D-42B3-B03C-7F6D7C75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B7DD8-1489-4F04-B3FD-7DA97004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5722E-A6B1-47DB-A19F-85E6A44F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4AEB-C0AD-41BE-B895-B05D2F6B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1F5A8-FD2E-42AC-AA88-905CFD0C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74495-CB13-4BA2-9616-15A083F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9C313-6041-46E1-A012-41B9EE19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319B5-F075-41FC-A953-0F3A46B6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EE932-BF6E-4ECA-A57F-0EE8922C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3CE9-678F-453B-9AE5-8CD694AE1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634FA-F152-47E0-9FDE-AA7D0EF9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11A27-E164-4FB8-A2A9-1F6F0A75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2CC7D-4267-4FEE-B0A5-E04C3614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628BE-1552-4A4C-887B-C182B24E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1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D9CAC-5EA1-4473-BC4F-015C9A88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B0E75-FEAF-4A30-A461-DCE04E60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2A90C9-78B1-49BD-BBE2-8F438FBC2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5208F9-F01C-4ABA-A05D-615808ABC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651F5F-4209-426F-B588-2503A0C3B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CB086-B42C-4862-9938-1E3070F2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11D64-8CE9-42FD-9EB4-78EF6EAB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DF11A2-6E83-47BB-AD6D-CFD44528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9AB4-2AAE-46B7-99E5-7E767AF7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388C9-6796-4FDE-A06D-C518FBB0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23AF0-8AE9-4A4B-BE36-ACC66612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A9D475-B6FB-4A47-802C-21C9CA7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1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B93E6-249B-4493-AE98-C3CC3B74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2B3666-C005-4EAB-81CC-E6D38E4B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8A2AC-B8B9-4309-B7BC-F85B8584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3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19F6-7202-48D4-92FD-893A1B29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E529D-7923-404B-B501-2137FD40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921854-E0FE-429D-A295-2D36EE98C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7FEDD-33E7-41A8-AF74-F17A94F5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C35F2-13DB-4196-B607-3B41F0AE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72187-8C53-45E7-AF76-E8F3B2F1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43188-7C10-483C-9354-B36F5E19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4A4F6-E933-4699-8C8E-45B8AC8FD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66478-7657-4A62-A7E3-DC489433F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E9359-5042-4D99-B765-02049176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ACC8E-D59E-4A9C-B5A5-5E3F14AA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C8E76-EF03-4A53-98C9-9BC8BEF4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4058-DB85-4819-9211-31A7E92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67EFA-7C4D-41A2-9708-8707FAF5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E0F2C-4BF7-41ED-B6A5-9A79217D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5F28-870F-460D-B3D8-6251D3D81CAF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29BE6-1401-43B1-A719-CF773D2F9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B4EF2-2B81-41EB-81A8-A99B177F9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D007-2CC0-475C-B084-96AAB2C5D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9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CA4BB2-1AA1-428A-AA53-1B0B735122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885391-EADF-4941-8E7E-636866F741AB}"/>
              </a:ext>
            </a:extLst>
          </p:cNvPr>
          <p:cNvSpPr/>
          <p:nvPr/>
        </p:nvSpPr>
        <p:spPr>
          <a:xfrm>
            <a:off x="1801837" y="1522672"/>
            <a:ext cx="8588326" cy="1941342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DA831-D666-495C-9382-B013FBCC553A}"/>
              </a:ext>
            </a:extLst>
          </p:cNvPr>
          <p:cNvSpPr txBox="1"/>
          <p:nvPr/>
        </p:nvSpPr>
        <p:spPr>
          <a:xfrm>
            <a:off x="6750424" y="4652163"/>
            <a:ext cx="455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1560050  </a:t>
            </a: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전진원</a:t>
            </a:r>
            <a:endParaRPr lang="en-US" altLang="ko-KR" sz="40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19F44-5CFD-4ABF-82C2-4AE3A117C867}"/>
              </a:ext>
            </a:extLst>
          </p:cNvPr>
          <p:cNvSpPr txBox="1"/>
          <p:nvPr/>
        </p:nvSpPr>
        <p:spPr>
          <a:xfrm>
            <a:off x="2437020" y="1862401"/>
            <a:ext cx="7604967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통신 실험 프로젝트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QPSK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OFDM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송수신기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D809131-8481-4EC7-B334-11C0A0C8FBE4}"/>
              </a:ext>
            </a:extLst>
          </p:cNvPr>
          <p:cNvCxnSpPr/>
          <p:nvPr/>
        </p:nvCxnSpPr>
        <p:spPr>
          <a:xfrm>
            <a:off x="6750424" y="5472954"/>
            <a:ext cx="4320000" cy="0"/>
          </a:xfrm>
          <a:prstGeom prst="line">
            <a:avLst/>
          </a:prstGeom>
          <a:ln w="31750">
            <a:solidFill>
              <a:srgbClr val="3B38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64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2F34D9-02F3-4D47-967F-6C793E90CDD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0810079-9173-4EB7-B9C4-9F869B2B249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70AD4C0-6E5E-40D2-BB78-6B038040EF9A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603DF-72D3-4707-90E4-1F2CD87FAD91}"/>
              </a:ext>
            </a:extLst>
          </p:cNvPr>
          <p:cNvSpPr txBox="1"/>
          <p:nvPr/>
        </p:nvSpPr>
        <p:spPr>
          <a:xfrm>
            <a:off x="3077793" y="2500028"/>
            <a:ext cx="70601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Multicarrier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전송을 하지만 주파수 대역을 겹쳐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협대역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전송이 가능하다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1141507" y="1460359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708087" y="1409559"/>
            <a:ext cx="210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OFDM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03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원리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95FAF-4FD0-4D37-8606-E7D03C9C92CB}"/>
              </a:ext>
            </a:extLst>
          </p:cNvPr>
          <p:cNvSpPr txBox="1"/>
          <p:nvPr/>
        </p:nvSpPr>
        <p:spPr>
          <a:xfrm>
            <a:off x="3077795" y="3780969"/>
            <a:ext cx="70601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부 반송파는 정확한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사이클을 가지며 인접 부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반송파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사이의 사이클 수의 차이는 정확히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직교성을 가지게 된다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文本1">
            <a:extLst>
              <a:ext uri="{FF2B5EF4-FFF2-40B4-BE49-F238E27FC236}">
                <a16:creationId xmlns:a16="http://schemas.microsoft.com/office/drawing/2014/main" id="{AA598755-1E2B-4921-9F57-AEEF8561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742" y="2132147"/>
            <a:ext cx="8040780" cy="1195917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ct val="150000"/>
              </a:lnSpc>
            </a:pPr>
            <a:endParaRPr lang="en-US" altLang="zh-CN" sz="2400" b="1" dirty="0"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2BE5385F-BD3E-4BC3-9280-41415D46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27" y="2125796"/>
            <a:ext cx="1242315" cy="1202267"/>
          </a:xfrm>
          <a:prstGeom prst="roundRect">
            <a:avLst>
              <a:gd name="adj" fmla="val 11921"/>
            </a:avLst>
          </a:prstGeom>
          <a:solidFill>
            <a:srgbClr val="FFC000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en-US" altLang="zh-CN" sz="32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zh-CN" altLang="zh-CN" sz="3200" b="1" dirty="0">
              <a:solidFill>
                <a:srgbClr val="F2F2F2"/>
              </a:solidFill>
              <a:latin typeface="맑은 고딕" panose="020B0503020000020004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文本2">
            <a:extLst>
              <a:ext uri="{FF2B5EF4-FFF2-40B4-BE49-F238E27FC236}">
                <a16:creationId xmlns:a16="http://schemas.microsoft.com/office/drawing/2014/main" id="{233A20BE-5F43-46F7-B5CB-28C6DFFD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742" y="3584179"/>
            <a:ext cx="8040780" cy="119380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endParaRPr lang="en-US" altLang="zh-CN" sz="1100" b="1" dirty="0"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sp>
        <p:nvSpPr>
          <p:cNvPr id="20" name="标题2">
            <a:extLst>
              <a:ext uri="{FF2B5EF4-FFF2-40B4-BE49-F238E27FC236}">
                <a16:creationId xmlns:a16="http://schemas.microsoft.com/office/drawing/2014/main" id="{E4C13EA1-ABB4-46D8-AA6D-53DE7F88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27" y="3584179"/>
            <a:ext cx="1242315" cy="1193800"/>
          </a:xfrm>
          <a:prstGeom prst="roundRect">
            <a:avLst>
              <a:gd name="adj" fmla="val 11921"/>
            </a:avLst>
          </a:prstGeom>
          <a:solidFill>
            <a:srgbClr val="FFC000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en-US" altLang="zh-CN" sz="32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zh-CN" altLang="zh-CN" sz="3200" b="1" dirty="0">
              <a:solidFill>
                <a:srgbClr val="F2F2F2"/>
              </a:solidFill>
              <a:latin typeface="맑은 고딕" panose="020B0503020000020004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文本3">
            <a:extLst>
              <a:ext uri="{FF2B5EF4-FFF2-40B4-BE49-F238E27FC236}">
                <a16:creationId xmlns:a16="http://schemas.microsoft.com/office/drawing/2014/main" id="{4447B969-F71A-45F5-B8A4-9CC1E3F9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742" y="5025631"/>
            <a:ext cx="8040780" cy="118110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endParaRPr lang="en-US" altLang="zh-CN" sz="1100" b="1" dirty="0"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sp>
        <p:nvSpPr>
          <p:cNvPr id="22" name="标题3">
            <a:extLst>
              <a:ext uri="{FF2B5EF4-FFF2-40B4-BE49-F238E27FC236}">
                <a16:creationId xmlns:a16="http://schemas.microsoft.com/office/drawing/2014/main" id="{3FCC73CE-4E41-4BF2-8C0C-8541824C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27" y="5025631"/>
            <a:ext cx="1242315" cy="1181100"/>
          </a:xfrm>
          <a:prstGeom prst="roundRect">
            <a:avLst>
              <a:gd name="adj" fmla="val 11921"/>
            </a:avLst>
          </a:prstGeom>
          <a:solidFill>
            <a:srgbClr val="FFC000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en-US" altLang="zh-CN" sz="32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zh-CN" altLang="zh-CN" sz="3200" b="1" dirty="0">
              <a:solidFill>
                <a:srgbClr val="F2F2F2"/>
              </a:solidFill>
              <a:latin typeface="맑은 고딕" panose="020B0503020000020004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6EC78-31AA-48C7-A9AF-155757685F74}"/>
              </a:ext>
            </a:extLst>
          </p:cNvPr>
          <p:cNvSpPr txBox="1"/>
          <p:nvPr/>
        </p:nvSpPr>
        <p:spPr>
          <a:xfrm>
            <a:off x="3077793" y="5216071"/>
            <a:ext cx="72854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고스트에 강하고 기존 서비스에 방해를 주지 않는다는 특성을 갖고 있어 지상파 디지털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방송에 적합하다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1D4062-64E5-4CC9-A1E2-2C669C47BB45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0224672C-66D5-4DA8-BB46-798DCF67CF87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7">
              <a:extLst>
                <a:ext uri="{FF2B5EF4-FFF2-40B4-BE49-F238E27FC236}">
                  <a16:creationId xmlns:a16="http://schemas.microsoft.com/office/drawing/2014/main" id="{8DFB2FA6-FDE3-452B-847D-1CA6AB636D6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36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1645710" y="1358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2212290" y="1307686"/>
            <a:ext cx="3995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OFDM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송수신기 구조도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03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원리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E9C3458-72FF-4B81-BEE6-F13DC7CBD7B6}"/>
              </a:ext>
            </a:extLst>
          </p:cNvPr>
          <p:cNvGrpSpPr/>
          <p:nvPr/>
        </p:nvGrpSpPr>
        <p:grpSpPr>
          <a:xfrm>
            <a:off x="2564633" y="1875803"/>
            <a:ext cx="7036230" cy="4594680"/>
            <a:chOff x="2524130" y="1703926"/>
            <a:chExt cx="7036230" cy="459468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2B22D2-4305-44A4-A4C9-2FEB410003AF}"/>
                </a:ext>
              </a:extLst>
            </p:cNvPr>
            <p:cNvGrpSpPr/>
            <p:nvPr/>
          </p:nvGrpSpPr>
          <p:grpSpPr>
            <a:xfrm>
              <a:off x="2524130" y="1788972"/>
              <a:ext cx="7036230" cy="2596457"/>
              <a:chOff x="7488537" y="-400086"/>
              <a:chExt cx="5196167" cy="2596457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0CF2CA0-0697-4A45-A07A-2A0FD4AF67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9349" r="38598" b="42481"/>
              <a:stretch/>
            </p:blipFill>
            <p:spPr>
              <a:xfrm>
                <a:off x="7488537" y="931879"/>
                <a:ext cx="3995004" cy="1264492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2A36663-10F5-4B19-BF56-9E1417AB0C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1409" r="-78" b="43698"/>
              <a:stretch/>
            </p:blipFill>
            <p:spPr>
              <a:xfrm>
                <a:off x="11470054" y="-400086"/>
                <a:ext cx="1214650" cy="2527287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43D3807-7D55-4051-BBAD-72F804A8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665" t="1" r="1" b="66537"/>
            <a:stretch/>
          </p:blipFill>
          <p:spPr>
            <a:xfrm>
              <a:off x="6175725" y="1703926"/>
              <a:ext cx="3377347" cy="1502057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7182E18-3A05-4EA3-A526-14049234B630}"/>
                </a:ext>
              </a:extLst>
            </p:cNvPr>
            <p:cNvGrpSpPr/>
            <p:nvPr/>
          </p:nvGrpSpPr>
          <p:grpSpPr>
            <a:xfrm>
              <a:off x="2643932" y="4722136"/>
              <a:ext cx="6868216" cy="1575551"/>
              <a:chOff x="6474788" y="4103091"/>
              <a:chExt cx="5072091" cy="1575551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4A7B79C-CA7D-46F2-B61F-B1CB71009D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5381" t="66031" r="-1" b="-485"/>
              <a:stretch/>
            </p:blipFill>
            <p:spPr>
              <a:xfrm>
                <a:off x="9294414" y="4132076"/>
                <a:ext cx="2252465" cy="1546566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C1A78282-34F1-4EF4-9921-C7D89F72F7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71" t="66031" r="53692" b="-485"/>
              <a:stretch/>
            </p:blipFill>
            <p:spPr>
              <a:xfrm>
                <a:off x="6474788" y="4103091"/>
                <a:ext cx="3017519" cy="1546566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9F3430-4DE4-440A-97E1-0C6728D97A42}"/>
                  </a:ext>
                </a:extLst>
              </p:cNvPr>
              <p:cNvSpPr/>
              <p:nvPr/>
            </p:nvSpPr>
            <p:spPr>
              <a:xfrm>
                <a:off x="6482466" y="5348019"/>
                <a:ext cx="3106550" cy="80985"/>
              </a:xfrm>
              <a:prstGeom prst="rect">
                <a:avLst/>
              </a:prstGeom>
              <a:solidFill>
                <a:srgbClr val="FDE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47AEB31-21FC-43D1-896C-735A15AAD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285" t="-939" r="-115" b="-486"/>
            <a:stretch/>
          </p:blipFill>
          <p:spPr>
            <a:xfrm>
              <a:off x="9129969" y="1745837"/>
              <a:ext cx="337456" cy="4552769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5AF497B-9767-41A6-9752-33887A1C962D}"/>
                </a:ext>
              </a:extLst>
            </p:cNvPr>
            <p:cNvSpPr/>
            <p:nvPr/>
          </p:nvSpPr>
          <p:spPr>
            <a:xfrm>
              <a:off x="5896178" y="4775234"/>
              <a:ext cx="1908653" cy="80985"/>
            </a:xfrm>
            <a:prstGeom prst="rect">
              <a:avLst/>
            </a:prstGeom>
            <a:solidFill>
              <a:srgbClr val="FDE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07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4548097-332D-44E0-90B4-DD3C58B191D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A2C2B1-485A-4CF0-B483-A9FAFAC0F21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524551-8DE5-43A0-8577-0FD3CF2422B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71599" y="1604513"/>
            <a:ext cx="9342408" cy="351957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609951" y="2875002"/>
            <a:ext cx="8865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6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및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A3DAE0-0C76-4259-8BC5-B6746A2A1338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443BD237-A3CA-4610-A92B-A5F289D74117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7">
              <a:extLst>
                <a:ext uri="{FF2B5EF4-FFF2-40B4-BE49-F238E27FC236}">
                  <a16:creationId xmlns:a16="http://schemas.microsoft.com/office/drawing/2014/main" id="{DCE8CA28-23B5-4325-91DD-E5B590CF3946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17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1014285" y="1317645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580865" y="1266845"/>
            <a:ext cx="6700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Matlab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Simulink block model - OFDM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5581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및 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A92658D-C72A-4685-9E22-27A8CA02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0" y="1846719"/>
            <a:ext cx="6574246" cy="429561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85130-4352-48EF-8CDC-8A7C22176565}"/>
              </a:ext>
            </a:extLst>
          </p:cNvPr>
          <p:cNvSpPr/>
          <p:nvPr/>
        </p:nvSpPr>
        <p:spPr>
          <a:xfrm>
            <a:off x="7458052" y="3398673"/>
            <a:ext cx="4362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QPSK</a:t>
            </a:r>
            <a:r>
              <a:rPr lang="ko-KR" altLang="en-US" sz="1600" b="1" dirty="0"/>
              <a:t>변복조에 </a:t>
            </a:r>
            <a:r>
              <a:rPr lang="en-US" altLang="ko-KR" sz="1600" b="1" dirty="0"/>
              <a:t>IFFT,FFT</a:t>
            </a:r>
            <a:r>
              <a:rPr lang="ko-KR" altLang="en-US" sz="1600" b="1" dirty="0"/>
              <a:t>를 추가하여 변복조를 하였고 </a:t>
            </a:r>
            <a:r>
              <a:rPr lang="en-US" altLang="ko-KR" sz="1600" b="1" dirty="0"/>
              <a:t>AWGN</a:t>
            </a:r>
            <a:r>
              <a:rPr lang="ko-KR" altLang="en-US" sz="1600" b="1" dirty="0"/>
              <a:t>노이즈를 사용하여 시스템을 구성하였다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72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2796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Bernoulli Binary Generator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5581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3-(2)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및 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7F7200F-8B86-4760-ADE5-8DFC4A6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35" y="2270712"/>
            <a:ext cx="4038600" cy="36099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FA493-FDB9-478E-B361-50D06230D2AF}"/>
              </a:ext>
            </a:extLst>
          </p:cNvPr>
          <p:cNvSpPr/>
          <p:nvPr/>
        </p:nvSpPr>
        <p:spPr>
          <a:xfrm>
            <a:off x="5967496" y="17592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D3550-A51B-42C7-90DD-B499B52A78FC}"/>
              </a:ext>
            </a:extLst>
          </p:cNvPr>
          <p:cNvSpPr/>
          <p:nvPr/>
        </p:nvSpPr>
        <p:spPr>
          <a:xfrm>
            <a:off x="6282777" y="720176"/>
            <a:ext cx="1331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Parameters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270625-FA93-4F8A-BD88-4A0E53FB0536}"/>
              </a:ext>
            </a:extLst>
          </p:cNvPr>
          <p:cNvSpPr/>
          <p:nvPr/>
        </p:nvSpPr>
        <p:spPr>
          <a:xfrm>
            <a:off x="6810925" y="1589943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CE4C1E-B952-436D-9B07-1A93AA6E852A}"/>
              </a:ext>
            </a:extLst>
          </p:cNvPr>
          <p:cNvSpPr/>
          <p:nvPr/>
        </p:nvSpPr>
        <p:spPr>
          <a:xfrm>
            <a:off x="7429760" y="1589943"/>
            <a:ext cx="2531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Bit to Integer Converter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7BAD02-7F5F-4841-BA39-D2494462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25" y="2393140"/>
            <a:ext cx="4038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2834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QPSK Modulator Baseband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5581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3-(2)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및 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FA493-FDB9-478E-B361-50D06230D2AF}"/>
              </a:ext>
            </a:extLst>
          </p:cNvPr>
          <p:cNvSpPr/>
          <p:nvPr/>
        </p:nvSpPr>
        <p:spPr>
          <a:xfrm>
            <a:off x="5967496" y="17592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D3550-A51B-42C7-90DD-B499B52A78FC}"/>
              </a:ext>
            </a:extLst>
          </p:cNvPr>
          <p:cNvSpPr/>
          <p:nvPr/>
        </p:nvSpPr>
        <p:spPr>
          <a:xfrm>
            <a:off x="6282777" y="720176"/>
            <a:ext cx="1331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Parameters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270625-FA93-4F8A-BD88-4A0E53FB0536}"/>
              </a:ext>
            </a:extLst>
          </p:cNvPr>
          <p:cNvSpPr/>
          <p:nvPr/>
        </p:nvSpPr>
        <p:spPr>
          <a:xfrm>
            <a:off x="6810925" y="1589943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CE4C1E-B952-436D-9B07-1A93AA6E852A}"/>
              </a:ext>
            </a:extLst>
          </p:cNvPr>
          <p:cNvSpPr/>
          <p:nvPr/>
        </p:nvSpPr>
        <p:spPr>
          <a:xfrm>
            <a:off x="7429760" y="1589943"/>
            <a:ext cx="586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IFFT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862A2-C39E-497F-AADB-A566E7B9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7" y="2275151"/>
            <a:ext cx="4762500" cy="3076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EE0507-DDA8-4254-A8A8-F7EAEA257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293"/>
          <a:stretch/>
        </p:blipFill>
        <p:spPr>
          <a:xfrm>
            <a:off x="6475134" y="2425265"/>
            <a:ext cx="4629150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8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1698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AWGN Channel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5581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3-(2)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및 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FA493-FDB9-478E-B361-50D06230D2AF}"/>
              </a:ext>
            </a:extLst>
          </p:cNvPr>
          <p:cNvSpPr/>
          <p:nvPr/>
        </p:nvSpPr>
        <p:spPr>
          <a:xfrm>
            <a:off x="5967496" y="17592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D3550-A51B-42C7-90DD-B499B52A78FC}"/>
              </a:ext>
            </a:extLst>
          </p:cNvPr>
          <p:cNvSpPr/>
          <p:nvPr/>
        </p:nvSpPr>
        <p:spPr>
          <a:xfrm>
            <a:off x="6282777" y="720176"/>
            <a:ext cx="1331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Parameters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270625-FA93-4F8A-BD88-4A0E53FB0536}"/>
              </a:ext>
            </a:extLst>
          </p:cNvPr>
          <p:cNvSpPr/>
          <p:nvPr/>
        </p:nvSpPr>
        <p:spPr>
          <a:xfrm>
            <a:off x="6810925" y="1589943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CE4C1E-B952-436D-9B07-1A93AA6E852A}"/>
              </a:ext>
            </a:extLst>
          </p:cNvPr>
          <p:cNvSpPr/>
          <p:nvPr/>
        </p:nvSpPr>
        <p:spPr>
          <a:xfrm>
            <a:off x="7429760" y="1589943"/>
            <a:ext cx="522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FFT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BB4814-4517-4519-B37B-927D24F3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5" y="2104731"/>
            <a:ext cx="4724400" cy="404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F31B2C-3249-42E4-BE57-307E300D5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986"/>
          <a:stretch/>
        </p:blipFill>
        <p:spPr>
          <a:xfrm>
            <a:off x="6767714" y="2225401"/>
            <a:ext cx="4371975" cy="29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3090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QPSK Demodulator Baseband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5581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3-(2)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및 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FA493-FDB9-478E-B361-50D06230D2AF}"/>
              </a:ext>
            </a:extLst>
          </p:cNvPr>
          <p:cNvSpPr/>
          <p:nvPr/>
        </p:nvSpPr>
        <p:spPr>
          <a:xfrm>
            <a:off x="5967496" y="17592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D3550-A51B-42C7-90DD-B499B52A78FC}"/>
              </a:ext>
            </a:extLst>
          </p:cNvPr>
          <p:cNvSpPr/>
          <p:nvPr/>
        </p:nvSpPr>
        <p:spPr>
          <a:xfrm>
            <a:off x="6282777" y="720176"/>
            <a:ext cx="1331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Parameters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270625-FA93-4F8A-BD88-4A0E53FB0536}"/>
              </a:ext>
            </a:extLst>
          </p:cNvPr>
          <p:cNvSpPr/>
          <p:nvPr/>
        </p:nvSpPr>
        <p:spPr>
          <a:xfrm>
            <a:off x="6810925" y="1589943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CE4C1E-B952-436D-9B07-1A93AA6E852A}"/>
              </a:ext>
            </a:extLst>
          </p:cNvPr>
          <p:cNvSpPr/>
          <p:nvPr/>
        </p:nvSpPr>
        <p:spPr>
          <a:xfrm>
            <a:off x="7429760" y="1589943"/>
            <a:ext cx="2531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Integer to Bit Converter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D268C-7551-4B93-8B41-6CD590E3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10" y="2404062"/>
            <a:ext cx="4400550" cy="3343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FF5B4F-EF93-4A02-A365-E69EDD679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25" y="2275474"/>
            <a:ext cx="4038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Align Signals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5581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3-(2)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및 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FA493-FDB9-478E-B361-50D06230D2AF}"/>
              </a:ext>
            </a:extLst>
          </p:cNvPr>
          <p:cNvSpPr/>
          <p:nvPr/>
        </p:nvSpPr>
        <p:spPr>
          <a:xfrm>
            <a:off x="5967496" y="17592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D3550-A51B-42C7-90DD-B499B52A78FC}"/>
              </a:ext>
            </a:extLst>
          </p:cNvPr>
          <p:cNvSpPr/>
          <p:nvPr/>
        </p:nvSpPr>
        <p:spPr>
          <a:xfrm>
            <a:off x="6282777" y="720176"/>
            <a:ext cx="1331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Parameters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270625-FA93-4F8A-BD88-4A0E53FB0536}"/>
              </a:ext>
            </a:extLst>
          </p:cNvPr>
          <p:cNvSpPr/>
          <p:nvPr/>
        </p:nvSpPr>
        <p:spPr>
          <a:xfrm>
            <a:off x="6810925" y="1589943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CE4C1E-B952-436D-9B07-1A93AA6E852A}"/>
              </a:ext>
            </a:extLst>
          </p:cNvPr>
          <p:cNvSpPr/>
          <p:nvPr/>
        </p:nvSpPr>
        <p:spPr>
          <a:xfrm>
            <a:off x="7429760" y="1589943"/>
            <a:ext cx="2321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Error Rate Calculation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9543E0-896B-47A3-AAC7-0C25C704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80" y="2362401"/>
            <a:ext cx="4419600" cy="3448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E66F62-C9A9-4A0B-A66D-077716FC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286" y="2213469"/>
            <a:ext cx="3232346" cy="37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7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4FA426-A38C-4285-BAAC-CE6862512ED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DC35E3-A219-44D1-8EAA-45C1320756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6ED2FD-6B76-466A-A76B-2677F8DD1142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71599" y="1604513"/>
            <a:ext cx="9342408" cy="351957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842052" y="2967335"/>
            <a:ext cx="887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5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및 결과 고찰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3761EA-A7BD-4BA6-BCD3-44EBE3C40847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5C3A826A-EE7E-42AE-AFA7-9D4303824F7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7">
              <a:extLst>
                <a:ext uri="{FF2B5EF4-FFF2-40B4-BE49-F238E27FC236}">
                  <a16:creationId xmlns:a16="http://schemas.microsoft.com/office/drawing/2014/main" id="{4CFA348B-3CBB-4E9F-BBE8-CFB6F2EB95A1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6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1652EBD-7873-474B-9C8C-B8B5EC3B64E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9E447DE-6664-41F1-89B4-09D0C3F87F4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42759B6-3E1C-42E0-A529-2575FEB34847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1D4249-5A1C-4398-9C54-7226D124C41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DEB15E-6D5E-47E9-A0F1-49CE3D5578DD}"/>
              </a:ext>
            </a:extLst>
          </p:cNvPr>
          <p:cNvSpPr/>
          <p:nvPr/>
        </p:nvSpPr>
        <p:spPr>
          <a:xfrm>
            <a:off x="816876" y="48768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CCF6102-3F0B-4B9D-A90C-A893A267C908}"/>
              </a:ext>
            </a:extLst>
          </p:cNvPr>
          <p:cNvGrpSpPr/>
          <p:nvPr/>
        </p:nvGrpSpPr>
        <p:grpSpPr>
          <a:xfrm>
            <a:off x="2375889" y="1592684"/>
            <a:ext cx="1400575" cy="1532098"/>
            <a:chOff x="1831897" y="2311400"/>
            <a:chExt cx="1400575" cy="153209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62D7F4-0E95-4208-A698-8FD30A08CA24}"/>
                </a:ext>
              </a:extLst>
            </p:cNvPr>
            <p:cNvSpPr/>
            <p:nvPr/>
          </p:nvSpPr>
          <p:spPr>
            <a:xfrm>
              <a:off x="1831897" y="2311400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526F7E2-1B07-4C7A-BDDD-0039CB064AAB}"/>
                </a:ext>
              </a:extLst>
            </p:cNvPr>
            <p:cNvSpPr/>
            <p:nvPr/>
          </p:nvSpPr>
          <p:spPr>
            <a:xfrm rot="2304917">
              <a:off x="2051262" y="2725898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7A4B09-F30B-44D8-8457-07DBBA5EB3EF}"/>
              </a:ext>
            </a:extLst>
          </p:cNvPr>
          <p:cNvGrpSpPr/>
          <p:nvPr/>
        </p:nvGrpSpPr>
        <p:grpSpPr>
          <a:xfrm>
            <a:off x="5346658" y="1572806"/>
            <a:ext cx="1400575" cy="1532098"/>
            <a:chOff x="1984297" y="2463800"/>
            <a:chExt cx="1400575" cy="153209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D52EBE0-3AF6-4704-9C07-DA570C270022}"/>
                </a:ext>
              </a:extLst>
            </p:cNvPr>
            <p:cNvSpPr/>
            <p:nvPr/>
          </p:nvSpPr>
          <p:spPr>
            <a:xfrm>
              <a:off x="1984297" y="2463800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B233D9-9519-4DB6-864C-23C702C5C9D8}"/>
                </a:ext>
              </a:extLst>
            </p:cNvPr>
            <p:cNvSpPr/>
            <p:nvPr/>
          </p:nvSpPr>
          <p:spPr>
            <a:xfrm rot="2304917">
              <a:off x="2203662" y="2878298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2F7D6F-8BDE-4A9F-8306-EA674B9ADA2D}"/>
              </a:ext>
            </a:extLst>
          </p:cNvPr>
          <p:cNvGrpSpPr/>
          <p:nvPr/>
        </p:nvGrpSpPr>
        <p:grpSpPr>
          <a:xfrm>
            <a:off x="8089789" y="1592684"/>
            <a:ext cx="1400575" cy="1532098"/>
            <a:chOff x="5390460" y="2523544"/>
            <a:chExt cx="1400575" cy="153209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9F779D8-CF5F-479D-98A4-4EA903AF09B7}"/>
                </a:ext>
              </a:extLst>
            </p:cNvPr>
            <p:cNvSpPr/>
            <p:nvPr/>
          </p:nvSpPr>
          <p:spPr>
            <a:xfrm>
              <a:off x="5390460" y="2523544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8579B3B-EDF8-47A1-892E-E3DFA828CA96}"/>
                </a:ext>
              </a:extLst>
            </p:cNvPr>
            <p:cNvSpPr/>
            <p:nvPr/>
          </p:nvSpPr>
          <p:spPr>
            <a:xfrm rot="2304917">
              <a:off x="5609825" y="2938042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09283BD-3A0E-4167-B337-1A93D8D84A20}"/>
              </a:ext>
            </a:extLst>
          </p:cNvPr>
          <p:cNvGrpSpPr/>
          <p:nvPr/>
        </p:nvGrpSpPr>
        <p:grpSpPr>
          <a:xfrm>
            <a:off x="2403541" y="4226675"/>
            <a:ext cx="1400575" cy="1532098"/>
            <a:chOff x="5390460" y="2523544"/>
            <a:chExt cx="1400575" cy="153209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5E593-0A7A-4C17-BB86-EEC3C8526C51}"/>
                </a:ext>
              </a:extLst>
            </p:cNvPr>
            <p:cNvSpPr/>
            <p:nvPr/>
          </p:nvSpPr>
          <p:spPr>
            <a:xfrm>
              <a:off x="5390460" y="2523544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1259083-3322-4544-BB76-C94DE5139AAF}"/>
                </a:ext>
              </a:extLst>
            </p:cNvPr>
            <p:cNvSpPr/>
            <p:nvPr/>
          </p:nvSpPr>
          <p:spPr>
            <a:xfrm rot="2304917">
              <a:off x="5609825" y="2938042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2CE54E-17B9-48A4-A5EA-9E5AF0D200D9}"/>
              </a:ext>
            </a:extLst>
          </p:cNvPr>
          <p:cNvSpPr txBox="1"/>
          <p:nvPr/>
        </p:nvSpPr>
        <p:spPr>
          <a:xfrm>
            <a:off x="2958072" y="2161644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4EAC0-E071-4AAF-B4BD-33FF654353E6}"/>
              </a:ext>
            </a:extLst>
          </p:cNvPr>
          <p:cNvSpPr txBox="1"/>
          <p:nvPr/>
        </p:nvSpPr>
        <p:spPr>
          <a:xfrm>
            <a:off x="5928841" y="2130903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DD131C-68E4-439C-B747-BFAFA5B03545}"/>
              </a:ext>
            </a:extLst>
          </p:cNvPr>
          <p:cNvSpPr txBox="1"/>
          <p:nvPr/>
        </p:nvSpPr>
        <p:spPr>
          <a:xfrm>
            <a:off x="8674746" y="2161644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5F938F-94B2-4AB9-B49E-3FD6032AB416}"/>
              </a:ext>
            </a:extLst>
          </p:cNvPr>
          <p:cNvSpPr txBox="1"/>
          <p:nvPr/>
        </p:nvSpPr>
        <p:spPr>
          <a:xfrm>
            <a:off x="2963393" y="4784771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7406A6-246F-40B9-92C3-6AF2A143BA6A}"/>
              </a:ext>
            </a:extLst>
          </p:cNvPr>
          <p:cNvSpPr/>
          <p:nvPr/>
        </p:nvSpPr>
        <p:spPr>
          <a:xfrm>
            <a:off x="1979826" y="3038829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 및 필요성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1B74D4-143C-4054-85C1-08E3CE2061AF}"/>
              </a:ext>
            </a:extLst>
          </p:cNvPr>
          <p:cNvSpPr/>
          <p:nvPr/>
        </p:nvSpPr>
        <p:spPr>
          <a:xfrm>
            <a:off x="5246726" y="3018951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원리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902970-54B2-42E9-B9D1-C04D8DDFF04E}"/>
              </a:ext>
            </a:extLst>
          </p:cNvPr>
          <p:cNvSpPr/>
          <p:nvPr/>
        </p:nvSpPr>
        <p:spPr>
          <a:xfrm>
            <a:off x="7690257" y="3025577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및 설계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3440527-7921-4746-8457-65CE057AAAEA}"/>
              </a:ext>
            </a:extLst>
          </p:cNvPr>
          <p:cNvGrpSpPr/>
          <p:nvPr/>
        </p:nvGrpSpPr>
        <p:grpSpPr>
          <a:xfrm>
            <a:off x="5346658" y="4225132"/>
            <a:ext cx="1400575" cy="1532098"/>
            <a:chOff x="1984297" y="2463800"/>
            <a:chExt cx="1400575" cy="1532098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C83213B-5319-4BDC-8091-4890564C8034}"/>
                </a:ext>
              </a:extLst>
            </p:cNvPr>
            <p:cNvSpPr/>
            <p:nvPr/>
          </p:nvSpPr>
          <p:spPr>
            <a:xfrm>
              <a:off x="1984297" y="2463800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89B3459-0468-4F5C-AEFA-8466E9E59D1B}"/>
                </a:ext>
              </a:extLst>
            </p:cNvPr>
            <p:cNvSpPr/>
            <p:nvPr/>
          </p:nvSpPr>
          <p:spPr>
            <a:xfrm rot="2304917">
              <a:off x="2203662" y="2878298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AF185B-2E80-4C48-AA7C-61343E14761A}"/>
              </a:ext>
            </a:extLst>
          </p:cNvPr>
          <p:cNvSpPr txBox="1"/>
          <p:nvPr/>
        </p:nvSpPr>
        <p:spPr>
          <a:xfrm>
            <a:off x="5925634" y="4765502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BA45ED-09D1-44CA-8B50-160BFDEB3CFD}"/>
              </a:ext>
            </a:extLst>
          </p:cNvPr>
          <p:cNvSpPr/>
          <p:nvPr/>
        </p:nvSpPr>
        <p:spPr>
          <a:xfrm>
            <a:off x="1860015" y="5670161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및 결과 고찰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BC6B4FD-0CEB-4270-BFDA-CDFE2BB353AC}"/>
              </a:ext>
            </a:extLst>
          </p:cNvPr>
          <p:cNvSpPr/>
          <p:nvPr/>
        </p:nvSpPr>
        <p:spPr>
          <a:xfrm>
            <a:off x="5079344" y="5637501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개선점 소감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215D5F-3B4F-4BD6-A2D4-5629F11931E3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0E54A9CC-611F-41E6-8DAB-EF85D3219119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7">
              <a:extLst>
                <a:ext uri="{FF2B5EF4-FFF2-40B4-BE49-F238E27FC236}">
                  <a16:creationId xmlns:a16="http://schemas.microsoft.com/office/drawing/2014/main" id="{FF7E0B4C-BB9A-479F-937B-5D3814C67E3A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02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2578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QPSK View</a:t>
            </a:r>
            <a:r>
              <a:rPr lang="ko-KR" altLang="en-US" sz="1600" b="1" dirty="0">
                <a:latin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</a:rPr>
              <a:t>constellation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6505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및 결과 고찰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FA493-FDB9-478E-B361-50D06230D2AF}"/>
              </a:ext>
            </a:extLst>
          </p:cNvPr>
          <p:cNvSpPr/>
          <p:nvPr/>
        </p:nvSpPr>
        <p:spPr>
          <a:xfrm>
            <a:off x="5967496" y="17592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E26FC0-BA5B-41A3-869B-F4A252AA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7" y="3393250"/>
            <a:ext cx="4426380" cy="252936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E8EF4C-F7D9-451F-8535-7C028FD11737}"/>
              </a:ext>
            </a:extLst>
          </p:cNvPr>
          <p:cNvSpPr/>
          <p:nvPr/>
        </p:nvSpPr>
        <p:spPr>
          <a:xfrm>
            <a:off x="6670936" y="2723356"/>
            <a:ext cx="40692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QPSK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Phase offset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45</a:t>
            </a:r>
            <a:r>
              <a:rPr lang="ko-KR" altLang="en-US" sz="1600" b="1" dirty="0"/>
              <a:t>도 씩 주어서 제</a:t>
            </a:r>
            <a:r>
              <a:rPr lang="en-US" altLang="ko-KR" sz="1600" b="1" dirty="0"/>
              <a:t>1</a:t>
            </a:r>
            <a:r>
              <a:rPr lang="ko-KR" altLang="en-US" sz="1600" b="1" dirty="0" err="1"/>
              <a:t>사분면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제</a:t>
            </a:r>
            <a:r>
              <a:rPr lang="en-US" altLang="ko-KR" sz="1600" b="1" dirty="0"/>
              <a:t>2</a:t>
            </a:r>
            <a:r>
              <a:rPr lang="ko-KR" altLang="en-US" sz="1600" b="1" dirty="0" err="1"/>
              <a:t>사분면</a:t>
            </a:r>
            <a:r>
              <a:rPr lang="en-US" altLang="ko-KR" sz="1600" b="1" dirty="0"/>
              <a:t>, </a:t>
            </a:r>
            <a:r>
              <a:rPr lang="ko-KR" altLang="en-US" sz="1600" b="1" dirty="0">
                <a:ea typeface="맑은 고딕" panose="020B0503020000020004" pitchFamily="50" charset="-127"/>
              </a:rPr>
              <a:t>제</a:t>
            </a:r>
            <a:r>
              <a:rPr lang="en-US" altLang="ko-KR" sz="1600" b="1" dirty="0">
                <a:ea typeface="맑은 고딕" panose="020B0503020000020004" pitchFamily="50" charset="-127"/>
              </a:rPr>
              <a:t>3</a:t>
            </a:r>
            <a:r>
              <a:rPr lang="ko-KR" altLang="en-US" sz="1600" b="1" dirty="0" err="1">
                <a:ea typeface="맑은 고딕" panose="020B0503020000020004" pitchFamily="50" charset="-127"/>
              </a:rPr>
              <a:t>사분면</a:t>
            </a:r>
            <a:r>
              <a:rPr lang="en-US" altLang="ko-KR" sz="1600" b="1" dirty="0"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ea typeface="맑은 고딕" panose="020B0503020000020004" pitchFamily="50" charset="-127"/>
              </a:rPr>
              <a:t> 제</a:t>
            </a:r>
            <a:r>
              <a:rPr lang="en-US" altLang="ko-KR" sz="1600" b="1" dirty="0"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ea typeface="맑은 고딕" panose="020B0503020000020004" pitchFamily="50" charset="-127"/>
              </a:rPr>
              <a:t>사분면에 점이 성상도에 </a:t>
            </a:r>
            <a:r>
              <a:rPr lang="en-US" altLang="ko-KR" sz="1600" b="1" dirty="0"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ea typeface="맑은 고딕" panose="020B0503020000020004" pitchFamily="50" charset="-127"/>
              </a:rPr>
              <a:t>점으로 나타난다</a:t>
            </a:r>
            <a:r>
              <a:rPr lang="en-US" altLang="ko-KR" sz="1600" b="1" dirty="0"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b="1" dirty="0"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맑은 고딕" panose="020B0503020000020004" pitchFamily="50" charset="-127"/>
            </a:endParaRPr>
          </a:p>
          <a:p>
            <a:r>
              <a:rPr lang="ko-KR" altLang="en-US" sz="1600" b="1" dirty="0"/>
              <a:t>실제로 </a:t>
            </a:r>
            <a:r>
              <a:rPr lang="en-US" altLang="ko-KR" sz="1600" b="1" dirty="0"/>
              <a:t>1024</a:t>
            </a:r>
            <a:r>
              <a:rPr lang="ko-KR" altLang="en-US" sz="1600" b="1" dirty="0"/>
              <a:t>개를 생성하였는데 겹쳐 있어서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개로 보이는 것이다</a:t>
            </a:r>
            <a:r>
              <a:rPr lang="en-US" altLang="ko-KR" sz="16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422995-A30E-4864-96A1-358BC165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52" y="1942493"/>
            <a:ext cx="2012977" cy="12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190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IFFT, Time Scope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6505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4-(2)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및 결과 고찰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FA493-FDB9-478E-B361-50D06230D2AF}"/>
              </a:ext>
            </a:extLst>
          </p:cNvPr>
          <p:cNvSpPr/>
          <p:nvPr/>
        </p:nvSpPr>
        <p:spPr>
          <a:xfrm>
            <a:off x="5727031" y="1571750"/>
            <a:ext cx="45719" cy="234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E8EF4C-F7D9-451F-8535-7C028FD11737}"/>
              </a:ext>
            </a:extLst>
          </p:cNvPr>
          <p:cNvSpPr/>
          <p:nvPr/>
        </p:nvSpPr>
        <p:spPr>
          <a:xfrm>
            <a:off x="6656751" y="1744763"/>
            <a:ext cx="43083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IFFT</a:t>
            </a:r>
            <a:r>
              <a:rPr lang="ko-KR" altLang="en-US" sz="1600" b="1" dirty="0"/>
              <a:t>는 주파수 도메인 신호를 시간도메인 신호로 바꾸는 일을 한다</a:t>
            </a:r>
            <a:r>
              <a:rPr lang="en-US" altLang="ko-KR" sz="1600" b="1" dirty="0"/>
              <a:t>. </a:t>
            </a:r>
          </a:p>
          <a:p>
            <a:endParaRPr lang="en-US" altLang="ko-KR" sz="1600" b="1" dirty="0"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ea typeface="맑은 고딕" panose="020B0503020000020004" pitchFamily="50" charset="-127"/>
              </a:rPr>
              <a:t>1024</a:t>
            </a:r>
            <a:r>
              <a:rPr lang="ko-KR" altLang="en-US" sz="1600" b="1" dirty="0">
                <a:ea typeface="맑은 고딕" panose="020B0503020000020004" pitchFamily="50" charset="-127"/>
              </a:rPr>
              <a:t>개의 </a:t>
            </a:r>
            <a:r>
              <a:rPr lang="en-US" altLang="ko-KR" sz="1600" b="1" dirty="0">
                <a:ea typeface="맑은 고딕" panose="020B0503020000020004" pitchFamily="50" charset="-127"/>
              </a:rPr>
              <a:t>QPSK</a:t>
            </a:r>
            <a:r>
              <a:rPr lang="ko-KR" altLang="en-US" sz="1600" b="1" dirty="0">
                <a:ea typeface="맑은 고딕" panose="020B0503020000020004" pitchFamily="50" charset="-127"/>
              </a:rPr>
              <a:t>신호를 입력으로 받아들여 </a:t>
            </a:r>
            <a:r>
              <a:rPr lang="en-US" altLang="ko-KR" sz="1600" b="1" dirty="0">
                <a:ea typeface="맑은 고딕" panose="020B0503020000020004" pitchFamily="50" charset="-127"/>
              </a:rPr>
              <a:t>IFFT</a:t>
            </a:r>
            <a:r>
              <a:rPr lang="ko-KR" altLang="en-US" sz="1600" b="1" dirty="0">
                <a:ea typeface="맑은 고딕" panose="020B0503020000020004" pitchFamily="50" charset="-127"/>
              </a:rPr>
              <a:t>를 거쳐 시간 도메인 신호로 바꾸어 출력한다</a:t>
            </a:r>
            <a:r>
              <a:rPr lang="en-US" altLang="ko-KR" sz="1600" b="1" dirty="0"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7A25FB-CFD5-430A-9F29-C32826BAE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81"/>
          <a:stretch/>
        </p:blipFill>
        <p:spPr>
          <a:xfrm>
            <a:off x="1704084" y="2086318"/>
            <a:ext cx="2052251" cy="10566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7983EB-3559-4CCB-A353-1049495A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92" y="3681680"/>
            <a:ext cx="3755237" cy="22816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57FB06-B139-488D-9D15-F4694973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088" y="3537855"/>
            <a:ext cx="3644214" cy="249964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D6289AF-54A5-449F-8D67-67EE4A79EC1D}"/>
              </a:ext>
            </a:extLst>
          </p:cNvPr>
          <p:cNvSpPr/>
          <p:nvPr/>
        </p:nvSpPr>
        <p:spPr>
          <a:xfrm>
            <a:off x="5394960" y="4650377"/>
            <a:ext cx="796834" cy="4963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6F3CA-10C6-4073-8D11-5AC6824D13D7}"/>
              </a:ext>
            </a:extLst>
          </p:cNvPr>
          <p:cNvSpPr txBox="1"/>
          <p:nvPr/>
        </p:nvSpPr>
        <p:spPr>
          <a:xfrm>
            <a:off x="5253987" y="5291799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r>
              <a:rPr lang="ko-KR" altLang="en-US" b="1" dirty="0"/>
              <a:t>축 확대 </a:t>
            </a:r>
          </a:p>
        </p:txBody>
      </p:sp>
    </p:spTree>
    <p:extLst>
      <p:ext uri="{BB962C8B-B14F-4D97-AF65-F5344CB8AC3E}">
        <p14:creationId xmlns:p14="http://schemas.microsoft.com/office/powerpoint/2010/main" val="41131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2705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Constellation</a:t>
            </a:r>
            <a:r>
              <a:rPr lang="ko-KR" altLang="en-US" sz="1600" b="1" dirty="0">
                <a:latin typeface="맑은 고딕" panose="020B0503020000020004" pitchFamily="50" charset="-127"/>
              </a:rPr>
              <a:t>로 결과 고찰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6505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4-(3)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및 결과 고찰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FA493-FDB9-478E-B361-50D06230D2AF}"/>
              </a:ext>
            </a:extLst>
          </p:cNvPr>
          <p:cNvSpPr/>
          <p:nvPr/>
        </p:nvSpPr>
        <p:spPr>
          <a:xfrm>
            <a:off x="5967496" y="17592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E8EF4C-F7D9-451F-8535-7C028FD11737}"/>
              </a:ext>
            </a:extLst>
          </p:cNvPr>
          <p:cNvSpPr/>
          <p:nvPr/>
        </p:nvSpPr>
        <p:spPr>
          <a:xfrm>
            <a:off x="6670936" y="2723356"/>
            <a:ext cx="45565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AWGN Channel (White Gaussian Noise) </a:t>
            </a:r>
            <a:r>
              <a:rPr lang="ko-KR" altLang="en-US" sz="1600" b="1" dirty="0">
                <a:latin typeface="맑은 고딕" panose="020B0503020000020004" pitchFamily="50" charset="-127"/>
              </a:rPr>
              <a:t>의 </a:t>
            </a:r>
            <a:r>
              <a:rPr lang="en-US" altLang="ko-KR" sz="1600" b="1" dirty="0">
                <a:latin typeface="맑은 고딕" panose="020B0503020000020004" pitchFamily="50" charset="-127"/>
              </a:rPr>
              <a:t>Eb/No (dB) </a:t>
            </a:r>
            <a:r>
              <a:rPr lang="ko-KR" altLang="en-US" sz="1600" b="1" dirty="0">
                <a:latin typeface="맑은 고딕" panose="020B0503020000020004" pitchFamily="50" charset="-127"/>
              </a:rPr>
              <a:t>값을 높여가면서 </a:t>
            </a:r>
            <a:r>
              <a:rPr lang="en-US" altLang="ko-KR" sz="1600" b="1" dirty="0">
                <a:latin typeface="맑은 고딕" panose="020B0503020000020004" pitchFamily="50" charset="-127"/>
              </a:rPr>
              <a:t>Constellation</a:t>
            </a:r>
            <a:r>
              <a:rPr lang="ko-KR" altLang="en-US" sz="1600" b="1" dirty="0">
                <a:latin typeface="맑은 고딕" panose="020B0503020000020004" pitchFamily="50" charset="-127"/>
              </a:rPr>
              <a:t>로 결과 고찰 </a:t>
            </a:r>
            <a:endParaRPr lang="en-US" altLang="ko-KR" sz="1600" b="1" dirty="0">
              <a:latin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</a:rPr>
              <a:t>Constellation1 : FFT</a:t>
            </a:r>
            <a:r>
              <a:rPr lang="ko-KR" altLang="en-US" sz="1600" b="1" dirty="0">
                <a:latin typeface="맑은 고딕" panose="020B0503020000020004" pitchFamily="50" charset="-127"/>
              </a:rPr>
              <a:t>를 통과한 </a:t>
            </a:r>
            <a:r>
              <a:rPr lang="en-US" altLang="ko-KR" sz="1600" b="1" dirty="0">
                <a:latin typeface="맑은 고딕" panose="020B0503020000020004" pitchFamily="50" charset="-127"/>
              </a:rPr>
              <a:t>QPSK</a:t>
            </a:r>
            <a:r>
              <a:rPr lang="ko-KR" altLang="en-US" sz="1600" b="1" dirty="0">
                <a:latin typeface="맑은 고딕" panose="020B0503020000020004" pitchFamily="50" charset="-127"/>
              </a:rPr>
              <a:t>값</a:t>
            </a:r>
            <a:endParaRPr lang="en-US" altLang="ko-KR" sz="1600" b="1" dirty="0">
              <a:latin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</a:rPr>
              <a:t>Constellation2 : FFT</a:t>
            </a:r>
            <a:r>
              <a:rPr lang="ko-KR" altLang="en-US" sz="1600" b="1" dirty="0">
                <a:latin typeface="맑은 고딕" panose="020B0503020000020004" pitchFamily="50" charset="-127"/>
              </a:rPr>
              <a:t>를 통과하지 않은 </a:t>
            </a:r>
            <a:r>
              <a:rPr lang="en-US" altLang="ko-KR" sz="1600" b="1" dirty="0">
                <a:latin typeface="맑은 고딕" panose="020B0503020000020004" pitchFamily="50" charset="-127"/>
              </a:rPr>
              <a:t>QPSK</a:t>
            </a:r>
            <a:r>
              <a:rPr lang="ko-KR" altLang="en-US" sz="1600" b="1" dirty="0">
                <a:latin typeface="맑은 고딕" panose="020B0503020000020004" pitchFamily="50" charset="-127"/>
              </a:rPr>
              <a:t>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DAB11-13D4-4A2B-9129-44721365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87" y="2515430"/>
            <a:ext cx="4056379" cy="30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7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31877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AWGN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Eb/N0(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5db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6505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4-(3)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및 결과 고찰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FC070D2-B41F-4224-84E7-A6F45E50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16" y="2430327"/>
            <a:ext cx="2704222" cy="28123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A92413-7994-44EC-BC3A-BDB7D328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2468282"/>
            <a:ext cx="2473462" cy="276191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4E2B20-855C-4255-BAF3-BB792C9469CF}"/>
              </a:ext>
            </a:extLst>
          </p:cNvPr>
          <p:cNvSpPr/>
          <p:nvPr/>
        </p:nvSpPr>
        <p:spPr>
          <a:xfrm>
            <a:off x="6658873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101205-A2DD-402C-95C1-42C899BB591E}"/>
              </a:ext>
            </a:extLst>
          </p:cNvPr>
          <p:cNvSpPr/>
          <p:nvPr/>
        </p:nvSpPr>
        <p:spPr>
          <a:xfrm>
            <a:off x="7277708" y="1575486"/>
            <a:ext cx="3306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AWGN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Eb/N0(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30db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AD3DBD-5394-4C34-8B48-5C8DB181F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629" y="2430327"/>
            <a:ext cx="2720619" cy="28294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7208BC-E20D-4920-B473-F4749CE92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387" y="2569157"/>
            <a:ext cx="2409610" cy="269061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A8530B-B319-409C-84B9-7131C9AD94A4}"/>
              </a:ext>
            </a:extLst>
          </p:cNvPr>
          <p:cNvSpPr/>
          <p:nvPr/>
        </p:nvSpPr>
        <p:spPr>
          <a:xfrm>
            <a:off x="6152402" y="1432728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1D26EF-9306-4D47-B3C5-44933A265B88}"/>
              </a:ext>
            </a:extLst>
          </p:cNvPr>
          <p:cNvSpPr/>
          <p:nvPr/>
        </p:nvSpPr>
        <p:spPr>
          <a:xfrm>
            <a:off x="979969" y="5369612"/>
            <a:ext cx="175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Constellation1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FF4E4A-85A8-4C47-BDFF-31EAFBC27153}"/>
              </a:ext>
            </a:extLst>
          </p:cNvPr>
          <p:cNvSpPr/>
          <p:nvPr/>
        </p:nvSpPr>
        <p:spPr>
          <a:xfrm>
            <a:off x="3440540" y="5379294"/>
            <a:ext cx="175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Constellation2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19032E-B8CD-40B9-A65D-C986DE628B27}"/>
              </a:ext>
            </a:extLst>
          </p:cNvPr>
          <p:cNvSpPr/>
          <p:nvPr/>
        </p:nvSpPr>
        <p:spPr>
          <a:xfrm>
            <a:off x="7077680" y="5429103"/>
            <a:ext cx="175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Constellation1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E0EFDD-E982-4759-9B09-17B4A31F149E}"/>
              </a:ext>
            </a:extLst>
          </p:cNvPr>
          <p:cNvSpPr/>
          <p:nvPr/>
        </p:nvSpPr>
        <p:spPr>
          <a:xfrm>
            <a:off x="9538251" y="5438785"/>
            <a:ext cx="175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Constellation2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62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328402" y="1575486"/>
            <a:ext cx="3306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AWGN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Eb/N0(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50db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6505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4-(3)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및 결과 고찰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4E2B20-855C-4255-BAF3-BB792C9469CF}"/>
              </a:ext>
            </a:extLst>
          </p:cNvPr>
          <p:cNvSpPr/>
          <p:nvPr/>
        </p:nvSpPr>
        <p:spPr>
          <a:xfrm>
            <a:off x="6670608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101205-A2DD-402C-95C1-42C899BB591E}"/>
              </a:ext>
            </a:extLst>
          </p:cNvPr>
          <p:cNvSpPr/>
          <p:nvPr/>
        </p:nvSpPr>
        <p:spPr>
          <a:xfrm>
            <a:off x="6765554" y="2584094"/>
            <a:ext cx="49941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AWGN</a:t>
            </a:r>
            <a:r>
              <a:rPr lang="ko-KR" altLang="en-US" sz="1600" b="1" dirty="0">
                <a:latin typeface="맑은 고딕" panose="020B0503020000020004" pitchFamily="50" charset="-127"/>
              </a:rPr>
              <a:t>의 </a:t>
            </a:r>
            <a:r>
              <a:rPr lang="en-US" altLang="ko-KR" sz="1600" b="1" dirty="0">
                <a:latin typeface="맑은 고딕" panose="020B0503020000020004" pitchFamily="50" charset="-127"/>
              </a:rPr>
              <a:t>Eb/N0</a:t>
            </a:r>
            <a:r>
              <a:rPr lang="ko-KR" altLang="en-US" sz="1600" b="1" dirty="0">
                <a:latin typeface="맑은 고딕" panose="020B0503020000020004" pitchFamily="50" charset="-127"/>
              </a:rPr>
              <a:t>을</a:t>
            </a:r>
            <a:r>
              <a:rPr lang="en-US" altLang="ko-KR" sz="1600" b="1" dirty="0">
                <a:latin typeface="맑은 고딕" panose="020B0503020000020004" pitchFamily="50" charset="-127"/>
              </a:rPr>
              <a:t> 5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30db,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50db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높여 갈수록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FFT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통과하기 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QPSK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Constellation2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점점 정교 해지는 것을 확인 할 수 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</a:rPr>
              <a:t>AWGN</a:t>
            </a:r>
            <a:r>
              <a:rPr lang="ko-KR" altLang="en-US" sz="1600" b="1" dirty="0">
                <a:latin typeface="맑은 고딕" panose="020B0503020000020004" pitchFamily="50" charset="-127"/>
              </a:rPr>
              <a:t>의 </a:t>
            </a:r>
            <a:r>
              <a:rPr lang="en-US" altLang="ko-KR" sz="1600" b="1" dirty="0">
                <a:latin typeface="맑은 고딕" panose="020B0503020000020004" pitchFamily="50" charset="-127"/>
              </a:rPr>
              <a:t>Eb/N0</a:t>
            </a:r>
            <a:r>
              <a:rPr lang="ko-KR" altLang="en-US" sz="1600" b="1" dirty="0">
                <a:latin typeface="맑은 고딕" panose="020B0503020000020004" pitchFamily="50" charset="-127"/>
              </a:rPr>
              <a:t>을</a:t>
            </a:r>
            <a:r>
              <a:rPr lang="en-US" altLang="ko-KR" sz="1600" b="1" dirty="0">
                <a:latin typeface="맑은 고딕" panose="020B0503020000020004" pitchFamily="50" charset="-127"/>
              </a:rPr>
              <a:t> 5db,</a:t>
            </a:r>
            <a:r>
              <a:rPr lang="ko-KR" altLang="en-US" sz="1600" b="1" dirty="0">
                <a:latin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</a:rPr>
              <a:t>30db,</a:t>
            </a:r>
            <a:r>
              <a:rPr lang="ko-KR" altLang="en-US" sz="1600" b="1" dirty="0">
                <a:latin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</a:rPr>
              <a:t>50db</a:t>
            </a:r>
            <a:r>
              <a:rPr lang="ko-KR" altLang="en-US" sz="1600" b="1" dirty="0">
                <a:latin typeface="맑은 고딕" panose="020B0503020000020004" pitchFamily="50" charset="-127"/>
              </a:rPr>
              <a:t>로 높여 갈수록 </a:t>
            </a:r>
            <a:r>
              <a:rPr lang="en-US" altLang="ko-KR" sz="1600" b="1" dirty="0">
                <a:latin typeface="맑은 고딕" panose="020B0503020000020004" pitchFamily="50" charset="-127"/>
              </a:rPr>
              <a:t>FFT</a:t>
            </a:r>
            <a:r>
              <a:rPr lang="ko-KR" altLang="en-US" sz="1600" b="1" dirty="0">
                <a:latin typeface="맑은 고딕" panose="020B0503020000020004" pitchFamily="50" charset="-127"/>
              </a:rPr>
              <a:t>를 통과한 후 </a:t>
            </a:r>
            <a:r>
              <a:rPr lang="en-US" altLang="ko-KR" sz="1600" b="1" dirty="0">
                <a:latin typeface="맑은 고딕" panose="020B0503020000020004" pitchFamily="50" charset="-127"/>
              </a:rPr>
              <a:t>QPSK</a:t>
            </a:r>
            <a:r>
              <a:rPr lang="ko-KR" altLang="en-US" sz="1600" b="1" dirty="0">
                <a:latin typeface="맑은 고딕" panose="020B0503020000020004" pitchFamily="50" charset="-127"/>
              </a:rPr>
              <a:t>값 </a:t>
            </a:r>
            <a:r>
              <a:rPr lang="en-US" altLang="ko-KR" sz="1600" b="1" dirty="0">
                <a:latin typeface="맑은 고딕" panose="020B0503020000020004" pitchFamily="50" charset="-127"/>
              </a:rPr>
              <a:t>Constellation1</a:t>
            </a:r>
            <a:r>
              <a:rPr lang="ko-KR" altLang="en-US" sz="1600" b="1" dirty="0">
                <a:latin typeface="맑은 고딕" panose="020B0503020000020004" pitchFamily="50" charset="-127"/>
              </a:rPr>
              <a:t>는 점점 많은 점이 찍히는 것을 확인 할 수 있다</a:t>
            </a:r>
            <a:r>
              <a:rPr lang="en-US" altLang="ko-KR" sz="1600" b="1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A8530B-B319-409C-84B9-7131C9AD94A4}"/>
              </a:ext>
            </a:extLst>
          </p:cNvPr>
          <p:cNvSpPr/>
          <p:nvPr/>
        </p:nvSpPr>
        <p:spPr>
          <a:xfrm>
            <a:off x="6152402" y="1432728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B720EB-724A-47BA-BF49-E1B28E93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7" y="2286197"/>
            <a:ext cx="2506190" cy="2798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9C15CB-6ED2-412D-8B75-1C62E795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44" y="2286198"/>
            <a:ext cx="2690824" cy="279845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909652-E607-4A0D-A283-36EA94D291CC}"/>
              </a:ext>
            </a:extLst>
          </p:cNvPr>
          <p:cNvSpPr/>
          <p:nvPr/>
        </p:nvSpPr>
        <p:spPr>
          <a:xfrm>
            <a:off x="843779" y="5456814"/>
            <a:ext cx="175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Constellation1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D3CE4C-31F1-4E98-BCC9-C7BA2D41E16A}"/>
              </a:ext>
            </a:extLst>
          </p:cNvPr>
          <p:cNvSpPr/>
          <p:nvPr/>
        </p:nvSpPr>
        <p:spPr>
          <a:xfrm>
            <a:off x="3825652" y="5456814"/>
            <a:ext cx="175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Constellation2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1D2CBC-3FFB-4675-8428-CE821ACC278C}"/>
              </a:ext>
            </a:extLst>
          </p:cNvPr>
          <p:cNvSpPr/>
          <p:nvPr/>
        </p:nvSpPr>
        <p:spPr>
          <a:xfrm>
            <a:off x="7260976" y="1575486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고찰</a:t>
            </a:r>
          </a:p>
        </p:txBody>
      </p:sp>
    </p:spTree>
    <p:extLst>
      <p:ext uri="{BB962C8B-B14F-4D97-AF65-F5344CB8AC3E}">
        <p14:creationId xmlns:p14="http://schemas.microsoft.com/office/powerpoint/2010/main" val="4190482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709567" y="157548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175978" y="1575486"/>
            <a:ext cx="4775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Align Signals, Error Rate Calculation, Error rate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6505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4-(4)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및 결과 고찰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101205-A2DD-402C-95C1-42C899BB591E}"/>
              </a:ext>
            </a:extLst>
          </p:cNvPr>
          <p:cNvSpPr/>
          <p:nvPr/>
        </p:nvSpPr>
        <p:spPr>
          <a:xfrm>
            <a:off x="6713198" y="3220986"/>
            <a:ext cx="4791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 신호의 비트열과 수신된 비트열을 비교하여 비트 에러율을 측정해서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 Error Rate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확인할 수 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A8530B-B319-409C-84B9-7131C9AD94A4}"/>
              </a:ext>
            </a:extLst>
          </p:cNvPr>
          <p:cNvSpPr/>
          <p:nvPr/>
        </p:nvSpPr>
        <p:spPr>
          <a:xfrm>
            <a:off x="6152402" y="1432728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144B75-BAFC-4820-8B12-14144534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3220986"/>
            <a:ext cx="5182856" cy="13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7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C8154A8-B995-459E-82D6-0D7F17D59EB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35E3F69-1741-4280-B96C-0C844D7FE2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857429-0F36-4E00-B4A3-7E6AF0D8D3A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71599" y="1604513"/>
            <a:ext cx="9342408" cy="351957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2186610" y="2875002"/>
            <a:ext cx="8216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6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개선점 소감</a:t>
            </a:r>
            <a:endParaRPr lang="en-US" altLang="ko-KR" sz="66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2A41FE-05FF-4B1A-A710-0099A5CB3BE5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96B3450D-5E06-49A0-9D08-FE774FBF6E4B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E542CDA1-084A-45C6-BA02-C76F70710BA3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15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A699CD-BC4F-4D1F-9F28-362FC59F4C94}"/>
              </a:ext>
            </a:extLst>
          </p:cNvPr>
          <p:cNvGrpSpPr/>
          <p:nvPr/>
        </p:nvGrpSpPr>
        <p:grpSpPr>
          <a:xfrm>
            <a:off x="0" y="16685"/>
            <a:ext cx="12192000" cy="6858000"/>
            <a:chOff x="0" y="0"/>
            <a:chExt cx="12192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E5C90C-89FE-4466-A5C3-C9832AC1C3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BDA67-4B28-4CEA-88AC-036476332901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1409678" y="1916480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876089" y="1916480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</a:rPr>
              <a:t>개선점 및 소감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958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개선점 소감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F94F2E-F4E2-4963-888B-ECCFDE697C40}"/>
              </a:ext>
            </a:extLst>
          </p:cNvPr>
          <p:cNvGrpSpPr/>
          <p:nvPr/>
        </p:nvGrpSpPr>
        <p:grpSpPr>
          <a:xfrm>
            <a:off x="10478910" y="5337194"/>
            <a:ext cx="1583635" cy="1331843"/>
            <a:chOff x="10522226" y="5526157"/>
            <a:chExt cx="1583635" cy="1331843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B36BF1CD-89F5-4E94-B196-AF37AD869B48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7">
              <a:extLst>
                <a:ext uri="{FF2B5EF4-FFF2-40B4-BE49-F238E27FC236}">
                  <a16:creationId xmlns:a16="http://schemas.microsoft.com/office/drawing/2014/main" id="{77014DE4-2A12-4527-9706-CC8FEAAD7107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101205-A2DD-402C-95C1-42C899BB591E}"/>
              </a:ext>
            </a:extLst>
          </p:cNvPr>
          <p:cNvSpPr/>
          <p:nvPr/>
        </p:nvSpPr>
        <p:spPr>
          <a:xfrm>
            <a:off x="1850016" y="2503626"/>
            <a:ext cx="84919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QPSK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변복조를 활용한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OFDM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송수신기를 만들 때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fading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채널이나 입력신호를 다른 신호로 하려고 했으나 </a:t>
            </a:r>
            <a:r>
              <a:rPr lang="en-US" altLang="ko-KR" sz="2000" b="1" dirty="0">
                <a:latin typeface="맑은 고딕" panose="020B0503020000020004" pitchFamily="50" charset="-127"/>
              </a:rPr>
              <a:t>Parameters </a:t>
            </a:r>
            <a:r>
              <a:rPr lang="ko-KR" altLang="en-US" sz="2000" b="1" dirty="0">
                <a:latin typeface="맑은 고딕" panose="020B0503020000020004" pitchFamily="50" charset="-127"/>
              </a:rPr>
              <a:t>값이나 연결하는 법 등 공부가 부족하여 추가하지 못한점이 아쉬웠습니다</a:t>
            </a: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2000" b="1" dirty="0">
              <a:latin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</a:rPr>
              <a:t>또한 </a:t>
            </a:r>
            <a:r>
              <a:rPr lang="en-US" altLang="ko-KR" sz="2000" b="1" dirty="0" err="1">
                <a:latin typeface="맑은 고딕" panose="020B0503020000020004" pitchFamily="50" charset="-127"/>
              </a:rPr>
              <a:t>matlab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</a:rPr>
              <a:t>공식 사이트에 </a:t>
            </a:r>
            <a:r>
              <a:rPr lang="en-US" altLang="ko-KR" sz="2000" b="1" dirty="0">
                <a:latin typeface="맑은 고딕" panose="020B0503020000020004" pitchFamily="50" charset="-127"/>
              </a:rPr>
              <a:t>OFDM</a:t>
            </a:r>
            <a:r>
              <a:rPr lang="ko-KR" altLang="en-US" sz="2000" b="1" dirty="0">
                <a:latin typeface="맑은 고딕" panose="020B0503020000020004" pitchFamily="50" charset="-127"/>
              </a:rPr>
              <a:t>프로그램이 있었는데 각 블록마다 </a:t>
            </a:r>
            <a:r>
              <a:rPr lang="en-US" altLang="ko-KR" sz="2000" b="1" dirty="0">
                <a:latin typeface="맑은 고딕" panose="020B0503020000020004" pitchFamily="50" charset="-127"/>
              </a:rPr>
              <a:t>Parameters </a:t>
            </a:r>
            <a:r>
              <a:rPr lang="ko-KR" altLang="en-US" sz="2000" b="1" dirty="0">
                <a:latin typeface="맑은 고딕" panose="020B0503020000020004" pitchFamily="50" charset="-127"/>
              </a:rPr>
              <a:t>값을 넣는 것이 수업시간에 배운 것과는 다른 것이 있어서 과제를 했던 프로그램을 보면서 최대한 수정을 했더니 배운 점이 많았던 것 같습니다</a:t>
            </a: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33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D1A3AA6-512F-4B71-BE13-B38D98E22BB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AFE886-2F85-45F9-A7A9-4AAF42391C6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E4A3FE-C5A5-4A4B-A78A-CC45D454CB3D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71599" y="1604513"/>
            <a:ext cx="9342408" cy="351957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6765" y="2875002"/>
            <a:ext cx="8958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6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 및 필요성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0465F8-16AC-4766-B696-990730844E76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ADD2E8EB-F00F-4EBB-B5B0-715CD0796F8B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7">
              <a:extLst>
                <a:ext uri="{FF2B5EF4-FFF2-40B4-BE49-F238E27FC236}">
                  <a16:creationId xmlns:a16="http://schemas.microsoft.com/office/drawing/2014/main" id="{49C31EE9-C2EF-4198-8A34-BD136240F7BA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78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F7AFF8B-F1BB-4658-A04D-2B8F9D9CD13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2E1C6E-97FA-4480-959F-D0EA66E9331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44CA1-F8DE-4DB8-AAB7-8F4541B85DBE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3411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6073141" y="12903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6612454" y="234044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7179034" y="2097667"/>
            <a:ext cx="35766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QPSK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변복조를 이용한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OFDM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송수신기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603DF-72D3-4707-90E4-1F2CD87FAD91}"/>
              </a:ext>
            </a:extLst>
          </p:cNvPr>
          <p:cNvSpPr txBox="1"/>
          <p:nvPr/>
        </p:nvSpPr>
        <p:spPr>
          <a:xfrm>
            <a:off x="6800414" y="3606800"/>
            <a:ext cx="441092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QPSK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변복조를 수업시간에 배웠기 때문에  활용하여 프로젝트를 진행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노란색, 공, 검은색, 시계이(가) 표시된 사진&#10;&#10;자동 생성된 설명">
            <a:extLst>
              <a:ext uri="{FF2B5EF4-FFF2-40B4-BE49-F238E27FC236}">
                <a16:creationId xmlns:a16="http://schemas.microsoft.com/office/drawing/2014/main" id="{B49EA02E-CF73-4AB0-BD80-E92187CF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85" y="2157342"/>
            <a:ext cx="2898916" cy="289891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E34E53-39E5-4D64-9AAF-E602CA57B1CB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AB6825-6BD1-4B09-9888-2619260B853E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7">
              <a:extLst>
                <a:ext uri="{FF2B5EF4-FFF2-40B4-BE49-F238E27FC236}">
                  <a16:creationId xmlns:a16="http://schemas.microsoft.com/office/drawing/2014/main" id="{63B7AB02-13D8-40CE-B2CC-6C1F3F566AFF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3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A4FAD5-7A19-45D7-B983-D51EF803BAA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20AB50-D0D0-46D1-B6AC-2C7EE44AE79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2E5905-FACE-43C6-9965-0E84FA0562F3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802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1-(2) OFDM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필요성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603DF-72D3-4707-90E4-1F2CD87FAD91}"/>
              </a:ext>
            </a:extLst>
          </p:cNvPr>
          <p:cNvSpPr txBox="1"/>
          <p:nvPr/>
        </p:nvSpPr>
        <p:spPr>
          <a:xfrm>
            <a:off x="422964" y="2409833"/>
            <a:ext cx="58887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반송파로 고속 통신하면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ISI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심하게 발생한다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669403" y="1617283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235983" y="1566483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반송파의 문제점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73B67-51C6-41C8-98D2-2C850EEA1808}"/>
              </a:ext>
            </a:extLst>
          </p:cNvPr>
          <p:cNvSpPr txBox="1"/>
          <p:nvPr/>
        </p:nvSpPr>
        <p:spPr>
          <a:xfrm>
            <a:off x="422964" y="3248060"/>
            <a:ext cx="58887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ISI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비트 에러를 유발한다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83519-4CBA-4E92-9488-586CD4C3D1D6}"/>
              </a:ext>
            </a:extLst>
          </p:cNvPr>
          <p:cNvSpPr txBox="1"/>
          <p:nvPr/>
        </p:nvSpPr>
        <p:spPr>
          <a:xfrm>
            <a:off x="422964" y="3983263"/>
            <a:ext cx="58887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통신은 비트 에러에 민감하다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557FFA-5569-4EC1-99B1-5CF5AF9C5CE1}"/>
              </a:ext>
            </a:extLst>
          </p:cNvPr>
          <p:cNvSpPr txBox="1"/>
          <p:nvPr/>
        </p:nvSpPr>
        <p:spPr>
          <a:xfrm>
            <a:off x="457368" y="4718466"/>
            <a:ext cx="39505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속도가 높으면 높을수록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ISI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심하게 발생한다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FBDB3-0C99-4D0A-A60A-8992AA82D1B5}"/>
              </a:ext>
            </a:extLst>
          </p:cNvPr>
          <p:cNvSpPr txBox="1"/>
          <p:nvPr/>
        </p:nvSpPr>
        <p:spPr>
          <a:xfrm>
            <a:off x="422964" y="5869167"/>
            <a:ext cx="58887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단일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반송파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고속 데이터 통신은 한계가 있다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E57413-6175-476D-BB0B-B61B8271B90F}"/>
              </a:ext>
            </a:extLst>
          </p:cNvPr>
          <p:cNvSpPr/>
          <p:nvPr/>
        </p:nvSpPr>
        <p:spPr>
          <a:xfrm>
            <a:off x="6096000" y="1134011"/>
            <a:ext cx="45719" cy="53430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4AE52-F65B-449A-9A82-D18395566BE0}"/>
              </a:ext>
            </a:extLst>
          </p:cNvPr>
          <p:cNvSpPr txBox="1"/>
          <p:nvPr/>
        </p:nvSpPr>
        <p:spPr>
          <a:xfrm>
            <a:off x="6418716" y="2605416"/>
            <a:ext cx="535031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직교 반송파를 병렬로 하여 각각의 저속으로 통신한다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0A729B-22B8-4BC2-A9AD-C29CD2FDDBF3}"/>
              </a:ext>
            </a:extLst>
          </p:cNvPr>
          <p:cNvSpPr txBox="1"/>
          <p:nvPr/>
        </p:nvSpPr>
        <p:spPr>
          <a:xfrm>
            <a:off x="6418717" y="3842442"/>
            <a:ext cx="58887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OFDM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부반송파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간에는 정현파의 직교 관계를 이룬다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B21C9-18BE-4ECD-9367-1C84C332B6A4}"/>
              </a:ext>
            </a:extLst>
          </p:cNvPr>
          <p:cNvSpPr txBox="1"/>
          <p:nvPr/>
        </p:nvSpPr>
        <p:spPr>
          <a:xfrm>
            <a:off x="6418716" y="4808483"/>
            <a:ext cx="58887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OFDM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고속 데이터 전송에 유리하다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B5EBD0-8389-45E1-B391-5D6C8F76B059}"/>
              </a:ext>
            </a:extLst>
          </p:cNvPr>
          <p:cNvSpPr/>
          <p:nvPr/>
        </p:nvSpPr>
        <p:spPr>
          <a:xfrm>
            <a:off x="6471725" y="1633247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4AF71C-A660-4502-87ED-C18984006303}"/>
              </a:ext>
            </a:extLst>
          </p:cNvPr>
          <p:cNvSpPr/>
          <p:nvPr/>
        </p:nvSpPr>
        <p:spPr>
          <a:xfrm>
            <a:off x="7038305" y="1582447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OFDM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필요성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D7F3AF-E204-49B8-A9B6-F8AE6F11D3FE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C8954BCB-222E-4284-8A49-C5EF60328014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7">
              <a:extLst>
                <a:ext uri="{FF2B5EF4-FFF2-40B4-BE49-F238E27FC236}">
                  <a16:creationId xmlns:a16="http://schemas.microsoft.com/office/drawing/2014/main" id="{727FB326-AA03-4C24-B96F-5D2404F42084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EF3AEF-8B57-4B2F-981A-97759B637B4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3DE010-AF76-42FF-866C-E5D45DF66E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95ED0E-1B87-4CCB-8CE9-43A842475FE2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71599" y="1604513"/>
            <a:ext cx="9342408" cy="351957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2714" y="2810303"/>
            <a:ext cx="69043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6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원리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40A5F2-0183-437A-93A2-9C7D9716E017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51D3945-78CF-4E32-8BB4-6A4BC0D34ED3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7">
              <a:extLst>
                <a:ext uri="{FF2B5EF4-FFF2-40B4-BE49-F238E27FC236}">
                  <a16:creationId xmlns:a16="http://schemas.microsoft.com/office/drawing/2014/main" id="{FEAAB3B8-BB69-46FF-BE90-8799292E2943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3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AE3425-302F-482E-B5AB-54B521DE02F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23C867-ABF7-4EB8-AE4B-16010FC0F15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AECDD9-E5AE-4E9B-898F-FD084B1A8676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5315229" y="12903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603DF-72D3-4707-90E4-1F2CD87FAD91}"/>
              </a:ext>
            </a:extLst>
          </p:cNvPr>
          <p:cNvSpPr txBox="1"/>
          <p:nvPr/>
        </p:nvSpPr>
        <p:spPr>
          <a:xfrm>
            <a:off x="6095998" y="1813540"/>
            <a:ext cx="5738193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Orthogonal Frequency Division Multiplexing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직교주파수 분할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고속의 송신 신호를 다수 직교 하는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협대혁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반송파로 다중화 시키는 변조방식이다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데이터를 여러 개의 반송파로 분담 전송하여 전체적으로 광대역이나 각각 나누어진 반송파는 협대역으로도 유연한 전송이 가능하다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6096000" y="1341120"/>
            <a:ext cx="456458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6662580" y="1290320"/>
            <a:ext cx="2561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OFDM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03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원리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9E5A6-0010-4901-9158-EDF6DE32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05" y="2190918"/>
            <a:ext cx="3032755" cy="303275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DE1CF3-55B9-4CE3-921C-F3FFF62AAA1F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E862EED-3675-4B1B-8F8B-FA64F188A3E3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7">
              <a:extLst>
                <a:ext uri="{FF2B5EF4-FFF2-40B4-BE49-F238E27FC236}">
                  <a16:creationId xmlns:a16="http://schemas.microsoft.com/office/drawing/2014/main" id="{9281A150-1010-4C87-8E89-B4A0C783A773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00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E97B92-55B5-4140-9841-8DFC52FA4AE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C67505-1437-4B67-AA82-4E7986B4417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3C4902-2952-4AFC-A92A-A0167E5A0CA9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6073141" y="12903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603DF-72D3-4707-90E4-1F2CD87FAD91}"/>
              </a:ext>
            </a:extLst>
          </p:cNvPr>
          <p:cNvSpPr txBox="1"/>
          <p:nvPr/>
        </p:nvSpPr>
        <p:spPr>
          <a:xfrm>
            <a:off x="6494729" y="2358404"/>
            <a:ext cx="47146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FDM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각 채널은 서로 중첩되지 않도록 충분한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거리에 의해 간섭이 없다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6819360" y="1659141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7385940" y="1608341"/>
            <a:ext cx="986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FDM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03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원리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82A774-F2E5-4C6E-9DE8-F42004DFE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" r="9332"/>
          <a:stretch/>
        </p:blipFill>
        <p:spPr>
          <a:xfrm>
            <a:off x="745486" y="2093607"/>
            <a:ext cx="5136995" cy="30408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E0E907-D7A0-4122-8DD0-E4C6F2E84931}"/>
              </a:ext>
            </a:extLst>
          </p:cNvPr>
          <p:cNvSpPr txBox="1"/>
          <p:nvPr/>
        </p:nvSpPr>
        <p:spPr>
          <a:xfrm>
            <a:off x="6494729" y="4296420"/>
            <a:ext cx="51095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OFDM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서로 중첩되도록 배치되어도 하나의 패널이 최대값을 갖는 특정 주파수에서 다른 채널들의 간섭이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되어 디지털 정보가 전송된다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6DDCFF-D773-4999-B99F-80B94E92EE95}"/>
              </a:ext>
            </a:extLst>
          </p:cNvPr>
          <p:cNvSpPr/>
          <p:nvPr/>
        </p:nvSpPr>
        <p:spPr>
          <a:xfrm>
            <a:off x="6819360" y="3614046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16AD36-FE7F-4141-A7B7-3949B8536C1C}"/>
              </a:ext>
            </a:extLst>
          </p:cNvPr>
          <p:cNvSpPr/>
          <p:nvPr/>
        </p:nvSpPr>
        <p:spPr>
          <a:xfrm>
            <a:off x="7385940" y="3563246"/>
            <a:ext cx="1265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OFDM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627877-CBF5-4DE1-B6CF-86097169CE81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C259F31-115E-4262-B038-64A51ADEA58B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7">
              <a:extLst>
                <a:ext uri="{FF2B5EF4-FFF2-40B4-BE49-F238E27FC236}">
                  <a16:creationId xmlns:a16="http://schemas.microsoft.com/office/drawing/2014/main" id="{8DD53D98-C646-4189-817F-B555460BD7B5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80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8CB01D-1F5E-4B54-9F65-BDE7A46978C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C32194-2869-49A8-A470-98DC79A9150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B3F9DB2-453F-46BB-9FBC-9417EB9216F7}"/>
                </a:ext>
              </a:extLst>
            </p:cNvPr>
            <p:cNvSpPr/>
            <p:nvPr/>
          </p:nvSpPr>
          <p:spPr>
            <a:xfrm>
              <a:off x="145774" y="172278"/>
              <a:ext cx="11873948" cy="648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603DF-72D3-4707-90E4-1F2CD87FAD91}"/>
              </a:ext>
            </a:extLst>
          </p:cNvPr>
          <p:cNvSpPr txBox="1"/>
          <p:nvPr/>
        </p:nvSpPr>
        <p:spPr>
          <a:xfrm>
            <a:off x="3077793" y="2326819"/>
            <a:ext cx="7060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 전송률을 갖는 데이터열을 낮은 전송률을 갖는 많은 데이터 열로 나누고 이들을 다수의 부 반송파를 사용하여 동시에 전송하는 방식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1141507" y="1460359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1708087" y="1409559"/>
            <a:ext cx="210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OFDM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03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2-(1)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원리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95FAF-4FD0-4D37-8606-E7D03C9C92CB}"/>
              </a:ext>
            </a:extLst>
          </p:cNvPr>
          <p:cNvSpPr txBox="1"/>
          <p:nvPr/>
        </p:nvSpPr>
        <p:spPr>
          <a:xfrm>
            <a:off x="3077794" y="3780969"/>
            <a:ext cx="7060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IFFT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변조기 설계가 가능하여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Single Carrier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방식에 비해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ISI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적고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Multicarrier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방식에 비해 변조기 제작이 쉬움</a:t>
            </a:r>
          </a:p>
        </p:txBody>
      </p:sp>
      <p:sp>
        <p:nvSpPr>
          <p:cNvPr id="16" name="文本1">
            <a:extLst>
              <a:ext uri="{FF2B5EF4-FFF2-40B4-BE49-F238E27FC236}">
                <a16:creationId xmlns:a16="http://schemas.microsoft.com/office/drawing/2014/main" id="{AA598755-1E2B-4921-9F57-AEEF8561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742" y="2132147"/>
            <a:ext cx="8040780" cy="1195917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ct val="150000"/>
              </a:lnSpc>
            </a:pPr>
            <a:endParaRPr lang="en-US" altLang="zh-CN" sz="2400" b="1" dirty="0"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2BE5385F-BD3E-4BC3-9280-41415D46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27" y="2125796"/>
            <a:ext cx="1242315" cy="1202267"/>
          </a:xfrm>
          <a:prstGeom prst="roundRect">
            <a:avLst>
              <a:gd name="adj" fmla="val 11921"/>
            </a:avLst>
          </a:prstGeom>
          <a:solidFill>
            <a:srgbClr val="FFC000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en-US" altLang="zh-CN" sz="32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zh-CN" altLang="zh-CN" sz="3200" b="1" dirty="0">
              <a:solidFill>
                <a:srgbClr val="F2F2F2"/>
              </a:solidFill>
              <a:latin typeface="맑은 고딕" panose="020B0503020000020004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文本2">
            <a:extLst>
              <a:ext uri="{FF2B5EF4-FFF2-40B4-BE49-F238E27FC236}">
                <a16:creationId xmlns:a16="http://schemas.microsoft.com/office/drawing/2014/main" id="{233A20BE-5F43-46F7-B5CB-28C6DFFD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742" y="3584179"/>
            <a:ext cx="8040780" cy="119380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endParaRPr lang="en-US" altLang="zh-CN" sz="1100" b="1" dirty="0"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sp>
        <p:nvSpPr>
          <p:cNvPr id="20" name="标题2">
            <a:extLst>
              <a:ext uri="{FF2B5EF4-FFF2-40B4-BE49-F238E27FC236}">
                <a16:creationId xmlns:a16="http://schemas.microsoft.com/office/drawing/2014/main" id="{E4C13EA1-ABB4-46D8-AA6D-53DE7F88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27" y="3584179"/>
            <a:ext cx="1242315" cy="1193800"/>
          </a:xfrm>
          <a:prstGeom prst="roundRect">
            <a:avLst>
              <a:gd name="adj" fmla="val 11921"/>
            </a:avLst>
          </a:prstGeom>
          <a:solidFill>
            <a:srgbClr val="FFC000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en-US" altLang="ko-KR" sz="32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zh-CN" altLang="zh-CN" sz="3200" b="1" dirty="0">
              <a:solidFill>
                <a:srgbClr val="F2F2F2"/>
              </a:solidFill>
              <a:latin typeface="맑은 고딕" panose="020B0503020000020004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文本3">
            <a:extLst>
              <a:ext uri="{FF2B5EF4-FFF2-40B4-BE49-F238E27FC236}">
                <a16:creationId xmlns:a16="http://schemas.microsoft.com/office/drawing/2014/main" id="{4447B969-F71A-45F5-B8A4-9CC1E3F9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742" y="5025631"/>
            <a:ext cx="8040780" cy="118110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endParaRPr lang="en-US" altLang="zh-CN" sz="1100" b="1" dirty="0"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sp>
        <p:nvSpPr>
          <p:cNvPr id="22" name="标题3">
            <a:extLst>
              <a:ext uri="{FF2B5EF4-FFF2-40B4-BE49-F238E27FC236}">
                <a16:creationId xmlns:a16="http://schemas.microsoft.com/office/drawing/2014/main" id="{3FCC73CE-4E41-4BF2-8C0C-8541824C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27" y="5025631"/>
            <a:ext cx="1242315" cy="1181100"/>
          </a:xfrm>
          <a:prstGeom prst="roundRect">
            <a:avLst>
              <a:gd name="adj" fmla="val 11921"/>
            </a:avLst>
          </a:prstGeom>
          <a:solidFill>
            <a:srgbClr val="FFC000"/>
          </a:solidFill>
          <a:ln w="25400">
            <a:noFill/>
            <a:round/>
            <a:headEnd/>
            <a:tailEnd/>
          </a:ln>
        </p:spPr>
        <p:txBody>
          <a:bodyPr lIns="82815" tIns="41405" rIns="82815" bIns="41405" anchor="ctr"/>
          <a:lstStyle/>
          <a:p>
            <a:pPr algn="ctr" defTabSz="1219012">
              <a:lnSpc>
                <a:spcPct val="120000"/>
              </a:lnSpc>
            </a:pPr>
            <a:r>
              <a:rPr lang="en-US" altLang="ko-KR" sz="3200" b="1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zh-CN" altLang="zh-CN" sz="3200" b="1" dirty="0">
              <a:solidFill>
                <a:srgbClr val="F2F2F2"/>
              </a:solidFill>
              <a:latin typeface="맑은 고딕" panose="020B0503020000020004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6EC78-31AA-48C7-A9AF-155757685F74}"/>
              </a:ext>
            </a:extLst>
          </p:cNvPr>
          <p:cNvSpPr txBox="1"/>
          <p:nvPr/>
        </p:nvSpPr>
        <p:spPr>
          <a:xfrm>
            <a:off x="3077793" y="5216071"/>
            <a:ext cx="7060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IFFT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변조기 설계가 가능하여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Single Carrier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방식에 비해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ISI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적고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Multicarrier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방식에 비해 변조기 제작이 쉬움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F411031-9A8C-42D5-A5A8-ED3B887D0719}"/>
              </a:ext>
            </a:extLst>
          </p:cNvPr>
          <p:cNvGrpSpPr/>
          <p:nvPr/>
        </p:nvGrpSpPr>
        <p:grpSpPr>
          <a:xfrm>
            <a:off x="10522226" y="5526157"/>
            <a:ext cx="1583635" cy="1331843"/>
            <a:chOff x="10522226" y="5526157"/>
            <a:chExt cx="1583635" cy="1331843"/>
          </a:xfrm>
        </p:grpSpPr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A14646A2-A08C-4CCF-B9E5-D589DC673674}"/>
                </a:ext>
              </a:extLst>
            </p:cNvPr>
            <p:cNvSpPr/>
            <p:nvPr/>
          </p:nvSpPr>
          <p:spPr>
            <a:xfrm rot="16200000">
              <a:off x="10648122" y="5400261"/>
              <a:ext cx="1331843" cy="1583635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7">
              <a:extLst>
                <a:ext uri="{FF2B5EF4-FFF2-40B4-BE49-F238E27FC236}">
                  <a16:creationId xmlns:a16="http://schemas.microsoft.com/office/drawing/2014/main" id="{82631F6D-715F-4CBF-8590-B7A57023AA11}"/>
                </a:ext>
              </a:extLst>
            </p:cNvPr>
            <p:cNvSpPr/>
            <p:nvPr/>
          </p:nvSpPr>
          <p:spPr>
            <a:xfrm rot="4771885">
              <a:off x="10996436" y="5433734"/>
              <a:ext cx="795535" cy="1412487"/>
            </a:xfrm>
            <a:custGeom>
              <a:avLst/>
              <a:gdLst>
                <a:gd name="connsiteX0" fmla="*/ 0 w 1574777"/>
                <a:gd name="connsiteY0" fmla="*/ 1444047 h 1444047"/>
                <a:gd name="connsiteX1" fmla="*/ 771688 w 1574777"/>
                <a:gd name="connsiteY1" fmla="*/ 0 h 1444047"/>
                <a:gd name="connsiteX2" fmla="*/ 1574777 w 1574777"/>
                <a:gd name="connsiteY2" fmla="*/ 1444047 h 1444047"/>
                <a:gd name="connsiteX3" fmla="*/ 0 w 1574777"/>
                <a:gd name="connsiteY3" fmla="*/ 1444047 h 1444047"/>
                <a:gd name="connsiteX0" fmla="*/ 0 w 978690"/>
                <a:gd name="connsiteY0" fmla="*/ 943955 h 1444047"/>
                <a:gd name="connsiteX1" fmla="*/ 175601 w 978690"/>
                <a:gd name="connsiteY1" fmla="*/ 0 h 1444047"/>
                <a:gd name="connsiteX2" fmla="*/ 978690 w 978690"/>
                <a:gd name="connsiteY2" fmla="*/ 1444047 h 1444047"/>
                <a:gd name="connsiteX3" fmla="*/ 0 w 978690"/>
                <a:gd name="connsiteY3" fmla="*/ 943955 h 1444047"/>
                <a:gd name="connsiteX0" fmla="*/ 0 w 978690"/>
                <a:gd name="connsiteY0" fmla="*/ 912395 h 1412487"/>
                <a:gd name="connsiteX1" fmla="*/ 189142 w 978690"/>
                <a:gd name="connsiteY1" fmla="*/ 0 h 1412487"/>
                <a:gd name="connsiteX2" fmla="*/ 978690 w 978690"/>
                <a:gd name="connsiteY2" fmla="*/ 1412487 h 1412487"/>
                <a:gd name="connsiteX3" fmla="*/ 0 w 978690"/>
                <a:gd name="connsiteY3" fmla="*/ 912395 h 1412487"/>
                <a:gd name="connsiteX0" fmla="*/ 0 w 795535"/>
                <a:gd name="connsiteY0" fmla="*/ 917178 h 1412487"/>
                <a:gd name="connsiteX1" fmla="*/ 5987 w 795535"/>
                <a:gd name="connsiteY1" fmla="*/ 0 h 1412487"/>
                <a:gd name="connsiteX2" fmla="*/ 795535 w 795535"/>
                <a:gd name="connsiteY2" fmla="*/ 1412487 h 1412487"/>
                <a:gd name="connsiteX3" fmla="*/ 0 w 795535"/>
                <a:gd name="connsiteY3" fmla="*/ 917178 h 1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35" h="1412487">
                  <a:moveTo>
                    <a:pt x="0" y="917178"/>
                  </a:moveTo>
                  <a:cubicBezTo>
                    <a:pt x="1996" y="611452"/>
                    <a:pt x="3991" y="305726"/>
                    <a:pt x="5987" y="0"/>
                  </a:cubicBezTo>
                  <a:lnTo>
                    <a:pt x="795535" y="1412487"/>
                  </a:lnTo>
                  <a:lnTo>
                    <a:pt x="0" y="91717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25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855</Words>
  <Application>Microsoft Office PowerPoint</Application>
  <PresentationFormat>와이드스크린</PresentationFormat>
  <Paragraphs>134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진원</dc:creator>
  <cp:lastModifiedBy>전 진원</cp:lastModifiedBy>
  <cp:revision>16</cp:revision>
  <dcterms:created xsi:type="dcterms:W3CDTF">2020-06-14T10:37:43Z</dcterms:created>
  <dcterms:modified xsi:type="dcterms:W3CDTF">2020-06-16T10:49:59Z</dcterms:modified>
</cp:coreProperties>
</file>