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83" r:id="rId3"/>
    <p:sldId id="275" r:id="rId4"/>
    <p:sldId id="282" r:id="rId5"/>
    <p:sldId id="267" r:id="rId6"/>
    <p:sldId id="277" r:id="rId7"/>
    <p:sldId id="279" r:id="rId8"/>
    <p:sldId id="280" r:id="rId9"/>
    <p:sldId id="276" r:id="rId10"/>
    <p:sldId id="281" r:id="rId11"/>
    <p:sldId id="287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08B15D-00F5-4E27-9D6C-91569329716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E6C48666-F22C-4CCD-AE82-E11290EB8927}">
      <dgm:prSet/>
      <dgm:spPr/>
      <dgm:t>
        <a:bodyPr/>
        <a:lstStyle/>
        <a:p>
          <a:r>
            <a:rPr lang="es-CO" b="1" dirty="0"/>
            <a:t>Calendario de cambios y </a:t>
          </a:r>
          <a:r>
            <a:rPr lang="es-CO" b="1" dirty="0" err="1"/>
            <a:t>sync</a:t>
          </a:r>
          <a:r>
            <a:rPr lang="es-CO" b="1" dirty="0"/>
            <a:t> semanal de 15 min </a:t>
          </a:r>
          <a:r>
            <a:rPr lang="es-CO" dirty="0"/>
            <a:t>(time-</a:t>
          </a:r>
          <a:r>
            <a:rPr lang="es-CO" dirty="0" err="1"/>
            <a:t>boxed</a:t>
          </a:r>
          <a:r>
            <a:rPr lang="es-CO" dirty="0"/>
            <a:t>).</a:t>
          </a:r>
        </a:p>
      </dgm:t>
    </dgm:pt>
    <dgm:pt modelId="{905E7316-CC97-42A7-B733-55E7AF194EEA}" type="parTrans" cxnId="{24C8C8A6-A961-43EF-8EB0-46D4B49DE756}">
      <dgm:prSet/>
      <dgm:spPr/>
      <dgm:t>
        <a:bodyPr/>
        <a:lstStyle/>
        <a:p>
          <a:endParaRPr lang="es-CO"/>
        </a:p>
      </dgm:t>
    </dgm:pt>
    <dgm:pt modelId="{3F2AD7E3-FDEC-41B9-AC46-DDE5303DCCDE}" type="sibTrans" cxnId="{24C8C8A6-A961-43EF-8EB0-46D4B49DE756}">
      <dgm:prSet/>
      <dgm:spPr/>
      <dgm:t>
        <a:bodyPr/>
        <a:lstStyle/>
        <a:p>
          <a:endParaRPr lang="es-CO"/>
        </a:p>
      </dgm:t>
    </dgm:pt>
    <dgm:pt modelId="{127012C1-5457-4A97-9AB1-26C142288791}">
      <dgm:prSet/>
      <dgm:spPr/>
      <dgm:t>
        <a:bodyPr/>
        <a:lstStyle/>
        <a:p>
          <a:r>
            <a:rPr lang="es-CO" b="1" dirty="0"/>
            <a:t>RACI</a:t>
          </a:r>
          <a:r>
            <a:rPr lang="es-CO" dirty="0"/>
            <a:t>: ellos dueños de </a:t>
          </a:r>
          <a:r>
            <a:rPr lang="es-CO" dirty="0" err="1"/>
            <a:t>spec</a:t>
          </a:r>
          <a:r>
            <a:rPr lang="es-CO" dirty="0"/>
            <a:t>/servicio; nosotros de CDC; </a:t>
          </a:r>
          <a:r>
            <a:rPr lang="es-CO" dirty="0" err="1"/>
            <a:t>mock</a:t>
          </a:r>
          <a:r>
            <a:rPr lang="es-CO" dirty="0"/>
            <a:t> como artefacto de </a:t>
          </a:r>
          <a:r>
            <a:rPr lang="es-CO" dirty="0" err="1"/>
            <a:t>release</a:t>
          </a:r>
          <a:r>
            <a:rPr lang="es-CO" dirty="0"/>
            <a:t> compartido.</a:t>
          </a:r>
        </a:p>
      </dgm:t>
    </dgm:pt>
    <dgm:pt modelId="{8F003704-D273-4CE6-A594-A99E1BAAD567}" type="parTrans" cxnId="{31A85492-FA18-4B84-B4FF-5B522E0ABAC8}">
      <dgm:prSet/>
      <dgm:spPr/>
      <dgm:t>
        <a:bodyPr/>
        <a:lstStyle/>
        <a:p>
          <a:endParaRPr lang="es-CO"/>
        </a:p>
      </dgm:t>
    </dgm:pt>
    <dgm:pt modelId="{148B6147-C713-44A0-8C30-D4BD9DC90E57}" type="sibTrans" cxnId="{31A85492-FA18-4B84-B4FF-5B522E0ABAC8}">
      <dgm:prSet/>
      <dgm:spPr/>
      <dgm:t>
        <a:bodyPr/>
        <a:lstStyle/>
        <a:p>
          <a:endParaRPr lang="es-CO"/>
        </a:p>
      </dgm:t>
    </dgm:pt>
    <dgm:pt modelId="{492F56EC-1638-4FB0-8BFF-1551131EED43}">
      <dgm:prSet/>
      <dgm:spPr/>
      <dgm:t>
        <a:bodyPr/>
        <a:lstStyle/>
        <a:p>
          <a:r>
            <a:rPr lang="es-CO" b="1" dirty="0" err="1"/>
            <a:t>Post-mortems</a:t>
          </a:r>
          <a:r>
            <a:rPr lang="es-CO" b="1" dirty="0"/>
            <a:t> </a:t>
          </a:r>
          <a:r>
            <a:rPr lang="es-CO" b="1" dirty="0" err="1"/>
            <a:t>blameless</a:t>
          </a:r>
          <a:r>
            <a:rPr lang="es-CO" b="1" dirty="0"/>
            <a:t> </a:t>
          </a:r>
          <a:r>
            <a:rPr lang="es-CO" dirty="0"/>
            <a:t>con acciones sobre </a:t>
          </a:r>
          <a:r>
            <a:rPr lang="es-CO" dirty="0" err="1"/>
            <a:t>spec</a:t>
          </a:r>
          <a:r>
            <a:rPr lang="es-CO" dirty="0"/>
            <a:t>/CDC, no sobre personas.</a:t>
          </a:r>
        </a:p>
      </dgm:t>
    </dgm:pt>
    <dgm:pt modelId="{01A7A716-1E05-4FF3-8C70-DED9E76CA0D9}" type="parTrans" cxnId="{9B9E8FE0-6DAA-4093-9CFF-43C5488113EB}">
      <dgm:prSet/>
      <dgm:spPr/>
      <dgm:t>
        <a:bodyPr/>
        <a:lstStyle/>
        <a:p>
          <a:endParaRPr lang="es-CO"/>
        </a:p>
      </dgm:t>
    </dgm:pt>
    <dgm:pt modelId="{9D0B5D0F-FE7E-40A1-8B0F-4CCFC044C61F}" type="sibTrans" cxnId="{9B9E8FE0-6DAA-4093-9CFF-43C5488113EB}">
      <dgm:prSet/>
      <dgm:spPr/>
      <dgm:t>
        <a:bodyPr/>
        <a:lstStyle/>
        <a:p>
          <a:endParaRPr lang="es-CO"/>
        </a:p>
      </dgm:t>
    </dgm:pt>
    <dgm:pt modelId="{FE1B07F7-A563-4F75-9ECF-3F7AF720A812}" type="pres">
      <dgm:prSet presAssocID="{E708B15D-00F5-4E27-9D6C-91569329716C}" presName="linear" presStyleCnt="0">
        <dgm:presLayoutVars>
          <dgm:animLvl val="lvl"/>
          <dgm:resizeHandles val="exact"/>
        </dgm:presLayoutVars>
      </dgm:prSet>
      <dgm:spPr/>
    </dgm:pt>
    <dgm:pt modelId="{2C7E74E0-3882-40A5-926C-71304903CDB6}" type="pres">
      <dgm:prSet presAssocID="{E6C48666-F22C-4CCD-AE82-E11290EB892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BE982CC-E1D7-4002-9605-49328FD4BF8F}" type="pres">
      <dgm:prSet presAssocID="{3F2AD7E3-FDEC-41B9-AC46-DDE5303DCCDE}" presName="spacer" presStyleCnt="0"/>
      <dgm:spPr/>
    </dgm:pt>
    <dgm:pt modelId="{D20870F0-F598-4CD4-A3F6-B58E64C1DF15}" type="pres">
      <dgm:prSet presAssocID="{127012C1-5457-4A97-9AB1-26C142288791}" presName="parentText" presStyleLbl="node1" presStyleIdx="1" presStyleCnt="3" custScaleY="112168">
        <dgm:presLayoutVars>
          <dgm:chMax val="0"/>
          <dgm:bulletEnabled val="1"/>
        </dgm:presLayoutVars>
      </dgm:prSet>
      <dgm:spPr/>
    </dgm:pt>
    <dgm:pt modelId="{D648B4D0-6F91-43E5-BB61-1A1C97C87FC7}" type="pres">
      <dgm:prSet presAssocID="{148B6147-C713-44A0-8C30-D4BD9DC90E57}" presName="spacer" presStyleCnt="0"/>
      <dgm:spPr/>
    </dgm:pt>
    <dgm:pt modelId="{9DC507FA-2C3C-4F24-BB56-5CCC3A210BAE}" type="pres">
      <dgm:prSet presAssocID="{492F56EC-1638-4FB0-8BFF-1551131EED43}" presName="parentText" presStyleLbl="node1" presStyleIdx="2" presStyleCnt="3" custLinFactNeighborY="-88375">
        <dgm:presLayoutVars>
          <dgm:chMax val="0"/>
          <dgm:bulletEnabled val="1"/>
        </dgm:presLayoutVars>
      </dgm:prSet>
      <dgm:spPr/>
    </dgm:pt>
  </dgm:ptLst>
  <dgm:cxnLst>
    <dgm:cxn modelId="{C53F735A-3BE4-4C85-9F02-45559524D40F}" type="presOf" srcId="{492F56EC-1638-4FB0-8BFF-1551131EED43}" destId="{9DC507FA-2C3C-4F24-BB56-5CCC3A210BAE}" srcOrd="0" destOrd="0" presId="urn:microsoft.com/office/officeart/2005/8/layout/vList2"/>
    <dgm:cxn modelId="{B81F1390-FC17-4C9F-849F-F84D2A78E242}" type="presOf" srcId="{E708B15D-00F5-4E27-9D6C-91569329716C}" destId="{FE1B07F7-A563-4F75-9ECF-3F7AF720A812}" srcOrd="0" destOrd="0" presId="urn:microsoft.com/office/officeart/2005/8/layout/vList2"/>
    <dgm:cxn modelId="{31A85492-FA18-4B84-B4FF-5B522E0ABAC8}" srcId="{E708B15D-00F5-4E27-9D6C-91569329716C}" destId="{127012C1-5457-4A97-9AB1-26C142288791}" srcOrd="1" destOrd="0" parTransId="{8F003704-D273-4CE6-A594-A99E1BAAD567}" sibTransId="{148B6147-C713-44A0-8C30-D4BD9DC90E57}"/>
    <dgm:cxn modelId="{24C8C8A6-A961-43EF-8EB0-46D4B49DE756}" srcId="{E708B15D-00F5-4E27-9D6C-91569329716C}" destId="{E6C48666-F22C-4CCD-AE82-E11290EB8927}" srcOrd="0" destOrd="0" parTransId="{905E7316-CC97-42A7-B733-55E7AF194EEA}" sibTransId="{3F2AD7E3-FDEC-41B9-AC46-DDE5303DCCDE}"/>
    <dgm:cxn modelId="{C5DBFBBB-7A15-4962-8447-A766053A0287}" type="presOf" srcId="{127012C1-5457-4A97-9AB1-26C142288791}" destId="{D20870F0-F598-4CD4-A3F6-B58E64C1DF15}" srcOrd="0" destOrd="0" presId="urn:microsoft.com/office/officeart/2005/8/layout/vList2"/>
    <dgm:cxn modelId="{7F190DD0-D832-449B-B088-4E6EDD4CBCD2}" type="presOf" srcId="{E6C48666-F22C-4CCD-AE82-E11290EB8927}" destId="{2C7E74E0-3882-40A5-926C-71304903CDB6}" srcOrd="0" destOrd="0" presId="urn:microsoft.com/office/officeart/2005/8/layout/vList2"/>
    <dgm:cxn modelId="{9B9E8FE0-6DAA-4093-9CFF-43C5488113EB}" srcId="{E708B15D-00F5-4E27-9D6C-91569329716C}" destId="{492F56EC-1638-4FB0-8BFF-1551131EED43}" srcOrd="2" destOrd="0" parTransId="{01A7A716-1E05-4FF3-8C70-DED9E76CA0D9}" sibTransId="{9D0B5D0F-FE7E-40A1-8B0F-4CCFC044C61F}"/>
    <dgm:cxn modelId="{FF97284A-8FBC-4EC5-80D5-559FD6CF8D68}" type="presParOf" srcId="{FE1B07F7-A563-4F75-9ECF-3F7AF720A812}" destId="{2C7E74E0-3882-40A5-926C-71304903CDB6}" srcOrd="0" destOrd="0" presId="urn:microsoft.com/office/officeart/2005/8/layout/vList2"/>
    <dgm:cxn modelId="{771F4ADC-C8E6-40B3-9EE5-73DCE65CEBEF}" type="presParOf" srcId="{FE1B07F7-A563-4F75-9ECF-3F7AF720A812}" destId="{2BE982CC-E1D7-4002-9605-49328FD4BF8F}" srcOrd="1" destOrd="0" presId="urn:microsoft.com/office/officeart/2005/8/layout/vList2"/>
    <dgm:cxn modelId="{EC644104-D166-449E-B247-99C658513D6F}" type="presParOf" srcId="{FE1B07F7-A563-4F75-9ECF-3F7AF720A812}" destId="{D20870F0-F598-4CD4-A3F6-B58E64C1DF15}" srcOrd="2" destOrd="0" presId="urn:microsoft.com/office/officeart/2005/8/layout/vList2"/>
    <dgm:cxn modelId="{B057BEF9-959D-4D8A-AA63-B886FD78969E}" type="presParOf" srcId="{FE1B07F7-A563-4F75-9ECF-3F7AF720A812}" destId="{D648B4D0-6F91-43E5-BB61-1A1C97C87FC7}" srcOrd="3" destOrd="0" presId="urn:microsoft.com/office/officeart/2005/8/layout/vList2"/>
    <dgm:cxn modelId="{41794B38-F485-4AF5-96CF-C2762FB4BF99}" type="presParOf" srcId="{FE1B07F7-A563-4F75-9ECF-3F7AF720A812}" destId="{9DC507FA-2C3C-4F24-BB56-5CCC3A210BA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E74E0-3882-40A5-926C-71304903CDB6}">
      <dsp:nvSpPr>
        <dsp:cNvPr id="0" name=""/>
        <dsp:cNvSpPr/>
      </dsp:nvSpPr>
      <dsp:spPr>
        <a:xfrm>
          <a:off x="0" y="187248"/>
          <a:ext cx="814915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b="1" kern="1200" dirty="0"/>
            <a:t>Calendario de cambios y </a:t>
          </a:r>
          <a:r>
            <a:rPr lang="es-CO" sz="2800" b="1" kern="1200" dirty="0" err="1"/>
            <a:t>sync</a:t>
          </a:r>
          <a:r>
            <a:rPr lang="es-CO" sz="2800" b="1" kern="1200" dirty="0"/>
            <a:t> semanal de 15 min </a:t>
          </a:r>
          <a:r>
            <a:rPr lang="es-CO" sz="2800" kern="1200" dirty="0"/>
            <a:t>(time-</a:t>
          </a:r>
          <a:r>
            <a:rPr lang="es-CO" sz="2800" kern="1200" dirty="0" err="1"/>
            <a:t>boxed</a:t>
          </a:r>
          <a:r>
            <a:rPr lang="es-CO" sz="2800" kern="1200" dirty="0"/>
            <a:t>).</a:t>
          </a:r>
        </a:p>
      </dsp:txBody>
      <dsp:txXfrm>
        <a:off x="54373" y="241621"/>
        <a:ext cx="8040404" cy="1005094"/>
      </dsp:txXfrm>
    </dsp:sp>
    <dsp:sp modelId="{D20870F0-F598-4CD4-A3F6-B58E64C1DF15}">
      <dsp:nvSpPr>
        <dsp:cNvPr id="0" name=""/>
        <dsp:cNvSpPr/>
      </dsp:nvSpPr>
      <dsp:spPr>
        <a:xfrm>
          <a:off x="0" y="1381728"/>
          <a:ext cx="8149150" cy="1249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b="1" kern="1200" dirty="0"/>
            <a:t>RACI</a:t>
          </a:r>
          <a:r>
            <a:rPr lang="es-CO" sz="2800" kern="1200" dirty="0"/>
            <a:t>: ellos dueños de </a:t>
          </a:r>
          <a:r>
            <a:rPr lang="es-CO" sz="2800" kern="1200" dirty="0" err="1"/>
            <a:t>spec</a:t>
          </a:r>
          <a:r>
            <a:rPr lang="es-CO" sz="2800" kern="1200" dirty="0"/>
            <a:t>/servicio; nosotros de CDC; </a:t>
          </a:r>
          <a:r>
            <a:rPr lang="es-CO" sz="2800" kern="1200" dirty="0" err="1"/>
            <a:t>mock</a:t>
          </a:r>
          <a:r>
            <a:rPr lang="es-CO" sz="2800" kern="1200" dirty="0"/>
            <a:t> como artefacto de </a:t>
          </a:r>
          <a:r>
            <a:rPr lang="es-CO" sz="2800" kern="1200" dirty="0" err="1"/>
            <a:t>release</a:t>
          </a:r>
          <a:r>
            <a:rPr lang="es-CO" sz="2800" kern="1200" dirty="0"/>
            <a:t> compartido.</a:t>
          </a:r>
        </a:p>
      </dsp:txBody>
      <dsp:txXfrm>
        <a:off x="60989" y="1442717"/>
        <a:ext cx="8027172" cy="1127394"/>
      </dsp:txXfrm>
    </dsp:sp>
    <dsp:sp modelId="{9DC507FA-2C3C-4F24-BB56-5CCC3A210BAE}">
      <dsp:nvSpPr>
        <dsp:cNvPr id="0" name=""/>
        <dsp:cNvSpPr/>
      </dsp:nvSpPr>
      <dsp:spPr>
        <a:xfrm>
          <a:off x="0" y="2640475"/>
          <a:ext cx="814915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b="1" kern="1200" dirty="0" err="1"/>
            <a:t>Post-mortems</a:t>
          </a:r>
          <a:r>
            <a:rPr lang="es-CO" sz="2800" b="1" kern="1200" dirty="0"/>
            <a:t> </a:t>
          </a:r>
          <a:r>
            <a:rPr lang="es-CO" sz="2800" b="1" kern="1200" dirty="0" err="1"/>
            <a:t>blameless</a:t>
          </a:r>
          <a:r>
            <a:rPr lang="es-CO" sz="2800" b="1" kern="1200" dirty="0"/>
            <a:t> </a:t>
          </a:r>
          <a:r>
            <a:rPr lang="es-CO" sz="2800" kern="1200" dirty="0"/>
            <a:t>con acciones sobre </a:t>
          </a:r>
          <a:r>
            <a:rPr lang="es-CO" sz="2800" kern="1200" dirty="0" err="1"/>
            <a:t>spec</a:t>
          </a:r>
          <a:r>
            <a:rPr lang="es-CO" sz="2800" kern="1200" dirty="0"/>
            <a:t>/CDC, no sobre personas.</a:t>
          </a:r>
        </a:p>
      </dsp:txBody>
      <dsp:txXfrm>
        <a:off x="54373" y="2694848"/>
        <a:ext cx="8040404" cy="100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41854-9A5E-BC38-7737-519C37EB0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337FE6-C1E9-66F3-A17B-6D1FC4DA7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6F0372-163D-B2CA-40D1-C922C5B4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4048-CE0E-42E9-8F27-5C8DB084B55E}" type="datetimeFigureOut">
              <a:rPr lang="es-CO" smtClean="0"/>
              <a:t>19/10/2025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39B915-A2E3-BE3A-DC20-414FA9A7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9BDDF9-3D2D-E8A9-CDFC-FAA14C6D4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7177-2171-438F-B4E5-32DCD38EB1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951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DDACA-D7F7-10C8-E7C5-3AE34EF9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1156AB-B28A-B0B7-A9CA-1C5B68BE4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01E2F5-19F5-54F3-579E-69B9CAA9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4048-CE0E-42E9-8F27-5C8DB084B55E}" type="datetimeFigureOut">
              <a:rPr lang="es-CO" smtClean="0"/>
              <a:t>19/10/2025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70A486-98C0-A669-C4A9-E19E3BB0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2750A4-A2D6-BA26-743F-114638CA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7177-2171-438F-B4E5-32DCD38EB1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337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2DC915-1F0A-2DCA-BD89-A430DB8A5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6B68B2-C11C-4836-2E20-396E5E7C4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7EA9A7-7B8F-781C-0FF6-ABC652DD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4048-CE0E-42E9-8F27-5C8DB084B55E}" type="datetimeFigureOut">
              <a:rPr lang="es-CO" smtClean="0"/>
              <a:t>19/10/2025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CA36B9-A1B0-EE78-C9D8-536B1247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1D070F-802D-E579-F0BB-94DCCC82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7177-2171-438F-B4E5-32DCD38EB1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8292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520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4BF22-3751-2EC9-A62A-CD969490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BAEDDC-7796-2FE6-7DF6-4F96EBC5E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5F4603-995D-04DD-8C38-81D18913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4048-CE0E-42E9-8F27-5C8DB084B55E}" type="datetimeFigureOut">
              <a:rPr lang="es-CO" smtClean="0"/>
              <a:t>19/10/2025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8358BC-6345-F5CB-222B-258835055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14388A-EF9E-7C78-79D5-5FEC0570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7177-2171-438F-B4E5-32DCD38EB1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9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DFAF7-E3D2-3C42-DD2C-3E61B63C1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10C9CA-0EE0-8728-AA36-72772ECF5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E44631-DA17-9302-F928-BDF1419DB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4048-CE0E-42E9-8F27-5C8DB084B55E}" type="datetimeFigureOut">
              <a:rPr lang="es-CO" smtClean="0"/>
              <a:t>19/10/2025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8F427D-54C8-2BFB-5D9C-1BEE429C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5068B9-2B89-E536-BD3A-D1409E61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7177-2171-438F-B4E5-32DCD38EB1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553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95BC3-B9FC-4F3A-7B33-647B336C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073D8E-CC92-AEE6-5E55-F1737EA34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7C7BCD-808A-BCD3-E1D6-E9F756F5B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E3AF4B-1158-1AD5-753E-D993C00C0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4048-CE0E-42E9-8F27-5C8DB084B55E}" type="datetimeFigureOut">
              <a:rPr lang="es-CO" smtClean="0"/>
              <a:t>19/10/2025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282F87-C8A9-34E1-90B5-A4ED7C8F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715EC0-0D0C-D155-1398-9EF47856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7177-2171-438F-B4E5-32DCD38EB1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159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9D4C5-4802-F399-40BC-3747978F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941694-B59B-FD01-B64C-67C753E5B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171CAF-C4A9-BD11-EED2-A5CC721A0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30D4AE-45D8-1152-6B73-253E0E709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9792949-9BBA-1CB6-673F-0702E913C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E36E166-EA18-26CB-B0E7-5281AE12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4048-CE0E-42E9-8F27-5C8DB084B55E}" type="datetimeFigureOut">
              <a:rPr lang="es-CO" smtClean="0"/>
              <a:t>19/10/2025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6A2A71-1F18-98CE-9DC9-015A605B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0879198-0741-CB89-6464-1B851194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7177-2171-438F-B4E5-32DCD38EB1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141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BDB58-0462-FFE2-C085-EEAC5C7D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7D39AB1-07EF-5C56-DEB2-809BD29B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4048-CE0E-42E9-8F27-5C8DB084B55E}" type="datetimeFigureOut">
              <a:rPr lang="es-CO" smtClean="0"/>
              <a:t>19/10/2025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97DD52-1DE9-4C91-E14F-DAE6E99B7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6F47371-ACFB-2834-640D-833C9E5C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7177-2171-438F-B4E5-32DCD38EB1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789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423659-8827-7DF9-7E3F-360EC334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4048-CE0E-42E9-8F27-5C8DB084B55E}" type="datetimeFigureOut">
              <a:rPr lang="es-CO" smtClean="0"/>
              <a:t>19/10/2025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29123BB-B272-A79D-555D-E350676C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3B26C7-2D19-3393-230F-D4958A1B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7177-2171-438F-B4E5-32DCD38EB1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483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99A5A-E56C-65FC-CB0E-6524F5B0E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8A163D-3579-4826-DA44-755643D84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1EAECE-F434-AF96-DB80-70DB94DDD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CD58B4-D08F-3F94-76D0-8CBF48977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4048-CE0E-42E9-8F27-5C8DB084B55E}" type="datetimeFigureOut">
              <a:rPr lang="es-CO" smtClean="0"/>
              <a:t>19/10/2025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24698E-EDAC-98E6-F9C6-56F86860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D3AEB0-53EE-92A8-D3BD-47626027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7177-2171-438F-B4E5-32DCD38EB1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362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4652A-ECB7-60C8-3873-EE3551FA3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EC6612-20F7-DDB8-9336-44E824198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63A3A0-7A76-2BC6-064E-643ED5B5B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C93A0E-5E35-F73E-DB96-9142AB41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4048-CE0E-42E9-8F27-5C8DB084B55E}" type="datetimeFigureOut">
              <a:rPr lang="es-CO" smtClean="0"/>
              <a:t>19/10/2025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662182-65BB-8777-4E50-F64504757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203683-1437-6DA0-D9FB-FD846D630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97177-2171-438F-B4E5-32DCD38EB1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193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730EA50-C857-D38C-033F-759C68D18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222A78-60D4-D37D-5464-E64C5EBC3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A76F6C-6CB9-22EB-CCED-53DCE6C6F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E44048-CE0E-42E9-8F27-5C8DB084B55E}" type="datetimeFigureOut">
              <a:rPr lang="es-CO" smtClean="0"/>
              <a:t>19/10/2025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146F30-50C9-A574-ECC8-D57FC159A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96CAB4-6B27-7B59-DCF1-3AB6D1F61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797177-2171-438F-B4E5-32DCD38EB1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694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0"/>
            <a:ext cx="10972800" cy="6858000"/>
          </a:xfrm>
          <a:custGeom>
            <a:avLst/>
            <a:gdLst/>
            <a:ahLst/>
            <a:cxnLst/>
            <a:rect l="l" t="t" r="r" b="b"/>
            <a:pathLst>
              <a:path w="16256000" h="10160000">
                <a:moveTo>
                  <a:pt x="16256000" y="0"/>
                </a:moveTo>
                <a:lnTo>
                  <a:pt x="0" y="0"/>
                </a:lnTo>
                <a:lnTo>
                  <a:pt x="0" y="10159999"/>
                </a:lnTo>
                <a:lnTo>
                  <a:pt x="16256000" y="10159999"/>
                </a:lnTo>
                <a:lnTo>
                  <a:pt x="1625600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grpSp>
        <p:nvGrpSpPr>
          <p:cNvPr id="3" name="object 3"/>
          <p:cNvGrpSpPr/>
          <p:nvPr/>
        </p:nvGrpSpPr>
        <p:grpSpPr>
          <a:xfrm>
            <a:off x="6094500" y="857"/>
            <a:ext cx="5489400" cy="6857143"/>
            <a:chOff x="8123460" y="1972"/>
            <a:chExt cx="8132445" cy="10158730"/>
          </a:xfrm>
        </p:grpSpPr>
        <p:sp>
          <p:nvSpPr>
            <p:cNvPr id="4" name="object 4"/>
            <p:cNvSpPr/>
            <p:nvPr/>
          </p:nvSpPr>
          <p:spPr>
            <a:xfrm>
              <a:off x="8123460" y="1972"/>
              <a:ext cx="8132445" cy="7523480"/>
            </a:xfrm>
            <a:custGeom>
              <a:avLst/>
              <a:gdLst/>
              <a:ahLst/>
              <a:cxnLst/>
              <a:rect l="l" t="t" r="r" b="b"/>
              <a:pathLst>
                <a:path w="8132444" h="7523480">
                  <a:moveTo>
                    <a:pt x="8132145" y="0"/>
                  </a:moveTo>
                  <a:lnTo>
                    <a:pt x="0" y="0"/>
                  </a:lnTo>
                  <a:lnTo>
                    <a:pt x="0" y="7523110"/>
                  </a:lnTo>
                  <a:lnTo>
                    <a:pt x="8132145" y="7523110"/>
                  </a:lnTo>
                  <a:lnTo>
                    <a:pt x="8132145" y="0"/>
                  </a:lnTo>
                  <a:close/>
                </a:path>
              </a:pathLst>
            </a:custGeom>
            <a:solidFill>
              <a:srgbClr val="E8E9EC"/>
            </a:solidFill>
          </p:spPr>
          <p:txBody>
            <a:bodyPr wrap="square" lIns="0" tIns="0" rIns="0" bIns="0" rtlCol="0"/>
            <a:lstStyle/>
            <a:p>
              <a:endParaRPr sz="1215"/>
            </a:p>
          </p:txBody>
        </p:sp>
        <p:sp>
          <p:nvSpPr>
            <p:cNvPr id="5" name="object 5"/>
            <p:cNvSpPr/>
            <p:nvPr/>
          </p:nvSpPr>
          <p:spPr>
            <a:xfrm>
              <a:off x="8123474" y="7525037"/>
              <a:ext cx="8132445" cy="2635250"/>
            </a:xfrm>
            <a:custGeom>
              <a:avLst/>
              <a:gdLst/>
              <a:ahLst/>
              <a:cxnLst/>
              <a:rect l="l" t="t" r="r" b="b"/>
              <a:pathLst>
                <a:path w="8132444" h="2635250">
                  <a:moveTo>
                    <a:pt x="8132144" y="0"/>
                  </a:moveTo>
                  <a:lnTo>
                    <a:pt x="0" y="0"/>
                  </a:lnTo>
                  <a:lnTo>
                    <a:pt x="0" y="2635110"/>
                  </a:lnTo>
                  <a:lnTo>
                    <a:pt x="8132144" y="2635110"/>
                  </a:lnTo>
                  <a:lnTo>
                    <a:pt x="8132144" y="0"/>
                  </a:lnTo>
                  <a:close/>
                </a:path>
              </a:pathLst>
            </a:custGeom>
            <a:solidFill>
              <a:srgbClr val="CFD9DE"/>
            </a:solidFill>
          </p:spPr>
          <p:txBody>
            <a:bodyPr wrap="square" lIns="0" tIns="0" rIns="0" bIns="0" rtlCol="0"/>
            <a:lstStyle/>
            <a:p>
              <a:r>
                <a:rPr lang="es-CO" sz="1215" dirty="0"/>
                <a:t>J</a:t>
              </a:r>
              <a:endParaRPr sz="1215"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454673" y="2453740"/>
            <a:ext cx="4415695" cy="2994089"/>
          </a:xfrm>
          <a:prstGeom prst="rect">
            <a:avLst/>
          </a:prstGeom>
        </p:spPr>
        <p:txBody>
          <a:bodyPr vert="horz" wrap="square" lIns="0" tIns="77153" rIns="0" bIns="0" rtlCol="0">
            <a:spAutoFit/>
          </a:bodyPr>
          <a:lstStyle/>
          <a:p>
            <a:pPr algn="ctr"/>
            <a:r>
              <a:rPr lang="es-CO" sz="4050" dirty="0" err="1">
                <a:solidFill>
                  <a:srgbClr val="002640"/>
                </a:solidFill>
                <a:latin typeface="Palatino Linotype"/>
              </a:rPr>
              <a:t>The</a:t>
            </a:r>
            <a:r>
              <a:rPr lang="es-CO" sz="4050" dirty="0">
                <a:solidFill>
                  <a:srgbClr val="002640"/>
                </a:solidFill>
                <a:latin typeface="Palatino Linotype"/>
              </a:rPr>
              <a:t> </a:t>
            </a:r>
            <a:r>
              <a:rPr lang="es-CO" sz="4050" dirty="0" err="1">
                <a:solidFill>
                  <a:srgbClr val="002640"/>
                </a:solidFill>
                <a:latin typeface="Palatino Linotype"/>
              </a:rPr>
              <a:t>Scenario</a:t>
            </a:r>
            <a:r>
              <a:rPr lang="es-CO" sz="4050" dirty="0">
                <a:solidFill>
                  <a:srgbClr val="002640"/>
                </a:solidFill>
                <a:latin typeface="Palatino Linotype"/>
              </a:rPr>
              <a:t> </a:t>
            </a:r>
            <a:r>
              <a:rPr lang="es-CO" sz="4050" dirty="0" err="1">
                <a:solidFill>
                  <a:srgbClr val="002640"/>
                </a:solidFill>
                <a:latin typeface="Palatino Linotype"/>
              </a:rPr>
              <a:t>Problem</a:t>
            </a:r>
            <a:endParaRPr lang="es-CO" sz="4050" dirty="0">
              <a:solidFill>
                <a:srgbClr val="002640"/>
              </a:solidFill>
              <a:latin typeface="Palatino Linotype"/>
            </a:endParaRPr>
          </a:p>
          <a:p>
            <a:pPr algn="ctr"/>
            <a:r>
              <a:rPr lang="es-CO" dirty="0">
                <a:solidFill>
                  <a:srgbClr val="002640"/>
                </a:solidFill>
                <a:latin typeface="Palatino Linotype"/>
              </a:rPr>
              <a:t>Juan Esteban Mejía Velásquez</a:t>
            </a:r>
          </a:p>
          <a:p>
            <a:br>
              <a:rPr lang="es-CO" sz="4400" dirty="0"/>
            </a:br>
            <a:endParaRPr sz="4050" dirty="0">
              <a:latin typeface="Palatino Linotype"/>
              <a:cs typeface="Palatino Linotyp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9600" y="0"/>
            <a:ext cx="8632936" cy="6858000"/>
            <a:chOff x="0" y="0"/>
            <a:chExt cx="12789535" cy="101600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9368" y="999744"/>
              <a:ext cx="4130039" cy="70713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128000" cy="10159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17DE0-EF9A-FC3A-F57B-526D02A6C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>
            <a:extLst>
              <a:ext uri="{FF2B5EF4-FFF2-40B4-BE49-F238E27FC236}">
                <a16:creationId xmlns:a16="http://schemas.microsoft.com/office/drawing/2014/main" id="{E9607B72-308E-4BD2-A3AF-708252755F19}"/>
              </a:ext>
            </a:extLst>
          </p:cNvPr>
          <p:cNvSpPr/>
          <p:nvPr/>
        </p:nvSpPr>
        <p:spPr>
          <a:xfrm>
            <a:off x="609600" y="0"/>
            <a:ext cx="10972800" cy="1370743"/>
          </a:xfrm>
          <a:custGeom>
            <a:avLst/>
            <a:gdLst/>
            <a:ahLst/>
            <a:cxnLst/>
            <a:rect l="l" t="t" r="r" b="b"/>
            <a:pathLst>
              <a:path w="16256000" h="2030730">
                <a:moveTo>
                  <a:pt x="16256000" y="2030528"/>
                </a:moveTo>
                <a:lnTo>
                  <a:pt x="0" y="2030528"/>
                </a:lnTo>
                <a:lnTo>
                  <a:pt x="0" y="0"/>
                </a:lnTo>
                <a:lnTo>
                  <a:pt x="16256000" y="0"/>
                </a:lnTo>
                <a:lnTo>
                  <a:pt x="16256000" y="2030528"/>
                </a:lnTo>
                <a:close/>
              </a:path>
            </a:pathLst>
          </a:custGeom>
          <a:solidFill>
            <a:srgbClr val="002640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6DF109C3-BDF7-A5D1-0817-D1E9E3FE37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9798" y="413686"/>
            <a:ext cx="10123970" cy="562655"/>
          </a:xfrm>
          <a:prstGeom prst="rect">
            <a:avLst/>
          </a:prstGeom>
        </p:spPr>
        <p:txBody>
          <a:bodyPr vert="horz" wrap="square" lIns="0" tIns="8573" rIns="0" bIns="0" rtlCol="0" anchor="ctr">
            <a:spAutoFit/>
          </a:bodyPr>
          <a:lstStyle/>
          <a:p>
            <a:pPr marL="8573">
              <a:lnSpc>
                <a:spcPct val="100000"/>
              </a:lnSpc>
              <a:spcBef>
                <a:spcPts val="68"/>
              </a:spcBef>
            </a:pPr>
            <a:r>
              <a:rPr lang="es-ES" sz="3600" dirty="0">
                <a:solidFill>
                  <a:schemeClr val="bg1"/>
                </a:solidFill>
                <a:latin typeface="Palatino Linotype"/>
              </a:rPr>
              <a:t>5. Objeciones probables y cómo responder ( 2/2 )</a:t>
            </a:r>
            <a:endParaRPr spc="34" dirty="0">
              <a:solidFill>
                <a:srgbClr val="CFD9DE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EDD78A6-8AAD-0794-5199-1764F8CC895E}"/>
              </a:ext>
            </a:extLst>
          </p:cNvPr>
          <p:cNvSpPr txBox="1"/>
          <p:nvPr/>
        </p:nvSpPr>
        <p:spPr>
          <a:xfrm>
            <a:off x="712940" y="1784429"/>
            <a:ext cx="10766120" cy="4421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0030" marR="3429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ES" sz="2000" b="1" i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“No podemos ejecutar sus pruebas por políticas.”</a:t>
            </a:r>
            <a:br>
              <a:rPr lang="es-ES" sz="2000" b="1" i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0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— Respuesta: Les pasamos un paquete listo para correr sin accesos raros. Alternativamente, nosotros las ejecutamos y publicamos el resultado donde ustedes lo vean.</a:t>
            </a:r>
          </a:p>
          <a:p>
            <a:pPr marL="240030" marR="3429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endParaRPr lang="es-ES" sz="2000" b="1" i="1" dirty="0">
              <a:solidFill>
                <a:srgbClr val="00264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40030" marR="3429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ES" sz="2000" b="1" i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“Nuestro legado complica mantener versiones.”</a:t>
            </a:r>
            <a:br>
              <a:rPr lang="es-ES" sz="2000" b="1" i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0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— Respuesta: De nuestro lado ponemos la “capa traductora” y congelamos una versión estable. Planeamos con ustedes la siguiente versión con fechas claras.</a:t>
            </a:r>
          </a:p>
          <a:p>
            <a:pPr marL="8572" marR="3429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tabLst>
                <a:tab pos="240030" algn="l"/>
              </a:tabLst>
            </a:pPr>
            <a:endParaRPr lang="es-ES" sz="2000" dirty="0">
              <a:solidFill>
                <a:srgbClr val="00264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40030" marR="3429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ES" sz="2000" b="1" i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“Sus pruebas son inestables/</a:t>
            </a:r>
            <a:r>
              <a:rPr lang="es-ES" sz="2000" b="1" i="1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flaky</a:t>
            </a:r>
            <a:r>
              <a:rPr lang="es-ES" sz="2000" b="1" i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.”</a:t>
            </a:r>
            <a:br>
              <a:rPr lang="es-ES" sz="2000" b="1" i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0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— Respuesta: Si alguna flaquea dos veces, la desactivamos y la reparamos sin frenar su flujo. La idea es alertar, no bloquear por ruido.</a:t>
            </a:r>
            <a:endParaRPr lang="es-CO" sz="2000" dirty="0">
              <a:solidFill>
                <a:srgbClr val="00264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s-CO" sz="2000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6601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0"/>
            <a:ext cx="10972800" cy="6858000"/>
          </a:xfrm>
          <a:custGeom>
            <a:avLst/>
            <a:gdLst/>
            <a:ahLst/>
            <a:cxnLst/>
            <a:rect l="l" t="t" r="r" b="b"/>
            <a:pathLst>
              <a:path w="16256000" h="10160000">
                <a:moveTo>
                  <a:pt x="16256000" y="0"/>
                </a:moveTo>
                <a:lnTo>
                  <a:pt x="0" y="0"/>
                </a:lnTo>
                <a:lnTo>
                  <a:pt x="0" y="10159999"/>
                </a:lnTo>
                <a:lnTo>
                  <a:pt x="16256000" y="10159999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2640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4" name="object 4"/>
          <p:cNvSpPr/>
          <p:nvPr/>
        </p:nvSpPr>
        <p:spPr>
          <a:xfrm>
            <a:off x="11093768" y="6391227"/>
            <a:ext cx="200168" cy="291465"/>
          </a:xfrm>
          <a:custGeom>
            <a:avLst/>
            <a:gdLst/>
            <a:ahLst/>
            <a:cxnLst/>
            <a:rect l="l" t="t" r="r" b="b"/>
            <a:pathLst>
              <a:path w="296544" h="431800">
                <a:moveTo>
                  <a:pt x="296290" y="0"/>
                </a:moveTo>
                <a:lnTo>
                  <a:pt x="170180" y="0"/>
                </a:lnTo>
                <a:lnTo>
                  <a:pt x="0" y="431743"/>
                </a:lnTo>
                <a:lnTo>
                  <a:pt x="126111" y="431743"/>
                </a:lnTo>
                <a:lnTo>
                  <a:pt x="296290" y="0"/>
                </a:lnTo>
                <a:close/>
              </a:path>
            </a:pathLst>
          </a:custGeom>
          <a:solidFill>
            <a:srgbClr val="FFAB4D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9717" y="3090215"/>
            <a:ext cx="4120972" cy="6768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BCB1B-0C2E-4837-B49F-0DB12137D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C3CEE48-0657-9E9B-DFDC-86A5D7E93F97}"/>
              </a:ext>
            </a:extLst>
          </p:cNvPr>
          <p:cNvSpPr/>
          <p:nvPr/>
        </p:nvSpPr>
        <p:spPr>
          <a:xfrm>
            <a:off x="3595569" y="0"/>
            <a:ext cx="7986998" cy="6858000"/>
          </a:xfrm>
          <a:custGeom>
            <a:avLst/>
            <a:gdLst/>
            <a:ahLst/>
            <a:cxnLst/>
            <a:rect l="l" t="t" r="r" b="b"/>
            <a:pathLst>
              <a:path w="11832590" h="10160000">
                <a:moveTo>
                  <a:pt x="0" y="10159999"/>
                </a:moveTo>
                <a:lnTo>
                  <a:pt x="11832342" y="10159999"/>
                </a:lnTo>
                <a:lnTo>
                  <a:pt x="11832342" y="0"/>
                </a:lnTo>
                <a:lnTo>
                  <a:pt x="0" y="0"/>
                </a:lnTo>
                <a:lnTo>
                  <a:pt x="0" y="10159999"/>
                </a:lnTo>
                <a:close/>
              </a:path>
            </a:pathLst>
          </a:custGeom>
          <a:solidFill>
            <a:srgbClr val="CFD9DE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A18E85E-9BE8-0F41-E47B-A0CB5B90D8F6}"/>
              </a:ext>
            </a:extLst>
          </p:cNvPr>
          <p:cNvSpPr txBox="1"/>
          <p:nvPr/>
        </p:nvSpPr>
        <p:spPr>
          <a:xfrm>
            <a:off x="804777" y="6382420"/>
            <a:ext cx="312896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01"/>
              </a:lnSpc>
            </a:pPr>
            <a:r>
              <a:rPr sz="2430" spc="-17" dirty="0">
                <a:solidFill>
                  <a:srgbClr val="44546A"/>
                </a:solidFill>
                <a:latin typeface="Calibri"/>
                <a:cs typeface="Calibri"/>
              </a:rPr>
              <a:t>26</a:t>
            </a:r>
            <a:endParaRPr sz="2430">
              <a:latin typeface="Calibri"/>
              <a:cs typeface="Calibri"/>
            </a:endParaRPr>
          </a:p>
        </p:txBody>
      </p:sp>
      <p:grpSp>
        <p:nvGrpSpPr>
          <p:cNvPr id="10" name="object 10">
            <a:extLst>
              <a:ext uri="{FF2B5EF4-FFF2-40B4-BE49-F238E27FC236}">
                <a16:creationId xmlns:a16="http://schemas.microsoft.com/office/drawing/2014/main" id="{13EDC19F-4B49-350E-F6D3-C4D881FB4FE5}"/>
              </a:ext>
            </a:extLst>
          </p:cNvPr>
          <p:cNvGrpSpPr/>
          <p:nvPr/>
        </p:nvGrpSpPr>
        <p:grpSpPr>
          <a:xfrm>
            <a:off x="609599" y="-6263"/>
            <a:ext cx="9482094" cy="6858000"/>
            <a:chOff x="-2" y="0"/>
            <a:chExt cx="14047548" cy="10160000"/>
          </a:xfrm>
        </p:grpSpPr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DCBAAAD0-C172-4B3E-8C82-62607E55C933}"/>
                </a:ext>
              </a:extLst>
            </p:cNvPr>
            <p:cNvSpPr/>
            <p:nvPr/>
          </p:nvSpPr>
          <p:spPr>
            <a:xfrm>
              <a:off x="8930879" y="6286973"/>
              <a:ext cx="1213485" cy="1213485"/>
            </a:xfrm>
            <a:custGeom>
              <a:avLst/>
              <a:gdLst/>
              <a:ahLst/>
              <a:cxnLst/>
              <a:rect l="l" t="t" r="r" b="b"/>
              <a:pathLst>
                <a:path w="1213484" h="1213484">
                  <a:moveTo>
                    <a:pt x="606477" y="0"/>
                  </a:moveTo>
                  <a:lnTo>
                    <a:pt x="559081" y="1824"/>
                  </a:lnTo>
                  <a:lnTo>
                    <a:pt x="512683" y="7208"/>
                  </a:lnTo>
                  <a:lnTo>
                    <a:pt x="467417" y="16017"/>
                  </a:lnTo>
                  <a:lnTo>
                    <a:pt x="423419" y="28116"/>
                  </a:lnTo>
                  <a:lnTo>
                    <a:pt x="380823" y="43369"/>
                  </a:lnTo>
                  <a:lnTo>
                    <a:pt x="339764" y="61643"/>
                  </a:lnTo>
                  <a:lnTo>
                    <a:pt x="300376" y="82802"/>
                  </a:lnTo>
                  <a:lnTo>
                    <a:pt x="262796" y="106711"/>
                  </a:lnTo>
                  <a:lnTo>
                    <a:pt x="227156" y="133236"/>
                  </a:lnTo>
                  <a:lnTo>
                    <a:pt x="193594" y="162242"/>
                  </a:lnTo>
                  <a:lnTo>
                    <a:pt x="162242" y="193594"/>
                  </a:lnTo>
                  <a:lnTo>
                    <a:pt x="133236" y="227156"/>
                  </a:lnTo>
                  <a:lnTo>
                    <a:pt x="106711" y="262796"/>
                  </a:lnTo>
                  <a:lnTo>
                    <a:pt x="82802" y="300376"/>
                  </a:lnTo>
                  <a:lnTo>
                    <a:pt x="61643" y="339764"/>
                  </a:lnTo>
                  <a:lnTo>
                    <a:pt x="43369" y="380823"/>
                  </a:lnTo>
                  <a:lnTo>
                    <a:pt x="28116" y="423419"/>
                  </a:lnTo>
                  <a:lnTo>
                    <a:pt x="16017" y="467417"/>
                  </a:lnTo>
                  <a:lnTo>
                    <a:pt x="7208" y="512683"/>
                  </a:lnTo>
                  <a:lnTo>
                    <a:pt x="1824" y="559081"/>
                  </a:lnTo>
                  <a:lnTo>
                    <a:pt x="0" y="606477"/>
                  </a:lnTo>
                  <a:lnTo>
                    <a:pt x="1824" y="653872"/>
                  </a:lnTo>
                  <a:lnTo>
                    <a:pt x="7208" y="700271"/>
                  </a:lnTo>
                  <a:lnTo>
                    <a:pt x="16017" y="745536"/>
                  </a:lnTo>
                  <a:lnTo>
                    <a:pt x="28116" y="789535"/>
                  </a:lnTo>
                  <a:lnTo>
                    <a:pt x="43369" y="832131"/>
                  </a:lnTo>
                  <a:lnTo>
                    <a:pt x="61643" y="873190"/>
                  </a:lnTo>
                  <a:lnTo>
                    <a:pt x="82802" y="912578"/>
                  </a:lnTo>
                  <a:lnTo>
                    <a:pt x="106711" y="950158"/>
                  </a:lnTo>
                  <a:lnTo>
                    <a:pt x="133236" y="985798"/>
                  </a:lnTo>
                  <a:lnTo>
                    <a:pt x="162242" y="1019361"/>
                  </a:lnTo>
                  <a:lnTo>
                    <a:pt x="193594" y="1050713"/>
                  </a:lnTo>
                  <a:lnTo>
                    <a:pt x="227156" y="1079718"/>
                  </a:lnTo>
                  <a:lnTo>
                    <a:pt x="262796" y="1106243"/>
                  </a:lnTo>
                  <a:lnTo>
                    <a:pt x="300376" y="1130153"/>
                  </a:lnTo>
                  <a:lnTo>
                    <a:pt x="339764" y="1151312"/>
                  </a:lnTo>
                  <a:lnTo>
                    <a:pt x="380823" y="1169585"/>
                  </a:lnTo>
                  <a:lnTo>
                    <a:pt x="423419" y="1184839"/>
                  </a:lnTo>
                  <a:lnTo>
                    <a:pt x="467417" y="1196937"/>
                  </a:lnTo>
                  <a:lnTo>
                    <a:pt x="512683" y="1205746"/>
                  </a:lnTo>
                  <a:lnTo>
                    <a:pt x="559081" y="1211130"/>
                  </a:lnTo>
                  <a:lnTo>
                    <a:pt x="606477" y="1212955"/>
                  </a:lnTo>
                  <a:lnTo>
                    <a:pt x="653872" y="1211130"/>
                  </a:lnTo>
                  <a:lnTo>
                    <a:pt x="700271" y="1205746"/>
                  </a:lnTo>
                  <a:lnTo>
                    <a:pt x="745536" y="1196937"/>
                  </a:lnTo>
                  <a:lnTo>
                    <a:pt x="789535" y="1184839"/>
                  </a:lnTo>
                  <a:lnTo>
                    <a:pt x="832131" y="1169585"/>
                  </a:lnTo>
                  <a:lnTo>
                    <a:pt x="873190" y="1151312"/>
                  </a:lnTo>
                  <a:lnTo>
                    <a:pt x="912578" y="1130153"/>
                  </a:lnTo>
                  <a:lnTo>
                    <a:pt x="950158" y="1106243"/>
                  </a:lnTo>
                  <a:lnTo>
                    <a:pt x="985798" y="1079718"/>
                  </a:lnTo>
                  <a:lnTo>
                    <a:pt x="1019361" y="1050713"/>
                  </a:lnTo>
                  <a:lnTo>
                    <a:pt x="1050713" y="1019361"/>
                  </a:lnTo>
                  <a:lnTo>
                    <a:pt x="1079718" y="985798"/>
                  </a:lnTo>
                  <a:lnTo>
                    <a:pt x="1106243" y="950158"/>
                  </a:lnTo>
                  <a:lnTo>
                    <a:pt x="1130153" y="912578"/>
                  </a:lnTo>
                  <a:lnTo>
                    <a:pt x="1151312" y="873190"/>
                  </a:lnTo>
                  <a:lnTo>
                    <a:pt x="1169585" y="832131"/>
                  </a:lnTo>
                  <a:lnTo>
                    <a:pt x="1184839" y="789535"/>
                  </a:lnTo>
                  <a:lnTo>
                    <a:pt x="1196937" y="745536"/>
                  </a:lnTo>
                  <a:lnTo>
                    <a:pt x="1205746" y="700271"/>
                  </a:lnTo>
                  <a:lnTo>
                    <a:pt x="1211130" y="653872"/>
                  </a:lnTo>
                  <a:lnTo>
                    <a:pt x="1212955" y="606477"/>
                  </a:lnTo>
                  <a:lnTo>
                    <a:pt x="1211130" y="559081"/>
                  </a:lnTo>
                  <a:lnTo>
                    <a:pt x="1205746" y="512683"/>
                  </a:lnTo>
                  <a:lnTo>
                    <a:pt x="1196937" y="467417"/>
                  </a:lnTo>
                  <a:lnTo>
                    <a:pt x="1184839" y="423419"/>
                  </a:lnTo>
                  <a:lnTo>
                    <a:pt x="1169585" y="380823"/>
                  </a:lnTo>
                  <a:lnTo>
                    <a:pt x="1151312" y="339764"/>
                  </a:lnTo>
                  <a:lnTo>
                    <a:pt x="1130153" y="300376"/>
                  </a:lnTo>
                  <a:lnTo>
                    <a:pt x="1106243" y="262796"/>
                  </a:lnTo>
                  <a:lnTo>
                    <a:pt x="1079718" y="227156"/>
                  </a:lnTo>
                  <a:lnTo>
                    <a:pt x="1050713" y="193594"/>
                  </a:lnTo>
                  <a:lnTo>
                    <a:pt x="1019361" y="162242"/>
                  </a:lnTo>
                  <a:lnTo>
                    <a:pt x="985798" y="133236"/>
                  </a:lnTo>
                  <a:lnTo>
                    <a:pt x="950158" y="106711"/>
                  </a:lnTo>
                  <a:lnTo>
                    <a:pt x="912578" y="82802"/>
                  </a:lnTo>
                  <a:lnTo>
                    <a:pt x="873190" y="61643"/>
                  </a:lnTo>
                  <a:lnTo>
                    <a:pt x="832131" y="43369"/>
                  </a:lnTo>
                  <a:lnTo>
                    <a:pt x="789535" y="28116"/>
                  </a:lnTo>
                  <a:lnTo>
                    <a:pt x="745536" y="16017"/>
                  </a:lnTo>
                  <a:lnTo>
                    <a:pt x="700271" y="7208"/>
                  </a:lnTo>
                  <a:lnTo>
                    <a:pt x="653872" y="1824"/>
                  </a:lnTo>
                  <a:lnTo>
                    <a:pt x="606477" y="0"/>
                  </a:lnTo>
                  <a:close/>
                </a:path>
              </a:pathLst>
            </a:custGeom>
            <a:solidFill>
              <a:srgbClr val="CFD9DE"/>
            </a:solidFill>
          </p:spPr>
          <p:txBody>
            <a:bodyPr wrap="square" lIns="0" tIns="0" rIns="0" bIns="0" rtlCol="0"/>
            <a:lstStyle/>
            <a:p>
              <a:endParaRPr sz="1215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8E145B6E-E478-ECA5-DFCF-7E7E779BA211}"/>
                </a:ext>
              </a:extLst>
            </p:cNvPr>
            <p:cNvSpPr/>
            <p:nvPr/>
          </p:nvSpPr>
          <p:spPr>
            <a:xfrm>
              <a:off x="11397477" y="4643667"/>
              <a:ext cx="1213485" cy="1213485"/>
            </a:xfrm>
            <a:custGeom>
              <a:avLst/>
              <a:gdLst/>
              <a:ahLst/>
              <a:cxnLst/>
              <a:rect l="l" t="t" r="r" b="b"/>
              <a:pathLst>
                <a:path w="1213484" h="1213485">
                  <a:moveTo>
                    <a:pt x="606477" y="0"/>
                  </a:moveTo>
                  <a:lnTo>
                    <a:pt x="559081" y="1824"/>
                  </a:lnTo>
                  <a:lnTo>
                    <a:pt x="512683" y="7208"/>
                  </a:lnTo>
                  <a:lnTo>
                    <a:pt x="467417" y="16017"/>
                  </a:lnTo>
                  <a:lnTo>
                    <a:pt x="423419" y="28115"/>
                  </a:lnTo>
                  <a:lnTo>
                    <a:pt x="380823" y="43369"/>
                  </a:lnTo>
                  <a:lnTo>
                    <a:pt x="339764" y="61642"/>
                  </a:lnTo>
                  <a:lnTo>
                    <a:pt x="300376" y="82801"/>
                  </a:lnTo>
                  <a:lnTo>
                    <a:pt x="262796" y="106711"/>
                  </a:lnTo>
                  <a:lnTo>
                    <a:pt x="227156" y="133236"/>
                  </a:lnTo>
                  <a:lnTo>
                    <a:pt x="193594" y="162241"/>
                  </a:lnTo>
                  <a:lnTo>
                    <a:pt x="162242" y="193593"/>
                  </a:lnTo>
                  <a:lnTo>
                    <a:pt x="133236" y="227156"/>
                  </a:lnTo>
                  <a:lnTo>
                    <a:pt x="106711" y="262795"/>
                  </a:lnTo>
                  <a:lnTo>
                    <a:pt x="82802" y="300376"/>
                  </a:lnTo>
                  <a:lnTo>
                    <a:pt x="61643" y="339763"/>
                  </a:lnTo>
                  <a:lnTo>
                    <a:pt x="43369" y="380822"/>
                  </a:lnTo>
                  <a:lnTo>
                    <a:pt x="28116" y="423418"/>
                  </a:lnTo>
                  <a:lnTo>
                    <a:pt x="16017" y="467417"/>
                  </a:lnTo>
                  <a:lnTo>
                    <a:pt x="7208" y="512682"/>
                  </a:lnTo>
                  <a:lnTo>
                    <a:pt x="1824" y="559081"/>
                  </a:lnTo>
                  <a:lnTo>
                    <a:pt x="0" y="606477"/>
                  </a:lnTo>
                  <a:lnTo>
                    <a:pt x="1824" y="653872"/>
                  </a:lnTo>
                  <a:lnTo>
                    <a:pt x="7208" y="700271"/>
                  </a:lnTo>
                  <a:lnTo>
                    <a:pt x="16017" y="745536"/>
                  </a:lnTo>
                  <a:lnTo>
                    <a:pt x="28116" y="789535"/>
                  </a:lnTo>
                  <a:lnTo>
                    <a:pt x="43369" y="832131"/>
                  </a:lnTo>
                  <a:lnTo>
                    <a:pt x="61643" y="873190"/>
                  </a:lnTo>
                  <a:lnTo>
                    <a:pt x="82802" y="912577"/>
                  </a:lnTo>
                  <a:lnTo>
                    <a:pt x="106711" y="950158"/>
                  </a:lnTo>
                  <a:lnTo>
                    <a:pt x="133236" y="985797"/>
                  </a:lnTo>
                  <a:lnTo>
                    <a:pt x="162242" y="1019360"/>
                  </a:lnTo>
                  <a:lnTo>
                    <a:pt x="193594" y="1050712"/>
                  </a:lnTo>
                  <a:lnTo>
                    <a:pt x="227156" y="1079718"/>
                  </a:lnTo>
                  <a:lnTo>
                    <a:pt x="262796" y="1106243"/>
                  </a:lnTo>
                  <a:lnTo>
                    <a:pt x="300376" y="1130152"/>
                  </a:lnTo>
                  <a:lnTo>
                    <a:pt x="339764" y="1151311"/>
                  </a:lnTo>
                  <a:lnTo>
                    <a:pt x="380823" y="1169584"/>
                  </a:lnTo>
                  <a:lnTo>
                    <a:pt x="423419" y="1184838"/>
                  </a:lnTo>
                  <a:lnTo>
                    <a:pt x="467417" y="1196936"/>
                  </a:lnTo>
                  <a:lnTo>
                    <a:pt x="512683" y="1205745"/>
                  </a:lnTo>
                  <a:lnTo>
                    <a:pt x="559081" y="1211129"/>
                  </a:lnTo>
                  <a:lnTo>
                    <a:pt x="606477" y="1212954"/>
                  </a:lnTo>
                  <a:lnTo>
                    <a:pt x="653872" y="1211129"/>
                  </a:lnTo>
                  <a:lnTo>
                    <a:pt x="700271" y="1205745"/>
                  </a:lnTo>
                  <a:lnTo>
                    <a:pt x="745536" y="1196936"/>
                  </a:lnTo>
                  <a:lnTo>
                    <a:pt x="789535" y="1184838"/>
                  </a:lnTo>
                  <a:lnTo>
                    <a:pt x="832131" y="1169584"/>
                  </a:lnTo>
                  <a:lnTo>
                    <a:pt x="873190" y="1151311"/>
                  </a:lnTo>
                  <a:lnTo>
                    <a:pt x="912578" y="1130152"/>
                  </a:lnTo>
                  <a:lnTo>
                    <a:pt x="950158" y="1106243"/>
                  </a:lnTo>
                  <a:lnTo>
                    <a:pt x="985798" y="1079718"/>
                  </a:lnTo>
                  <a:lnTo>
                    <a:pt x="1019361" y="1050712"/>
                  </a:lnTo>
                  <a:lnTo>
                    <a:pt x="1050713" y="1019360"/>
                  </a:lnTo>
                  <a:lnTo>
                    <a:pt x="1079718" y="985797"/>
                  </a:lnTo>
                  <a:lnTo>
                    <a:pt x="1106243" y="950158"/>
                  </a:lnTo>
                  <a:lnTo>
                    <a:pt x="1130153" y="912577"/>
                  </a:lnTo>
                  <a:lnTo>
                    <a:pt x="1151312" y="873190"/>
                  </a:lnTo>
                  <a:lnTo>
                    <a:pt x="1169585" y="832131"/>
                  </a:lnTo>
                  <a:lnTo>
                    <a:pt x="1184839" y="789535"/>
                  </a:lnTo>
                  <a:lnTo>
                    <a:pt x="1196937" y="745536"/>
                  </a:lnTo>
                  <a:lnTo>
                    <a:pt x="1205746" y="700271"/>
                  </a:lnTo>
                  <a:lnTo>
                    <a:pt x="1211130" y="653872"/>
                  </a:lnTo>
                  <a:lnTo>
                    <a:pt x="1212955" y="606477"/>
                  </a:lnTo>
                  <a:lnTo>
                    <a:pt x="1211130" y="559081"/>
                  </a:lnTo>
                  <a:lnTo>
                    <a:pt x="1205746" y="512682"/>
                  </a:lnTo>
                  <a:lnTo>
                    <a:pt x="1196937" y="467417"/>
                  </a:lnTo>
                  <a:lnTo>
                    <a:pt x="1184839" y="423418"/>
                  </a:lnTo>
                  <a:lnTo>
                    <a:pt x="1169585" y="380822"/>
                  </a:lnTo>
                  <a:lnTo>
                    <a:pt x="1151312" y="339763"/>
                  </a:lnTo>
                  <a:lnTo>
                    <a:pt x="1130153" y="300376"/>
                  </a:lnTo>
                  <a:lnTo>
                    <a:pt x="1106243" y="262795"/>
                  </a:lnTo>
                  <a:lnTo>
                    <a:pt x="1079718" y="227156"/>
                  </a:lnTo>
                  <a:lnTo>
                    <a:pt x="1050713" y="193593"/>
                  </a:lnTo>
                  <a:lnTo>
                    <a:pt x="1019361" y="162241"/>
                  </a:lnTo>
                  <a:lnTo>
                    <a:pt x="985798" y="133236"/>
                  </a:lnTo>
                  <a:lnTo>
                    <a:pt x="950158" y="106711"/>
                  </a:lnTo>
                  <a:lnTo>
                    <a:pt x="912578" y="82801"/>
                  </a:lnTo>
                  <a:lnTo>
                    <a:pt x="873190" y="61642"/>
                  </a:lnTo>
                  <a:lnTo>
                    <a:pt x="832131" y="43369"/>
                  </a:lnTo>
                  <a:lnTo>
                    <a:pt x="789535" y="28115"/>
                  </a:lnTo>
                  <a:lnTo>
                    <a:pt x="745536" y="16017"/>
                  </a:lnTo>
                  <a:lnTo>
                    <a:pt x="700271" y="7208"/>
                  </a:lnTo>
                  <a:lnTo>
                    <a:pt x="653872" y="1824"/>
                  </a:lnTo>
                  <a:lnTo>
                    <a:pt x="606477" y="0"/>
                  </a:lnTo>
                  <a:close/>
                </a:path>
              </a:pathLst>
            </a:custGeom>
            <a:solidFill>
              <a:srgbClr val="CFD9DE"/>
            </a:solidFill>
          </p:spPr>
          <p:txBody>
            <a:bodyPr wrap="square" lIns="0" tIns="0" rIns="0" bIns="0" rtlCol="0"/>
            <a:lstStyle/>
            <a:p>
              <a:endParaRPr sz="1215"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D3894476-521C-642A-C733-F03C8946A5D2}"/>
                </a:ext>
              </a:extLst>
            </p:cNvPr>
            <p:cNvSpPr/>
            <p:nvPr/>
          </p:nvSpPr>
          <p:spPr>
            <a:xfrm>
              <a:off x="12834061" y="2221819"/>
              <a:ext cx="1213485" cy="1213485"/>
            </a:xfrm>
            <a:custGeom>
              <a:avLst/>
              <a:gdLst/>
              <a:ahLst/>
              <a:cxnLst/>
              <a:rect l="l" t="t" r="r" b="b"/>
              <a:pathLst>
                <a:path w="1213484" h="1213485">
                  <a:moveTo>
                    <a:pt x="606475" y="0"/>
                  </a:moveTo>
                  <a:lnTo>
                    <a:pt x="559081" y="1824"/>
                  </a:lnTo>
                  <a:lnTo>
                    <a:pt x="512684" y="7208"/>
                  </a:lnTo>
                  <a:lnTo>
                    <a:pt x="467419" y="16017"/>
                  </a:lnTo>
                  <a:lnTo>
                    <a:pt x="423422" y="28116"/>
                  </a:lnTo>
                  <a:lnTo>
                    <a:pt x="380826" y="43369"/>
                  </a:lnTo>
                  <a:lnTo>
                    <a:pt x="339767" y="61643"/>
                  </a:lnTo>
                  <a:lnTo>
                    <a:pt x="300380" y="82802"/>
                  </a:lnTo>
                  <a:lnTo>
                    <a:pt x="262799" y="106711"/>
                  </a:lnTo>
                  <a:lnTo>
                    <a:pt x="227160" y="133236"/>
                  </a:lnTo>
                  <a:lnTo>
                    <a:pt x="193597" y="162242"/>
                  </a:lnTo>
                  <a:lnTo>
                    <a:pt x="162245" y="193594"/>
                  </a:lnTo>
                  <a:lnTo>
                    <a:pt x="133239" y="227157"/>
                  </a:lnTo>
                  <a:lnTo>
                    <a:pt x="106713" y="262796"/>
                  </a:lnTo>
                  <a:lnTo>
                    <a:pt x="82803" y="300377"/>
                  </a:lnTo>
                  <a:lnTo>
                    <a:pt x="61644" y="339764"/>
                  </a:lnTo>
                  <a:lnTo>
                    <a:pt x="43370" y="380823"/>
                  </a:lnTo>
                  <a:lnTo>
                    <a:pt x="28116" y="423420"/>
                  </a:lnTo>
                  <a:lnTo>
                    <a:pt x="16017" y="467418"/>
                  </a:lnTo>
                  <a:lnTo>
                    <a:pt x="7209" y="512684"/>
                  </a:lnTo>
                  <a:lnTo>
                    <a:pt x="1824" y="559082"/>
                  </a:lnTo>
                  <a:lnTo>
                    <a:pt x="0" y="606478"/>
                  </a:lnTo>
                  <a:lnTo>
                    <a:pt x="1824" y="653874"/>
                  </a:lnTo>
                  <a:lnTo>
                    <a:pt x="7209" y="700272"/>
                  </a:lnTo>
                  <a:lnTo>
                    <a:pt x="16017" y="745538"/>
                  </a:lnTo>
                  <a:lnTo>
                    <a:pt x="28116" y="789536"/>
                  </a:lnTo>
                  <a:lnTo>
                    <a:pt x="43370" y="832132"/>
                  </a:lnTo>
                  <a:lnTo>
                    <a:pt x="61644" y="873191"/>
                  </a:lnTo>
                  <a:lnTo>
                    <a:pt x="82803" y="912579"/>
                  </a:lnTo>
                  <a:lnTo>
                    <a:pt x="106713" y="950159"/>
                  </a:lnTo>
                  <a:lnTo>
                    <a:pt x="133239" y="985799"/>
                  </a:lnTo>
                  <a:lnTo>
                    <a:pt x="162245" y="1019361"/>
                  </a:lnTo>
                  <a:lnTo>
                    <a:pt x="193597" y="1050713"/>
                  </a:lnTo>
                  <a:lnTo>
                    <a:pt x="227160" y="1079719"/>
                  </a:lnTo>
                  <a:lnTo>
                    <a:pt x="262799" y="1106244"/>
                  </a:lnTo>
                  <a:lnTo>
                    <a:pt x="300380" y="1130153"/>
                  </a:lnTo>
                  <a:lnTo>
                    <a:pt x="339767" y="1151312"/>
                  </a:lnTo>
                  <a:lnTo>
                    <a:pt x="380826" y="1169586"/>
                  </a:lnTo>
                  <a:lnTo>
                    <a:pt x="423422" y="1184839"/>
                  </a:lnTo>
                  <a:lnTo>
                    <a:pt x="467419" y="1196937"/>
                  </a:lnTo>
                  <a:lnTo>
                    <a:pt x="512684" y="1205746"/>
                  </a:lnTo>
                  <a:lnTo>
                    <a:pt x="559081" y="1211130"/>
                  </a:lnTo>
                  <a:lnTo>
                    <a:pt x="606475" y="1212955"/>
                  </a:lnTo>
                  <a:lnTo>
                    <a:pt x="653871" y="1211130"/>
                  </a:lnTo>
                  <a:lnTo>
                    <a:pt x="700270" y="1205746"/>
                  </a:lnTo>
                  <a:lnTo>
                    <a:pt x="745536" y="1196937"/>
                  </a:lnTo>
                  <a:lnTo>
                    <a:pt x="789535" y="1184839"/>
                  </a:lnTo>
                  <a:lnTo>
                    <a:pt x="832132" y="1169586"/>
                  </a:lnTo>
                  <a:lnTo>
                    <a:pt x="873192" y="1151312"/>
                  </a:lnTo>
                  <a:lnTo>
                    <a:pt x="912580" y="1130153"/>
                  </a:lnTo>
                  <a:lnTo>
                    <a:pt x="950161" y="1106244"/>
                  </a:lnTo>
                  <a:lnTo>
                    <a:pt x="985801" y="1079719"/>
                  </a:lnTo>
                  <a:lnTo>
                    <a:pt x="1019365" y="1050713"/>
                  </a:lnTo>
                  <a:lnTo>
                    <a:pt x="1050717" y="1019361"/>
                  </a:lnTo>
                  <a:lnTo>
                    <a:pt x="1079724" y="985799"/>
                  </a:lnTo>
                  <a:lnTo>
                    <a:pt x="1106249" y="950159"/>
                  </a:lnTo>
                  <a:lnTo>
                    <a:pt x="1130159" y="912579"/>
                  </a:lnTo>
                  <a:lnTo>
                    <a:pt x="1151319" y="873191"/>
                  </a:lnTo>
                  <a:lnTo>
                    <a:pt x="1169593" y="832132"/>
                  </a:lnTo>
                  <a:lnTo>
                    <a:pt x="1184847" y="789536"/>
                  </a:lnTo>
                  <a:lnTo>
                    <a:pt x="1196946" y="745538"/>
                  </a:lnTo>
                  <a:lnTo>
                    <a:pt x="1205755" y="700272"/>
                  </a:lnTo>
                  <a:lnTo>
                    <a:pt x="1211139" y="653874"/>
                  </a:lnTo>
                  <a:lnTo>
                    <a:pt x="1212964" y="606478"/>
                  </a:lnTo>
                  <a:lnTo>
                    <a:pt x="1211139" y="559082"/>
                  </a:lnTo>
                  <a:lnTo>
                    <a:pt x="1205755" y="512684"/>
                  </a:lnTo>
                  <a:lnTo>
                    <a:pt x="1196946" y="467418"/>
                  </a:lnTo>
                  <a:lnTo>
                    <a:pt x="1184847" y="423420"/>
                  </a:lnTo>
                  <a:lnTo>
                    <a:pt x="1169593" y="380823"/>
                  </a:lnTo>
                  <a:lnTo>
                    <a:pt x="1151319" y="339764"/>
                  </a:lnTo>
                  <a:lnTo>
                    <a:pt x="1130159" y="300377"/>
                  </a:lnTo>
                  <a:lnTo>
                    <a:pt x="1106249" y="262796"/>
                  </a:lnTo>
                  <a:lnTo>
                    <a:pt x="1079724" y="227157"/>
                  </a:lnTo>
                  <a:lnTo>
                    <a:pt x="1050717" y="193594"/>
                  </a:lnTo>
                  <a:lnTo>
                    <a:pt x="1019365" y="162242"/>
                  </a:lnTo>
                  <a:lnTo>
                    <a:pt x="985801" y="133236"/>
                  </a:lnTo>
                  <a:lnTo>
                    <a:pt x="950161" y="106711"/>
                  </a:lnTo>
                  <a:lnTo>
                    <a:pt x="912580" y="82802"/>
                  </a:lnTo>
                  <a:lnTo>
                    <a:pt x="873192" y="61643"/>
                  </a:lnTo>
                  <a:lnTo>
                    <a:pt x="832132" y="43369"/>
                  </a:lnTo>
                  <a:lnTo>
                    <a:pt x="789535" y="28116"/>
                  </a:lnTo>
                  <a:lnTo>
                    <a:pt x="745536" y="16017"/>
                  </a:lnTo>
                  <a:lnTo>
                    <a:pt x="700270" y="7208"/>
                  </a:lnTo>
                  <a:lnTo>
                    <a:pt x="653871" y="1824"/>
                  </a:lnTo>
                  <a:lnTo>
                    <a:pt x="606475" y="0"/>
                  </a:lnTo>
                  <a:close/>
                </a:path>
              </a:pathLst>
            </a:custGeom>
            <a:solidFill>
              <a:srgbClr val="CFD9DE"/>
            </a:solidFill>
          </p:spPr>
          <p:txBody>
            <a:bodyPr wrap="square" lIns="0" tIns="0" rIns="0" bIns="0" rtlCol="0"/>
            <a:lstStyle/>
            <a:p>
              <a:endParaRPr sz="1215"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D8D8A70F-785B-5316-98C9-BE5AC4D9DCA9}"/>
                </a:ext>
              </a:extLst>
            </p:cNvPr>
            <p:cNvSpPr/>
            <p:nvPr/>
          </p:nvSpPr>
          <p:spPr>
            <a:xfrm>
              <a:off x="-2" y="0"/>
              <a:ext cx="4424045" cy="10160000"/>
            </a:xfrm>
            <a:custGeom>
              <a:avLst/>
              <a:gdLst/>
              <a:ahLst/>
              <a:cxnLst/>
              <a:rect l="l" t="t" r="r" b="b"/>
              <a:pathLst>
                <a:path w="4424045" h="10160000">
                  <a:moveTo>
                    <a:pt x="4423660" y="0"/>
                  </a:moveTo>
                  <a:lnTo>
                    <a:pt x="0" y="0"/>
                  </a:lnTo>
                  <a:lnTo>
                    <a:pt x="0" y="10159999"/>
                  </a:lnTo>
                  <a:lnTo>
                    <a:pt x="4423660" y="10159999"/>
                  </a:lnTo>
                  <a:lnTo>
                    <a:pt x="4423660" y="0"/>
                  </a:lnTo>
                  <a:close/>
                </a:path>
              </a:pathLst>
            </a:custGeom>
            <a:solidFill>
              <a:srgbClr val="002640"/>
            </a:solidFill>
          </p:spPr>
          <p:txBody>
            <a:bodyPr wrap="square" lIns="0" tIns="0" rIns="0" bIns="0" rtlCol="0"/>
            <a:lstStyle/>
            <a:p>
              <a:endParaRPr sz="1215" dirty="0"/>
            </a:p>
          </p:txBody>
        </p:sp>
      </p:grpSp>
      <p:sp>
        <p:nvSpPr>
          <p:cNvPr id="19" name="object 19">
            <a:extLst>
              <a:ext uri="{FF2B5EF4-FFF2-40B4-BE49-F238E27FC236}">
                <a16:creationId xmlns:a16="http://schemas.microsoft.com/office/drawing/2014/main" id="{11BBE979-647E-F98D-7A9D-069F419350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40654" y="1903016"/>
            <a:ext cx="7496827" cy="3177697"/>
          </a:xfrm>
          <a:prstGeom prst="rect">
            <a:avLst/>
          </a:prstGeom>
        </p:spPr>
        <p:txBody>
          <a:bodyPr vert="horz" wrap="square" lIns="0" tIns="6001" rIns="0" bIns="0" rtlCol="0" anchor="ctr">
            <a:spAutoFit/>
          </a:bodyPr>
          <a:lstStyle/>
          <a:p>
            <a:r>
              <a:rPr lang="es-ES" sz="2000" dirty="0">
                <a:solidFill>
                  <a:srgbClr val="002640"/>
                </a:solidFill>
                <a:latin typeface="Arial MT"/>
                <a:ea typeface="+mn-ea"/>
                <a:cs typeface="+mn-cs"/>
              </a:rPr>
              <a:t>1. Objetivos</a:t>
            </a:r>
            <a:br>
              <a:rPr lang="es-ES" sz="2000" dirty="0">
                <a:solidFill>
                  <a:srgbClr val="002640"/>
                </a:solidFill>
                <a:latin typeface="Arial MT"/>
                <a:ea typeface="+mn-ea"/>
                <a:cs typeface="+mn-cs"/>
              </a:rPr>
            </a:br>
            <a:br>
              <a:rPr lang="es-ES" sz="2000" dirty="0">
                <a:solidFill>
                  <a:srgbClr val="002640"/>
                </a:solidFill>
                <a:latin typeface="Arial MT"/>
                <a:ea typeface="+mn-ea"/>
                <a:cs typeface="+mn-cs"/>
              </a:rPr>
            </a:br>
            <a:r>
              <a:rPr lang="es-ES" sz="2000" dirty="0">
                <a:solidFill>
                  <a:srgbClr val="002640"/>
                </a:solidFill>
                <a:latin typeface="Arial MT"/>
                <a:ea typeface="+mn-ea"/>
                <a:cs typeface="+mn-cs"/>
              </a:rPr>
              <a:t>2. Cortafuegos Inmediatos.</a:t>
            </a:r>
            <a:br>
              <a:rPr lang="es-ES" sz="2000" dirty="0">
                <a:solidFill>
                  <a:srgbClr val="002640"/>
                </a:solidFill>
                <a:latin typeface="Arial MT"/>
                <a:ea typeface="+mn-ea"/>
                <a:cs typeface="+mn-cs"/>
              </a:rPr>
            </a:br>
            <a:br>
              <a:rPr lang="es-ES" sz="2000" dirty="0">
                <a:solidFill>
                  <a:srgbClr val="002640"/>
                </a:solidFill>
                <a:latin typeface="Arial MT"/>
                <a:ea typeface="+mn-ea"/>
                <a:cs typeface="+mn-cs"/>
              </a:rPr>
            </a:br>
            <a:r>
              <a:rPr lang="es-ES" sz="2000" dirty="0">
                <a:solidFill>
                  <a:srgbClr val="002640"/>
                </a:solidFill>
                <a:latin typeface="Arial MT"/>
                <a:ea typeface="+mn-ea"/>
                <a:cs typeface="+mn-cs"/>
              </a:rPr>
              <a:t>3. Soluciones Técnicas Estructurales.</a:t>
            </a:r>
            <a:br>
              <a:rPr lang="es-ES" sz="2000" dirty="0">
                <a:solidFill>
                  <a:srgbClr val="002640"/>
                </a:solidFill>
                <a:latin typeface="Arial MT"/>
                <a:ea typeface="+mn-ea"/>
                <a:cs typeface="+mn-cs"/>
              </a:rPr>
            </a:br>
            <a:br>
              <a:rPr lang="es-ES" sz="2000" dirty="0">
                <a:solidFill>
                  <a:srgbClr val="002640"/>
                </a:solidFill>
                <a:latin typeface="Arial MT"/>
                <a:ea typeface="+mn-ea"/>
                <a:cs typeface="+mn-cs"/>
              </a:rPr>
            </a:br>
            <a:r>
              <a:rPr lang="es-ES" sz="2000" dirty="0">
                <a:solidFill>
                  <a:srgbClr val="002640"/>
                </a:solidFill>
                <a:latin typeface="Arial MT"/>
                <a:ea typeface="+mn-ea"/>
                <a:cs typeface="+mn-cs"/>
              </a:rPr>
              <a:t>4. Gobernanza Ajustada.</a:t>
            </a:r>
            <a:br>
              <a:rPr lang="es-ES" sz="2000" dirty="0">
                <a:solidFill>
                  <a:srgbClr val="002640"/>
                </a:solidFill>
                <a:latin typeface="Arial MT"/>
                <a:ea typeface="+mn-ea"/>
                <a:cs typeface="+mn-cs"/>
              </a:rPr>
            </a:br>
            <a:br>
              <a:rPr lang="es-ES" sz="2000" dirty="0">
                <a:solidFill>
                  <a:srgbClr val="002640"/>
                </a:solidFill>
                <a:latin typeface="Arial MT"/>
                <a:ea typeface="+mn-ea"/>
                <a:cs typeface="+mn-cs"/>
              </a:rPr>
            </a:br>
            <a:r>
              <a:rPr lang="es-ES" sz="2000" dirty="0">
                <a:solidFill>
                  <a:srgbClr val="002640"/>
                </a:solidFill>
                <a:latin typeface="Arial MT"/>
                <a:ea typeface="+mn-ea"/>
                <a:cs typeface="+mn-cs"/>
              </a:rPr>
              <a:t>5. Objeciones Probables y Como Responder.</a:t>
            </a:r>
            <a:br>
              <a:rPr lang="es-ES" sz="14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s-ES" sz="105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s-ES" sz="10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7FBA5107-6C43-E204-B9B2-F251278BA514}"/>
              </a:ext>
            </a:extLst>
          </p:cNvPr>
          <p:cNvSpPr txBox="1"/>
          <p:nvPr/>
        </p:nvSpPr>
        <p:spPr>
          <a:xfrm>
            <a:off x="1320803" y="2379628"/>
            <a:ext cx="1673352" cy="615168"/>
          </a:xfrm>
          <a:prstGeom prst="rect">
            <a:avLst/>
          </a:prstGeom>
        </p:spPr>
        <p:txBody>
          <a:bodyPr vert="horz" wrap="square" lIns="0" tIns="6858" rIns="0" bIns="0" rtlCol="0">
            <a:spAutoFit/>
          </a:bodyPr>
          <a:lstStyle/>
          <a:p>
            <a:pPr marL="8573" marR="3429">
              <a:lnSpc>
                <a:spcPct val="100600"/>
              </a:lnSpc>
              <a:spcBef>
                <a:spcPts val="54"/>
              </a:spcBef>
            </a:pPr>
            <a:endParaRPr lang="es-CO" sz="1620" spc="-17" dirty="0">
              <a:solidFill>
                <a:srgbClr val="E8E9EC"/>
              </a:solidFill>
              <a:latin typeface="Verdana"/>
              <a:cs typeface="Verdana"/>
            </a:endParaRPr>
          </a:p>
          <a:p>
            <a:pPr marL="8573" marR="3429">
              <a:lnSpc>
                <a:spcPct val="100600"/>
              </a:lnSpc>
              <a:spcBef>
                <a:spcPts val="54"/>
              </a:spcBef>
            </a:pPr>
            <a:r>
              <a:rPr lang="es-CO" sz="2400" spc="-7" dirty="0">
                <a:solidFill>
                  <a:srgbClr val="FFAB4D"/>
                </a:solidFill>
                <a:latin typeface="Verdana"/>
                <a:cs typeface="Verdana"/>
              </a:rPr>
              <a:t>Contenido</a:t>
            </a:r>
            <a:endParaRPr sz="162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7770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777" y="6382420"/>
            <a:ext cx="312896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01"/>
              </a:lnSpc>
            </a:pPr>
            <a:r>
              <a:rPr sz="2430" spc="-17" dirty="0">
                <a:solidFill>
                  <a:srgbClr val="44546A"/>
                </a:solidFill>
                <a:latin typeface="Calibri"/>
                <a:cs typeface="Calibri"/>
              </a:rPr>
              <a:t>20</a:t>
            </a:r>
            <a:endParaRPr sz="243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9600" y="0"/>
            <a:ext cx="10972800" cy="6858000"/>
            <a:chOff x="0" y="0"/>
            <a:chExt cx="16256000" cy="10160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786917"/>
              <a:ext cx="5876893" cy="735514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879270" y="2786918"/>
              <a:ext cx="10377170" cy="7373620"/>
            </a:xfrm>
            <a:custGeom>
              <a:avLst/>
              <a:gdLst/>
              <a:ahLst/>
              <a:cxnLst/>
              <a:rect l="l" t="t" r="r" b="b"/>
              <a:pathLst>
                <a:path w="10377169" h="7373620">
                  <a:moveTo>
                    <a:pt x="10376729" y="0"/>
                  </a:moveTo>
                  <a:lnTo>
                    <a:pt x="0" y="0"/>
                  </a:lnTo>
                  <a:lnTo>
                    <a:pt x="0" y="7373081"/>
                  </a:lnTo>
                  <a:lnTo>
                    <a:pt x="10376729" y="7373081"/>
                  </a:lnTo>
                  <a:lnTo>
                    <a:pt x="10376729" y="0"/>
                  </a:lnTo>
                  <a:close/>
                </a:path>
              </a:pathLst>
            </a:custGeom>
            <a:solidFill>
              <a:srgbClr val="E8E9EC"/>
            </a:solidFill>
          </p:spPr>
          <p:txBody>
            <a:bodyPr wrap="square" lIns="0" tIns="0" rIns="0" bIns="0" rtlCol="0"/>
            <a:lstStyle/>
            <a:p>
              <a:endParaRPr sz="1215"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6256000" cy="2787015"/>
            </a:xfrm>
            <a:custGeom>
              <a:avLst/>
              <a:gdLst/>
              <a:ahLst/>
              <a:cxnLst/>
              <a:rect l="l" t="t" r="r" b="b"/>
              <a:pathLst>
                <a:path w="16256000" h="2787015">
                  <a:moveTo>
                    <a:pt x="16256000" y="0"/>
                  </a:moveTo>
                  <a:lnTo>
                    <a:pt x="0" y="0"/>
                  </a:lnTo>
                  <a:lnTo>
                    <a:pt x="0" y="2786918"/>
                  </a:lnTo>
                  <a:lnTo>
                    <a:pt x="16256000" y="2786918"/>
                  </a:lnTo>
                  <a:lnTo>
                    <a:pt x="16256000" y="0"/>
                  </a:lnTo>
                  <a:close/>
                </a:path>
              </a:pathLst>
            </a:custGeom>
            <a:solidFill>
              <a:srgbClr val="002640"/>
            </a:solidFill>
          </p:spPr>
          <p:txBody>
            <a:bodyPr wrap="square" lIns="0" tIns="0" rIns="0" bIns="0" rtlCol="0"/>
            <a:lstStyle/>
            <a:p>
              <a:endParaRPr sz="1215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62397" y="594919"/>
            <a:ext cx="6437090" cy="683168"/>
          </a:xfrm>
          <a:prstGeom prst="rect">
            <a:avLst/>
          </a:prstGeom>
        </p:spPr>
        <p:txBody>
          <a:bodyPr vert="horz" wrap="square" lIns="0" tIns="6001" rIns="0" bIns="0" rtlCol="0" anchor="ctr">
            <a:spAutoFit/>
          </a:bodyPr>
          <a:lstStyle/>
          <a:p>
            <a:pPr marL="8573" marR="3429">
              <a:lnSpc>
                <a:spcPct val="100499"/>
              </a:lnSpc>
              <a:spcBef>
                <a:spcPts val="47"/>
              </a:spcBef>
            </a:pPr>
            <a:r>
              <a:rPr lang="es-ES" spc="159" dirty="0">
                <a:solidFill>
                  <a:srgbClr val="FFAB4D"/>
                </a:solidFill>
              </a:rPr>
              <a:t>1. Objetivos</a:t>
            </a:r>
            <a:endParaRPr spc="132" dirty="0">
              <a:solidFill>
                <a:srgbClr val="CFD9DE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6205" y="6359080"/>
            <a:ext cx="330041" cy="382605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>
              <a:spcBef>
                <a:spcPts val="68"/>
              </a:spcBef>
            </a:pPr>
            <a:r>
              <a:rPr sz="2430" spc="-17" dirty="0">
                <a:solidFill>
                  <a:srgbClr val="F2F2F2"/>
                </a:solidFill>
                <a:latin typeface="Calibri"/>
                <a:cs typeface="Calibri"/>
              </a:rPr>
              <a:t>20</a:t>
            </a:r>
            <a:endParaRPr sz="243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167373" y="3456670"/>
            <a:ext cx="6126523" cy="3231779"/>
            <a:chOff x="6752315" y="5112462"/>
            <a:chExt cx="9076330" cy="4787821"/>
          </a:xfrm>
        </p:grpSpPr>
        <p:sp>
          <p:nvSpPr>
            <p:cNvPr id="10" name="object 10"/>
            <p:cNvSpPr/>
            <p:nvPr/>
          </p:nvSpPr>
          <p:spPr>
            <a:xfrm>
              <a:off x="15532100" y="9468483"/>
              <a:ext cx="296545" cy="431800"/>
            </a:xfrm>
            <a:custGeom>
              <a:avLst/>
              <a:gdLst/>
              <a:ahLst/>
              <a:cxnLst/>
              <a:rect l="l" t="t" r="r" b="b"/>
              <a:pathLst>
                <a:path w="296544" h="431800">
                  <a:moveTo>
                    <a:pt x="296290" y="0"/>
                  </a:moveTo>
                  <a:lnTo>
                    <a:pt x="170180" y="0"/>
                  </a:lnTo>
                  <a:lnTo>
                    <a:pt x="0" y="431743"/>
                  </a:lnTo>
                  <a:lnTo>
                    <a:pt x="126111" y="431743"/>
                  </a:lnTo>
                  <a:lnTo>
                    <a:pt x="296290" y="0"/>
                  </a:lnTo>
                  <a:close/>
                </a:path>
              </a:pathLst>
            </a:custGeom>
            <a:solidFill>
              <a:srgbClr val="FFAB4D"/>
            </a:solidFill>
          </p:spPr>
          <p:txBody>
            <a:bodyPr wrap="square" lIns="0" tIns="0" rIns="0" bIns="0" rtlCol="0"/>
            <a:lstStyle/>
            <a:p>
              <a:endParaRPr sz="1215"/>
            </a:p>
          </p:txBody>
        </p:sp>
        <p:sp>
          <p:nvSpPr>
            <p:cNvPr id="11" name="object 11"/>
            <p:cNvSpPr/>
            <p:nvPr/>
          </p:nvSpPr>
          <p:spPr>
            <a:xfrm>
              <a:off x="6752315" y="5112462"/>
              <a:ext cx="8881110" cy="0"/>
            </a:xfrm>
            <a:custGeom>
              <a:avLst/>
              <a:gdLst/>
              <a:ahLst/>
              <a:cxnLst/>
              <a:rect l="l" t="t" r="r" b="b"/>
              <a:pathLst>
                <a:path w="8881110">
                  <a:moveTo>
                    <a:pt x="0" y="0"/>
                  </a:moveTo>
                  <a:lnTo>
                    <a:pt x="8880556" y="1"/>
                  </a:lnTo>
                </a:path>
              </a:pathLst>
            </a:custGeom>
            <a:ln w="6350">
              <a:solidFill>
                <a:srgbClr val="819099"/>
              </a:solidFill>
            </a:ln>
          </p:spPr>
          <p:txBody>
            <a:bodyPr wrap="square" lIns="0" tIns="0" rIns="0" bIns="0" rtlCol="0"/>
            <a:lstStyle/>
            <a:p>
              <a:endParaRPr sz="1215"/>
            </a:p>
          </p:txBody>
        </p:sp>
        <p:sp>
          <p:nvSpPr>
            <p:cNvPr id="12" name="object 12"/>
            <p:cNvSpPr/>
            <p:nvPr/>
          </p:nvSpPr>
          <p:spPr>
            <a:xfrm>
              <a:off x="6752315" y="7286497"/>
              <a:ext cx="8881110" cy="0"/>
            </a:xfrm>
            <a:custGeom>
              <a:avLst/>
              <a:gdLst/>
              <a:ahLst/>
              <a:cxnLst/>
              <a:rect l="l" t="t" r="r" b="b"/>
              <a:pathLst>
                <a:path w="8881110">
                  <a:moveTo>
                    <a:pt x="0" y="0"/>
                  </a:moveTo>
                  <a:lnTo>
                    <a:pt x="8880556" y="1"/>
                  </a:lnTo>
                </a:path>
              </a:pathLst>
            </a:custGeom>
            <a:ln w="6350">
              <a:solidFill>
                <a:srgbClr val="819099"/>
              </a:solidFill>
            </a:ln>
          </p:spPr>
          <p:txBody>
            <a:bodyPr wrap="square" lIns="0" tIns="0" rIns="0" bIns="0" rtlCol="0"/>
            <a:lstStyle/>
            <a:p>
              <a:endParaRPr sz="1215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569446" y="2750926"/>
            <a:ext cx="5592676" cy="562655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r>
              <a:rPr lang="es-ES" b="1" spc="-7" dirty="0">
                <a:solidFill>
                  <a:srgbClr val="002640"/>
                </a:solidFill>
                <a:latin typeface="Verdana"/>
              </a:rPr>
              <a:t>Estabilidad inmediata </a:t>
            </a:r>
            <a:r>
              <a:rPr lang="es-ES" spc="-7" dirty="0">
                <a:solidFill>
                  <a:srgbClr val="002640"/>
                </a:solidFill>
                <a:latin typeface="Verdana"/>
              </a:rPr>
              <a:t>(sin más roturas en </a:t>
            </a:r>
            <a:r>
              <a:rPr lang="es-ES" spc="-7" dirty="0" err="1">
                <a:solidFill>
                  <a:srgbClr val="002640"/>
                </a:solidFill>
                <a:latin typeface="Verdana"/>
              </a:rPr>
              <a:t>staging</a:t>
            </a:r>
            <a:r>
              <a:rPr lang="es-ES" spc="-7" dirty="0">
                <a:solidFill>
                  <a:srgbClr val="002640"/>
                </a:solidFill>
                <a:latin typeface="Verdana"/>
              </a:rPr>
              <a:t>/</a:t>
            </a:r>
            <a:r>
              <a:rPr lang="es-ES" spc="-7" dirty="0" err="1">
                <a:solidFill>
                  <a:srgbClr val="002640"/>
                </a:solidFill>
                <a:latin typeface="Verdana"/>
              </a:rPr>
              <a:t>prod</a:t>
            </a:r>
            <a:r>
              <a:rPr lang="es-ES" spc="-7" dirty="0">
                <a:solidFill>
                  <a:srgbClr val="002640"/>
                </a:solidFill>
                <a:latin typeface="Verdana"/>
              </a:rPr>
              <a:t>).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569446" y="3927032"/>
            <a:ext cx="5254473" cy="562655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3429">
              <a:spcBef>
                <a:spcPts val="68"/>
              </a:spcBef>
            </a:pPr>
            <a:r>
              <a:rPr lang="es-ES" b="1" spc="-7" dirty="0">
                <a:solidFill>
                  <a:srgbClr val="002640"/>
                </a:solidFill>
                <a:latin typeface="Verdana"/>
              </a:rPr>
              <a:t>Validación adelantada </a:t>
            </a:r>
            <a:r>
              <a:rPr lang="es-ES" spc="-7" dirty="0">
                <a:solidFill>
                  <a:srgbClr val="002640"/>
                </a:solidFill>
                <a:latin typeface="Verdana"/>
              </a:rPr>
              <a:t>(los quiebres se detectan en CI/CD, no en </a:t>
            </a:r>
            <a:r>
              <a:rPr lang="es-ES" spc="-7" dirty="0" err="1">
                <a:solidFill>
                  <a:srgbClr val="002640"/>
                </a:solidFill>
                <a:latin typeface="Verdana"/>
              </a:rPr>
              <a:t>staging</a:t>
            </a:r>
            <a:r>
              <a:rPr lang="es-ES" spc="-7" dirty="0">
                <a:solidFill>
                  <a:srgbClr val="002640"/>
                </a:solidFill>
                <a:latin typeface="Verdana"/>
              </a:rPr>
              <a:t>/</a:t>
            </a:r>
            <a:r>
              <a:rPr lang="es-ES" spc="-7" dirty="0" err="1">
                <a:solidFill>
                  <a:srgbClr val="002640"/>
                </a:solidFill>
                <a:latin typeface="Verdana"/>
              </a:rPr>
              <a:t>prod</a:t>
            </a:r>
            <a:r>
              <a:rPr lang="es-ES" spc="-7" dirty="0">
                <a:solidFill>
                  <a:srgbClr val="002640"/>
                </a:solidFill>
                <a:latin typeface="Verdana"/>
              </a:rPr>
              <a:t>).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564978" y="5467099"/>
            <a:ext cx="5199537" cy="562655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3429">
              <a:spcBef>
                <a:spcPts val="68"/>
              </a:spcBef>
            </a:pPr>
            <a:r>
              <a:rPr lang="es-ES" b="1" spc="-7" dirty="0">
                <a:solidFill>
                  <a:srgbClr val="002640"/>
                </a:solidFill>
                <a:latin typeface="Verdana"/>
              </a:rPr>
              <a:t>Respeto y colaboración </a:t>
            </a:r>
            <a:r>
              <a:rPr lang="es-ES" spc="-7" dirty="0">
                <a:solidFill>
                  <a:srgbClr val="002640"/>
                </a:solidFill>
                <a:latin typeface="Verdana"/>
              </a:rPr>
              <a:t>(</a:t>
            </a:r>
            <a:r>
              <a:rPr lang="es-ES" spc="-7" dirty="0" err="1">
                <a:solidFill>
                  <a:srgbClr val="002640"/>
                </a:solidFill>
                <a:latin typeface="Verdana"/>
              </a:rPr>
              <a:t>blameless</a:t>
            </a:r>
            <a:r>
              <a:rPr lang="es-ES" spc="-7" dirty="0">
                <a:solidFill>
                  <a:srgbClr val="002640"/>
                </a:solidFill>
                <a:latin typeface="Verdana"/>
              </a:rPr>
              <a:t>, entendimiento, datos y acuerdos claros).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5569" y="0"/>
            <a:ext cx="7986998" cy="6858000"/>
          </a:xfrm>
          <a:custGeom>
            <a:avLst/>
            <a:gdLst/>
            <a:ahLst/>
            <a:cxnLst/>
            <a:rect l="l" t="t" r="r" b="b"/>
            <a:pathLst>
              <a:path w="11832590" h="10160000">
                <a:moveTo>
                  <a:pt x="0" y="10159999"/>
                </a:moveTo>
                <a:lnTo>
                  <a:pt x="11832342" y="10159999"/>
                </a:lnTo>
                <a:lnTo>
                  <a:pt x="11832342" y="0"/>
                </a:lnTo>
                <a:lnTo>
                  <a:pt x="0" y="0"/>
                </a:lnTo>
                <a:lnTo>
                  <a:pt x="0" y="10159999"/>
                </a:lnTo>
                <a:close/>
              </a:path>
            </a:pathLst>
          </a:custGeom>
          <a:solidFill>
            <a:srgbClr val="CFD9DE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3" name="object 3"/>
          <p:cNvSpPr txBox="1"/>
          <p:nvPr/>
        </p:nvSpPr>
        <p:spPr>
          <a:xfrm>
            <a:off x="804777" y="6382420"/>
            <a:ext cx="312896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01"/>
              </a:lnSpc>
            </a:pPr>
            <a:r>
              <a:rPr sz="2430" spc="-17" dirty="0">
                <a:solidFill>
                  <a:srgbClr val="44546A"/>
                </a:solidFill>
                <a:latin typeface="Calibri"/>
                <a:cs typeface="Calibri"/>
              </a:rPr>
              <a:t>26</a:t>
            </a:r>
            <a:endParaRPr sz="243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9599" y="-6263"/>
            <a:ext cx="9482094" cy="6858000"/>
            <a:chOff x="-2" y="0"/>
            <a:chExt cx="14047548" cy="10160000"/>
          </a:xfrm>
        </p:grpSpPr>
        <p:sp>
          <p:nvSpPr>
            <p:cNvPr id="11" name="object 11"/>
            <p:cNvSpPr/>
            <p:nvPr/>
          </p:nvSpPr>
          <p:spPr>
            <a:xfrm>
              <a:off x="8930879" y="6286973"/>
              <a:ext cx="1213485" cy="1213485"/>
            </a:xfrm>
            <a:custGeom>
              <a:avLst/>
              <a:gdLst/>
              <a:ahLst/>
              <a:cxnLst/>
              <a:rect l="l" t="t" r="r" b="b"/>
              <a:pathLst>
                <a:path w="1213484" h="1213484">
                  <a:moveTo>
                    <a:pt x="606477" y="0"/>
                  </a:moveTo>
                  <a:lnTo>
                    <a:pt x="559081" y="1824"/>
                  </a:lnTo>
                  <a:lnTo>
                    <a:pt x="512683" y="7208"/>
                  </a:lnTo>
                  <a:lnTo>
                    <a:pt x="467417" y="16017"/>
                  </a:lnTo>
                  <a:lnTo>
                    <a:pt x="423419" y="28116"/>
                  </a:lnTo>
                  <a:lnTo>
                    <a:pt x="380823" y="43369"/>
                  </a:lnTo>
                  <a:lnTo>
                    <a:pt x="339764" y="61643"/>
                  </a:lnTo>
                  <a:lnTo>
                    <a:pt x="300376" y="82802"/>
                  </a:lnTo>
                  <a:lnTo>
                    <a:pt x="262796" y="106711"/>
                  </a:lnTo>
                  <a:lnTo>
                    <a:pt x="227156" y="133236"/>
                  </a:lnTo>
                  <a:lnTo>
                    <a:pt x="193594" y="162242"/>
                  </a:lnTo>
                  <a:lnTo>
                    <a:pt x="162242" y="193594"/>
                  </a:lnTo>
                  <a:lnTo>
                    <a:pt x="133236" y="227156"/>
                  </a:lnTo>
                  <a:lnTo>
                    <a:pt x="106711" y="262796"/>
                  </a:lnTo>
                  <a:lnTo>
                    <a:pt x="82802" y="300376"/>
                  </a:lnTo>
                  <a:lnTo>
                    <a:pt x="61643" y="339764"/>
                  </a:lnTo>
                  <a:lnTo>
                    <a:pt x="43369" y="380823"/>
                  </a:lnTo>
                  <a:lnTo>
                    <a:pt x="28116" y="423419"/>
                  </a:lnTo>
                  <a:lnTo>
                    <a:pt x="16017" y="467417"/>
                  </a:lnTo>
                  <a:lnTo>
                    <a:pt x="7208" y="512683"/>
                  </a:lnTo>
                  <a:lnTo>
                    <a:pt x="1824" y="559081"/>
                  </a:lnTo>
                  <a:lnTo>
                    <a:pt x="0" y="606477"/>
                  </a:lnTo>
                  <a:lnTo>
                    <a:pt x="1824" y="653872"/>
                  </a:lnTo>
                  <a:lnTo>
                    <a:pt x="7208" y="700271"/>
                  </a:lnTo>
                  <a:lnTo>
                    <a:pt x="16017" y="745536"/>
                  </a:lnTo>
                  <a:lnTo>
                    <a:pt x="28116" y="789535"/>
                  </a:lnTo>
                  <a:lnTo>
                    <a:pt x="43369" y="832131"/>
                  </a:lnTo>
                  <a:lnTo>
                    <a:pt x="61643" y="873190"/>
                  </a:lnTo>
                  <a:lnTo>
                    <a:pt x="82802" y="912578"/>
                  </a:lnTo>
                  <a:lnTo>
                    <a:pt x="106711" y="950158"/>
                  </a:lnTo>
                  <a:lnTo>
                    <a:pt x="133236" y="985798"/>
                  </a:lnTo>
                  <a:lnTo>
                    <a:pt x="162242" y="1019361"/>
                  </a:lnTo>
                  <a:lnTo>
                    <a:pt x="193594" y="1050713"/>
                  </a:lnTo>
                  <a:lnTo>
                    <a:pt x="227156" y="1079718"/>
                  </a:lnTo>
                  <a:lnTo>
                    <a:pt x="262796" y="1106243"/>
                  </a:lnTo>
                  <a:lnTo>
                    <a:pt x="300376" y="1130153"/>
                  </a:lnTo>
                  <a:lnTo>
                    <a:pt x="339764" y="1151312"/>
                  </a:lnTo>
                  <a:lnTo>
                    <a:pt x="380823" y="1169585"/>
                  </a:lnTo>
                  <a:lnTo>
                    <a:pt x="423419" y="1184839"/>
                  </a:lnTo>
                  <a:lnTo>
                    <a:pt x="467417" y="1196937"/>
                  </a:lnTo>
                  <a:lnTo>
                    <a:pt x="512683" y="1205746"/>
                  </a:lnTo>
                  <a:lnTo>
                    <a:pt x="559081" y="1211130"/>
                  </a:lnTo>
                  <a:lnTo>
                    <a:pt x="606477" y="1212955"/>
                  </a:lnTo>
                  <a:lnTo>
                    <a:pt x="653872" y="1211130"/>
                  </a:lnTo>
                  <a:lnTo>
                    <a:pt x="700271" y="1205746"/>
                  </a:lnTo>
                  <a:lnTo>
                    <a:pt x="745536" y="1196937"/>
                  </a:lnTo>
                  <a:lnTo>
                    <a:pt x="789535" y="1184839"/>
                  </a:lnTo>
                  <a:lnTo>
                    <a:pt x="832131" y="1169585"/>
                  </a:lnTo>
                  <a:lnTo>
                    <a:pt x="873190" y="1151312"/>
                  </a:lnTo>
                  <a:lnTo>
                    <a:pt x="912578" y="1130153"/>
                  </a:lnTo>
                  <a:lnTo>
                    <a:pt x="950158" y="1106243"/>
                  </a:lnTo>
                  <a:lnTo>
                    <a:pt x="985798" y="1079718"/>
                  </a:lnTo>
                  <a:lnTo>
                    <a:pt x="1019361" y="1050713"/>
                  </a:lnTo>
                  <a:lnTo>
                    <a:pt x="1050713" y="1019361"/>
                  </a:lnTo>
                  <a:lnTo>
                    <a:pt x="1079718" y="985798"/>
                  </a:lnTo>
                  <a:lnTo>
                    <a:pt x="1106243" y="950158"/>
                  </a:lnTo>
                  <a:lnTo>
                    <a:pt x="1130153" y="912578"/>
                  </a:lnTo>
                  <a:lnTo>
                    <a:pt x="1151312" y="873190"/>
                  </a:lnTo>
                  <a:lnTo>
                    <a:pt x="1169585" y="832131"/>
                  </a:lnTo>
                  <a:lnTo>
                    <a:pt x="1184839" y="789535"/>
                  </a:lnTo>
                  <a:lnTo>
                    <a:pt x="1196937" y="745536"/>
                  </a:lnTo>
                  <a:lnTo>
                    <a:pt x="1205746" y="700271"/>
                  </a:lnTo>
                  <a:lnTo>
                    <a:pt x="1211130" y="653872"/>
                  </a:lnTo>
                  <a:lnTo>
                    <a:pt x="1212955" y="606477"/>
                  </a:lnTo>
                  <a:lnTo>
                    <a:pt x="1211130" y="559081"/>
                  </a:lnTo>
                  <a:lnTo>
                    <a:pt x="1205746" y="512683"/>
                  </a:lnTo>
                  <a:lnTo>
                    <a:pt x="1196937" y="467417"/>
                  </a:lnTo>
                  <a:lnTo>
                    <a:pt x="1184839" y="423419"/>
                  </a:lnTo>
                  <a:lnTo>
                    <a:pt x="1169585" y="380823"/>
                  </a:lnTo>
                  <a:lnTo>
                    <a:pt x="1151312" y="339764"/>
                  </a:lnTo>
                  <a:lnTo>
                    <a:pt x="1130153" y="300376"/>
                  </a:lnTo>
                  <a:lnTo>
                    <a:pt x="1106243" y="262796"/>
                  </a:lnTo>
                  <a:lnTo>
                    <a:pt x="1079718" y="227156"/>
                  </a:lnTo>
                  <a:lnTo>
                    <a:pt x="1050713" y="193594"/>
                  </a:lnTo>
                  <a:lnTo>
                    <a:pt x="1019361" y="162242"/>
                  </a:lnTo>
                  <a:lnTo>
                    <a:pt x="985798" y="133236"/>
                  </a:lnTo>
                  <a:lnTo>
                    <a:pt x="950158" y="106711"/>
                  </a:lnTo>
                  <a:lnTo>
                    <a:pt x="912578" y="82802"/>
                  </a:lnTo>
                  <a:lnTo>
                    <a:pt x="873190" y="61643"/>
                  </a:lnTo>
                  <a:lnTo>
                    <a:pt x="832131" y="43369"/>
                  </a:lnTo>
                  <a:lnTo>
                    <a:pt x="789535" y="28116"/>
                  </a:lnTo>
                  <a:lnTo>
                    <a:pt x="745536" y="16017"/>
                  </a:lnTo>
                  <a:lnTo>
                    <a:pt x="700271" y="7208"/>
                  </a:lnTo>
                  <a:lnTo>
                    <a:pt x="653872" y="1824"/>
                  </a:lnTo>
                  <a:lnTo>
                    <a:pt x="606477" y="0"/>
                  </a:lnTo>
                  <a:close/>
                </a:path>
              </a:pathLst>
            </a:custGeom>
            <a:solidFill>
              <a:srgbClr val="CFD9DE"/>
            </a:solidFill>
          </p:spPr>
          <p:txBody>
            <a:bodyPr wrap="square" lIns="0" tIns="0" rIns="0" bIns="0" rtlCol="0"/>
            <a:lstStyle/>
            <a:p>
              <a:endParaRPr sz="1215"/>
            </a:p>
          </p:txBody>
        </p:sp>
        <p:sp>
          <p:nvSpPr>
            <p:cNvPr id="13" name="object 13"/>
            <p:cNvSpPr/>
            <p:nvPr/>
          </p:nvSpPr>
          <p:spPr>
            <a:xfrm>
              <a:off x="11397477" y="4643667"/>
              <a:ext cx="1213485" cy="1213485"/>
            </a:xfrm>
            <a:custGeom>
              <a:avLst/>
              <a:gdLst/>
              <a:ahLst/>
              <a:cxnLst/>
              <a:rect l="l" t="t" r="r" b="b"/>
              <a:pathLst>
                <a:path w="1213484" h="1213485">
                  <a:moveTo>
                    <a:pt x="606477" y="0"/>
                  </a:moveTo>
                  <a:lnTo>
                    <a:pt x="559081" y="1824"/>
                  </a:lnTo>
                  <a:lnTo>
                    <a:pt x="512683" y="7208"/>
                  </a:lnTo>
                  <a:lnTo>
                    <a:pt x="467417" y="16017"/>
                  </a:lnTo>
                  <a:lnTo>
                    <a:pt x="423419" y="28115"/>
                  </a:lnTo>
                  <a:lnTo>
                    <a:pt x="380823" y="43369"/>
                  </a:lnTo>
                  <a:lnTo>
                    <a:pt x="339764" y="61642"/>
                  </a:lnTo>
                  <a:lnTo>
                    <a:pt x="300376" y="82801"/>
                  </a:lnTo>
                  <a:lnTo>
                    <a:pt x="262796" y="106711"/>
                  </a:lnTo>
                  <a:lnTo>
                    <a:pt x="227156" y="133236"/>
                  </a:lnTo>
                  <a:lnTo>
                    <a:pt x="193594" y="162241"/>
                  </a:lnTo>
                  <a:lnTo>
                    <a:pt x="162242" y="193593"/>
                  </a:lnTo>
                  <a:lnTo>
                    <a:pt x="133236" y="227156"/>
                  </a:lnTo>
                  <a:lnTo>
                    <a:pt x="106711" y="262795"/>
                  </a:lnTo>
                  <a:lnTo>
                    <a:pt x="82802" y="300376"/>
                  </a:lnTo>
                  <a:lnTo>
                    <a:pt x="61643" y="339763"/>
                  </a:lnTo>
                  <a:lnTo>
                    <a:pt x="43369" y="380822"/>
                  </a:lnTo>
                  <a:lnTo>
                    <a:pt x="28116" y="423418"/>
                  </a:lnTo>
                  <a:lnTo>
                    <a:pt x="16017" y="467417"/>
                  </a:lnTo>
                  <a:lnTo>
                    <a:pt x="7208" y="512682"/>
                  </a:lnTo>
                  <a:lnTo>
                    <a:pt x="1824" y="559081"/>
                  </a:lnTo>
                  <a:lnTo>
                    <a:pt x="0" y="606477"/>
                  </a:lnTo>
                  <a:lnTo>
                    <a:pt x="1824" y="653872"/>
                  </a:lnTo>
                  <a:lnTo>
                    <a:pt x="7208" y="700271"/>
                  </a:lnTo>
                  <a:lnTo>
                    <a:pt x="16017" y="745536"/>
                  </a:lnTo>
                  <a:lnTo>
                    <a:pt x="28116" y="789535"/>
                  </a:lnTo>
                  <a:lnTo>
                    <a:pt x="43369" y="832131"/>
                  </a:lnTo>
                  <a:lnTo>
                    <a:pt x="61643" y="873190"/>
                  </a:lnTo>
                  <a:lnTo>
                    <a:pt x="82802" y="912577"/>
                  </a:lnTo>
                  <a:lnTo>
                    <a:pt x="106711" y="950158"/>
                  </a:lnTo>
                  <a:lnTo>
                    <a:pt x="133236" y="985797"/>
                  </a:lnTo>
                  <a:lnTo>
                    <a:pt x="162242" y="1019360"/>
                  </a:lnTo>
                  <a:lnTo>
                    <a:pt x="193594" y="1050712"/>
                  </a:lnTo>
                  <a:lnTo>
                    <a:pt x="227156" y="1079718"/>
                  </a:lnTo>
                  <a:lnTo>
                    <a:pt x="262796" y="1106243"/>
                  </a:lnTo>
                  <a:lnTo>
                    <a:pt x="300376" y="1130152"/>
                  </a:lnTo>
                  <a:lnTo>
                    <a:pt x="339764" y="1151311"/>
                  </a:lnTo>
                  <a:lnTo>
                    <a:pt x="380823" y="1169584"/>
                  </a:lnTo>
                  <a:lnTo>
                    <a:pt x="423419" y="1184838"/>
                  </a:lnTo>
                  <a:lnTo>
                    <a:pt x="467417" y="1196936"/>
                  </a:lnTo>
                  <a:lnTo>
                    <a:pt x="512683" y="1205745"/>
                  </a:lnTo>
                  <a:lnTo>
                    <a:pt x="559081" y="1211129"/>
                  </a:lnTo>
                  <a:lnTo>
                    <a:pt x="606477" y="1212954"/>
                  </a:lnTo>
                  <a:lnTo>
                    <a:pt x="653872" y="1211129"/>
                  </a:lnTo>
                  <a:lnTo>
                    <a:pt x="700271" y="1205745"/>
                  </a:lnTo>
                  <a:lnTo>
                    <a:pt x="745536" y="1196936"/>
                  </a:lnTo>
                  <a:lnTo>
                    <a:pt x="789535" y="1184838"/>
                  </a:lnTo>
                  <a:lnTo>
                    <a:pt x="832131" y="1169584"/>
                  </a:lnTo>
                  <a:lnTo>
                    <a:pt x="873190" y="1151311"/>
                  </a:lnTo>
                  <a:lnTo>
                    <a:pt x="912578" y="1130152"/>
                  </a:lnTo>
                  <a:lnTo>
                    <a:pt x="950158" y="1106243"/>
                  </a:lnTo>
                  <a:lnTo>
                    <a:pt x="985798" y="1079718"/>
                  </a:lnTo>
                  <a:lnTo>
                    <a:pt x="1019361" y="1050712"/>
                  </a:lnTo>
                  <a:lnTo>
                    <a:pt x="1050713" y="1019360"/>
                  </a:lnTo>
                  <a:lnTo>
                    <a:pt x="1079718" y="985797"/>
                  </a:lnTo>
                  <a:lnTo>
                    <a:pt x="1106243" y="950158"/>
                  </a:lnTo>
                  <a:lnTo>
                    <a:pt x="1130153" y="912577"/>
                  </a:lnTo>
                  <a:lnTo>
                    <a:pt x="1151312" y="873190"/>
                  </a:lnTo>
                  <a:lnTo>
                    <a:pt x="1169585" y="832131"/>
                  </a:lnTo>
                  <a:lnTo>
                    <a:pt x="1184839" y="789535"/>
                  </a:lnTo>
                  <a:lnTo>
                    <a:pt x="1196937" y="745536"/>
                  </a:lnTo>
                  <a:lnTo>
                    <a:pt x="1205746" y="700271"/>
                  </a:lnTo>
                  <a:lnTo>
                    <a:pt x="1211130" y="653872"/>
                  </a:lnTo>
                  <a:lnTo>
                    <a:pt x="1212955" y="606477"/>
                  </a:lnTo>
                  <a:lnTo>
                    <a:pt x="1211130" y="559081"/>
                  </a:lnTo>
                  <a:lnTo>
                    <a:pt x="1205746" y="512682"/>
                  </a:lnTo>
                  <a:lnTo>
                    <a:pt x="1196937" y="467417"/>
                  </a:lnTo>
                  <a:lnTo>
                    <a:pt x="1184839" y="423418"/>
                  </a:lnTo>
                  <a:lnTo>
                    <a:pt x="1169585" y="380822"/>
                  </a:lnTo>
                  <a:lnTo>
                    <a:pt x="1151312" y="339763"/>
                  </a:lnTo>
                  <a:lnTo>
                    <a:pt x="1130153" y="300376"/>
                  </a:lnTo>
                  <a:lnTo>
                    <a:pt x="1106243" y="262795"/>
                  </a:lnTo>
                  <a:lnTo>
                    <a:pt x="1079718" y="227156"/>
                  </a:lnTo>
                  <a:lnTo>
                    <a:pt x="1050713" y="193593"/>
                  </a:lnTo>
                  <a:lnTo>
                    <a:pt x="1019361" y="162241"/>
                  </a:lnTo>
                  <a:lnTo>
                    <a:pt x="985798" y="133236"/>
                  </a:lnTo>
                  <a:lnTo>
                    <a:pt x="950158" y="106711"/>
                  </a:lnTo>
                  <a:lnTo>
                    <a:pt x="912578" y="82801"/>
                  </a:lnTo>
                  <a:lnTo>
                    <a:pt x="873190" y="61642"/>
                  </a:lnTo>
                  <a:lnTo>
                    <a:pt x="832131" y="43369"/>
                  </a:lnTo>
                  <a:lnTo>
                    <a:pt x="789535" y="28115"/>
                  </a:lnTo>
                  <a:lnTo>
                    <a:pt x="745536" y="16017"/>
                  </a:lnTo>
                  <a:lnTo>
                    <a:pt x="700271" y="7208"/>
                  </a:lnTo>
                  <a:lnTo>
                    <a:pt x="653872" y="1824"/>
                  </a:lnTo>
                  <a:lnTo>
                    <a:pt x="606477" y="0"/>
                  </a:lnTo>
                  <a:close/>
                </a:path>
              </a:pathLst>
            </a:custGeom>
            <a:solidFill>
              <a:srgbClr val="CFD9DE"/>
            </a:solidFill>
          </p:spPr>
          <p:txBody>
            <a:bodyPr wrap="square" lIns="0" tIns="0" rIns="0" bIns="0" rtlCol="0"/>
            <a:lstStyle/>
            <a:p>
              <a:endParaRPr sz="1215"/>
            </a:p>
          </p:txBody>
        </p:sp>
        <p:sp>
          <p:nvSpPr>
            <p:cNvPr id="15" name="object 15"/>
            <p:cNvSpPr/>
            <p:nvPr/>
          </p:nvSpPr>
          <p:spPr>
            <a:xfrm>
              <a:off x="12834061" y="2221819"/>
              <a:ext cx="1213485" cy="1213485"/>
            </a:xfrm>
            <a:custGeom>
              <a:avLst/>
              <a:gdLst/>
              <a:ahLst/>
              <a:cxnLst/>
              <a:rect l="l" t="t" r="r" b="b"/>
              <a:pathLst>
                <a:path w="1213484" h="1213485">
                  <a:moveTo>
                    <a:pt x="606475" y="0"/>
                  </a:moveTo>
                  <a:lnTo>
                    <a:pt x="559081" y="1824"/>
                  </a:lnTo>
                  <a:lnTo>
                    <a:pt x="512684" y="7208"/>
                  </a:lnTo>
                  <a:lnTo>
                    <a:pt x="467419" y="16017"/>
                  </a:lnTo>
                  <a:lnTo>
                    <a:pt x="423422" y="28116"/>
                  </a:lnTo>
                  <a:lnTo>
                    <a:pt x="380826" y="43369"/>
                  </a:lnTo>
                  <a:lnTo>
                    <a:pt x="339767" y="61643"/>
                  </a:lnTo>
                  <a:lnTo>
                    <a:pt x="300380" y="82802"/>
                  </a:lnTo>
                  <a:lnTo>
                    <a:pt x="262799" y="106711"/>
                  </a:lnTo>
                  <a:lnTo>
                    <a:pt x="227160" y="133236"/>
                  </a:lnTo>
                  <a:lnTo>
                    <a:pt x="193597" y="162242"/>
                  </a:lnTo>
                  <a:lnTo>
                    <a:pt x="162245" y="193594"/>
                  </a:lnTo>
                  <a:lnTo>
                    <a:pt x="133239" y="227157"/>
                  </a:lnTo>
                  <a:lnTo>
                    <a:pt x="106713" y="262796"/>
                  </a:lnTo>
                  <a:lnTo>
                    <a:pt x="82803" y="300377"/>
                  </a:lnTo>
                  <a:lnTo>
                    <a:pt x="61644" y="339764"/>
                  </a:lnTo>
                  <a:lnTo>
                    <a:pt x="43370" y="380823"/>
                  </a:lnTo>
                  <a:lnTo>
                    <a:pt x="28116" y="423420"/>
                  </a:lnTo>
                  <a:lnTo>
                    <a:pt x="16017" y="467418"/>
                  </a:lnTo>
                  <a:lnTo>
                    <a:pt x="7209" y="512684"/>
                  </a:lnTo>
                  <a:lnTo>
                    <a:pt x="1824" y="559082"/>
                  </a:lnTo>
                  <a:lnTo>
                    <a:pt x="0" y="606478"/>
                  </a:lnTo>
                  <a:lnTo>
                    <a:pt x="1824" y="653874"/>
                  </a:lnTo>
                  <a:lnTo>
                    <a:pt x="7209" y="700272"/>
                  </a:lnTo>
                  <a:lnTo>
                    <a:pt x="16017" y="745538"/>
                  </a:lnTo>
                  <a:lnTo>
                    <a:pt x="28116" y="789536"/>
                  </a:lnTo>
                  <a:lnTo>
                    <a:pt x="43370" y="832132"/>
                  </a:lnTo>
                  <a:lnTo>
                    <a:pt x="61644" y="873191"/>
                  </a:lnTo>
                  <a:lnTo>
                    <a:pt x="82803" y="912579"/>
                  </a:lnTo>
                  <a:lnTo>
                    <a:pt x="106713" y="950159"/>
                  </a:lnTo>
                  <a:lnTo>
                    <a:pt x="133239" y="985799"/>
                  </a:lnTo>
                  <a:lnTo>
                    <a:pt x="162245" y="1019361"/>
                  </a:lnTo>
                  <a:lnTo>
                    <a:pt x="193597" y="1050713"/>
                  </a:lnTo>
                  <a:lnTo>
                    <a:pt x="227160" y="1079719"/>
                  </a:lnTo>
                  <a:lnTo>
                    <a:pt x="262799" y="1106244"/>
                  </a:lnTo>
                  <a:lnTo>
                    <a:pt x="300380" y="1130153"/>
                  </a:lnTo>
                  <a:lnTo>
                    <a:pt x="339767" y="1151312"/>
                  </a:lnTo>
                  <a:lnTo>
                    <a:pt x="380826" y="1169586"/>
                  </a:lnTo>
                  <a:lnTo>
                    <a:pt x="423422" y="1184839"/>
                  </a:lnTo>
                  <a:lnTo>
                    <a:pt x="467419" y="1196937"/>
                  </a:lnTo>
                  <a:lnTo>
                    <a:pt x="512684" y="1205746"/>
                  </a:lnTo>
                  <a:lnTo>
                    <a:pt x="559081" y="1211130"/>
                  </a:lnTo>
                  <a:lnTo>
                    <a:pt x="606475" y="1212955"/>
                  </a:lnTo>
                  <a:lnTo>
                    <a:pt x="653871" y="1211130"/>
                  </a:lnTo>
                  <a:lnTo>
                    <a:pt x="700270" y="1205746"/>
                  </a:lnTo>
                  <a:lnTo>
                    <a:pt x="745536" y="1196937"/>
                  </a:lnTo>
                  <a:lnTo>
                    <a:pt x="789535" y="1184839"/>
                  </a:lnTo>
                  <a:lnTo>
                    <a:pt x="832132" y="1169586"/>
                  </a:lnTo>
                  <a:lnTo>
                    <a:pt x="873192" y="1151312"/>
                  </a:lnTo>
                  <a:lnTo>
                    <a:pt x="912580" y="1130153"/>
                  </a:lnTo>
                  <a:lnTo>
                    <a:pt x="950161" y="1106244"/>
                  </a:lnTo>
                  <a:lnTo>
                    <a:pt x="985801" y="1079719"/>
                  </a:lnTo>
                  <a:lnTo>
                    <a:pt x="1019365" y="1050713"/>
                  </a:lnTo>
                  <a:lnTo>
                    <a:pt x="1050717" y="1019361"/>
                  </a:lnTo>
                  <a:lnTo>
                    <a:pt x="1079724" y="985799"/>
                  </a:lnTo>
                  <a:lnTo>
                    <a:pt x="1106249" y="950159"/>
                  </a:lnTo>
                  <a:lnTo>
                    <a:pt x="1130159" y="912579"/>
                  </a:lnTo>
                  <a:lnTo>
                    <a:pt x="1151319" y="873191"/>
                  </a:lnTo>
                  <a:lnTo>
                    <a:pt x="1169593" y="832132"/>
                  </a:lnTo>
                  <a:lnTo>
                    <a:pt x="1184847" y="789536"/>
                  </a:lnTo>
                  <a:lnTo>
                    <a:pt x="1196946" y="745538"/>
                  </a:lnTo>
                  <a:lnTo>
                    <a:pt x="1205755" y="700272"/>
                  </a:lnTo>
                  <a:lnTo>
                    <a:pt x="1211139" y="653874"/>
                  </a:lnTo>
                  <a:lnTo>
                    <a:pt x="1212964" y="606478"/>
                  </a:lnTo>
                  <a:lnTo>
                    <a:pt x="1211139" y="559082"/>
                  </a:lnTo>
                  <a:lnTo>
                    <a:pt x="1205755" y="512684"/>
                  </a:lnTo>
                  <a:lnTo>
                    <a:pt x="1196946" y="467418"/>
                  </a:lnTo>
                  <a:lnTo>
                    <a:pt x="1184847" y="423420"/>
                  </a:lnTo>
                  <a:lnTo>
                    <a:pt x="1169593" y="380823"/>
                  </a:lnTo>
                  <a:lnTo>
                    <a:pt x="1151319" y="339764"/>
                  </a:lnTo>
                  <a:lnTo>
                    <a:pt x="1130159" y="300377"/>
                  </a:lnTo>
                  <a:lnTo>
                    <a:pt x="1106249" y="262796"/>
                  </a:lnTo>
                  <a:lnTo>
                    <a:pt x="1079724" y="227157"/>
                  </a:lnTo>
                  <a:lnTo>
                    <a:pt x="1050717" y="193594"/>
                  </a:lnTo>
                  <a:lnTo>
                    <a:pt x="1019365" y="162242"/>
                  </a:lnTo>
                  <a:lnTo>
                    <a:pt x="985801" y="133236"/>
                  </a:lnTo>
                  <a:lnTo>
                    <a:pt x="950161" y="106711"/>
                  </a:lnTo>
                  <a:lnTo>
                    <a:pt x="912580" y="82802"/>
                  </a:lnTo>
                  <a:lnTo>
                    <a:pt x="873192" y="61643"/>
                  </a:lnTo>
                  <a:lnTo>
                    <a:pt x="832132" y="43369"/>
                  </a:lnTo>
                  <a:lnTo>
                    <a:pt x="789535" y="28116"/>
                  </a:lnTo>
                  <a:lnTo>
                    <a:pt x="745536" y="16017"/>
                  </a:lnTo>
                  <a:lnTo>
                    <a:pt x="700270" y="7208"/>
                  </a:lnTo>
                  <a:lnTo>
                    <a:pt x="653871" y="1824"/>
                  </a:lnTo>
                  <a:lnTo>
                    <a:pt x="606475" y="0"/>
                  </a:lnTo>
                  <a:close/>
                </a:path>
              </a:pathLst>
            </a:custGeom>
            <a:solidFill>
              <a:srgbClr val="CFD9DE"/>
            </a:solidFill>
          </p:spPr>
          <p:txBody>
            <a:bodyPr wrap="square" lIns="0" tIns="0" rIns="0" bIns="0" rtlCol="0"/>
            <a:lstStyle/>
            <a:p>
              <a:endParaRPr sz="1215"/>
            </a:p>
          </p:txBody>
        </p:sp>
        <p:sp>
          <p:nvSpPr>
            <p:cNvPr id="17" name="object 17"/>
            <p:cNvSpPr/>
            <p:nvPr/>
          </p:nvSpPr>
          <p:spPr>
            <a:xfrm>
              <a:off x="-2" y="0"/>
              <a:ext cx="4424045" cy="10160000"/>
            </a:xfrm>
            <a:custGeom>
              <a:avLst/>
              <a:gdLst/>
              <a:ahLst/>
              <a:cxnLst/>
              <a:rect l="l" t="t" r="r" b="b"/>
              <a:pathLst>
                <a:path w="4424045" h="10160000">
                  <a:moveTo>
                    <a:pt x="4423660" y="0"/>
                  </a:moveTo>
                  <a:lnTo>
                    <a:pt x="0" y="0"/>
                  </a:lnTo>
                  <a:lnTo>
                    <a:pt x="0" y="10159999"/>
                  </a:lnTo>
                  <a:lnTo>
                    <a:pt x="4423660" y="10159999"/>
                  </a:lnTo>
                  <a:lnTo>
                    <a:pt x="4423660" y="0"/>
                  </a:lnTo>
                  <a:close/>
                </a:path>
              </a:pathLst>
            </a:custGeom>
            <a:solidFill>
              <a:srgbClr val="002640"/>
            </a:solidFill>
          </p:spPr>
          <p:txBody>
            <a:bodyPr wrap="square" lIns="0" tIns="0" rIns="0" bIns="0" rtlCol="0"/>
            <a:lstStyle/>
            <a:p>
              <a:endParaRPr sz="1215" dirty="0"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782435" y="194122"/>
            <a:ext cx="7496827" cy="6356260"/>
          </a:xfrm>
          <a:prstGeom prst="rect">
            <a:avLst/>
          </a:prstGeom>
        </p:spPr>
        <p:txBody>
          <a:bodyPr vert="horz" wrap="square" lIns="0" tIns="6001" rIns="0" bIns="0" rtlCol="0" anchor="ctr">
            <a:spAutoFit/>
          </a:bodyPr>
          <a:lstStyle/>
          <a:p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Antes de proponer soluciones o asignar responsabilidades, </a:t>
            </a:r>
            <a:r>
              <a:rPr lang="es-ES" sz="1400" b="1" dirty="0">
                <a:latin typeface="Verdana" panose="020B0604030504040204" pitchFamily="34" charset="0"/>
                <a:ea typeface="Verdana" panose="020B0604030504040204" pitchFamily="34" charset="0"/>
              </a:rPr>
              <a:t>partiremos de un diagnóstico estructurado</a:t>
            </a: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 que cuantifique la recurrencia del problema y aclare motivaciones y acciones de </a:t>
            </a:r>
            <a:r>
              <a:rPr lang="es-ES" sz="1400" b="1" dirty="0">
                <a:latin typeface="Verdana" panose="020B0604030504040204" pitchFamily="34" charset="0"/>
                <a:ea typeface="Verdana" panose="020B0604030504040204" pitchFamily="34" charset="0"/>
              </a:rPr>
              <a:t>ambos equipos</a:t>
            </a: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. Este diagnóstico evita sesgos, suposiciones y etiquetas que pueden ser contraproducentes.</a:t>
            </a:r>
            <a:b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1400" b="1" dirty="0">
                <a:latin typeface="Verdana" panose="020B0604030504040204" pitchFamily="34" charset="0"/>
                <a:ea typeface="Verdana" panose="020B0604030504040204" pitchFamily="34" charset="0"/>
              </a:rPr>
              <a:t>1) Punto de partida (no-negociable)</a:t>
            </a:r>
            <a:br>
              <a:rPr lang="es-ES" sz="14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1400" b="1" dirty="0">
                <a:latin typeface="Verdana" panose="020B0604030504040204" pitchFamily="34" charset="0"/>
                <a:ea typeface="Verdana" panose="020B0604030504040204" pitchFamily="34" charset="0"/>
              </a:rPr>
              <a:t>Medir</a:t>
            </a: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: número de incidentes por semana/mes (</a:t>
            </a:r>
            <a:r>
              <a:rPr lang="es-E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staging</a:t>
            </a: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 y producción), tiempo de detección y de recuperación, impacto en usuarios/negocio.</a:t>
            </a:r>
            <a:b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1400" b="1" dirty="0">
                <a:latin typeface="Verdana" panose="020B0604030504040204" pitchFamily="34" charset="0"/>
                <a:ea typeface="Verdana" panose="020B0604030504040204" pitchFamily="34" charset="0"/>
              </a:rPr>
              <a:t>Comparar realidad vs. simulación</a:t>
            </a: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: diferencias entre el servicio real y los </a:t>
            </a:r>
            <a:r>
              <a:rPr lang="es-ES" sz="1400" i="1" dirty="0" err="1">
                <a:latin typeface="Verdana" panose="020B0604030504040204" pitchFamily="34" charset="0"/>
                <a:ea typeface="Verdana" panose="020B0604030504040204" pitchFamily="34" charset="0"/>
              </a:rPr>
              <a:t>mocks</a:t>
            </a: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 usados; frecuencia y tipo de desalineaciones.</a:t>
            </a:r>
            <a:b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1400" b="1" dirty="0">
                <a:latin typeface="Verdana" panose="020B0604030504040204" pitchFamily="34" charset="0"/>
                <a:ea typeface="Verdana" panose="020B0604030504040204" pitchFamily="34" charset="0"/>
              </a:rPr>
              <a:t>Evidencia objetiva</a:t>
            </a: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: cambios realizados, avisos previos, notas de versión, ventanas de cambio, y pruebas ejecutadas.</a:t>
            </a:r>
            <a:b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1400" b="1" dirty="0">
                <a:latin typeface="Verdana" panose="020B0604030504040204" pitchFamily="34" charset="0"/>
                <a:ea typeface="Verdana" panose="020B0604030504040204" pitchFamily="34" charset="0"/>
              </a:rPr>
              <a:t>Escuchar a ambas partes</a:t>
            </a: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: conversaciones respetuosas para entender decisiones, restricciones y expectativas.</a:t>
            </a:r>
            <a:b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1400" b="1" dirty="0">
                <a:latin typeface="Verdana" panose="020B0604030504040204" pitchFamily="34" charset="0"/>
                <a:ea typeface="Verdana" panose="020B0604030504040204" pitchFamily="34" charset="0"/>
              </a:rPr>
              <a:t>2) Sobre definiciones vagas y potencialmente dañinas</a:t>
            </a:r>
            <a:br>
              <a:rPr lang="es-ES" sz="14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Expresiones como </a:t>
            </a:r>
            <a:r>
              <a:rPr lang="es-ES" sz="1400" b="1" dirty="0">
                <a:latin typeface="Verdana" panose="020B0604030504040204" pitchFamily="34" charset="0"/>
                <a:ea typeface="Verdana" panose="020B0604030504040204" pitchFamily="34" charset="0"/>
              </a:rPr>
              <a:t>“persona difícil para trabajar”</a:t>
            </a: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 o “exceso de confianza” son </a:t>
            </a:r>
            <a:r>
              <a:rPr lang="es-ES" sz="1400" b="1" dirty="0">
                <a:latin typeface="Verdana" panose="020B0604030504040204" pitchFamily="34" charset="0"/>
                <a:ea typeface="Verdana" panose="020B0604030504040204" pitchFamily="34" charset="0"/>
              </a:rPr>
              <a:t>juicios de valor</a:t>
            </a: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 y no hechos. Pueden sesgar el análisis y deteriorar la relación.</a:t>
            </a:r>
            <a:b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En lugar de etiquetas, </a:t>
            </a:r>
            <a:r>
              <a:rPr lang="es-ES" sz="1400" b="1" dirty="0">
                <a:latin typeface="Verdana" panose="020B0604030504040204" pitchFamily="34" charset="0"/>
                <a:ea typeface="Verdana" panose="020B0604030504040204" pitchFamily="34" charset="0"/>
              </a:rPr>
              <a:t>describiremos conductas observables</a:t>
            </a: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 Ej., “cambios sin aviso con menos de X días”, “</a:t>
            </a:r>
            <a:r>
              <a:rPr lang="es-ES" sz="1400" i="1" dirty="0" err="1">
                <a:latin typeface="Verdana" panose="020B0604030504040204" pitchFamily="34" charset="0"/>
                <a:ea typeface="Verdana" panose="020B0604030504040204" pitchFamily="34" charset="0"/>
              </a:rPr>
              <a:t>mocks</a:t>
            </a: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 no actualizados tras un cambio relevante”), siempre con ejemplos y fechas.</a:t>
            </a:r>
            <a:b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1400" b="1" dirty="0">
                <a:latin typeface="Verdana" panose="020B0604030504040204" pitchFamily="34" charset="0"/>
                <a:ea typeface="Verdana" panose="020B0604030504040204" pitchFamily="34" charset="0"/>
              </a:rPr>
              <a:t>3) Límites y supuestos</a:t>
            </a:r>
            <a:br>
              <a:rPr lang="es-ES" sz="14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Este documento </a:t>
            </a:r>
            <a:r>
              <a:rPr lang="es-ES" sz="1400" b="1" dirty="0">
                <a:latin typeface="Verdana" panose="020B0604030504040204" pitchFamily="34" charset="0"/>
                <a:ea typeface="Verdana" panose="020B0604030504040204" pitchFamily="34" charset="0"/>
              </a:rPr>
              <a:t>no prejuzga</a:t>
            </a: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 intenciones ni capacidades de ningún equipo.</a:t>
            </a:r>
            <a:b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Cualquier plan propuesto será un </a:t>
            </a:r>
            <a:r>
              <a:rPr lang="es-ES" sz="1400" b="1" dirty="0">
                <a:latin typeface="Verdana" panose="020B0604030504040204" pitchFamily="34" charset="0"/>
                <a:ea typeface="Verdana" panose="020B0604030504040204" pitchFamily="34" charset="0"/>
              </a:rPr>
              <a:t>borrador iterativo</a:t>
            </a: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, sujeto a ajuste tras el diagnóstico.</a:t>
            </a:r>
            <a:b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Si emergen factores organizacionales (capacidad, prioridades, procesos), se documentarán como </a:t>
            </a:r>
            <a:r>
              <a:rPr lang="es-ES" sz="1400" b="1" dirty="0">
                <a:latin typeface="Verdana" panose="020B0604030504040204" pitchFamily="34" charset="0"/>
                <a:ea typeface="Verdana" panose="020B0604030504040204" pitchFamily="34" charset="0"/>
              </a:rPr>
              <a:t>causas sistémicas</a:t>
            </a:r>
            <a:r>
              <a:rPr lang="es-ES" sz="1400" dirty="0">
                <a:latin typeface="Verdana" panose="020B0604030504040204" pitchFamily="34" charset="0"/>
                <a:ea typeface="Verdana" panose="020B0604030504040204" pitchFamily="34" charset="0"/>
              </a:rPr>
              <a:t> a tratar.</a:t>
            </a:r>
            <a:br>
              <a:rPr lang="es-ES" sz="105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s-ES" sz="105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20803" y="2379628"/>
            <a:ext cx="1673352" cy="615168"/>
          </a:xfrm>
          <a:prstGeom prst="rect">
            <a:avLst/>
          </a:prstGeom>
        </p:spPr>
        <p:txBody>
          <a:bodyPr vert="horz" wrap="square" lIns="0" tIns="6858" rIns="0" bIns="0" rtlCol="0">
            <a:spAutoFit/>
          </a:bodyPr>
          <a:lstStyle/>
          <a:p>
            <a:pPr marL="8573" marR="3429">
              <a:lnSpc>
                <a:spcPct val="100600"/>
              </a:lnSpc>
              <a:spcBef>
                <a:spcPts val="54"/>
              </a:spcBef>
            </a:pPr>
            <a:endParaRPr lang="es-CO" sz="1620" spc="-17" dirty="0">
              <a:solidFill>
                <a:srgbClr val="E8E9EC"/>
              </a:solidFill>
              <a:latin typeface="Verdana"/>
              <a:cs typeface="Verdana"/>
            </a:endParaRPr>
          </a:p>
          <a:p>
            <a:pPr marL="8573" marR="3429">
              <a:lnSpc>
                <a:spcPct val="100600"/>
              </a:lnSpc>
              <a:spcBef>
                <a:spcPts val="54"/>
              </a:spcBef>
            </a:pPr>
            <a:r>
              <a:rPr lang="es-CO" sz="2400" spc="-7" dirty="0" err="1">
                <a:solidFill>
                  <a:srgbClr val="FFAB4D"/>
                </a:solidFill>
                <a:latin typeface="Verdana"/>
                <a:cs typeface="Verdana"/>
              </a:rPr>
              <a:t>Disclaimer</a:t>
            </a:r>
            <a:endParaRPr sz="162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1251194"/>
            <a:ext cx="10972800" cy="5487686"/>
            <a:chOff x="0" y="2030527"/>
            <a:chExt cx="16256000" cy="8129905"/>
          </a:xfrm>
        </p:grpSpPr>
        <p:sp>
          <p:nvSpPr>
            <p:cNvPr id="3" name="object 3"/>
            <p:cNvSpPr/>
            <p:nvPr/>
          </p:nvSpPr>
          <p:spPr>
            <a:xfrm>
              <a:off x="3270473" y="2030527"/>
              <a:ext cx="12985750" cy="8129905"/>
            </a:xfrm>
            <a:custGeom>
              <a:avLst/>
              <a:gdLst/>
              <a:ahLst/>
              <a:cxnLst/>
              <a:rect l="l" t="t" r="r" b="b"/>
              <a:pathLst>
                <a:path w="12985750" h="8129905">
                  <a:moveTo>
                    <a:pt x="0" y="8129518"/>
                  </a:moveTo>
                  <a:lnTo>
                    <a:pt x="12985335" y="8129518"/>
                  </a:lnTo>
                  <a:lnTo>
                    <a:pt x="12985335" y="0"/>
                  </a:lnTo>
                  <a:lnTo>
                    <a:pt x="0" y="0"/>
                  </a:lnTo>
                  <a:lnTo>
                    <a:pt x="0" y="8129518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 sz="1215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030527"/>
              <a:ext cx="3270885" cy="8129905"/>
            </a:xfrm>
            <a:custGeom>
              <a:avLst/>
              <a:gdLst/>
              <a:ahLst/>
              <a:cxnLst/>
              <a:rect l="l" t="t" r="r" b="b"/>
              <a:pathLst>
                <a:path w="3270885" h="8129905">
                  <a:moveTo>
                    <a:pt x="0" y="8129518"/>
                  </a:moveTo>
                  <a:lnTo>
                    <a:pt x="3270473" y="8129518"/>
                  </a:lnTo>
                  <a:lnTo>
                    <a:pt x="3270473" y="0"/>
                  </a:lnTo>
                  <a:lnTo>
                    <a:pt x="0" y="0"/>
                  </a:lnTo>
                  <a:lnTo>
                    <a:pt x="0" y="8129518"/>
                  </a:lnTo>
                  <a:close/>
                </a:path>
              </a:pathLst>
            </a:custGeom>
            <a:solidFill>
              <a:srgbClr val="00415E"/>
            </a:solidFill>
          </p:spPr>
          <p:txBody>
            <a:bodyPr wrap="square" lIns="0" tIns="0" rIns="0" bIns="0" rtlCol="0"/>
            <a:lstStyle/>
            <a:p>
              <a:endParaRPr sz="1215"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5532100" y="9468483"/>
              <a:ext cx="296545" cy="431800"/>
            </a:xfrm>
            <a:custGeom>
              <a:avLst/>
              <a:gdLst/>
              <a:ahLst/>
              <a:cxnLst/>
              <a:rect l="l" t="t" r="r" b="b"/>
              <a:pathLst>
                <a:path w="296544" h="431800">
                  <a:moveTo>
                    <a:pt x="296290" y="0"/>
                  </a:moveTo>
                  <a:lnTo>
                    <a:pt x="170180" y="0"/>
                  </a:lnTo>
                  <a:lnTo>
                    <a:pt x="0" y="431743"/>
                  </a:lnTo>
                  <a:lnTo>
                    <a:pt x="126111" y="431743"/>
                  </a:lnTo>
                  <a:lnTo>
                    <a:pt x="296290" y="0"/>
                  </a:lnTo>
                  <a:close/>
                </a:path>
              </a:pathLst>
            </a:custGeom>
            <a:solidFill>
              <a:srgbClr val="FFAB4D"/>
            </a:solidFill>
          </p:spPr>
          <p:txBody>
            <a:bodyPr wrap="square" lIns="0" tIns="0" rIns="0" bIns="0" rtlCol="0"/>
            <a:lstStyle/>
            <a:p>
              <a:endParaRPr sz="1215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254134" y="1664117"/>
            <a:ext cx="7915879" cy="1239763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240030" marR="3429" lvl="0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CO" altLang="es-CO" sz="2000" dirty="0">
                <a:solidFill>
                  <a:srgbClr val="002640"/>
                </a:solidFill>
                <a:latin typeface="Arial MT"/>
              </a:rPr>
              <a:t>Fijar nuestra dependencia al último artefacto/contrato en </a:t>
            </a:r>
            <a:r>
              <a:rPr lang="es-CO" altLang="es-CO" sz="2000" dirty="0" err="1">
                <a:solidFill>
                  <a:srgbClr val="002640"/>
                </a:solidFill>
                <a:latin typeface="Arial MT"/>
              </a:rPr>
              <a:t>staging</a:t>
            </a:r>
            <a:r>
              <a:rPr lang="es-CO" altLang="es-CO" sz="2000" dirty="0">
                <a:solidFill>
                  <a:srgbClr val="002640"/>
                </a:solidFill>
                <a:latin typeface="Arial MT"/>
              </a:rPr>
              <a:t>. Crear un carril “</a:t>
            </a:r>
            <a:r>
              <a:rPr lang="es-CO" altLang="es-CO" sz="2000" dirty="0" err="1">
                <a:solidFill>
                  <a:srgbClr val="002640"/>
                </a:solidFill>
                <a:latin typeface="Arial MT"/>
              </a:rPr>
              <a:t>staging-latest</a:t>
            </a:r>
            <a:r>
              <a:rPr lang="es-CO" altLang="es-CO" sz="2000" dirty="0">
                <a:solidFill>
                  <a:srgbClr val="002640"/>
                </a:solidFill>
                <a:latin typeface="Arial MT"/>
              </a:rPr>
              <a:t>” paralelo con solo pruebas sintéticas/e2e (de principio a fin) para detectar cambios tempranos </a:t>
            </a:r>
            <a:r>
              <a:rPr lang="es-CO" altLang="es-CO" sz="2000" b="1" dirty="0">
                <a:solidFill>
                  <a:srgbClr val="002640"/>
                </a:solidFill>
                <a:latin typeface="Arial MT"/>
              </a:rPr>
              <a:t>sin bloquear </a:t>
            </a:r>
            <a:r>
              <a:rPr lang="es-CO" altLang="es-CO" sz="2000" dirty="0" err="1">
                <a:solidFill>
                  <a:srgbClr val="002640"/>
                </a:solidFill>
                <a:latin typeface="Arial MT"/>
              </a:rPr>
              <a:t>staging</a:t>
            </a:r>
            <a:r>
              <a:rPr lang="es-CO" altLang="es-CO" sz="2000" dirty="0">
                <a:solidFill>
                  <a:srgbClr val="002640"/>
                </a:solidFill>
                <a:latin typeface="Arial MT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223505" y="3333074"/>
            <a:ext cx="7952708" cy="941507"/>
          </a:xfrm>
          <a:prstGeom prst="rect">
            <a:avLst/>
          </a:prstGeom>
        </p:spPr>
        <p:txBody>
          <a:bodyPr vert="horz" wrap="square" lIns="0" tIns="18002" rIns="0" bIns="0" rtlCol="0">
            <a:spAutoFit/>
          </a:bodyPr>
          <a:lstStyle/>
          <a:p>
            <a:pPr marL="240030" marR="3429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CO" altLang="es-CO" sz="2000" dirty="0" err="1">
                <a:solidFill>
                  <a:srgbClr val="002640"/>
                </a:solidFill>
                <a:latin typeface="Arial MT"/>
              </a:rPr>
              <a:t>Circuit</a:t>
            </a:r>
            <a:r>
              <a:rPr lang="es-CO" altLang="es-CO" sz="2000" dirty="0">
                <a:solidFill>
                  <a:srgbClr val="002640"/>
                </a:solidFill>
                <a:latin typeface="Arial MT"/>
              </a:rPr>
              <a:t> </a:t>
            </a:r>
            <a:r>
              <a:rPr lang="es-CO" altLang="es-CO" sz="2000" dirty="0" err="1">
                <a:solidFill>
                  <a:srgbClr val="002640"/>
                </a:solidFill>
                <a:latin typeface="Arial MT"/>
              </a:rPr>
              <a:t>breakers</a:t>
            </a:r>
            <a:r>
              <a:rPr lang="es-CO" altLang="es-CO" sz="2000" dirty="0">
                <a:solidFill>
                  <a:srgbClr val="002640"/>
                </a:solidFill>
                <a:latin typeface="Arial MT"/>
              </a:rPr>
              <a:t>, </a:t>
            </a:r>
            <a:r>
              <a:rPr lang="es-CO" altLang="es-CO" sz="2000" dirty="0" err="1">
                <a:solidFill>
                  <a:srgbClr val="002640"/>
                </a:solidFill>
                <a:latin typeface="Arial MT"/>
              </a:rPr>
              <a:t>timeouts</a:t>
            </a:r>
            <a:r>
              <a:rPr lang="es-CO" altLang="es-CO" sz="2000" dirty="0">
                <a:solidFill>
                  <a:srgbClr val="002640"/>
                </a:solidFill>
                <a:latin typeface="Arial MT"/>
              </a:rPr>
              <a:t>, </a:t>
            </a:r>
            <a:r>
              <a:rPr lang="es-CO" altLang="es-CO" sz="2000" dirty="0" err="1">
                <a:solidFill>
                  <a:srgbClr val="002640"/>
                </a:solidFill>
                <a:latin typeface="Arial MT"/>
              </a:rPr>
              <a:t>bulkheads</a:t>
            </a:r>
            <a:r>
              <a:rPr lang="es-CO" altLang="es-CO" sz="2000" dirty="0">
                <a:solidFill>
                  <a:srgbClr val="002640"/>
                </a:solidFill>
                <a:latin typeface="Arial MT"/>
              </a:rPr>
              <a:t>, </a:t>
            </a:r>
            <a:r>
              <a:rPr lang="es-CO" altLang="es-CO" sz="2000" dirty="0" err="1">
                <a:solidFill>
                  <a:srgbClr val="002640"/>
                </a:solidFill>
                <a:latin typeface="Arial MT"/>
              </a:rPr>
              <a:t>graceful</a:t>
            </a:r>
            <a:r>
              <a:rPr lang="es-CO" altLang="es-CO" sz="2000" dirty="0">
                <a:solidFill>
                  <a:srgbClr val="002640"/>
                </a:solidFill>
                <a:latin typeface="Arial MT"/>
              </a:rPr>
              <a:t> </a:t>
            </a:r>
            <a:r>
              <a:rPr lang="es-CO" altLang="es-CO" sz="2000" dirty="0" err="1">
                <a:solidFill>
                  <a:srgbClr val="002640"/>
                </a:solidFill>
                <a:latin typeface="Arial MT"/>
              </a:rPr>
              <a:t>degradation</a:t>
            </a:r>
            <a:r>
              <a:rPr lang="es-CO" altLang="es-CO" sz="2000" dirty="0">
                <a:solidFill>
                  <a:srgbClr val="002640"/>
                </a:solidFill>
                <a:latin typeface="Arial MT"/>
              </a:rPr>
              <a:t> y </a:t>
            </a:r>
            <a:r>
              <a:rPr lang="es-CO" altLang="es-CO" sz="2000" b="1" dirty="0" err="1">
                <a:solidFill>
                  <a:srgbClr val="002640"/>
                </a:solidFill>
                <a:latin typeface="Arial MT"/>
              </a:rPr>
              <a:t>feature</a:t>
            </a:r>
            <a:r>
              <a:rPr lang="es-CO" altLang="es-CO" sz="2000" b="1" dirty="0">
                <a:solidFill>
                  <a:srgbClr val="002640"/>
                </a:solidFill>
                <a:latin typeface="Arial MT"/>
              </a:rPr>
              <a:t> </a:t>
            </a:r>
            <a:r>
              <a:rPr lang="es-CO" altLang="es-CO" sz="2000" b="1" dirty="0" err="1">
                <a:solidFill>
                  <a:srgbClr val="002640"/>
                </a:solidFill>
                <a:latin typeface="Arial MT"/>
              </a:rPr>
              <a:t>flags</a:t>
            </a:r>
            <a:r>
              <a:rPr lang="es-CO" altLang="es-CO" sz="2000" dirty="0">
                <a:solidFill>
                  <a:srgbClr val="002640"/>
                </a:solidFill>
                <a:latin typeface="Arial MT"/>
              </a:rPr>
              <a:t> para apagar funcionalidades nuevas del proveedor por defecto.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96976" y="4873889"/>
            <a:ext cx="7659957" cy="932852"/>
          </a:xfrm>
          <a:prstGeom prst="rect">
            <a:avLst/>
          </a:prstGeom>
        </p:spPr>
        <p:txBody>
          <a:bodyPr vert="horz" wrap="square" lIns="0" tIns="9430" rIns="0" bIns="0" rtlCol="0">
            <a:spAutoFit/>
          </a:bodyPr>
          <a:lstStyle/>
          <a:p>
            <a:pPr marL="240030" marR="3429" indent="-231458">
              <a:spcBef>
                <a:spcPts val="142"/>
              </a:spcBef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CO" altLang="es-CO" sz="2000" dirty="0">
                <a:solidFill>
                  <a:srgbClr val="002640"/>
                </a:solidFill>
                <a:latin typeface="Arial MT"/>
              </a:rPr>
              <a:t>“</a:t>
            </a:r>
            <a:r>
              <a:rPr lang="es-CO" altLang="es-CO" sz="2000" dirty="0" err="1">
                <a:solidFill>
                  <a:srgbClr val="002640"/>
                </a:solidFill>
                <a:latin typeface="Arial MT"/>
              </a:rPr>
              <a:t>Contract</a:t>
            </a:r>
            <a:r>
              <a:rPr lang="es-CO" altLang="es-CO" sz="2000" dirty="0">
                <a:solidFill>
                  <a:srgbClr val="002640"/>
                </a:solidFill>
                <a:latin typeface="Arial MT"/>
              </a:rPr>
              <a:t> </a:t>
            </a:r>
            <a:r>
              <a:rPr lang="es-CO" altLang="es-CO" sz="2000" dirty="0" err="1">
                <a:solidFill>
                  <a:srgbClr val="002640"/>
                </a:solidFill>
                <a:latin typeface="Arial MT"/>
              </a:rPr>
              <a:t>smoke</a:t>
            </a:r>
            <a:r>
              <a:rPr lang="es-CO" altLang="es-CO" sz="2000" dirty="0">
                <a:solidFill>
                  <a:srgbClr val="002640"/>
                </a:solidFill>
                <a:latin typeface="Arial MT"/>
              </a:rPr>
              <a:t> </a:t>
            </a:r>
            <a:r>
              <a:rPr lang="es-CO" altLang="es-CO" sz="2000" dirty="0" err="1">
                <a:solidFill>
                  <a:srgbClr val="002640"/>
                </a:solidFill>
                <a:latin typeface="Arial MT"/>
              </a:rPr>
              <a:t>tests</a:t>
            </a:r>
            <a:r>
              <a:rPr lang="es-CO" altLang="es-CO" sz="2000" dirty="0">
                <a:solidFill>
                  <a:srgbClr val="002640"/>
                </a:solidFill>
                <a:latin typeface="Arial MT"/>
              </a:rPr>
              <a:t>” cada hora contra </a:t>
            </a:r>
            <a:r>
              <a:rPr lang="es-CO" altLang="es-CO" sz="2000" dirty="0" err="1">
                <a:solidFill>
                  <a:srgbClr val="002640"/>
                </a:solidFill>
                <a:latin typeface="Arial MT"/>
              </a:rPr>
              <a:t>staging</a:t>
            </a:r>
            <a:r>
              <a:rPr lang="es-CO" altLang="es-CO" sz="2000" dirty="0">
                <a:solidFill>
                  <a:srgbClr val="002640"/>
                </a:solidFill>
                <a:latin typeface="Arial MT"/>
              </a:rPr>
              <a:t> y </a:t>
            </a:r>
            <a:r>
              <a:rPr lang="es-CO" altLang="es-CO" sz="2000" dirty="0" err="1">
                <a:solidFill>
                  <a:srgbClr val="002640"/>
                </a:solidFill>
                <a:latin typeface="Arial MT"/>
              </a:rPr>
              <a:t>prod</a:t>
            </a:r>
            <a:r>
              <a:rPr lang="es-CO" altLang="es-CO" sz="2000" dirty="0">
                <a:solidFill>
                  <a:srgbClr val="002640"/>
                </a:solidFill>
                <a:latin typeface="Arial MT"/>
              </a:rPr>
              <a:t> del proveedor (</a:t>
            </a:r>
            <a:r>
              <a:rPr lang="es-CO" altLang="es-CO" sz="2000" dirty="0" err="1">
                <a:solidFill>
                  <a:srgbClr val="002640"/>
                </a:solidFill>
                <a:latin typeface="Arial MT"/>
              </a:rPr>
              <a:t>shape</a:t>
            </a:r>
            <a:r>
              <a:rPr lang="es-CO" altLang="es-CO" sz="2000" dirty="0">
                <a:solidFill>
                  <a:srgbClr val="002640"/>
                </a:solidFill>
                <a:latin typeface="Arial MT"/>
              </a:rPr>
              <a:t> de </a:t>
            </a:r>
            <a:r>
              <a:rPr lang="es-CO" altLang="es-CO" sz="2000" dirty="0" err="1">
                <a:solidFill>
                  <a:srgbClr val="002640"/>
                </a:solidFill>
                <a:latin typeface="Arial MT"/>
              </a:rPr>
              <a:t>endpoints</a:t>
            </a:r>
            <a:r>
              <a:rPr lang="es-CO" altLang="es-CO" sz="2000" dirty="0">
                <a:solidFill>
                  <a:srgbClr val="002640"/>
                </a:solidFill>
                <a:latin typeface="Arial MT"/>
              </a:rPr>
              <a:t>, campos requeridos, </a:t>
            </a:r>
            <a:r>
              <a:rPr lang="es-CO" altLang="es-CO" sz="2000" dirty="0" err="1">
                <a:solidFill>
                  <a:srgbClr val="002640"/>
                </a:solidFill>
                <a:latin typeface="Arial MT"/>
              </a:rPr>
              <a:t>enums</a:t>
            </a:r>
            <a:r>
              <a:rPr lang="es-CO" altLang="es-CO" sz="2000" dirty="0">
                <a:solidFill>
                  <a:srgbClr val="002640"/>
                </a:solidFill>
                <a:latin typeface="Arial MT"/>
              </a:rPr>
              <a:t>). Alertas en </a:t>
            </a:r>
            <a:r>
              <a:rPr lang="es-CO" altLang="es-CO" sz="2000" b="1" dirty="0">
                <a:solidFill>
                  <a:srgbClr val="002640"/>
                </a:solidFill>
                <a:latin typeface="Arial MT"/>
              </a:rPr>
              <a:t>un canal </a:t>
            </a:r>
            <a:r>
              <a:rPr lang="es-CO" altLang="es-CO" sz="2000" b="1" dirty="0" err="1">
                <a:solidFill>
                  <a:srgbClr val="002640"/>
                </a:solidFill>
                <a:latin typeface="Arial MT"/>
              </a:rPr>
              <a:t>Slack</a:t>
            </a:r>
            <a:r>
              <a:rPr lang="es-CO" altLang="es-CO" sz="2000" b="1" dirty="0">
                <a:solidFill>
                  <a:srgbClr val="002640"/>
                </a:solidFill>
                <a:latin typeface="Arial MT"/>
              </a:rPr>
              <a:t> compartido.</a:t>
            </a:r>
            <a:endParaRPr sz="2000" b="1" dirty="0">
              <a:solidFill>
                <a:srgbClr val="002640"/>
              </a:solidFill>
              <a:latin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9600" y="0"/>
            <a:ext cx="10972800" cy="1370743"/>
          </a:xfrm>
          <a:custGeom>
            <a:avLst/>
            <a:gdLst/>
            <a:ahLst/>
            <a:cxnLst/>
            <a:rect l="l" t="t" r="r" b="b"/>
            <a:pathLst>
              <a:path w="16256000" h="2030730">
                <a:moveTo>
                  <a:pt x="16256000" y="2030528"/>
                </a:moveTo>
                <a:lnTo>
                  <a:pt x="0" y="2030528"/>
                </a:lnTo>
                <a:lnTo>
                  <a:pt x="0" y="0"/>
                </a:lnTo>
                <a:lnTo>
                  <a:pt x="16256000" y="0"/>
                </a:lnTo>
                <a:lnTo>
                  <a:pt x="16256000" y="2030528"/>
                </a:lnTo>
                <a:close/>
              </a:path>
            </a:pathLst>
          </a:custGeom>
          <a:solidFill>
            <a:srgbClr val="002640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24347" y="309645"/>
            <a:ext cx="9969505" cy="631904"/>
          </a:xfrm>
          <a:prstGeom prst="rect">
            <a:avLst/>
          </a:prstGeom>
        </p:spPr>
        <p:txBody>
          <a:bodyPr vert="horz" wrap="square" lIns="0" tIns="8573" rIns="0" bIns="0" rtlCol="0" anchor="ctr">
            <a:spAutoFit/>
          </a:bodyPr>
          <a:lstStyle/>
          <a:p>
            <a:pPr marL="8573">
              <a:lnSpc>
                <a:spcPct val="100000"/>
              </a:lnSpc>
              <a:spcBef>
                <a:spcPts val="68"/>
              </a:spcBef>
            </a:pPr>
            <a:r>
              <a:rPr lang="es-CO" sz="4050" dirty="0">
                <a:solidFill>
                  <a:schemeClr val="bg1"/>
                </a:solidFill>
                <a:latin typeface="Palatino Linotype"/>
                <a:ea typeface="+mn-ea"/>
                <a:cs typeface="+mn-cs"/>
              </a:rPr>
              <a:t>2. Cortafuegos inmediatos (esta semana)</a:t>
            </a:r>
            <a:endParaRPr sz="4050" dirty="0">
              <a:solidFill>
                <a:schemeClr val="bg1"/>
              </a:solidFill>
              <a:latin typeface="Palatino Linotype"/>
              <a:ea typeface="+mn-ea"/>
              <a:cs typeface="+mn-c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3001" y="1753165"/>
            <a:ext cx="1884592" cy="468590"/>
          </a:xfrm>
          <a:prstGeom prst="rect">
            <a:avLst/>
          </a:prstGeom>
        </p:spPr>
        <p:txBody>
          <a:bodyPr vert="horz" wrap="square" lIns="0" tIns="6858" rIns="0" bIns="0" rtlCol="0">
            <a:spAutoFit/>
          </a:bodyPr>
          <a:lstStyle/>
          <a:p>
            <a:pPr marL="8573" marR="3429" algn="ctr">
              <a:lnSpc>
                <a:spcPts val="1829"/>
              </a:lnSpc>
              <a:spcBef>
                <a:spcPts val="54"/>
              </a:spcBef>
            </a:pPr>
            <a:r>
              <a:rPr kumimoji="0" lang="es-CO" altLang="es-CO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Pin + “</a:t>
            </a:r>
            <a:r>
              <a:rPr kumimoji="0" lang="es-CO" altLang="es-CO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mirror</a:t>
            </a:r>
            <a:r>
              <a:rPr kumimoji="0" lang="es-CO" altLang="es-CO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” de </a:t>
            </a:r>
            <a:r>
              <a:rPr kumimoji="0" lang="es-CO" altLang="es-CO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staging</a:t>
            </a:r>
            <a:endParaRPr sz="145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60382" y="2434516"/>
            <a:ext cx="1170246" cy="3346228"/>
            <a:chOff x="815973" y="3606690"/>
            <a:chExt cx="1733698" cy="4957375"/>
          </a:xfrm>
        </p:grpSpPr>
        <p:sp>
          <p:nvSpPr>
            <p:cNvPr id="15" name="object 15"/>
            <p:cNvSpPr/>
            <p:nvPr/>
          </p:nvSpPr>
          <p:spPr>
            <a:xfrm>
              <a:off x="910736" y="3606690"/>
              <a:ext cx="1638935" cy="0"/>
            </a:xfrm>
            <a:custGeom>
              <a:avLst/>
              <a:gdLst/>
              <a:ahLst/>
              <a:cxnLst/>
              <a:rect l="l" t="t" r="r" b="b"/>
              <a:pathLst>
                <a:path w="1638935">
                  <a:moveTo>
                    <a:pt x="0" y="0"/>
                  </a:moveTo>
                  <a:lnTo>
                    <a:pt x="1638855" y="1"/>
                  </a:lnTo>
                </a:path>
              </a:pathLst>
            </a:custGeom>
            <a:ln w="38100">
              <a:solidFill>
                <a:srgbClr val="FFAB4D"/>
              </a:solidFill>
            </a:ln>
          </p:spPr>
          <p:txBody>
            <a:bodyPr wrap="square" lIns="0" tIns="0" rIns="0" bIns="0" rtlCol="0"/>
            <a:lstStyle/>
            <a:p>
              <a:endParaRPr sz="1215"/>
            </a:p>
          </p:txBody>
        </p:sp>
        <p:sp>
          <p:nvSpPr>
            <p:cNvPr id="16" name="object 16"/>
            <p:cNvSpPr/>
            <p:nvPr/>
          </p:nvSpPr>
          <p:spPr>
            <a:xfrm>
              <a:off x="910736" y="6179492"/>
              <a:ext cx="1638935" cy="0"/>
            </a:xfrm>
            <a:custGeom>
              <a:avLst/>
              <a:gdLst/>
              <a:ahLst/>
              <a:cxnLst/>
              <a:rect l="l" t="t" r="r" b="b"/>
              <a:pathLst>
                <a:path w="1638935">
                  <a:moveTo>
                    <a:pt x="0" y="0"/>
                  </a:moveTo>
                  <a:lnTo>
                    <a:pt x="1638855" y="1"/>
                  </a:lnTo>
                </a:path>
              </a:pathLst>
            </a:custGeom>
            <a:ln w="38100">
              <a:solidFill>
                <a:srgbClr val="FFAB4D"/>
              </a:solidFill>
            </a:ln>
          </p:spPr>
          <p:txBody>
            <a:bodyPr wrap="square" lIns="0" tIns="0" rIns="0" bIns="0" rtlCol="0"/>
            <a:lstStyle/>
            <a:p>
              <a:endParaRPr sz="1215"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815973" y="8564065"/>
              <a:ext cx="1638935" cy="0"/>
            </a:xfrm>
            <a:custGeom>
              <a:avLst/>
              <a:gdLst/>
              <a:ahLst/>
              <a:cxnLst/>
              <a:rect l="l" t="t" r="r" b="b"/>
              <a:pathLst>
                <a:path w="1638935">
                  <a:moveTo>
                    <a:pt x="0" y="0"/>
                  </a:moveTo>
                  <a:lnTo>
                    <a:pt x="1638855" y="1"/>
                  </a:lnTo>
                </a:path>
              </a:pathLst>
            </a:custGeom>
            <a:ln w="38100">
              <a:solidFill>
                <a:srgbClr val="FFAB4D"/>
              </a:solidFill>
            </a:ln>
          </p:spPr>
          <p:txBody>
            <a:bodyPr wrap="square" lIns="0" tIns="0" rIns="0" bIns="0" rtlCol="0"/>
            <a:lstStyle/>
            <a:p>
              <a:endParaRPr sz="1215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90561" y="3354090"/>
            <a:ext cx="1382897" cy="700721"/>
          </a:xfrm>
          <a:prstGeom prst="rect">
            <a:avLst/>
          </a:prstGeom>
        </p:spPr>
        <p:txBody>
          <a:bodyPr vert="horz" wrap="square" lIns="0" tIns="8144" rIns="0" bIns="0" rtlCol="0">
            <a:spAutoFit/>
          </a:bodyPr>
          <a:lstStyle/>
          <a:p>
            <a:pPr marL="25718" marR="20574" algn="ctr">
              <a:lnSpc>
                <a:spcPts val="1816"/>
              </a:lnSpc>
              <a:spcBef>
                <a:spcPts val="64"/>
              </a:spcBef>
            </a:pPr>
            <a:r>
              <a:rPr kumimoji="0" lang="es-CO" altLang="es-CO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Redes de seguridad en </a:t>
            </a:r>
            <a:r>
              <a:rPr kumimoji="0" lang="es-CO" altLang="es-CO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runtime</a:t>
            </a:r>
            <a:endParaRPr sz="1468" baseline="26819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2219" y="4854468"/>
            <a:ext cx="1883059" cy="699422"/>
          </a:xfrm>
          <a:prstGeom prst="rect">
            <a:avLst/>
          </a:prstGeom>
        </p:spPr>
        <p:txBody>
          <a:bodyPr vert="horz" wrap="square" lIns="0" tIns="6858" rIns="0" bIns="0" rtlCol="0">
            <a:spAutoFit/>
          </a:bodyPr>
          <a:lstStyle/>
          <a:p>
            <a:pPr marL="25718" marR="20574" algn="ctr">
              <a:lnSpc>
                <a:spcPts val="1829"/>
              </a:lnSpc>
              <a:spcBef>
                <a:spcPts val="54"/>
              </a:spcBef>
            </a:pPr>
            <a:r>
              <a:rPr kumimoji="0" lang="es-CO" altLang="es-CO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Monitores sintéticos compartidos</a:t>
            </a:r>
            <a:endParaRPr sz="1468" baseline="26819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6205" y="6359080"/>
            <a:ext cx="173593" cy="382605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>
              <a:spcBef>
                <a:spcPts val="68"/>
              </a:spcBef>
            </a:pPr>
            <a:r>
              <a:rPr sz="2430" spc="-34" dirty="0">
                <a:solidFill>
                  <a:srgbClr val="44546A"/>
                </a:solidFill>
                <a:latin typeface="Calibri"/>
                <a:cs typeface="Calibri"/>
              </a:rPr>
              <a:t>6</a:t>
            </a:r>
            <a:endParaRPr sz="243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B62E7-294C-95F0-F889-FBBE2734C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459AA5E6-2C0C-5ED6-B2ED-523041F981F9}"/>
              </a:ext>
            </a:extLst>
          </p:cNvPr>
          <p:cNvGrpSpPr/>
          <p:nvPr/>
        </p:nvGrpSpPr>
        <p:grpSpPr>
          <a:xfrm>
            <a:off x="609385" y="1188564"/>
            <a:ext cx="10973229" cy="5487686"/>
            <a:chOff x="-412" y="2030527"/>
            <a:chExt cx="16256635" cy="8129905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2D6E46E3-8A4D-0EB0-AF0A-F4C5709413D1}"/>
                </a:ext>
              </a:extLst>
            </p:cNvPr>
            <p:cNvSpPr/>
            <p:nvPr/>
          </p:nvSpPr>
          <p:spPr>
            <a:xfrm>
              <a:off x="3270473" y="2030527"/>
              <a:ext cx="12985750" cy="8129905"/>
            </a:xfrm>
            <a:custGeom>
              <a:avLst/>
              <a:gdLst/>
              <a:ahLst/>
              <a:cxnLst/>
              <a:rect l="l" t="t" r="r" b="b"/>
              <a:pathLst>
                <a:path w="12985750" h="8129905">
                  <a:moveTo>
                    <a:pt x="0" y="8129518"/>
                  </a:moveTo>
                  <a:lnTo>
                    <a:pt x="12985335" y="8129518"/>
                  </a:lnTo>
                  <a:lnTo>
                    <a:pt x="12985335" y="0"/>
                  </a:lnTo>
                  <a:lnTo>
                    <a:pt x="0" y="0"/>
                  </a:lnTo>
                  <a:lnTo>
                    <a:pt x="0" y="8129518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 sz="1215"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F7658DE-C806-BC2B-BB40-A4F0F80E241B}"/>
                </a:ext>
              </a:extLst>
            </p:cNvPr>
            <p:cNvSpPr/>
            <p:nvPr/>
          </p:nvSpPr>
          <p:spPr>
            <a:xfrm>
              <a:off x="-412" y="2030527"/>
              <a:ext cx="3270884" cy="8129905"/>
            </a:xfrm>
            <a:custGeom>
              <a:avLst/>
              <a:gdLst/>
              <a:ahLst/>
              <a:cxnLst/>
              <a:rect l="l" t="t" r="r" b="b"/>
              <a:pathLst>
                <a:path w="3270885" h="8129905">
                  <a:moveTo>
                    <a:pt x="0" y="8129518"/>
                  </a:moveTo>
                  <a:lnTo>
                    <a:pt x="3270473" y="8129518"/>
                  </a:lnTo>
                  <a:lnTo>
                    <a:pt x="3270473" y="0"/>
                  </a:lnTo>
                  <a:lnTo>
                    <a:pt x="0" y="0"/>
                  </a:lnTo>
                  <a:lnTo>
                    <a:pt x="0" y="8129518"/>
                  </a:lnTo>
                  <a:close/>
                </a:path>
              </a:pathLst>
            </a:custGeom>
            <a:solidFill>
              <a:srgbClr val="00415E"/>
            </a:solidFill>
          </p:spPr>
          <p:txBody>
            <a:bodyPr wrap="square" lIns="0" tIns="0" rIns="0" bIns="0" rtlCol="0"/>
            <a:lstStyle/>
            <a:p>
              <a:endParaRPr sz="1215"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9610878-6824-0D34-D5BA-4881CEF0A87C}"/>
                </a:ext>
              </a:extLst>
            </p:cNvPr>
            <p:cNvSpPr/>
            <p:nvPr/>
          </p:nvSpPr>
          <p:spPr>
            <a:xfrm>
              <a:off x="15532100" y="9468483"/>
              <a:ext cx="296545" cy="431800"/>
            </a:xfrm>
            <a:custGeom>
              <a:avLst/>
              <a:gdLst/>
              <a:ahLst/>
              <a:cxnLst/>
              <a:rect l="l" t="t" r="r" b="b"/>
              <a:pathLst>
                <a:path w="296544" h="431800">
                  <a:moveTo>
                    <a:pt x="296290" y="0"/>
                  </a:moveTo>
                  <a:lnTo>
                    <a:pt x="170180" y="0"/>
                  </a:lnTo>
                  <a:lnTo>
                    <a:pt x="0" y="431743"/>
                  </a:lnTo>
                  <a:lnTo>
                    <a:pt x="126111" y="431743"/>
                  </a:lnTo>
                  <a:lnTo>
                    <a:pt x="296290" y="0"/>
                  </a:lnTo>
                  <a:close/>
                </a:path>
              </a:pathLst>
            </a:custGeom>
            <a:solidFill>
              <a:srgbClr val="FFAB4D"/>
            </a:solidFill>
          </p:spPr>
          <p:txBody>
            <a:bodyPr wrap="square" lIns="0" tIns="0" rIns="0" bIns="0" rtlCol="0"/>
            <a:lstStyle/>
            <a:p>
              <a:endParaRPr sz="1215"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A2AFD6BA-D2C7-6BBA-DDAB-BB4E0BF504E4}"/>
              </a:ext>
            </a:extLst>
          </p:cNvPr>
          <p:cNvSpPr txBox="1"/>
          <p:nvPr/>
        </p:nvSpPr>
        <p:spPr>
          <a:xfrm>
            <a:off x="3254134" y="1880878"/>
            <a:ext cx="7915879" cy="316433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240030" marR="3429" lvl="0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ES" sz="2000" dirty="0">
                <a:solidFill>
                  <a:srgbClr val="002640"/>
                </a:solidFill>
                <a:latin typeface="Arial MT"/>
              </a:rPr>
              <a:t>Especificación </a:t>
            </a:r>
            <a:r>
              <a:rPr lang="es-ES" sz="2000" dirty="0" err="1">
                <a:solidFill>
                  <a:srgbClr val="002640"/>
                </a:solidFill>
                <a:latin typeface="Arial MT"/>
              </a:rPr>
              <a:t>OpenAPI</a:t>
            </a:r>
            <a:r>
              <a:rPr lang="es-ES" sz="2000" dirty="0">
                <a:solidFill>
                  <a:srgbClr val="002640"/>
                </a:solidFill>
                <a:latin typeface="Arial MT"/>
              </a:rPr>
              <a:t> / JSON </a:t>
            </a:r>
            <a:r>
              <a:rPr lang="es-ES" sz="2000" dirty="0" err="1">
                <a:solidFill>
                  <a:srgbClr val="002640"/>
                </a:solidFill>
                <a:latin typeface="Arial MT"/>
              </a:rPr>
              <a:t>Schema</a:t>
            </a:r>
            <a:r>
              <a:rPr lang="es-ES" sz="2000" dirty="0">
                <a:solidFill>
                  <a:srgbClr val="002640"/>
                </a:solidFill>
                <a:latin typeface="Arial MT"/>
              </a:rPr>
              <a:t> en su repo.</a:t>
            </a:r>
            <a:endParaRPr lang="es-CO" altLang="es-CO" sz="2000" dirty="0">
              <a:solidFill>
                <a:srgbClr val="002640"/>
              </a:solidFill>
              <a:latin typeface="Arial MT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4824569-7951-5CF4-E8C7-502156E79A93}"/>
              </a:ext>
            </a:extLst>
          </p:cNvPr>
          <p:cNvSpPr txBox="1"/>
          <p:nvPr/>
        </p:nvSpPr>
        <p:spPr>
          <a:xfrm>
            <a:off x="3254134" y="2845841"/>
            <a:ext cx="7952708" cy="633731"/>
          </a:xfrm>
          <a:prstGeom prst="rect">
            <a:avLst/>
          </a:prstGeom>
        </p:spPr>
        <p:txBody>
          <a:bodyPr vert="horz" wrap="square" lIns="0" tIns="18002" rIns="0" bIns="0" rtlCol="0">
            <a:spAutoFit/>
          </a:bodyPr>
          <a:lstStyle/>
          <a:p>
            <a:pPr marL="240030" marR="3429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ES" sz="2000" dirty="0" err="1">
                <a:solidFill>
                  <a:srgbClr val="002640"/>
                </a:solidFill>
                <a:latin typeface="Arial MT"/>
              </a:rPr>
              <a:t>Mocks</a:t>
            </a:r>
            <a:r>
              <a:rPr lang="es-ES" sz="2000" dirty="0">
                <a:solidFill>
                  <a:srgbClr val="002640"/>
                </a:solidFill>
                <a:latin typeface="Arial MT"/>
              </a:rPr>
              <a:t> </a:t>
            </a:r>
            <a:r>
              <a:rPr lang="es-ES" sz="2000" dirty="0" err="1">
                <a:solidFill>
                  <a:srgbClr val="002640"/>
                </a:solidFill>
                <a:latin typeface="Arial MT"/>
              </a:rPr>
              <a:t>auto-generados</a:t>
            </a:r>
            <a:r>
              <a:rPr lang="es-ES" sz="2000" dirty="0">
                <a:solidFill>
                  <a:srgbClr val="002640"/>
                </a:solidFill>
                <a:latin typeface="Arial MT"/>
              </a:rPr>
              <a:t> desde esa </a:t>
            </a:r>
            <a:r>
              <a:rPr lang="es-ES" sz="2000" dirty="0" err="1">
                <a:solidFill>
                  <a:srgbClr val="002640"/>
                </a:solidFill>
                <a:latin typeface="Arial MT"/>
              </a:rPr>
              <a:t>spec</a:t>
            </a:r>
            <a:r>
              <a:rPr lang="es-ES" sz="2000" dirty="0">
                <a:solidFill>
                  <a:srgbClr val="002640"/>
                </a:solidFill>
                <a:latin typeface="Arial MT"/>
              </a:rPr>
              <a:t> (</a:t>
            </a:r>
            <a:r>
              <a:rPr lang="es-ES" sz="2000" dirty="0" err="1">
                <a:solidFill>
                  <a:srgbClr val="002640"/>
                </a:solidFill>
                <a:latin typeface="Arial MT"/>
              </a:rPr>
              <a:t>Prism</a:t>
            </a:r>
            <a:r>
              <a:rPr lang="es-ES" sz="2000" dirty="0">
                <a:solidFill>
                  <a:srgbClr val="002640"/>
                </a:solidFill>
                <a:latin typeface="Arial MT"/>
              </a:rPr>
              <a:t>/</a:t>
            </a:r>
            <a:r>
              <a:rPr lang="es-ES" sz="2000" dirty="0" err="1">
                <a:solidFill>
                  <a:srgbClr val="002640"/>
                </a:solidFill>
                <a:latin typeface="Arial MT"/>
              </a:rPr>
              <a:t>WireMock</a:t>
            </a:r>
            <a:r>
              <a:rPr lang="es-ES" sz="2000" dirty="0">
                <a:solidFill>
                  <a:srgbClr val="002640"/>
                </a:solidFill>
                <a:latin typeface="Arial MT"/>
              </a:rPr>
              <a:t>) y publicados con cada </a:t>
            </a:r>
            <a:r>
              <a:rPr lang="es-ES" sz="2000" dirty="0" err="1">
                <a:solidFill>
                  <a:srgbClr val="002640"/>
                </a:solidFill>
                <a:latin typeface="Arial MT"/>
              </a:rPr>
              <a:t>release</a:t>
            </a:r>
            <a:r>
              <a:rPr lang="es-ES" sz="2000" dirty="0">
                <a:solidFill>
                  <a:srgbClr val="002640"/>
                </a:solidFill>
                <a:latin typeface="Arial MT"/>
              </a:rPr>
              <a:t> (imagen Docker o paquete).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54EA2E71-EA61-CE26-A3B3-F0D6E1A557F6}"/>
              </a:ext>
            </a:extLst>
          </p:cNvPr>
          <p:cNvSpPr txBox="1"/>
          <p:nvPr/>
        </p:nvSpPr>
        <p:spPr>
          <a:xfrm>
            <a:off x="3254134" y="4016231"/>
            <a:ext cx="7659957" cy="625075"/>
          </a:xfrm>
          <a:prstGeom prst="rect">
            <a:avLst/>
          </a:prstGeom>
        </p:spPr>
        <p:txBody>
          <a:bodyPr vert="horz" wrap="square" lIns="0" tIns="9430" rIns="0" bIns="0" rtlCol="0">
            <a:spAutoFit/>
          </a:bodyPr>
          <a:lstStyle/>
          <a:p>
            <a:pPr marL="240030" marR="3429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ES" sz="2000" dirty="0">
                <a:solidFill>
                  <a:srgbClr val="002640"/>
                </a:solidFill>
                <a:latin typeface="Arial MT"/>
              </a:rPr>
              <a:t>Semillas de </a:t>
            </a:r>
            <a:r>
              <a:rPr lang="es-ES" sz="2000" dirty="0" err="1">
                <a:solidFill>
                  <a:srgbClr val="002640"/>
                </a:solidFill>
                <a:latin typeface="Arial MT"/>
              </a:rPr>
              <a:t>payloads</a:t>
            </a:r>
            <a:r>
              <a:rPr lang="es-ES" sz="2000" dirty="0">
                <a:solidFill>
                  <a:srgbClr val="002640"/>
                </a:solidFill>
                <a:latin typeface="Arial MT"/>
              </a:rPr>
              <a:t> anonimizados para realismo (PII redactada).</a:t>
            </a:r>
            <a:endParaRPr sz="2000" dirty="0">
              <a:solidFill>
                <a:srgbClr val="002640"/>
              </a:solidFill>
              <a:latin typeface="Arial MT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47B8C52E-C7DE-536F-3F55-82EB1B7F7130}"/>
              </a:ext>
            </a:extLst>
          </p:cNvPr>
          <p:cNvSpPr/>
          <p:nvPr/>
        </p:nvSpPr>
        <p:spPr>
          <a:xfrm>
            <a:off x="609600" y="0"/>
            <a:ext cx="10972800" cy="1370743"/>
          </a:xfrm>
          <a:custGeom>
            <a:avLst/>
            <a:gdLst/>
            <a:ahLst/>
            <a:cxnLst/>
            <a:rect l="l" t="t" r="r" b="b"/>
            <a:pathLst>
              <a:path w="16256000" h="2030730">
                <a:moveTo>
                  <a:pt x="16256000" y="2030528"/>
                </a:moveTo>
                <a:lnTo>
                  <a:pt x="0" y="2030528"/>
                </a:lnTo>
                <a:lnTo>
                  <a:pt x="0" y="0"/>
                </a:lnTo>
                <a:lnTo>
                  <a:pt x="16256000" y="0"/>
                </a:lnTo>
                <a:lnTo>
                  <a:pt x="16256000" y="2030528"/>
                </a:lnTo>
                <a:close/>
              </a:path>
            </a:pathLst>
          </a:custGeom>
          <a:solidFill>
            <a:srgbClr val="002640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85DB830A-8979-212D-C1B9-462D13521A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9803" y="226168"/>
            <a:ext cx="10492394" cy="870431"/>
          </a:xfrm>
          <a:prstGeom prst="rect">
            <a:avLst/>
          </a:prstGeom>
        </p:spPr>
        <p:txBody>
          <a:bodyPr vert="horz" wrap="square" lIns="0" tIns="8573" rIns="0" bIns="0" rtlCol="0" anchor="ctr">
            <a:spAutoFit/>
          </a:bodyPr>
          <a:lstStyle/>
          <a:p>
            <a:pPr marL="8573">
              <a:lnSpc>
                <a:spcPct val="100000"/>
              </a:lnSpc>
              <a:spcBef>
                <a:spcPts val="68"/>
              </a:spcBef>
            </a:pPr>
            <a:r>
              <a:rPr lang="es-CO" sz="3600" dirty="0">
                <a:solidFill>
                  <a:schemeClr val="bg1"/>
                </a:solidFill>
                <a:latin typeface="Palatino Linotype"/>
              </a:rPr>
              <a:t>3. Soluciones técnicas estructurales (2–6 semanas)</a:t>
            </a:r>
            <a:br>
              <a:rPr lang="es-CO" dirty="0">
                <a:solidFill>
                  <a:schemeClr val="bg1"/>
                </a:solidFill>
                <a:latin typeface="Palatino Linotype"/>
              </a:rPr>
            </a:br>
            <a:r>
              <a:rPr lang="es-ES" sz="2000" spc="159" dirty="0">
                <a:solidFill>
                  <a:srgbClr val="FFAB4D"/>
                </a:solidFill>
              </a:rPr>
              <a:t>El </a:t>
            </a:r>
            <a:r>
              <a:rPr lang="es-ES" sz="2000" spc="159" dirty="0" err="1">
                <a:solidFill>
                  <a:srgbClr val="FFAB4D"/>
                </a:solidFill>
              </a:rPr>
              <a:t>mock</a:t>
            </a:r>
            <a:r>
              <a:rPr lang="es-ES" sz="2000" spc="159" dirty="0">
                <a:solidFill>
                  <a:srgbClr val="FFAB4D"/>
                </a:solidFill>
              </a:rPr>
              <a:t> como artefacto del </a:t>
            </a:r>
            <a:r>
              <a:rPr lang="es-ES" sz="2000" spc="159" dirty="0" err="1">
                <a:solidFill>
                  <a:srgbClr val="FFAB4D"/>
                </a:solidFill>
              </a:rPr>
              <a:t>release</a:t>
            </a:r>
            <a:r>
              <a:rPr lang="es-ES" sz="2000" spc="159" dirty="0">
                <a:solidFill>
                  <a:srgbClr val="FFAB4D"/>
                </a:solidFill>
              </a:rPr>
              <a:t> (no proyecto aparte)</a:t>
            </a:r>
            <a:endParaRPr sz="2000" dirty="0">
              <a:solidFill>
                <a:schemeClr val="bg1"/>
              </a:solidFill>
              <a:latin typeface="Palatino Linotype"/>
              <a:ea typeface="+mn-ea"/>
              <a:cs typeface="+mn-cs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1C5F873F-8A82-2FE1-BBD5-90A866360691}"/>
              </a:ext>
            </a:extLst>
          </p:cNvPr>
          <p:cNvSpPr txBox="1"/>
          <p:nvPr/>
        </p:nvSpPr>
        <p:spPr>
          <a:xfrm>
            <a:off x="835191" y="1819758"/>
            <a:ext cx="1884592" cy="468590"/>
          </a:xfrm>
          <a:prstGeom prst="rect">
            <a:avLst/>
          </a:prstGeom>
        </p:spPr>
        <p:txBody>
          <a:bodyPr vert="horz" wrap="square" lIns="0" tIns="6858" rIns="0" bIns="0" rtlCol="0">
            <a:spAutoFit/>
          </a:bodyPr>
          <a:lstStyle/>
          <a:p>
            <a:pPr marL="8573" marR="3429" algn="ctr">
              <a:lnSpc>
                <a:spcPts val="1829"/>
              </a:lnSpc>
              <a:spcBef>
                <a:spcPts val="54"/>
              </a:spcBef>
            </a:pPr>
            <a:r>
              <a:rPr lang="es-ES" sz="1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Fuente de verdad</a:t>
            </a:r>
          </a:p>
        </p:txBody>
      </p:sp>
      <p:grpSp>
        <p:nvGrpSpPr>
          <p:cNvPr id="14" name="object 14">
            <a:extLst>
              <a:ext uri="{FF2B5EF4-FFF2-40B4-BE49-F238E27FC236}">
                <a16:creationId xmlns:a16="http://schemas.microsoft.com/office/drawing/2014/main" id="{176300F1-C1F7-BC03-5130-93E5B9D3C0E7}"/>
              </a:ext>
            </a:extLst>
          </p:cNvPr>
          <p:cNvGrpSpPr/>
          <p:nvPr/>
        </p:nvGrpSpPr>
        <p:grpSpPr>
          <a:xfrm>
            <a:off x="1224345" y="2434516"/>
            <a:ext cx="1106282" cy="2256463"/>
            <a:chOff x="910734" y="3606690"/>
            <a:chExt cx="1638937" cy="3342909"/>
          </a:xfrm>
        </p:grpSpPr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E18949D8-1006-6DFC-DC00-DBD807C3F007}"/>
                </a:ext>
              </a:extLst>
            </p:cNvPr>
            <p:cNvSpPr/>
            <p:nvPr/>
          </p:nvSpPr>
          <p:spPr>
            <a:xfrm>
              <a:off x="910736" y="3606690"/>
              <a:ext cx="1638935" cy="0"/>
            </a:xfrm>
            <a:custGeom>
              <a:avLst/>
              <a:gdLst/>
              <a:ahLst/>
              <a:cxnLst/>
              <a:rect l="l" t="t" r="r" b="b"/>
              <a:pathLst>
                <a:path w="1638935">
                  <a:moveTo>
                    <a:pt x="0" y="0"/>
                  </a:moveTo>
                  <a:lnTo>
                    <a:pt x="1638855" y="1"/>
                  </a:lnTo>
                </a:path>
              </a:pathLst>
            </a:custGeom>
            <a:ln w="38100">
              <a:solidFill>
                <a:srgbClr val="FFAB4D"/>
              </a:solidFill>
            </a:ln>
          </p:spPr>
          <p:txBody>
            <a:bodyPr wrap="square" lIns="0" tIns="0" rIns="0" bIns="0" rtlCol="0"/>
            <a:lstStyle/>
            <a:p>
              <a:endParaRPr sz="1215"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AAB745C6-4AC8-D331-4AE5-68111D5E77BA}"/>
                </a:ext>
              </a:extLst>
            </p:cNvPr>
            <p:cNvSpPr/>
            <p:nvPr/>
          </p:nvSpPr>
          <p:spPr>
            <a:xfrm>
              <a:off x="910736" y="5344424"/>
              <a:ext cx="1638935" cy="0"/>
            </a:xfrm>
            <a:custGeom>
              <a:avLst/>
              <a:gdLst/>
              <a:ahLst/>
              <a:cxnLst/>
              <a:rect l="l" t="t" r="r" b="b"/>
              <a:pathLst>
                <a:path w="1638935">
                  <a:moveTo>
                    <a:pt x="0" y="0"/>
                  </a:moveTo>
                  <a:lnTo>
                    <a:pt x="1638855" y="1"/>
                  </a:lnTo>
                </a:path>
              </a:pathLst>
            </a:custGeom>
            <a:ln w="38100">
              <a:solidFill>
                <a:srgbClr val="FFAB4D"/>
              </a:solidFill>
            </a:ln>
          </p:spPr>
          <p:txBody>
            <a:bodyPr wrap="square" lIns="0" tIns="0" rIns="0" bIns="0" rtlCol="0"/>
            <a:lstStyle/>
            <a:p>
              <a:endParaRPr sz="1215" dirty="0"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D2BD6E55-A30C-E288-FDA8-350834F729A7}"/>
                </a:ext>
              </a:extLst>
            </p:cNvPr>
            <p:cNvSpPr/>
            <p:nvPr/>
          </p:nvSpPr>
          <p:spPr>
            <a:xfrm>
              <a:off x="910734" y="6949599"/>
              <a:ext cx="1638935" cy="0"/>
            </a:xfrm>
            <a:custGeom>
              <a:avLst/>
              <a:gdLst/>
              <a:ahLst/>
              <a:cxnLst/>
              <a:rect l="l" t="t" r="r" b="b"/>
              <a:pathLst>
                <a:path w="1638935">
                  <a:moveTo>
                    <a:pt x="0" y="0"/>
                  </a:moveTo>
                  <a:lnTo>
                    <a:pt x="1638855" y="1"/>
                  </a:lnTo>
                </a:path>
              </a:pathLst>
            </a:custGeom>
            <a:ln w="38100">
              <a:solidFill>
                <a:srgbClr val="FFAB4D"/>
              </a:solidFill>
            </a:ln>
          </p:spPr>
          <p:txBody>
            <a:bodyPr wrap="square" lIns="0" tIns="0" rIns="0" bIns="0" rtlCol="0"/>
            <a:lstStyle/>
            <a:p>
              <a:endParaRPr sz="1215"/>
            </a:p>
          </p:txBody>
        </p:sp>
      </p:grpSp>
      <p:sp>
        <p:nvSpPr>
          <p:cNvPr id="19" name="object 19">
            <a:extLst>
              <a:ext uri="{FF2B5EF4-FFF2-40B4-BE49-F238E27FC236}">
                <a16:creationId xmlns:a16="http://schemas.microsoft.com/office/drawing/2014/main" id="{D336732F-2573-AC07-8F1C-EC7F1940BC76}"/>
              </a:ext>
            </a:extLst>
          </p:cNvPr>
          <p:cNvSpPr txBox="1"/>
          <p:nvPr/>
        </p:nvSpPr>
        <p:spPr>
          <a:xfrm>
            <a:off x="969798" y="2971658"/>
            <a:ext cx="1677253" cy="468590"/>
          </a:xfrm>
          <a:prstGeom prst="rect">
            <a:avLst/>
          </a:prstGeom>
        </p:spPr>
        <p:txBody>
          <a:bodyPr vert="horz" wrap="square" lIns="0" tIns="6858" rIns="0" bIns="0" rtlCol="0">
            <a:spAutoFit/>
          </a:bodyPr>
          <a:lstStyle>
            <a:defPPr>
              <a:defRPr lang="es-CO"/>
            </a:defPPr>
            <a:lvl1pPr marL="8573" marR="3429" algn="ctr">
              <a:lnSpc>
                <a:spcPts val="1829"/>
              </a:lnSpc>
              <a:spcBef>
                <a:spcPts val="54"/>
              </a:spcBef>
              <a:defRPr sz="1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s-ES" dirty="0" err="1"/>
              <a:t>Mocks</a:t>
            </a:r>
            <a:r>
              <a:rPr lang="es-ES" dirty="0"/>
              <a:t> </a:t>
            </a:r>
            <a:r>
              <a:rPr lang="es-ES" dirty="0" err="1"/>
              <a:t>auto-generados</a:t>
            </a:r>
            <a:endParaRPr lang="es-ES" dirty="0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E24FDB01-9F25-9894-8183-9B006C65F7C5}"/>
              </a:ext>
            </a:extLst>
          </p:cNvPr>
          <p:cNvSpPr txBox="1"/>
          <p:nvPr/>
        </p:nvSpPr>
        <p:spPr>
          <a:xfrm>
            <a:off x="849051" y="4016231"/>
            <a:ext cx="1883059" cy="468590"/>
          </a:xfrm>
          <a:prstGeom prst="rect">
            <a:avLst/>
          </a:prstGeom>
        </p:spPr>
        <p:txBody>
          <a:bodyPr vert="horz" wrap="square" lIns="0" tIns="6858" rIns="0" bIns="0" rtlCol="0">
            <a:spAutoFit/>
          </a:bodyPr>
          <a:lstStyle/>
          <a:p>
            <a:pPr marL="8573" marR="3429" algn="ctr">
              <a:lnSpc>
                <a:spcPts val="1829"/>
              </a:lnSpc>
              <a:spcBef>
                <a:spcPts val="54"/>
              </a:spcBef>
            </a:pPr>
            <a:r>
              <a:rPr lang="es-ES" sz="1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Record</a:t>
            </a:r>
            <a:r>
              <a:rPr lang="es-ES" sz="1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-&amp;-replay opcional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79AF0E2A-FF31-DFF9-9BB0-C4871EFCFFA7}"/>
              </a:ext>
            </a:extLst>
          </p:cNvPr>
          <p:cNvSpPr txBox="1"/>
          <p:nvPr/>
        </p:nvSpPr>
        <p:spPr>
          <a:xfrm>
            <a:off x="796205" y="6359080"/>
            <a:ext cx="173593" cy="382605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>
              <a:spcBef>
                <a:spcPts val="68"/>
              </a:spcBef>
            </a:pPr>
            <a:r>
              <a:rPr sz="2430" spc="-34" dirty="0">
                <a:solidFill>
                  <a:srgbClr val="44546A"/>
                </a:solidFill>
                <a:latin typeface="Calibri"/>
                <a:cs typeface="Calibri"/>
              </a:rPr>
              <a:t>6</a:t>
            </a:r>
            <a:endParaRPr sz="2430">
              <a:latin typeface="Calibri"/>
              <a:cs typeface="Calibri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B46DE92-13A0-07C9-8EDA-2C7071DFF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169" y="4978595"/>
            <a:ext cx="8761905" cy="1697655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5D2A4685-E8A4-9C82-821E-4EE832E7076D}"/>
              </a:ext>
            </a:extLst>
          </p:cNvPr>
          <p:cNvSpPr txBox="1"/>
          <p:nvPr/>
        </p:nvSpPr>
        <p:spPr>
          <a:xfrm>
            <a:off x="3303711" y="5488730"/>
            <a:ext cx="71288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3" marR="3429">
              <a:spcBef>
                <a:spcPts val="68"/>
              </a:spcBef>
            </a:pPr>
            <a:r>
              <a:rPr lang="es-ES" sz="2000" b="1" spc="-7" dirty="0">
                <a:solidFill>
                  <a:srgbClr val="002640"/>
                </a:solidFill>
                <a:latin typeface="Verdana"/>
              </a:rPr>
              <a:t>Resultado: </a:t>
            </a:r>
            <a:r>
              <a:rPr lang="es-ES" sz="2000" spc="-7" dirty="0">
                <a:solidFill>
                  <a:srgbClr val="002640"/>
                </a:solidFill>
                <a:latin typeface="Verdana"/>
              </a:rPr>
              <a:t>el </a:t>
            </a:r>
            <a:r>
              <a:rPr lang="es-ES" sz="2000" spc="-7" dirty="0" err="1">
                <a:solidFill>
                  <a:srgbClr val="002640"/>
                </a:solidFill>
                <a:latin typeface="Verdana"/>
              </a:rPr>
              <a:t>mock</a:t>
            </a:r>
            <a:r>
              <a:rPr lang="es-ES" sz="2000" spc="-7" dirty="0">
                <a:solidFill>
                  <a:srgbClr val="002640"/>
                </a:solidFill>
                <a:latin typeface="Verdana"/>
              </a:rPr>
              <a:t> siempre está sincronizado porque nace de la misma </a:t>
            </a:r>
            <a:r>
              <a:rPr lang="es-ES" sz="2000" spc="-7" dirty="0" err="1">
                <a:solidFill>
                  <a:srgbClr val="002640"/>
                </a:solidFill>
                <a:latin typeface="Verdana"/>
              </a:rPr>
              <a:t>spec</a:t>
            </a:r>
            <a:r>
              <a:rPr lang="es-ES" sz="2000" spc="-7" dirty="0">
                <a:solidFill>
                  <a:srgbClr val="002640"/>
                </a:solidFill>
                <a:latin typeface="Verdana"/>
              </a:rPr>
              <a:t> que gatea el </a:t>
            </a:r>
            <a:r>
              <a:rPr lang="es-ES" sz="2000" spc="-7" dirty="0" err="1">
                <a:solidFill>
                  <a:srgbClr val="002640"/>
                </a:solidFill>
                <a:latin typeface="Verdana"/>
              </a:rPr>
              <a:t>release</a:t>
            </a:r>
            <a:r>
              <a:rPr lang="es-ES" sz="2000" spc="-7" dirty="0">
                <a:solidFill>
                  <a:srgbClr val="002640"/>
                </a:solidFill>
                <a:latin typeface="Verdan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9949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44B53-A3C6-78C2-8E1F-0FEE929B3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A4F383CA-B484-56E3-AF87-A912BA85C51E}"/>
              </a:ext>
            </a:extLst>
          </p:cNvPr>
          <p:cNvGrpSpPr/>
          <p:nvPr/>
        </p:nvGrpSpPr>
        <p:grpSpPr>
          <a:xfrm>
            <a:off x="609600" y="1188564"/>
            <a:ext cx="10973229" cy="5487686"/>
            <a:chOff x="-412" y="2030527"/>
            <a:chExt cx="16256635" cy="8129905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022AC181-CCA7-F97D-9DB1-35ACC5AF94A2}"/>
                </a:ext>
              </a:extLst>
            </p:cNvPr>
            <p:cNvSpPr/>
            <p:nvPr/>
          </p:nvSpPr>
          <p:spPr>
            <a:xfrm>
              <a:off x="3270473" y="2030527"/>
              <a:ext cx="12985750" cy="8129905"/>
            </a:xfrm>
            <a:custGeom>
              <a:avLst/>
              <a:gdLst/>
              <a:ahLst/>
              <a:cxnLst/>
              <a:rect l="l" t="t" r="r" b="b"/>
              <a:pathLst>
                <a:path w="12985750" h="8129905">
                  <a:moveTo>
                    <a:pt x="0" y="8129518"/>
                  </a:moveTo>
                  <a:lnTo>
                    <a:pt x="12985335" y="8129518"/>
                  </a:lnTo>
                  <a:lnTo>
                    <a:pt x="12985335" y="0"/>
                  </a:lnTo>
                  <a:lnTo>
                    <a:pt x="0" y="0"/>
                  </a:lnTo>
                  <a:lnTo>
                    <a:pt x="0" y="8129518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 sz="1215"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E7C99EB-B77E-AC7B-AE99-081A1F70DCC6}"/>
                </a:ext>
              </a:extLst>
            </p:cNvPr>
            <p:cNvSpPr/>
            <p:nvPr/>
          </p:nvSpPr>
          <p:spPr>
            <a:xfrm>
              <a:off x="-412" y="2030527"/>
              <a:ext cx="3270884" cy="8129905"/>
            </a:xfrm>
            <a:custGeom>
              <a:avLst/>
              <a:gdLst/>
              <a:ahLst/>
              <a:cxnLst/>
              <a:rect l="l" t="t" r="r" b="b"/>
              <a:pathLst>
                <a:path w="3270885" h="8129905">
                  <a:moveTo>
                    <a:pt x="0" y="8129518"/>
                  </a:moveTo>
                  <a:lnTo>
                    <a:pt x="3270473" y="8129518"/>
                  </a:lnTo>
                  <a:lnTo>
                    <a:pt x="3270473" y="0"/>
                  </a:lnTo>
                  <a:lnTo>
                    <a:pt x="0" y="0"/>
                  </a:lnTo>
                  <a:lnTo>
                    <a:pt x="0" y="8129518"/>
                  </a:lnTo>
                  <a:close/>
                </a:path>
              </a:pathLst>
            </a:custGeom>
            <a:solidFill>
              <a:srgbClr val="00415E"/>
            </a:solidFill>
          </p:spPr>
          <p:txBody>
            <a:bodyPr wrap="square" lIns="0" tIns="0" rIns="0" bIns="0" rtlCol="0"/>
            <a:lstStyle/>
            <a:p>
              <a:endParaRPr sz="1215"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52C1132-32E7-80B1-3B72-960E0B1F5D8D}"/>
                </a:ext>
              </a:extLst>
            </p:cNvPr>
            <p:cNvSpPr/>
            <p:nvPr/>
          </p:nvSpPr>
          <p:spPr>
            <a:xfrm>
              <a:off x="15532100" y="9468483"/>
              <a:ext cx="296545" cy="431800"/>
            </a:xfrm>
            <a:custGeom>
              <a:avLst/>
              <a:gdLst/>
              <a:ahLst/>
              <a:cxnLst/>
              <a:rect l="l" t="t" r="r" b="b"/>
              <a:pathLst>
                <a:path w="296544" h="431800">
                  <a:moveTo>
                    <a:pt x="296290" y="0"/>
                  </a:moveTo>
                  <a:lnTo>
                    <a:pt x="170180" y="0"/>
                  </a:lnTo>
                  <a:lnTo>
                    <a:pt x="0" y="431743"/>
                  </a:lnTo>
                  <a:lnTo>
                    <a:pt x="126111" y="431743"/>
                  </a:lnTo>
                  <a:lnTo>
                    <a:pt x="296290" y="0"/>
                  </a:lnTo>
                  <a:close/>
                </a:path>
              </a:pathLst>
            </a:custGeom>
            <a:solidFill>
              <a:srgbClr val="FFAB4D"/>
            </a:solidFill>
          </p:spPr>
          <p:txBody>
            <a:bodyPr wrap="square" lIns="0" tIns="0" rIns="0" bIns="0" rtlCol="0"/>
            <a:lstStyle/>
            <a:p>
              <a:endParaRPr sz="1215"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F272F501-6ACC-255A-BD20-70E5B50CA7CF}"/>
              </a:ext>
            </a:extLst>
          </p:cNvPr>
          <p:cNvSpPr txBox="1"/>
          <p:nvPr/>
        </p:nvSpPr>
        <p:spPr>
          <a:xfrm>
            <a:off x="3254134" y="1880878"/>
            <a:ext cx="7915879" cy="624210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240030" marR="3429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ES" sz="2000" dirty="0">
                <a:solidFill>
                  <a:srgbClr val="002640"/>
                </a:solidFill>
                <a:latin typeface="Arial MT"/>
              </a:rPr>
              <a:t>Nosotros escribimos </a:t>
            </a:r>
            <a:r>
              <a:rPr lang="es-ES" sz="2000" dirty="0" err="1">
                <a:solidFill>
                  <a:srgbClr val="002640"/>
                </a:solidFill>
                <a:latin typeface="Arial MT"/>
              </a:rPr>
              <a:t>Pact</a:t>
            </a:r>
            <a:r>
              <a:rPr lang="es-ES" sz="2000" dirty="0">
                <a:solidFill>
                  <a:srgbClr val="002640"/>
                </a:solidFill>
                <a:latin typeface="Arial MT"/>
              </a:rPr>
              <a:t>/CDC mínimos por interacción que usamos (códigos, campos, errores).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0D3A868-1B97-E589-C725-E7397E3D9602}"/>
              </a:ext>
            </a:extLst>
          </p:cNvPr>
          <p:cNvSpPr txBox="1"/>
          <p:nvPr/>
        </p:nvSpPr>
        <p:spPr>
          <a:xfrm>
            <a:off x="3254134" y="2845841"/>
            <a:ext cx="7952708" cy="633731"/>
          </a:xfrm>
          <a:prstGeom prst="rect">
            <a:avLst/>
          </a:prstGeom>
        </p:spPr>
        <p:txBody>
          <a:bodyPr vert="horz" wrap="square" lIns="0" tIns="18002" rIns="0" bIns="0" rtlCol="0">
            <a:spAutoFit/>
          </a:bodyPr>
          <a:lstStyle/>
          <a:p>
            <a:pPr marL="240030" marR="3429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ES" sz="2000" dirty="0">
                <a:solidFill>
                  <a:srgbClr val="002640"/>
                </a:solidFill>
                <a:latin typeface="Arial MT"/>
              </a:rPr>
              <a:t>Su CI debe pasar esos CDC antes de </a:t>
            </a:r>
            <a:r>
              <a:rPr lang="es-ES" sz="2000" dirty="0" err="1">
                <a:solidFill>
                  <a:srgbClr val="002640"/>
                </a:solidFill>
                <a:latin typeface="Arial MT"/>
              </a:rPr>
              <a:t>mergear</a:t>
            </a:r>
            <a:r>
              <a:rPr lang="es-ES" sz="2000" dirty="0">
                <a:solidFill>
                  <a:srgbClr val="002640"/>
                </a:solidFill>
                <a:latin typeface="Arial MT"/>
              </a:rPr>
              <a:t>. Nuestro CI publica contratos tras cada </a:t>
            </a:r>
            <a:r>
              <a:rPr lang="es-ES" sz="2000" dirty="0" err="1">
                <a:solidFill>
                  <a:srgbClr val="002640"/>
                </a:solidFill>
                <a:latin typeface="Arial MT"/>
              </a:rPr>
              <a:t>merge</a:t>
            </a:r>
            <a:r>
              <a:rPr lang="es-ES" sz="2000" dirty="0">
                <a:solidFill>
                  <a:srgbClr val="002640"/>
                </a:solidFill>
                <a:latin typeface="Arial MT"/>
              </a:rPr>
              <a:t>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9A39F3C-7053-DB01-FBD4-C55F34E3A21B}"/>
              </a:ext>
            </a:extLst>
          </p:cNvPr>
          <p:cNvSpPr txBox="1"/>
          <p:nvPr/>
        </p:nvSpPr>
        <p:spPr>
          <a:xfrm>
            <a:off x="3254134" y="4016231"/>
            <a:ext cx="7659957" cy="317299"/>
          </a:xfrm>
          <a:prstGeom prst="rect">
            <a:avLst/>
          </a:prstGeom>
        </p:spPr>
        <p:txBody>
          <a:bodyPr vert="horz" wrap="square" lIns="0" tIns="9430" rIns="0" bIns="0" rtlCol="0">
            <a:spAutoFit/>
          </a:bodyPr>
          <a:lstStyle/>
          <a:p>
            <a:pPr marL="240030" marR="3429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ES" sz="2000" dirty="0" err="1">
                <a:solidFill>
                  <a:srgbClr val="002640"/>
                </a:solidFill>
                <a:latin typeface="Arial MT"/>
              </a:rPr>
              <a:t>Badge</a:t>
            </a:r>
            <a:r>
              <a:rPr lang="es-ES" sz="2000" dirty="0">
                <a:solidFill>
                  <a:srgbClr val="002640"/>
                </a:solidFill>
                <a:latin typeface="Arial MT"/>
              </a:rPr>
              <a:t> en su repo: “</a:t>
            </a:r>
            <a:r>
              <a:rPr lang="es-ES" sz="2000" dirty="0" err="1">
                <a:solidFill>
                  <a:srgbClr val="002640"/>
                </a:solidFill>
                <a:latin typeface="Arial MT"/>
              </a:rPr>
              <a:t>Consumer</a:t>
            </a:r>
            <a:r>
              <a:rPr lang="es-ES" sz="2000" dirty="0">
                <a:solidFill>
                  <a:srgbClr val="002640"/>
                </a:solidFill>
                <a:latin typeface="Arial MT"/>
              </a:rPr>
              <a:t> </a:t>
            </a:r>
            <a:r>
              <a:rPr lang="es-ES" sz="2000" dirty="0" err="1">
                <a:solidFill>
                  <a:srgbClr val="002640"/>
                </a:solidFill>
                <a:latin typeface="Arial MT"/>
              </a:rPr>
              <a:t>contracts</a:t>
            </a:r>
            <a:r>
              <a:rPr lang="es-ES" sz="2000" dirty="0">
                <a:solidFill>
                  <a:srgbClr val="002640"/>
                </a:solidFill>
                <a:latin typeface="Arial MT"/>
              </a:rPr>
              <a:t>: </a:t>
            </a:r>
            <a:r>
              <a:rPr lang="es-ES" sz="2000" dirty="0" err="1">
                <a:solidFill>
                  <a:srgbClr val="002640"/>
                </a:solidFill>
                <a:latin typeface="Arial MT"/>
              </a:rPr>
              <a:t>green</a:t>
            </a:r>
            <a:r>
              <a:rPr lang="es-ES" sz="2000" dirty="0">
                <a:solidFill>
                  <a:srgbClr val="002640"/>
                </a:solidFill>
                <a:latin typeface="Arial MT"/>
              </a:rPr>
              <a:t>”.</a:t>
            </a: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63531821-4AD3-7A05-C159-4565124957DA}"/>
              </a:ext>
            </a:extLst>
          </p:cNvPr>
          <p:cNvSpPr/>
          <p:nvPr/>
        </p:nvSpPr>
        <p:spPr>
          <a:xfrm>
            <a:off x="609600" y="0"/>
            <a:ext cx="10972800" cy="1370743"/>
          </a:xfrm>
          <a:custGeom>
            <a:avLst/>
            <a:gdLst/>
            <a:ahLst/>
            <a:cxnLst/>
            <a:rect l="l" t="t" r="r" b="b"/>
            <a:pathLst>
              <a:path w="16256000" h="2030730">
                <a:moveTo>
                  <a:pt x="16256000" y="2030528"/>
                </a:moveTo>
                <a:lnTo>
                  <a:pt x="0" y="2030528"/>
                </a:lnTo>
                <a:lnTo>
                  <a:pt x="0" y="0"/>
                </a:lnTo>
                <a:lnTo>
                  <a:pt x="16256000" y="0"/>
                </a:lnTo>
                <a:lnTo>
                  <a:pt x="16256000" y="2030528"/>
                </a:lnTo>
                <a:close/>
              </a:path>
            </a:pathLst>
          </a:custGeom>
          <a:solidFill>
            <a:srgbClr val="002640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1973813E-38A5-85DF-CE67-D458D0F01C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9803" y="226168"/>
            <a:ext cx="10492394" cy="870431"/>
          </a:xfrm>
          <a:prstGeom prst="rect">
            <a:avLst/>
          </a:prstGeom>
        </p:spPr>
        <p:txBody>
          <a:bodyPr vert="horz" wrap="square" lIns="0" tIns="8573" rIns="0" bIns="0" rtlCol="0" anchor="ctr">
            <a:spAutoFit/>
          </a:bodyPr>
          <a:lstStyle/>
          <a:p>
            <a:pPr marL="8573">
              <a:lnSpc>
                <a:spcPct val="100000"/>
              </a:lnSpc>
              <a:spcBef>
                <a:spcPts val="68"/>
              </a:spcBef>
            </a:pPr>
            <a:r>
              <a:rPr lang="es-CO" sz="3600" dirty="0">
                <a:solidFill>
                  <a:schemeClr val="bg1"/>
                </a:solidFill>
                <a:latin typeface="Palatino Linotype"/>
              </a:rPr>
              <a:t>3. Soluciones técnicas estructurales (2–6 semanas)</a:t>
            </a:r>
            <a:br>
              <a:rPr lang="es-CO" sz="4050" dirty="0">
                <a:solidFill>
                  <a:schemeClr val="bg1"/>
                </a:solidFill>
                <a:latin typeface="Palatino Linotype"/>
              </a:rPr>
            </a:br>
            <a:r>
              <a:rPr lang="es-ES" sz="2000" spc="159" dirty="0">
                <a:solidFill>
                  <a:srgbClr val="FFAB4D"/>
                </a:solidFill>
              </a:rPr>
              <a:t>Contratos dirigidos por el consumidor (CDC)</a:t>
            </a:r>
            <a:endParaRPr sz="2000" dirty="0">
              <a:solidFill>
                <a:schemeClr val="bg1"/>
              </a:solidFill>
              <a:latin typeface="Palatino Linotype"/>
              <a:ea typeface="+mn-ea"/>
              <a:cs typeface="+mn-cs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6FD1BF53-0C5C-C246-7C58-0864A73E5610}"/>
              </a:ext>
            </a:extLst>
          </p:cNvPr>
          <p:cNvSpPr txBox="1"/>
          <p:nvPr/>
        </p:nvSpPr>
        <p:spPr>
          <a:xfrm>
            <a:off x="835191" y="1819758"/>
            <a:ext cx="1884592" cy="468590"/>
          </a:xfrm>
          <a:prstGeom prst="rect">
            <a:avLst/>
          </a:prstGeom>
        </p:spPr>
        <p:txBody>
          <a:bodyPr vert="horz" wrap="square" lIns="0" tIns="6858" rIns="0" bIns="0" rtlCol="0">
            <a:spAutoFit/>
          </a:bodyPr>
          <a:lstStyle/>
          <a:p>
            <a:pPr marL="8573" marR="3429" algn="ctr">
              <a:lnSpc>
                <a:spcPts val="1829"/>
              </a:lnSpc>
              <a:spcBef>
                <a:spcPts val="54"/>
              </a:spcBef>
            </a:pPr>
            <a:r>
              <a:rPr lang="es-ES" sz="1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Pact</a:t>
            </a:r>
            <a:r>
              <a:rPr lang="es-ES" sz="1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/CDC mínimos</a:t>
            </a:r>
          </a:p>
        </p:txBody>
      </p:sp>
      <p:grpSp>
        <p:nvGrpSpPr>
          <p:cNvPr id="14" name="object 14">
            <a:extLst>
              <a:ext uri="{FF2B5EF4-FFF2-40B4-BE49-F238E27FC236}">
                <a16:creationId xmlns:a16="http://schemas.microsoft.com/office/drawing/2014/main" id="{2037F189-F66A-AE0E-7A57-F2D10816CD07}"/>
              </a:ext>
            </a:extLst>
          </p:cNvPr>
          <p:cNvGrpSpPr/>
          <p:nvPr/>
        </p:nvGrpSpPr>
        <p:grpSpPr>
          <a:xfrm>
            <a:off x="1224345" y="2434516"/>
            <a:ext cx="1106282" cy="2256463"/>
            <a:chOff x="910734" y="3606690"/>
            <a:chExt cx="1638937" cy="3342909"/>
          </a:xfrm>
        </p:grpSpPr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F3F86A7A-536F-7EFF-956B-B6EB01DFE8EB}"/>
                </a:ext>
              </a:extLst>
            </p:cNvPr>
            <p:cNvSpPr/>
            <p:nvPr/>
          </p:nvSpPr>
          <p:spPr>
            <a:xfrm>
              <a:off x="910736" y="3606690"/>
              <a:ext cx="1638935" cy="0"/>
            </a:xfrm>
            <a:custGeom>
              <a:avLst/>
              <a:gdLst/>
              <a:ahLst/>
              <a:cxnLst/>
              <a:rect l="l" t="t" r="r" b="b"/>
              <a:pathLst>
                <a:path w="1638935">
                  <a:moveTo>
                    <a:pt x="0" y="0"/>
                  </a:moveTo>
                  <a:lnTo>
                    <a:pt x="1638855" y="1"/>
                  </a:lnTo>
                </a:path>
              </a:pathLst>
            </a:custGeom>
            <a:ln w="38100">
              <a:solidFill>
                <a:srgbClr val="FFAB4D"/>
              </a:solidFill>
            </a:ln>
          </p:spPr>
          <p:txBody>
            <a:bodyPr wrap="square" lIns="0" tIns="0" rIns="0" bIns="0" rtlCol="0"/>
            <a:lstStyle/>
            <a:p>
              <a:endParaRPr sz="1215"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208F251E-3184-4C1B-2D9D-325222E7A6F5}"/>
                </a:ext>
              </a:extLst>
            </p:cNvPr>
            <p:cNvSpPr/>
            <p:nvPr/>
          </p:nvSpPr>
          <p:spPr>
            <a:xfrm>
              <a:off x="910736" y="5344424"/>
              <a:ext cx="1638935" cy="0"/>
            </a:xfrm>
            <a:custGeom>
              <a:avLst/>
              <a:gdLst/>
              <a:ahLst/>
              <a:cxnLst/>
              <a:rect l="l" t="t" r="r" b="b"/>
              <a:pathLst>
                <a:path w="1638935">
                  <a:moveTo>
                    <a:pt x="0" y="0"/>
                  </a:moveTo>
                  <a:lnTo>
                    <a:pt x="1638855" y="1"/>
                  </a:lnTo>
                </a:path>
              </a:pathLst>
            </a:custGeom>
            <a:ln w="38100">
              <a:solidFill>
                <a:srgbClr val="FFAB4D"/>
              </a:solidFill>
            </a:ln>
          </p:spPr>
          <p:txBody>
            <a:bodyPr wrap="square" lIns="0" tIns="0" rIns="0" bIns="0" rtlCol="0"/>
            <a:lstStyle/>
            <a:p>
              <a:endParaRPr sz="1215" dirty="0"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6D238FFD-7B0B-B02A-2329-5592639F7C43}"/>
                </a:ext>
              </a:extLst>
            </p:cNvPr>
            <p:cNvSpPr/>
            <p:nvPr/>
          </p:nvSpPr>
          <p:spPr>
            <a:xfrm>
              <a:off x="910734" y="6949599"/>
              <a:ext cx="1638935" cy="0"/>
            </a:xfrm>
            <a:custGeom>
              <a:avLst/>
              <a:gdLst/>
              <a:ahLst/>
              <a:cxnLst/>
              <a:rect l="l" t="t" r="r" b="b"/>
              <a:pathLst>
                <a:path w="1638935">
                  <a:moveTo>
                    <a:pt x="0" y="0"/>
                  </a:moveTo>
                  <a:lnTo>
                    <a:pt x="1638855" y="1"/>
                  </a:lnTo>
                </a:path>
              </a:pathLst>
            </a:custGeom>
            <a:ln w="38100">
              <a:solidFill>
                <a:srgbClr val="FFAB4D"/>
              </a:solidFill>
            </a:ln>
          </p:spPr>
          <p:txBody>
            <a:bodyPr wrap="square" lIns="0" tIns="0" rIns="0" bIns="0" rtlCol="0"/>
            <a:lstStyle/>
            <a:p>
              <a:endParaRPr sz="1215"/>
            </a:p>
          </p:txBody>
        </p:sp>
      </p:grpSp>
      <p:sp>
        <p:nvSpPr>
          <p:cNvPr id="19" name="object 19">
            <a:extLst>
              <a:ext uri="{FF2B5EF4-FFF2-40B4-BE49-F238E27FC236}">
                <a16:creationId xmlns:a16="http://schemas.microsoft.com/office/drawing/2014/main" id="{6CAAC463-3983-36D7-0E8C-8222DA3AF1C6}"/>
              </a:ext>
            </a:extLst>
          </p:cNvPr>
          <p:cNvSpPr txBox="1"/>
          <p:nvPr/>
        </p:nvSpPr>
        <p:spPr>
          <a:xfrm>
            <a:off x="969798" y="2971658"/>
            <a:ext cx="1677253" cy="468590"/>
          </a:xfrm>
          <a:prstGeom prst="rect">
            <a:avLst/>
          </a:prstGeom>
        </p:spPr>
        <p:txBody>
          <a:bodyPr vert="horz" wrap="square" lIns="0" tIns="6858" rIns="0" bIns="0" rtlCol="0">
            <a:spAutoFit/>
          </a:bodyPr>
          <a:lstStyle>
            <a:defPPr>
              <a:defRPr lang="es-CO"/>
            </a:defPPr>
            <a:lvl1pPr marL="8573" marR="3429" algn="ctr">
              <a:lnSpc>
                <a:spcPts val="1829"/>
              </a:lnSpc>
              <a:spcBef>
                <a:spcPts val="54"/>
              </a:spcBef>
              <a:defRPr sz="1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s-ES" dirty="0"/>
              <a:t>CDC antes de </a:t>
            </a:r>
            <a:r>
              <a:rPr lang="es-ES" dirty="0" err="1"/>
              <a:t>mergear</a:t>
            </a:r>
            <a:r>
              <a:rPr lang="es-ES" dirty="0"/>
              <a:t>.</a:t>
            </a: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14CFB377-6042-5B95-3644-DD2B406E6D99}"/>
              </a:ext>
            </a:extLst>
          </p:cNvPr>
          <p:cNvSpPr txBox="1"/>
          <p:nvPr/>
        </p:nvSpPr>
        <p:spPr>
          <a:xfrm>
            <a:off x="796205" y="4120096"/>
            <a:ext cx="1883059" cy="468590"/>
          </a:xfrm>
          <a:prstGeom prst="rect">
            <a:avLst/>
          </a:prstGeom>
        </p:spPr>
        <p:txBody>
          <a:bodyPr vert="horz" wrap="square" lIns="0" tIns="6858" rIns="0" bIns="0" rtlCol="0">
            <a:spAutoFit/>
          </a:bodyPr>
          <a:lstStyle/>
          <a:p>
            <a:pPr marL="8573" marR="3429" algn="ctr">
              <a:lnSpc>
                <a:spcPts val="1829"/>
              </a:lnSpc>
              <a:spcBef>
                <a:spcPts val="54"/>
              </a:spcBef>
            </a:pPr>
            <a:r>
              <a:rPr lang="es-ES" sz="1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Badge</a:t>
            </a:r>
            <a:r>
              <a:rPr lang="es-ES" sz="1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en su repo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76CD2F64-9AC6-4736-BEF0-7E4DA160817B}"/>
              </a:ext>
            </a:extLst>
          </p:cNvPr>
          <p:cNvSpPr txBox="1"/>
          <p:nvPr/>
        </p:nvSpPr>
        <p:spPr>
          <a:xfrm>
            <a:off x="796205" y="6359080"/>
            <a:ext cx="173593" cy="382605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>
              <a:spcBef>
                <a:spcPts val="68"/>
              </a:spcBef>
            </a:pPr>
            <a:r>
              <a:rPr sz="2430" spc="-34" dirty="0">
                <a:solidFill>
                  <a:srgbClr val="44546A"/>
                </a:solidFill>
                <a:latin typeface="Calibri"/>
                <a:cs typeface="Calibri"/>
              </a:rPr>
              <a:t>6</a:t>
            </a:r>
            <a:endParaRPr sz="2430">
              <a:latin typeface="Calibri"/>
              <a:cs typeface="Calibri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B48DCAA-8B9B-5D39-05C6-F253EB9F6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169" y="4978595"/>
            <a:ext cx="8761905" cy="1697655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463EFA2C-A7C3-33E2-5258-1A22B91D3FEA}"/>
              </a:ext>
            </a:extLst>
          </p:cNvPr>
          <p:cNvSpPr txBox="1"/>
          <p:nvPr/>
        </p:nvSpPr>
        <p:spPr>
          <a:xfrm>
            <a:off x="3303711" y="5488730"/>
            <a:ext cx="71288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3" marR="3429">
              <a:spcBef>
                <a:spcPts val="68"/>
              </a:spcBef>
            </a:pPr>
            <a:r>
              <a:rPr lang="es-ES" sz="2000" b="1" spc="-7" dirty="0">
                <a:solidFill>
                  <a:srgbClr val="002640"/>
                </a:solidFill>
                <a:latin typeface="Verdana"/>
              </a:rPr>
              <a:t>Resultado: </a:t>
            </a:r>
            <a:r>
              <a:rPr lang="es-ES" sz="2000" spc="-7" dirty="0">
                <a:solidFill>
                  <a:srgbClr val="002640"/>
                </a:solidFill>
                <a:latin typeface="Verdana"/>
              </a:rPr>
              <a:t>un </a:t>
            </a:r>
            <a:r>
              <a:rPr lang="es-ES" sz="2000" spc="-7" dirty="0" err="1">
                <a:solidFill>
                  <a:srgbClr val="002640"/>
                </a:solidFill>
                <a:latin typeface="Verdana"/>
              </a:rPr>
              <a:t>breaking</a:t>
            </a:r>
            <a:r>
              <a:rPr lang="es-ES" sz="2000" spc="-7" dirty="0">
                <a:solidFill>
                  <a:srgbClr val="002640"/>
                </a:solidFill>
                <a:latin typeface="Verdana"/>
              </a:rPr>
              <a:t> </a:t>
            </a:r>
            <a:r>
              <a:rPr lang="es-ES" sz="2000" spc="-7" dirty="0" err="1">
                <a:solidFill>
                  <a:srgbClr val="002640"/>
                </a:solidFill>
                <a:latin typeface="Verdana"/>
              </a:rPr>
              <a:t>change</a:t>
            </a:r>
            <a:r>
              <a:rPr lang="es-ES" sz="2000" spc="-7" dirty="0">
                <a:solidFill>
                  <a:srgbClr val="002640"/>
                </a:solidFill>
                <a:latin typeface="Verdana"/>
              </a:rPr>
              <a:t> nos bloquea su PR (no nuestra </a:t>
            </a:r>
            <a:r>
              <a:rPr lang="es-ES" sz="2000" spc="-7" dirty="0" err="1">
                <a:solidFill>
                  <a:srgbClr val="002640"/>
                </a:solidFill>
                <a:latin typeface="Verdana"/>
              </a:rPr>
              <a:t>staging</a:t>
            </a:r>
            <a:r>
              <a:rPr lang="es-ES" sz="2000" spc="-7" dirty="0">
                <a:solidFill>
                  <a:srgbClr val="002640"/>
                </a:solidFill>
                <a:latin typeface="Verdana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2787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1270535"/>
            <a:ext cx="10972800" cy="5587465"/>
            <a:chOff x="3270473" y="1942454"/>
            <a:chExt cx="12985750" cy="8217978"/>
          </a:xfrm>
        </p:grpSpPr>
        <p:sp>
          <p:nvSpPr>
            <p:cNvPr id="3" name="object 3"/>
            <p:cNvSpPr/>
            <p:nvPr/>
          </p:nvSpPr>
          <p:spPr>
            <a:xfrm>
              <a:off x="3270473" y="2030527"/>
              <a:ext cx="12985750" cy="8129905"/>
            </a:xfrm>
            <a:custGeom>
              <a:avLst/>
              <a:gdLst/>
              <a:ahLst/>
              <a:cxnLst/>
              <a:rect l="l" t="t" r="r" b="b"/>
              <a:pathLst>
                <a:path w="12985750" h="8129905">
                  <a:moveTo>
                    <a:pt x="0" y="8129518"/>
                  </a:moveTo>
                  <a:lnTo>
                    <a:pt x="12985335" y="8129518"/>
                  </a:lnTo>
                  <a:lnTo>
                    <a:pt x="12985335" y="0"/>
                  </a:lnTo>
                  <a:lnTo>
                    <a:pt x="0" y="0"/>
                  </a:lnTo>
                  <a:lnTo>
                    <a:pt x="0" y="8129518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 sz="1215"/>
            </a:p>
          </p:txBody>
        </p:sp>
        <p:sp>
          <p:nvSpPr>
            <p:cNvPr id="4" name="object 4"/>
            <p:cNvSpPr/>
            <p:nvPr/>
          </p:nvSpPr>
          <p:spPr>
            <a:xfrm>
              <a:off x="13830041" y="1942454"/>
              <a:ext cx="2426181" cy="8129906"/>
            </a:xfrm>
            <a:custGeom>
              <a:avLst/>
              <a:gdLst/>
              <a:ahLst/>
              <a:cxnLst/>
              <a:rect l="l" t="t" r="r" b="b"/>
              <a:pathLst>
                <a:path w="3270885" h="8129905">
                  <a:moveTo>
                    <a:pt x="0" y="8129518"/>
                  </a:moveTo>
                  <a:lnTo>
                    <a:pt x="3270473" y="8129518"/>
                  </a:lnTo>
                  <a:lnTo>
                    <a:pt x="3270473" y="0"/>
                  </a:lnTo>
                  <a:lnTo>
                    <a:pt x="0" y="0"/>
                  </a:lnTo>
                  <a:lnTo>
                    <a:pt x="0" y="8129518"/>
                  </a:lnTo>
                  <a:close/>
                </a:path>
              </a:pathLst>
            </a:custGeom>
            <a:solidFill>
              <a:srgbClr val="00415E"/>
            </a:solidFill>
          </p:spPr>
          <p:txBody>
            <a:bodyPr wrap="square" lIns="0" tIns="0" rIns="0" bIns="0" rtlCol="0"/>
            <a:lstStyle/>
            <a:p>
              <a:endParaRPr sz="1215"/>
            </a:p>
          </p:txBody>
        </p:sp>
        <p:sp>
          <p:nvSpPr>
            <p:cNvPr id="5" name="object 5"/>
            <p:cNvSpPr/>
            <p:nvPr/>
          </p:nvSpPr>
          <p:spPr>
            <a:xfrm>
              <a:off x="15532100" y="9468483"/>
              <a:ext cx="296545" cy="431800"/>
            </a:xfrm>
            <a:custGeom>
              <a:avLst/>
              <a:gdLst/>
              <a:ahLst/>
              <a:cxnLst/>
              <a:rect l="l" t="t" r="r" b="b"/>
              <a:pathLst>
                <a:path w="296544" h="431800">
                  <a:moveTo>
                    <a:pt x="296290" y="0"/>
                  </a:moveTo>
                  <a:lnTo>
                    <a:pt x="170180" y="0"/>
                  </a:lnTo>
                  <a:lnTo>
                    <a:pt x="0" y="431743"/>
                  </a:lnTo>
                  <a:lnTo>
                    <a:pt x="126111" y="431743"/>
                  </a:lnTo>
                  <a:lnTo>
                    <a:pt x="296290" y="0"/>
                  </a:lnTo>
                  <a:close/>
                </a:path>
              </a:pathLst>
            </a:custGeom>
            <a:solidFill>
              <a:srgbClr val="FFAB4D"/>
            </a:solidFill>
          </p:spPr>
          <p:txBody>
            <a:bodyPr wrap="square" lIns="0" tIns="0" rIns="0" bIns="0" rtlCol="0"/>
            <a:lstStyle/>
            <a:p>
              <a:endParaRPr sz="1215"/>
            </a:p>
          </p:txBody>
        </p:sp>
      </p:grpSp>
      <p:graphicFrame>
        <p:nvGraphicFramePr>
          <p:cNvPr id="23" name="Diagrama 22">
            <a:extLst>
              <a:ext uri="{FF2B5EF4-FFF2-40B4-BE49-F238E27FC236}">
                <a16:creationId xmlns:a16="http://schemas.microsoft.com/office/drawing/2014/main" id="{35FDCC41-2AAC-B849-E528-43C0DE80AE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485197"/>
              </p:ext>
            </p:extLst>
          </p:nvPr>
        </p:nvGraphicFramePr>
        <p:xfrm>
          <a:off x="969798" y="1920841"/>
          <a:ext cx="8149150" cy="4012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950636" y="6423888"/>
            <a:ext cx="1344597" cy="102208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>
              <a:spcBef>
                <a:spcPts val="68"/>
              </a:spcBef>
              <a:tabLst>
                <a:tab pos="162449" algn="l"/>
              </a:tabLst>
            </a:pPr>
            <a:r>
              <a:rPr sz="608" spc="-17" dirty="0">
                <a:solidFill>
                  <a:srgbClr val="7F7F7F"/>
                </a:solidFill>
                <a:latin typeface="Arial MT"/>
                <a:cs typeface="Arial MT"/>
              </a:rPr>
              <a:t>1.</a:t>
            </a:r>
            <a:r>
              <a:rPr sz="608" dirty="0">
                <a:solidFill>
                  <a:srgbClr val="7F7F7F"/>
                </a:solidFill>
                <a:latin typeface="Arial MT"/>
                <a:cs typeface="Arial MT"/>
              </a:rPr>
              <a:t>	</a:t>
            </a:r>
            <a:r>
              <a:rPr sz="608" spc="7" dirty="0">
                <a:solidFill>
                  <a:srgbClr val="7F7F7F"/>
                </a:solidFill>
                <a:latin typeface="Arial MT"/>
                <a:cs typeface="Arial MT"/>
              </a:rPr>
              <a:t>Refer</a:t>
            </a:r>
            <a:r>
              <a:rPr sz="608" spc="24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608" spc="7" dirty="0">
                <a:solidFill>
                  <a:srgbClr val="7F7F7F"/>
                </a:solidFill>
                <a:latin typeface="Arial MT"/>
                <a:cs typeface="Arial MT"/>
              </a:rPr>
              <a:t>to</a:t>
            </a:r>
            <a:r>
              <a:rPr sz="608" spc="34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608" spc="7" dirty="0">
                <a:solidFill>
                  <a:srgbClr val="7F7F7F"/>
                </a:solidFill>
                <a:latin typeface="Arial MT"/>
                <a:cs typeface="Arial MT"/>
              </a:rPr>
              <a:t>page</a:t>
            </a:r>
            <a:r>
              <a:rPr sz="608" spc="2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608" spc="7" dirty="0">
                <a:solidFill>
                  <a:srgbClr val="7F7F7F"/>
                </a:solidFill>
                <a:latin typeface="Arial MT"/>
                <a:cs typeface="Arial MT"/>
              </a:rPr>
              <a:t>7</a:t>
            </a:r>
            <a:r>
              <a:rPr sz="608" spc="30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608" spc="7" dirty="0">
                <a:solidFill>
                  <a:srgbClr val="7F7F7F"/>
                </a:solidFill>
                <a:latin typeface="Arial MT"/>
                <a:cs typeface="Arial MT"/>
              </a:rPr>
              <a:t>for</a:t>
            </a:r>
            <a:r>
              <a:rPr sz="608" spc="27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608" spc="7" dirty="0">
                <a:solidFill>
                  <a:srgbClr val="7F7F7F"/>
                </a:solidFill>
                <a:latin typeface="Arial MT"/>
                <a:cs typeface="Arial MT"/>
              </a:rPr>
              <a:t>further</a:t>
            </a:r>
            <a:r>
              <a:rPr sz="608" spc="27" dirty="0">
                <a:solidFill>
                  <a:srgbClr val="7F7F7F"/>
                </a:solidFill>
                <a:latin typeface="Arial MT"/>
                <a:cs typeface="Arial MT"/>
              </a:rPr>
              <a:t> </a:t>
            </a:r>
            <a:r>
              <a:rPr sz="608" spc="-7" dirty="0">
                <a:solidFill>
                  <a:srgbClr val="7F7F7F"/>
                </a:solidFill>
                <a:latin typeface="Arial MT"/>
                <a:cs typeface="Arial MT"/>
              </a:rPr>
              <a:t>detail.</a:t>
            </a:r>
            <a:endParaRPr sz="608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9600" y="0"/>
            <a:ext cx="10972800" cy="1370743"/>
          </a:xfrm>
          <a:custGeom>
            <a:avLst/>
            <a:gdLst/>
            <a:ahLst/>
            <a:cxnLst/>
            <a:rect l="l" t="t" r="r" b="b"/>
            <a:pathLst>
              <a:path w="16256000" h="2030730">
                <a:moveTo>
                  <a:pt x="16256000" y="2030528"/>
                </a:moveTo>
                <a:lnTo>
                  <a:pt x="0" y="2030528"/>
                </a:lnTo>
                <a:lnTo>
                  <a:pt x="0" y="0"/>
                </a:lnTo>
                <a:lnTo>
                  <a:pt x="16256000" y="0"/>
                </a:lnTo>
                <a:lnTo>
                  <a:pt x="16256000" y="2030528"/>
                </a:lnTo>
                <a:close/>
              </a:path>
            </a:pathLst>
          </a:custGeom>
          <a:solidFill>
            <a:srgbClr val="002640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55370" y="397711"/>
            <a:ext cx="8652475" cy="685765"/>
          </a:xfrm>
          <a:prstGeom prst="rect">
            <a:avLst/>
          </a:prstGeom>
        </p:spPr>
        <p:txBody>
          <a:bodyPr vert="horz" wrap="square" lIns="0" tIns="8573" rIns="0" bIns="0" rtlCol="0" anchor="ctr">
            <a:spAutoFit/>
          </a:bodyPr>
          <a:lstStyle/>
          <a:p>
            <a:pPr marL="8573">
              <a:lnSpc>
                <a:spcPct val="100000"/>
              </a:lnSpc>
              <a:spcBef>
                <a:spcPts val="68"/>
              </a:spcBef>
            </a:pPr>
            <a:r>
              <a:rPr lang="es-CO" spc="159" dirty="0">
                <a:solidFill>
                  <a:srgbClr val="FFAB4D"/>
                </a:solidFill>
              </a:rPr>
              <a:t>4. Gobernanza Ajustada</a:t>
            </a:r>
            <a:endParaRPr spc="34" dirty="0">
              <a:solidFill>
                <a:srgbClr val="CFD9DE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609600" y="0"/>
            <a:ext cx="10972800" cy="1370743"/>
          </a:xfrm>
          <a:custGeom>
            <a:avLst/>
            <a:gdLst/>
            <a:ahLst/>
            <a:cxnLst/>
            <a:rect l="l" t="t" r="r" b="b"/>
            <a:pathLst>
              <a:path w="16256000" h="2030730">
                <a:moveTo>
                  <a:pt x="16256000" y="2030528"/>
                </a:moveTo>
                <a:lnTo>
                  <a:pt x="0" y="2030528"/>
                </a:lnTo>
                <a:lnTo>
                  <a:pt x="0" y="0"/>
                </a:lnTo>
                <a:lnTo>
                  <a:pt x="16256000" y="0"/>
                </a:lnTo>
                <a:lnTo>
                  <a:pt x="16256000" y="2030528"/>
                </a:lnTo>
                <a:close/>
              </a:path>
            </a:pathLst>
          </a:custGeom>
          <a:solidFill>
            <a:srgbClr val="002640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69798" y="413686"/>
            <a:ext cx="10123970" cy="562655"/>
          </a:xfrm>
          <a:prstGeom prst="rect">
            <a:avLst/>
          </a:prstGeom>
        </p:spPr>
        <p:txBody>
          <a:bodyPr vert="horz" wrap="square" lIns="0" tIns="8573" rIns="0" bIns="0" rtlCol="0" anchor="ctr">
            <a:spAutoFit/>
          </a:bodyPr>
          <a:lstStyle/>
          <a:p>
            <a:pPr marL="8573">
              <a:lnSpc>
                <a:spcPct val="100000"/>
              </a:lnSpc>
              <a:spcBef>
                <a:spcPts val="68"/>
              </a:spcBef>
            </a:pPr>
            <a:r>
              <a:rPr lang="es-ES" sz="3600" dirty="0">
                <a:solidFill>
                  <a:schemeClr val="bg1"/>
                </a:solidFill>
                <a:latin typeface="Palatino Linotype"/>
              </a:rPr>
              <a:t>5. Objeciones probables y cómo responder ( 1/2 )</a:t>
            </a:r>
            <a:endParaRPr spc="34" dirty="0">
              <a:solidFill>
                <a:srgbClr val="CFD9DE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9F39DF6-7A3C-F4D7-01EC-2B28BE524311}"/>
              </a:ext>
            </a:extLst>
          </p:cNvPr>
          <p:cNvSpPr txBox="1"/>
          <p:nvPr/>
        </p:nvSpPr>
        <p:spPr>
          <a:xfrm>
            <a:off x="796205" y="1882687"/>
            <a:ext cx="10766120" cy="4421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0030" marR="3429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ES" sz="2000" b="1" i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“No tenemos tiempo para mantener </a:t>
            </a:r>
            <a:r>
              <a:rPr lang="es-ES" sz="2000" b="1" i="1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mocks</a:t>
            </a:r>
            <a:r>
              <a:rPr lang="es-ES" sz="2000" b="1" i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.”</a:t>
            </a:r>
            <a:br>
              <a:rPr lang="es-ES" sz="20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0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— Respuesta: “Justo por eso los </a:t>
            </a:r>
            <a:r>
              <a:rPr lang="es-ES" sz="2000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auto-generamos</a:t>
            </a:r>
            <a:r>
              <a:rPr lang="es-ES" sz="20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desde la </a:t>
            </a:r>
            <a:r>
              <a:rPr lang="es-ES" sz="2000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spec</a:t>
            </a:r>
            <a:r>
              <a:rPr lang="es-ES" sz="20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Nosotros montamos el pipeline; para ustedes es publicar la </a:t>
            </a:r>
            <a:r>
              <a:rPr lang="es-ES" sz="2000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spec</a:t>
            </a:r>
            <a:r>
              <a:rPr lang="es-ES" sz="20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y revisar </a:t>
            </a:r>
            <a:r>
              <a:rPr lang="es-ES" sz="2000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PRs</a:t>
            </a:r>
            <a:r>
              <a:rPr lang="es-ES" sz="20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Menos carga, no más.”</a:t>
            </a:r>
          </a:p>
          <a:p>
            <a:pPr marL="240030" marR="3429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endParaRPr lang="es-ES" sz="2000" dirty="0">
              <a:solidFill>
                <a:srgbClr val="00264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40030" marR="3429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ES" sz="2000" b="1" i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“Las </a:t>
            </a:r>
            <a:r>
              <a:rPr lang="es-ES" sz="2000" b="1" i="1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specs</a:t>
            </a:r>
            <a:r>
              <a:rPr lang="es-ES" sz="2000" b="1" i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 desactualizan; codificamos primero.”</a:t>
            </a:r>
            <a:br>
              <a:rPr lang="es-ES" sz="20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0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— Respuesta: “Ok, derivamos la </a:t>
            </a:r>
            <a:r>
              <a:rPr lang="es-ES" sz="2000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spec</a:t>
            </a:r>
            <a:r>
              <a:rPr lang="es-ES" sz="20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desde el código (anotaciones/</a:t>
            </a:r>
            <a:r>
              <a:rPr lang="es-ES" sz="2000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plugins</a:t>
            </a:r>
            <a:r>
              <a:rPr lang="es-ES" sz="20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y el CI falla si divergen. Así la </a:t>
            </a:r>
            <a:r>
              <a:rPr lang="es-ES" sz="2000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spec</a:t>
            </a:r>
            <a:r>
              <a:rPr lang="es-ES" sz="20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 mantiene veraz sin esfuerzo extra.”</a:t>
            </a:r>
          </a:p>
          <a:p>
            <a:pPr marL="240030" marR="3429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endParaRPr lang="es-ES" sz="2000" dirty="0">
              <a:solidFill>
                <a:srgbClr val="00264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40030" marR="3429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ES" sz="2000" b="1" i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“Sus CDC van a frenar nuestros </a:t>
            </a:r>
            <a:r>
              <a:rPr lang="es-ES" sz="2000" b="1" i="1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PRs</a:t>
            </a:r>
            <a:r>
              <a:rPr lang="es-ES" sz="2000" b="1" i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.”</a:t>
            </a:r>
            <a:br>
              <a:rPr lang="es-ES" sz="20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20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— Respuesta: “Serán mínimos y deterministas (solo lo que usamos). Un chequeo de 1–2 min ahorra horas/días perdidas en </a:t>
            </a:r>
            <a:r>
              <a:rPr lang="es-ES" sz="2000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staging</a:t>
            </a:r>
            <a:r>
              <a:rPr lang="es-ES" sz="20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s-ES" sz="2000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prod</a:t>
            </a:r>
            <a:r>
              <a:rPr lang="es-ES" sz="20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Paralelizamos para que sea rápido.”</a:t>
            </a:r>
          </a:p>
          <a:p>
            <a:endParaRPr lang="es-CO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995</Words>
  <Application>Microsoft Office PowerPoint</Application>
  <PresentationFormat>Panorámica</PresentationFormat>
  <Paragraphs>61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Aptos</vt:lpstr>
      <vt:lpstr>Aptos Display</vt:lpstr>
      <vt:lpstr>Arial</vt:lpstr>
      <vt:lpstr>Arial MT</vt:lpstr>
      <vt:lpstr>Calibri</vt:lpstr>
      <vt:lpstr>Palatino Linotype</vt:lpstr>
      <vt:lpstr>Verdana</vt:lpstr>
      <vt:lpstr>Wingdings</vt:lpstr>
      <vt:lpstr>Tema de Office</vt:lpstr>
      <vt:lpstr>Presentación de PowerPoint</vt:lpstr>
      <vt:lpstr>1. Objetivos  2. Cortafuegos Inmediatos.  3. Soluciones Técnicas Estructurales.  4. Gobernanza Ajustada.  5. Objeciones Probables y Como Responder.    </vt:lpstr>
      <vt:lpstr>1. Objetivos</vt:lpstr>
      <vt:lpstr>Antes de proponer soluciones o asignar responsabilidades, partiremos de un diagnóstico estructurado que cuantifique la recurrencia del problema y aclare motivaciones y acciones de ambos equipos. Este diagnóstico evita sesgos, suposiciones y etiquetas que pueden ser contraproducentes.  1) Punto de partida (no-negociable)  Medir: número de incidentes por semana/mes (staging y producción), tiempo de detección y de recuperación, impacto en usuarios/negocio. Comparar realidad vs. simulación: diferencias entre el servicio real y los mocks usados; frecuencia y tipo de desalineaciones. Evidencia objetiva: cambios realizados, avisos previos, notas de versión, ventanas de cambio, y pruebas ejecutadas. Escuchar a ambas partes: conversaciones respetuosas para entender decisiones, restricciones y expectativas.  2) Sobre definiciones vagas y potencialmente dañinas  Expresiones como “persona difícil para trabajar” o “exceso de confianza” son juicios de valor y no hechos. Pueden sesgar el análisis y deteriorar la relación. En lugar de etiquetas, describiremos conductas observables Ej., “cambios sin aviso con menos de X días”, “mocks no actualizados tras un cambio relevante”), siempre con ejemplos y fechas.  3) Límites y supuestos  Este documento no prejuzga intenciones ni capacidades de ningún equipo. Cualquier plan propuesto será un borrador iterativo, sujeto a ajuste tras el diagnóstico.  Si emergen factores organizacionales (capacidad, prioridades, procesos), se documentarán como causas sistémicas a tratar. </vt:lpstr>
      <vt:lpstr>2. Cortafuegos inmediatos (esta semana)</vt:lpstr>
      <vt:lpstr>3. Soluciones técnicas estructurales (2–6 semanas) El mock como artefacto del release (no proyecto aparte)</vt:lpstr>
      <vt:lpstr>3. Soluciones técnicas estructurales (2–6 semanas) Contratos dirigidos por el consumidor (CDC)</vt:lpstr>
      <vt:lpstr>4. Gobernanza Ajustada</vt:lpstr>
      <vt:lpstr>5. Objeciones probables y cómo responder ( 1/2 )</vt:lpstr>
      <vt:lpstr>5. Objeciones probables y cómo responder ( 2/2 )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Esteban Mejia Velasquez</dc:creator>
  <cp:lastModifiedBy>Juan Esteban Mejia Velasquez</cp:lastModifiedBy>
  <cp:revision>4</cp:revision>
  <dcterms:created xsi:type="dcterms:W3CDTF">2025-10-19T15:10:24Z</dcterms:created>
  <dcterms:modified xsi:type="dcterms:W3CDTF">2025-10-19T23:41:52Z</dcterms:modified>
</cp:coreProperties>
</file>