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309" r:id="rId3"/>
    <p:sldId id="268" r:id="rId4"/>
    <p:sldId id="267" r:id="rId5"/>
    <p:sldId id="295" r:id="rId6"/>
    <p:sldId id="288" r:id="rId7"/>
    <p:sldId id="290" r:id="rId8"/>
    <p:sldId id="291" r:id="rId9"/>
    <p:sldId id="293" r:id="rId10"/>
    <p:sldId id="292" r:id="rId11"/>
    <p:sldId id="262" r:id="rId12"/>
    <p:sldId id="294" r:id="rId13"/>
    <p:sldId id="296" r:id="rId14"/>
    <p:sldId id="297" r:id="rId15"/>
    <p:sldId id="299" r:id="rId16"/>
    <p:sldId id="300" r:id="rId17"/>
    <p:sldId id="301" r:id="rId18"/>
    <p:sldId id="274" r:id="rId19"/>
    <p:sldId id="306" r:id="rId20"/>
    <p:sldId id="273" r:id="rId21"/>
    <p:sldId id="272" r:id="rId22"/>
    <p:sldId id="302" r:id="rId23"/>
    <p:sldId id="303" r:id="rId24"/>
    <p:sldId id="275" r:id="rId25"/>
    <p:sldId id="269" r:id="rId26"/>
    <p:sldId id="304" r:id="rId27"/>
    <p:sldId id="276" r:id="rId28"/>
    <p:sldId id="270" r:id="rId29"/>
    <p:sldId id="305" r:id="rId30"/>
    <p:sldId id="277" r:id="rId31"/>
    <p:sldId id="271" r:id="rId32"/>
    <p:sldId id="307" r:id="rId33"/>
    <p:sldId id="308" r:id="rId34"/>
    <p:sldId id="287" r:id="rId3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3FFC0-7BD0-09FF-B079-3A874722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341AC-3AC8-2238-C258-F496AE8C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0EE-0788-B144-F96B-938239AC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9F3AC1-9C8F-CC94-4B95-BA175965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DB6FA-CD72-3AE9-1558-B8EF06D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298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8BAAC-F220-7B46-408F-3739FD7E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1F2D8-F02F-7154-85FA-C065A79C5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4CEBB-F0FE-97B5-FC46-559F07BE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E58459-EADB-51E1-5BD1-73E40B76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42109-AF35-9CD0-5532-E14C7338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491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B875F7-2725-4389-6918-35B60E384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0E818F-C646-DE39-679E-85548EF1E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E5011-EA5F-EA73-C19E-2AC7C689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E1A89-0668-DF1D-F118-885B9E3A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B4CE03-9751-C95E-CF28-25DE3E0E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31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414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5AAA6-F7BC-122C-7590-971247DD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6A54-C3A3-E5EE-7BC2-83618FAB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CF918-0AAF-900A-C863-A81AE8F4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EDE3A-6C09-005C-0E3C-3ECC7BB3A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B0C98-62D3-B1C5-A04A-6FE1C67E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02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16652-2B0D-91B6-CB34-82C4C957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08580E-9279-29F9-CAC4-25818A88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F7F47C-3661-B6DB-B025-6386CF84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C2CC8-4AAC-E1A1-DF5E-8C82DE68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22565-4918-3AAD-5BBE-1F4CA19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28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6C3F8-69E0-4084-22B6-BBCC7154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31370-57B5-C24E-B942-C9AEE124C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0C68A6-0438-8897-EA35-55A99C736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88F79-0EE8-6C1B-6D96-EB9988C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0B75AE-27D8-3EF4-8AE9-C6E1D5A8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A31C6-7FF9-88B8-AB5A-1F782384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182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C6AC5-62F3-C2CF-AA62-CEA34B72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58242E-2AC3-9770-A875-0A8BBE1CD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05B7EF-BC57-FF00-8239-9E9E62146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F9C269-F00A-EA27-820D-69131F34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60D3F1-66EE-4EEC-09FF-E1B5938C5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DCD2D2D-0779-D1E8-451E-745B3588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B2639A-7C24-735E-6FDF-1D837E47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6CA12B-2C7C-89F6-81C3-374E77F0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6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01147-1DB7-20CE-FB46-D38356AE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76A1D4-A993-6BD5-F31C-434900BB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DF9A825-6920-0890-6DF1-889F0CFD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ED965-3936-9A0D-5566-D587A541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0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A1BAEC-937C-105B-199A-948A340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EC6D90-50BF-32D7-74F4-B39FACCD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728C02-1D13-CD71-C375-32D5218D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874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D5856-AE3A-7065-6581-73B0BEE6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2155B-61B9-33E9-E828-1BEADBC68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D04B49-CD24-6683-489A-D02666E1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ABF81F-D547-5D61-7721-685921BF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61EEF3-FCC1-5BA3-61A6-FF3E2B50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8B537-E0A4-02DA-2E6B-0702B227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72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001B-7011-8CDA-DDA2-55713521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5EBD04-78FE-A4E6-C870-01C8C09B1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B76A1A-06A4-1565-A522-D59BFE87B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071ED2-8DDA-6AA3-2592-7D774344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54E0C2-6E62-0072-D162-774FDE9E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E36E97-D4B3-1A8A-0445-3F723509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576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2F34A6-2B5E-C412-72B3-5BD5DC6F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3415FA-534E-938E-6922-179EDFDC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2C78B-A631-52A7-C1B3-3CE0D2AB4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527EE-F206-4321-ADF9-E1365546D8A7}" type="datetimeFigureOut">
              <a:rPr lang="es-CO" smtClean="0"/>
              <a:t>19/10/2025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924AC0-1996-682D-9BCB-EDEEA5ACD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F3E6FA-0475-CECE-74CA-4B49BC8C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422AF-F2DD-4DAA-B6FD-CE7024FDCA7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726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pic>
        <p:nvPicPr>
          <p:cNvPr id="1026" name="Picture 2" descr="Data Architect Interview Questions: Do Your Research Beforehand | Dice.com  Career Advice">
            <a:extLst>
              <a:ext uri="{FF2B5EF4-FFF2-40B4-BE49-F238E27FC236}">
                <a16:creationId xmlns:a16="http://schemas.microsoft.com/office/drawing/2014/main" id="{8F9C06C8-82D3-FE8A-1CDE-E84E258E7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91" y="0"/>
            <a:ext cx="1055520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/>
          <p:cNvSpPr txBox="1"/>
          <p:nvPr/>
        </p:nvSpPr>
        <p:spPr>
          <a:xfrm>
            <a:off x="6454673" y="2453740"/>
            <a:ext cx="4415695" cy="2901756"/>
          </a:xfrm>
          <a:prstGeom prst="rect">
            <a:avLst/>
          </a:prstGeom>
        </p:spPr>
        <p:txBody>
          <a:bodyPr vert="horz" wrap="square" lIns="0" tIns="77153" rIns="0" bIns="0" rtlCol="0">
            <a:spAutoFit/>
          </a:bodyPr>
          <a:lstStyle/>
          <a:p>
            <a:pPr algn="ctr"/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The</a:t>
            </a:r>
            <a:r>
              <a:rPr lang="es-CO" sz="4050" dirty="0">
                <a:solidFill>
                  <a:srgbClr val="002640"/>
                </a:solidFill>
                <a:latin typeface="Palatino Linotype"/>
              </a:rPr>
              <a:t> High </a:t>
            </a:r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Level</a:t>
            </a:r>
            <a:r>
              <a:rPr lang="es-CO" sz="4050" dirty="0">
                <a:solidFill>
                  <a:srgbClr val="002640"/>
                </a:solidFill>
                <a:latin typeface="Palatino Linotype"/>
              </a:rPr>
              <a:t> </a:t>
            </a:r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Problem</a:t>
            </a:r>
            <a:endParaRPr lang="es-CO" sz="4050" dirty="0">
              <a:solidFill>
                <a:srgbClr val="002640"/>
              </a:solidFill>
              <a:latin typeface="Palatino Linotype"/>
            </a:endParaRPr>
          </a:p>
          <a:p>
            <a:pPr algn="ctr"/>
            <a:r>
              <a:rPr lang="es-CO" dirty="0">
                <a:solidFill>
                  <a:srgbClr val="002640"/>
                </a:solidFill>
                <a:latin typeface="Palatino Linotype"/>
              </a:rPr>
              <a:t>Juan Esteban Mejía Velásquez</a:t>
            </a:r>
          </a:p>
          <a:p>
            <a:br>
              <a:rPr lang="es-CO" sz="4400" dirty="0"/>
            </a:br>
            <a:endParaRPr sz="4050" dirty="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4500" y="857"/>
            <a:ext cx="5489400" cy="6857143"/>
            <a:chOff x="8123460" y="1972"/>
            <a:chExt cx="8132445" cy="10158730"/>
          </a:xfrm>
        </p:grpSpPr>
        <p:sp>
          <p:nvSpPr>
            <p:cNvPr id="5" name="object 5"/>
            <p:cNvSpPr/>
            <p:nvPr/>
          </p:nvSpPr>
          <p:spPr>
            <a:xfrm>
              <a:off x="8123474" y="7525037"/>
              <a:ext cx="8132445" cy="2635250"/>
            </a:xfrm>
            <a:custGeom>
              <a:avLst/>
              <a:gdLst/>
              <a:ahLst/>
              <a:cxnLst/>
              <a:rect l="l" t="t" r="r" b="b"/>
              <a:pathLst>
                <a:path w="8132444" h="2635250">
                  <a:moveTo>
                    <a:pt x="8132144" y="0"/>
                  </a:moveTo>
                  <a:lnTo>
                    <a:pt x="0" y="0"/>
                  </a:lnTo>
                  <a:lnTo>
                    <a:pt x="0" y="2635110"/>
                  </a:lnTo>
                  <a:lnTo>
                    <a:pt x="8132144" y="2635110"/>
                  </a:lnTo>
                  <a:lnTo>
                    <a:pt x="8132144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8123460" y="1972"/>
              <a:ext cx="8132445" cy="7523480"/>
            </a:xfrm>
            <a:custGeom>
              <a:avLst/>
              <a:gdLst/>
              <a:ahLst/>
              <a:cxnLst/>
              <a:rect l="l" t="t" r="r" b="b"/>
              <a:pathLst>
                <a:path w="8132444" h="7523480">
                  <a:moveTo>
                    <a:pt x="8132145" y="0"/>
                  </a:moveTo>
                  <a:lnTo>
                    <a:pt x="0" y="0"/>
                  </a:lnTo>
                  <a:lnTo>
                    <a:pt x="0" y="7523110"/>
                  </a:lnTo>
                  <a:lnTo>
                    <a:pt x="8132145" y="7523110"/>
                  </a:lnTo>
                  <a:lnTo>
                    <a:pt x="8132145" y="0"/>
                  </a:lnTo>
                  <a:close/>
                </a:path>
              </a:pathLst>
            </a:custGeom>
            <a:solidFill>
              <a:srgbClr val="E8E9EC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4673" y="674827"/>
            <a:ext cx="2787776" cy="477316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B8864D5D-AFF6-FCC6-BE85-F0E2763E75A6}"/>
              </a:ext>
            </a:extLst>
          </p:cNvPr>
          <p:cNvSpPr txBox="1"/>
          <p:nvPr/>
        </p:nvSpPr>
        <p:spPr>
          <a:xfrm>
            <a:off x="6454673" y="2453740"/>
            <a:ext cx="4415695" cy="2901756"/>
          </a:xfrm>
          <a:prstGeom prst="rect">
            <a:avLst/>
          </a:prstGeom>
        </p:spPr>
        <p:txBody>
          <a:bodyPr vert="horz" wrap="square" lIns="0" tIns="77153" rIns="0" bIns="0" rtlCol="0">
            <a:spAutoFit/>
          </a:bodyPr>
          <a:lstStyle/>
          <a:p>
            <a:pPr algn="ctr"/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The</a:t>
            </a:r>
            <a:r>
              <a:rPr lang="es-CO" sz="4050" dirty="0">
                <a:solidFill>
                  <a:srgbClr val="002640"/>
                </a:solidFill>
                <a:latin typeface="Palatino Linotype"/>
              </a:rPr>
              <a:t> High </a:t>
            </a:r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Level</a:t>
            </a:r>
            <a:r>
              <a:rPr lang="es-CO" sz="4050" dirty="0">
                <a:solidFill>
                  <a:srgbClr val="002640"/>
                </a:solidFill>
                <a:latin typeface="Palatino Linotype"/>
              </a:rPr>
              <a:t> </a:t>
            </a:r>
            <a:r>
              <a:rPr lang="es-CO" sz="4050" dirty="0" err="1">
                <a:solidFill>
                  <a:srgbClr val="002640"/>
                </a:solidFill>
                <a:latin typeface="Palatino Linotype"/>
              </a:rPr>
              <a:t>Problem</a:t>
            </a:r>
            <a:endParaRPr lang="es-CO" sz="4050" dirty="0">
              <a:solidFill>
                <a:srgbClr val="002640"/>
              </a:solidFill>
              <a:latin typeface="Palatino Linotype"/>
            </a:endParaRPr>
          </a:p>
          <a:p>
            <a:pPr algn="ctr"/>
            <a:r>
              <a:rPr lang="es-CO" dirty="0">
                <a:solidFill>
                  <a:srgbClr val="002640"/>
                </a:solidFill>
                <a:latin typeface="Palatino Linotype"/>
              </a:rPr>
              <a:t>Juan Esteban Mejía Velásquez</a:t>
            </a:r>
          </a:p>
          <a:p>
            <a:br>
              <a:rPr lang="es-CO" sz="4400" dirty="0"/>
            </a:br>
            <a:endParaRPr sz="405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AFB5F-5247-651C-C677-53F98C2F8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EDE23866-7EA6-70DA-4E5C-442F24614875}"/>
              </a:ext>
            </a:extLst>
          </p:cNvPr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4F1C8F9-725B-6335-43CE-8420E3843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798" y="352131"/>
            <a:ext cx="10123970" cy="68576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CO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Bronze</a:t>
            </a:r>
            <a:r>
              <a:rPr lang="es-CO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(raw inmutable)</a:t>
            </a:r>
            <a:endParaRPr spc="3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CA3AFD0-D534-E5BD-549B-936980A92EFC}"/>
              </a:ext>
            </a:extLst>
          </p:cNvPr>
          <p:cNvSpPr txBox="1"/>
          <p:nvPr/>
        </p:nvSpPr>
        <p:spPr>
          <a:xfrm>
            <a:off x="712940" y="1722874"/>
            <a:ext cx="10766120" cy="4375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0034" marR="3429" lvl="1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Formato de tabla recomendado: 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Delta Lake o 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Isberg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ofrece ACID, time-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travel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compactación.</a:t>
            </a:r>
          </a:p>
          <a:p>
            <a:pPr marL="280034" marR="3429" lvl="1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endParaRPr lang="es-CO" b="1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0034" marR="3429" lvl="1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Propósito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¨caja negra¨ de origen, sin modificaciones.</a:t>
            </a:r>
          </a:p>
          <a:p>
            <a:pPr marL="280034" marR="3429" lvl="1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endParaRPr lang="es-CO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0034" marR="3429" lvl="1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Prácticas</a:t>
            </a:r>
          </a:p>
          <a:p>
            <a:pPr marL="968692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Particionar por </a:t>
            </a:r>
            <a:r>
              <a:rPr lang="es-CO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ingest_date</a:t>
            </a: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no por atributos volátiles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añadir 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batch_id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schema_version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68692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Guardar </a:t>
            </a:r>
            <a:r>
              <a:rPr lang="es-CO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payload</a:t>
            </a: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crudo 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(XML/JSON) y, si conviene, columnas extraídas mínimas (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timestamp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id).</a:t>
            </a:r>
          </a:p>
          <a:p>
            <a:pPr marL="968692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Evolución de esquema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nunca transformar; solo añadir 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metadata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968692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endParaRPr lang="es-CO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0034" marR="3429" lvl="1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r>
              <a:rPr lang="es-CO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Calidad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Validaciones ligeras: tamaño, JSON/XML bien formado, </a:t>
            </a:r>
            <a:r>
              <a:rPr lang="es-CO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checksum</a:t>
            </a:r>
            <a:r>
              <a:rPr lang="es-CO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472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43C02-2235-4351-8C56-0FBDA5BB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68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Propósito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: datos 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tipificados,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deduplicados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con claves de negocio estables.</a:t>
            </a:r>
          </a:p>
          <a:p>
            <a:pPr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Prácticas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Tipificación estándar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(moneda, fecha/hora con TZ, decimales).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De-duplicación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clave natural + </a:t>
            </a:r>
            <a:r>
              <a:rPr lang="es-CO" b="1" i="1" dirty="0" err="1">
                <a:latin typeface="Verdana" panose="020B0604030504040204" pitchFamily="34" charset="0"/>
                <a:ea typeface="Verdana" panose="020B0604030504040204" pitchFamily="34" charset="0"/>
              </a:rPr>
              <a:t>event_time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con ventanas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anti-duplicado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Manejo de 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late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arrivals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out-of-order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(marca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is_late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re-cálculo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idempotente).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SCD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Dimensiones con 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SCD-2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valid_from</a:t>
            </a:r>
            <a:r>
              <a:rPr lang="es-CO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valid_to</a:t>
            </a:r>
            <a:r>
              <a:rPr lang="es-CO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is_current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Hechos con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event_time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e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ingest_time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para reproducibilidad.</a:t>
            </a:r>
          </a:p>
          <a:p>
            <a:pPr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Calidad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Reglas con Great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Expectations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(unicidad, nulos, dominios, referenciales).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Contract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contra fuentes (campos obligatorios, rangos válidos).</a:t>
            </a:r>
          </a:p>
          <a:p>
            <a:endParaRPr lang="es-CO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1FAC9C7-D2B0-2894-448A-7BB244B5C73B}"/>
              </a:ext>
            </a:extLst>
          </p:cNvPr>
          <p:cNvSpPr/>
          <p:nvPr/>
        </p:nvSpPr>
        <p:spPr>
          <a:xfrm>
            <a:off x="46555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9171D8-8C31-97EF-F880-349B7AF4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Silver (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staging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depurado y conformado)</a:t>
            </a:r>
            <a:b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C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4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630BB-120F-7965-5CF6-B975D798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EDD6E8-E63E-22CE-BF2E-B9ABA7DC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Propósito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: servir 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analítica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modelos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con garantías semánticas y temporales.</a:t>
            </a:r>
          </a:p>
          <a:p>
            <a:pPr>
              <a:lnSpc>
                <a:spcPct val="120000"/>
              </a:lnSpc>
              <a:buNone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Marts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BI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Modelado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dimencional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(hechos/dimensiones) por dominio: 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fact_transactions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dim_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, etc.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Materializaciones incrementales y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por fechas/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keys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de filtro.</a:t>
            </a:r>
          </a:p>
          <a:p>
            <a:pPr>
              <a:lnSpc>
                <a:spcPct val="120000"/>
              </a:lnSpc>
              <a:buNone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Store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Offline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: tablas “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point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in-time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correct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”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anti-leakage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views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versionadas,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backfills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reproducibles.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Online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subset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con latencia &lt;100 ms en Redis/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Dynamo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Cassandra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; TTL para frescura.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Paridad offline-online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de consistencia y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checksum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de muestras.</a:t>
            </a:r>
          </a:p>
          <a:p>
            <a:pPr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Calidad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Validaciones de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drift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(KS/PSI), cobertura, distribuciones; alarmas.</a:t>
            </a:r>
          </a:p>
          <a:p>
            <a:endParaRPr lang="es-CO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6EEBAC03-D58D-E6D3-8F7B-86E081463FC6}"/>
              </a:ext>
            </a:extLst>
          </p:cNvPr>
          <p:cNvSpPr/>
          <p:nvPr/>
        </p:nvSpPr>
        <p:spPr>
          <a:xfrm>
            <a:off x="46555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119502-C28E-E82C-0534-079EE991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Gold (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marts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curados y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Store)</a:t>
            </a:r>
            <a:b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C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5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EA59C-12B3-E754-7198-8BE2E009E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3D9906-1C21-09C9-1272-07AD134668BE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B75BF36-80A8-FB62-D30C-933F6890A43F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58D8CE5-CD4D-01CA-9995-F06A150B8BD4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912205-6086-733E-2439-C11ACAF4487E}"/>
              </a:ext>
            </a:extLst>
          </p:cNvPr>
          <p:cNvSpPr txBox="1"/>
          <p:nvPr/>
        </p:nvSpPr>
        <p:spPr>
          <a:xfrm>
            <a:off x="1419303" y="2659559"/>
            <a:ext cx="3175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3. </a:t>
            </a:r>
            <a:r>
              <a:rPr lang="es-CO" sz="4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Serving</a:t>
            </a:r>
            <a:endParaRPr lang="es-CO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7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687AE-BE60-C7C8-1203-A1A8A66B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2D2A6-7B60-08DC-D2B3-4AE55A82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68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Propósito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auto-servicio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seguro para analistas, con costos controlados.</a:t>
            </a:r>
          </a:p>
          <a:p>
            <a:pPr>
              <a:lnSpc>
                <a:spcPct val="110000"/>
              </a:lnSpc>
              <a:buNone/>
            </a:pPr>
            <a:endParaRPr lang="es-CO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endParaRPr lang="es-CO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Conectar solo Gold (y vistas certificadas).</a:t>
            </a:r>
          </a:p>
          <a:p>
            <a:pPr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políticas por segmento/territorio/rol; enmascaramiento dinámico de PII (hash/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partial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Capa semántica: métricas canónicas (“GMV”, “Retención 30d”) con dueño y cambio controlado.</a:t>
            </a:r>
          </a:p>
          <a:p>
            <a:pPr>
              <a:lnSpc>
                <a:spcPct val="11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Caching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materialized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views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para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queries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calientes; cuotas y gobernanza de coste.</a:t>
            </a:r>
          </a:p>
          <a:p>
            <a:endParaRPr lang="es-CO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BD143346-4137-625D-83FF-F7CD917A4A3D}"/>
              </a:ext>
            </a:extLst>
          </p:cNvPr>
          <p:cNvSpPr/>
          <p:nvPr/>
        </p:nvSpPr>
        <p:spPr>
          <a:xfrm>
            <a:off x="46555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5A2E62-FB4E-00DA-7E70-8B703EFF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0"/>
            <a:ext cx="10515600" cy="1325563"/>
          </a:xfrm>
        </p:spPr>
        <p:txBody>
          <a:bodyPr>
            <a:no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Warehouse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BI (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Redshif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45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B872F-1DDE-D806-3A26-449D937B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FB4DD-615D-3C49-1BB0-E1072413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4" y="1575104"/>
            <a:ext cx="10515600" cy="464406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Propósito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: suministrar características coherentes para entrenamiento,  inferencia y monitoreo.</a:t>
            </a:r>
          </a:p>
          <a:p>
            <a:pPr>
              <a:buNone/>
            </a:pP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Registro de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(nombre,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owner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fórmula,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grain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nulos,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ejemplos).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Definición única, dos materializaciones: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Offline: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ventanas históricas,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backfills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training sets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sin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leakage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Online: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subconjunto caliente (TTL) para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scoring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en milisegundos.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Consistencia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-serve: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mismas transformaciones/versionado; pruebas de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skew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entre offline/online.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Catálogo de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owner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propósito, fórmula, ventanas,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lineage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a fuentes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Operación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Versionado de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/modelos.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Métricas de frescura, hit-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rate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de caché, latencia, tasa de fallos.</a:t>
            </a:r>
          </a:p>
          <a:p>
            <a:endParaRPr lang="es-CO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8F178DDC-F12A-BB45-FC19-AE31DEF2E149}"/>
              </a:ext>
            </a:extLst>
          </p:cNvPr>
          <p:cNvSpPr/>
          <p:nvPr/>
        </p:nvSpPr>
        <p:spPr>
          <a:xfrm>
            <a:off x="46555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37B1B4-64AE-9888-6941-AA5DD176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0"/>
            <a:ext cx="10515600" cy="1325563"/>
          </a:xfrm>
        </p:spPr>
        <p:txBody>
          <a:bodyPr>
            <a:noAutofit/>
          </a:bodyPr>
          <a:lstStyle/>
          <a:p>
            <a:r>
              <a:rPr lang="es-CO" sz="24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Store (offline/online)*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EEEA36-AE31-30C0-386D-BED07BC05637}"/>
              </a:ext>
            </a:extLst>
          </p:cNvPr>
          <p:cNvSpPr txBox="1"/>
          <p:nvPr/>
        </p:nvSpPr>
        <p:spPr>
          <a:xfrm>
            <a:off x="662314" y="6281896"/>
            <a:ext cx="60970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 b="1" i="1" dirty="0">
                <a:solidFill>
                  <a:schemeClr val="bg1">
                    <a:lumMod val="50000"/>
                  </a:schemeClr>
                </a:solidFill>
              </a:rPr>
              <a:t>*Reutilización entre </a:t>
            </a:r>
            <a:r>
              <a:rPr lang="es-CO" sz="1600" b="1" i="1" dirty="0" err="1">
                <a:solidFill>
                  <a:schemeClr val="bg1">
                    <a:lumMod val="50000"/>
                  </a:schemeClr>
                </a:solidFill>
              </a:rPr>
              <a:t>Risk</a:t>
            </a:r>
            <a:r>
              <a:rPr lang="es-CO" sz="1600" b="1" i="1" dirty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s-CO" sz="1600" b="1" i="1" dirty="0" err="1">
                <a:solidFill>
                  <a:schemeClr val="bg1">
                    <a:lumMod val="50000"/>
                  </a:schemeClr>
                </a:solidFill>
              </a:rPr>
              <a:t>Fraud</a:t>
            </a:r>
            <a:endParaRPr lang="es-CO" sz="16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8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D54E6-DB9D-E2FF-2DFB-EDE51D1BF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9DC624FC-25E8-FAC9-657F-F5C8CB902B0D}"/>
              </a:ext>
            </a:extLst>
          </p:cNvPr>
          <p:cNvSpPr/>
          <p:nvPr/>
        </p:nvSpPr>
        <p:spPr>
          <a:xfrm>
            <a:off x="46555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4BBCC3-37D1-F32E-64F7-E7138209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0"/>
            <a:ext cx="10515600" cy="1325563"/>
          </a:xfrm>
        </p:spPr>
        <p:txBody>
          <a:bodyPr>
            <a:no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 de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por caso de uso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10598CB-3DC5-46FD-F390-8B65B6828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160054"/>
              </p:ext>
            </p:extLst>
          </p:nvPr>
        </p:nvGraphicFramePr>
        <p:xfrm>
          <a:off x="917988" y="2280219"/>
          <a:ext cx="10067924" cy="302227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516981">
                  <a:extLst>
                    <a:ext uri="{9D8B030D-6E8A-4147-A177-3AD203B41FA5}">
                      <a16:colId xmlns:a16="http://schemas.microsoft.com/office/drawing/2014/main" val="3331609869"/>
                    </a:ext>
                  </a:extLst>
                </a:gridCol>
                <a:gridCol w="2516981">
                  <a:extLst>
                    <a:ext uri="{9D8B030D-6E8A-4147-A177-3AD203B41FA5}">
                      <a16:colId xmlns:a16="http://schemas.microsoft.com/office/drawing/2014/main" val="3652706528"/>
                    </a:ext>
                  </a:extLst>
                </a:gridCol>
                <a:gridCol w="2516981">
                  <a:extLst>
                    <a:ext uri="{9D8B030D-6E8A-4147-A177-3AD203B41FA5}">
                      <a16:colId xmlns:a16="http://schemas.microsoft.com/office/drawing/2014/main" val="2272514515"/>
                    </a:ext>
                  </a:extLst>
                </a:gridCol>
                <a:gridCol w="2516981">
                  <a:extLst>
                    <a:ext uri="{9D8B030D-6E8A-4147-A177-3AD203B41FA5}">
                      <a16:colId xmlns:a16="http://schemas.microsoft.com/office/drawing/2014/main" val="303572835"/>
                    </a:ext>
                  </a:extLst>
                </a:gridCol>
              </a:tblGrid>
              <a:tr h="3955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Aspecto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 Comportamiento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Riesgo Hipotecario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Fraude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3538391803"/>
                  </a:ext>
                </a:extLst>
              </a:tr>
              <a:tr h="6440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Objetivo con </a:t>
                      </a:r>
                      <a:r>
                        <a:rPr lang="es-CO" sz="11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dbt</a:t>
                      </a:r>
                      <a:endParaRPr lang="es-CO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Modelar Gold (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dims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facts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) y métricas gobernadas para self-service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Generar </a:t>
                      </a:r>
                      <a:r>
                        <a:rPr lang="es-CO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features</a:t>
                      </a: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offline “</a:t>
                      </a:r>
                      <a:r>
                        <a:rPr lang="es-CO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point</a:t>
                      </a: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-</a:t>
                      </a:r>
                      <a:r>
                        <a:rPr lang="es-CO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in-time</a:t>
                      </a: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” y </a:t>
                      </a:r>
                      <a:r>
                        <a:rPr lang="es-CO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datasets</a:t>
                      </a: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 entrenamiento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Preparar agregados offline/referencias que alimentan streaming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1075864100"/>
                  </a:ext>
                </a:extLst>
              </a:tr>
              <a:tr h="6440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Cuándo usar federación</a:t>
                      </a:r>
                      <a:endParaRPr lang="es-CO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Descubrimiento/POC, 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joins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ligeros con fuentes externas, vistas “finas”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Validar reglas temporales vs múltiples dominios antes de materializar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Reconstruir historia o validar señales desde varias fuentes sin ETL previo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917350415"/>
                  </a:ext>
                </a:extLst>
              </a:tr>
              <a:tr h="6440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Cuándo materializar</a:t>
                      </a:r>
                      <a:endParaRPr lang="es-CO" sz="110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Hechos pesados y 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dims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; tablas críticas para performance/seguridad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Features estables y de alto volumen; datasets aprobados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Agregados frecuentes y de alto costo; insumos recurrentes para modelos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1126406956"/>
                  </a:ext>
                </a:extLst>
              </a:tr>
              <a:tr h="345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Salida</a:t>
                      </a:r>
                      <a:endParaRPr lang="es-CO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Vistas/Tablas Gold + capa semántica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 views offline + exposición de datasets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Tablas de referencia y agregados offline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3081218967"/>
                  </a:ext>
                </a:extLst>
              </a:tr>
              <a:tr h="34589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1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No hace </a:t>
                      </a:r>
                      <a:r>
                        <a:rPr lang="es-CO" sz="1100" b="1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dbt</a:t>
                      </a:r>
                      <a:endParaRPr lang="es-CO" sz="11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Ingesta/API, OCR, tiempo real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Publicación online de features</a:t>
                      </a: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ventanas en </a:t>
                      </a:r>
                      <a:r>
                        <a:rPr lang="es-CO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stream</a:t>
                      </a:r>
                      <a:endParaRPr lang="es-CO" sz="10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2082876452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67F53764-CACD-9FD9-CA5F-F8A85F200124}"/>
              </a:ext>
            </a:extLst>
          </p:cNvPr>
          <p:cNvSpPr txBox="1"/>
          <p:nvPr/>
        </p:nvSpPr>
        <p:spPr>
          <a:xfrm>
            <a:off x="838200" y="5367496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Cuadro 2: 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Rol de </a:t>
            </a:r>
            <a:r>
              <a:rPr lang="es-CO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por caso de uso</a:t>
            </a:r>
            <a:endParaRPr lang="es-CO" sz="18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601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D81F-C0C4-CC9A-4306-5C23EE7E2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440281-E147-D581-BE0D-567DD27F4491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7508621-0C67-6E9E-6956-BFA02D432840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C6E4A64-8DA7-21A0-22B0-9E79CFE84DE3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5D4435-A799-205F-81F2-F721FE0A368A}"/>
              </a:ext>
            </a:extLst>
          </p:cNvPr>
          <p:cNvSpPr txBox="1"/>
          <p:nvPr/>
        </p:nvSpPr>
        <p:spPr>
          <a:xfrm>
            <a:off x="1419303" y="2659559"/>
            <a:ext cx="84385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es-ES" sz="4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Gobernanza y controles</a:t>
            </a:r>
            <a:endParaRPr lang="es-CO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10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FC7C4-BAEE-4085-E555-0B8FF174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408"/>
            <a:ext cx="10515600" cy="5863813"/>
          </a:xfrm>
        </p:spPr>
        <p:txBody>
          <a:bodyPr>
            <a:normAutofit fontScale="55000" lnSpcReduction="20000"/>
          </a:bodyPr>
          <a:lstStyle/>
          <a:p>
            <a:pPr marL="0" indent="0">
              <a:buClr>
                <a:srgbClr val="FFC000"/>
              </a:buClr>
              <a:buNone/>
            </a:pP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4.1 Glosario de negocio + Capa semántica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Términos con definición, fórmula, grano, filtros, dueños, sinónimos, ejemplos, historial de cambios.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Pull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requests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obligatorios para cambiar métricas;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que comparan antes/después.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4.2 Contratos de datos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Esquemas con tipos, obligatoriedad, semántica, reglas de calidad mínimas.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Evolución por versionado; romper el contrato bloquea el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deploy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(CI).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4.3 Linaje y auditoría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catalog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: linaje columna a columna desde fuentes.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Bronze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inmutable para peritaje; logs de acceso/consulta; retención por normativa.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4.4 Calidad de datos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Gates en pipelines (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nulls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, rangos, referenciales).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Scorecards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dataset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Monitoreso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de calidad, Diferentes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dimenciones</a:t>
            </a:r>
            <a:endParaRPr lang="es-E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Clr>
                <a:srgbClr val="FFC000"/>
              </a:buClr>
              <a:buNone/>
            </a:pP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4.5 Privacidad/seguridad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Mapa de PII y propósito de uso (BI vs Riesgo vs Fraude).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RBAC/ABAC + enmascaramiento (irreversible en no-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prod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Gestión de consentimientos (quién/autorizó/fecha/expiración).</a:t>
            </a:r>
          </a:p>
          <a:p>
            <a:pPr marL="0" indent="0">
              <a:buClr>
                <a:srgbClr val="FFC000"/>
              </a:buClr>
              <a:buNone/>
            </a:pPr>
            <a:r>
              <a:rPr lang="es-ES" b="1" dirty="0">
                <a:latin typeface="Verdana" panose="020B0604030504040204" pitchFamily="34" charset="0"/>
                <a:ea typeface="Verdana" panose="020B0604030504040204" pitchFamily="34" charset="0"/>
              </a:rPr>
              <a:t>4.6 Gestión del cambio y continuidad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Promociones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dev-qa-prod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con datos sintéticos o enmascarados.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Catálogo como fuente de verdad (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descubribilidad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ES" dirty="0" err="1">
                <a:latin typeface="Verdana" panose="020B0604030504040204" pitchFamily="34" charset="0"/>
                <a:ea typeface="Verdana" panose="020B0604030504040204" pitchFamily="34" charset="0"/>
              </a:rPr>
              <a:t>ownership</a:t>
            </a: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91949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22B67-3801-BFBD-DF6C-163AFC58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B758CA-AF1D-4768-DD85-60F5E39F252E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E4A6F7-58ED-9C5C-7649-E245DA206625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9FBE665-5E05-9DBD-3247-17DCDAAC0484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7E2FE5B-3FE9-6AA3-DC83-56E02CA05E53}"/>
              </a:ext>
            </a:extLst>
          </p:cNvPr>
          <p:cNvSpPr txBox="1"/>
          <p:nvPr/>
        </p:nvSpPr>
        <p:spPr>
          <a:xfrm>
            <a:off x="1463144" y="2402776"/>
            <a:ext cx="3684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 Orquestación</a:t>
            </a:r>
            <a:endParaRPr lang="es-C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E8FC2-F661-5447-0959-2A60D584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B79CA2-FE29-29A3-B737-2F201B92A962}"/>
              </a:ext>
            </a:extLst>
          </p:cNvPr>
          <p:cNvSpPr/>
          <p:nvPr/>
        </p:nvSpPr>
        <p:spPr>
          <a:xfrm>
            <a:off x="3595829" y="6263"/>
            <a:ext cx="7986998" cy="6858000"/>
          </a:xfrm>
          <a:custGeom>
            <a:avLst/>
            <a:gdLst/>
            <a:ahLst/>
            <a:cxnLst/>
            <a:rect l="l" t="t" r="r" b="b"/>
            <a:pathLst>
              <a:path w="11832590" h="10160000">
                <a:moveTo>
                  <a:pt x="0" y="10159999"/>
                </a:moveTo>
                <a:lnTo>
                  <a:pt x="11832342" y="10159999"/>
                </a:lnTo>
                <a:lnTo>
                  <a:pt x="11832342" y="0"/>
                </a:lnTo>
                <a:lnTo>
                  <a:pt x="0" y="0"/>
                </a:lnTo>
                <a:lnTo>
                  <a:pt x="0" y="10159999"/>
                </a:lnTo>
                <a:close/>
              </a:path>
            </a:pathLst>
          </a:custGeom>
          <a:solidFill>
            <a:srgbClr val="CFD9DE"/>
          </a:solidFill>
        </p:spPr>
        <p:txBody>
          <a:bodyPr wrap="square" lIns="0" tIns="0" rIns="0" bIns="0" rtlCol="0"/>
          <a:lstStyle/>
          <a:p>
            <a:endParaRPr lang="es-CO" sz="1215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12438A-5744-1CF9-636E-58642D308A7B}"/>
              </a:ext>
            </a:extLst>
          </p:cNvPr>
          <p:cNvSpPr txBox="1"/>
          <p:nvPr/>
        </p:nvSpPr>
        <p:spPr>
          <a:xfrm>
            <a:off x="804777" y="6382420"/>
            <a:ext cx="312896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01"/>
              </a:lnSpc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26</a:t>
            </a:r>
            <a:endParaRPr sz="2430">
              <a:latin typeface="Calibri"/>
              <a:cs typeface="Calibri"/>
            </a:endParaRPr>
          </a:p>
        </p:txBody>
      </p: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4B3861C0-E28C-95B4-7A56-7FFC334E4F37}"/>
              </a:ext>
            </a:extLst>
          </p:cNvPr>
          <p:cNvGrpSpPr/>
          <p:nvPr/>
        </p:nvGrpSpPr>
        <p:grpSpPr>
          <a:xfrm>
            <a:off x="609599" y="-6263"/>
            <a:ext cx="9482094" cy="6858000"/>
            <a:chOff x="-2" y="0"/>
            <a:chExt cx="14047548" cy="10160000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8DE1C47-B9D6-F358-30B2-74110D1E763E}"/>
                </a:ext>
              </a:extLst>
            </p:cNvPr>
            <p:cNvSpPr/>
            <p:nvPr/>
          </p:nvSpPr>
          <p:spPr>
            <a:xfrm>
              <a:off x="8930879" y="6286973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4">
                  <a:moveTo>
                    <a:pt x="606477" y="0"/>
                  </a:moveTo>
                  <a:lnTo>
                    <a:pt x="559081" y="1824"/>
                  </a:lnTo>
                  <a:lnTo>
                    <a:pt x="512683" y="7208"/>
                  </a:lnTo>
                  <a:lnTo>
                    <a:pt x="467417" y="16017"/>
                  </a:lnTo>
                  <a:lnTo>
                    <a:pt x="423419" y="28116"/>
                  </a:lnTo>
                  <a:lnTo>
                    <a:pt x="380823" y="43369"/>
                  </a:lnTo>
                  <a:lnTo>
                    <a:pt x="339764" y="61643"/>
                  </a:lnTo>
                  <a:lnTo>
                    <a:pt x="300376" y="82802"/>
                  </a:lnTo>
                  <a:lnTo>
                    <a:pt x="262796" y="106711"/>
                  </a:lnTo>
                  <a:lnTo>
                    <a:pt x="227156" y="133236"/>
                  </a:lnTo>
                  <a:lnTo>
                    <a:pt x="193594" y="162242"/>
                  </a:lnTo>
                  <a:lnTo>
                    <a:pt x="162242" y="193594"/>
                  </a:lnTo>
                  <a:lnTo>
                    <a:pt x="133236" y="227156"/>
                  </a:lnTo>
                  <a:lnTo>
                    <a:pt x="106711" y="262796"/>
                  </a:lnTo>
                  <a:lnTo>
                    <a:pt x="82802" y="300376"/>
                  </a:lnTo>
                  <a:lnTo>
                    <a:pt x="61643" y="339764"/>
                  </a:lnTo>
                  <a:lnTo>
                    <a:pt x="43369" y="380823"/>
                  </a:lnTo>
                  <a:lnTo>
                    <a:pt x="28116" y="423419"/>
                  </a:lnTo>
                  <a:lnTo>
                    <a:pt x="16017" y="467417"/>
                  </a:lnTo>
                  <a:lnTo>
                    <a:pt x="7208" y="512683"/>
                  </a:lnTo>
                  <a:lnTo>
                    <a:pt x="1824" y="559081"/>
                  </a:lnTo>
                  <a:lnTo>
                    <a:pt x="0" y="606477"/>
                  </a:lnTo>
                  <a:lnTo>
                    <a:pt x="1824" y="653872"/>
                  </a:lnTo>
                  <a:lnTo>
                    <a:pt x="7208" y="700271"/>
                  </a:lnTo>
                  <a:lnTo>
                    <a:pt x="16017" y="745536"/>
                  </a:lnTo>
                  <a:lnTo>
                    <a:pt x="28116" y="789535"/>
                  </a:lnTo>
                  <a:lnTo>
                    <a:pt x="43369" y="832131"/>
                  </a:lnTo>
                  <a:lnTo>
                    <a:pt x="61643" y="873190"/>
                  </a:lnTo>
                  <a:lnTo>
                    <a:pt x="82802" y="912578"/>
                  </a:lnTo>
                  <a:lnTo>
                    <a:pt x="106711" y="950158"/>
                  </a:lnTo>
                  <a:lnTo>
                    <a:pt x="133236" y="985798"/>
                  </a:lnTo>
                  <a:lnTo>
                    <a:pt x="162242" y="1019361"/>
                  </a:lnTo>
                  <a:lnTo>
                    <a:pt x="193594" y="1050713"/>
                  </a:lnTo>
                  <a:lnTo>
                    <a:pt x="227156" y="1079718"/>
                  </a:lnTo>
                  <a:lnTo>
                    <a:pt x="262796" y="1106243"/>
                  </a:lnTo>
                  <a:lnTo>
                    <a:pt x="300376" y="1130153"/>
                  </a:lnTo>
                  <a:lnTo>
                    <a:pt x="339764" y="1151312"/>
                  </a:lnTo>
                  <a:lnTo>
                    <a:pt x="380823" y="1169585"/>
                  </a:lnTo>
                  <a:lnTo>
                    <a:pt x="423419" y="1184839"/>
                  </a:lnTo>
                  <a:lnTo>
                    <a:pt x="467417" y="1196937"/>
                  </a:lnTo>
                  <a:lnTo>
                    <a:pt x="512683" y="1205746"/>
                  </a:lnTo>
                  <a:lnTo>
                    <a:pt x="559081" y="1211130"/>
                  </a:lnTo>
                  <a:lnTo>
                    <a:pt x="606477" y="1212955"/>
                  </a:lnTo>
                  <a:lnTo>
                    <a:pt x="653872" y="1211130"/>
                  </a:lnTo>
                  <a:lnTo>
                    <a:pt x="700271" y="1205746"/>
                  </a:lnTo>
                  <a:lnTo>
                    <a:pt x="745536" y="1196937"/>
                  </a:lnTo>
                  <a:lnTo>
                    <a:pt x="789535" y="1184839"/>
                  </a:lnTo>
                  <a:lnTo>
                    <a:pt x="832131" y="1169585"/>
                  </a:lnTo>
                  <a:lnTo>
                    <a:pt x="873190" y="1151312"/>
                  </a:lnTo>
                  <a:lnTo>
                    <a:pt x="912578" y="1130153"/>
                  </a:lnTo>
                  <a:lnTo>
                    <a:pt x="950158" y="1106243"/>
                  </a:lnTo>
                  <a:lnTo>
                    <a:pt x="985798" y="1079718"/>
                  </a:lnTo>
                  <a:lnTo>
                    <a:pt x="1019361" y="1050713"/>
                  </a:lnTo>
                  <a:lnTo>
                    <a:pt x="1050713" y="1019361"/>
                  </a:lnTo>
                  <a:lnTo>
                    <a:pt x="1079718" y="985798"/>
                  </a:lnTo>
                  <a:lnTo>
                    <a:pt x="1106243" y="950158"/>
                  </a:lnTo>
                  <a:lnTo>
                    <a:pt x="1130153" y="912578"/>
                  </a:lnTo>
                  <a:lnTo>
                    <a:pt x="1151312" y="873190"/>
                  </a:lnTo>
                  <a:lnTo>
                    <a:pt x="1169585" y="832131"/>
                  </a:lnTo>
                  <a:lnTo>
                    <a:pt x="1184839" y="789535"/>
                  </a:lnTo>
                  <a:lnTo>
                    <a:pt x="1196937" y="745536"/>
                  </a:lnTo>
                  <a:lnTo>
                    <a:pt x="1205746" y="700271"/>
                  </a:lnTo>
                  <a:lnTo>
                    <a:pt x="1211130" y="653872"/>
                  </a:lnTo>
                  <a:lnTo>
                    <a:pt x="1212955" y="606477"/>
                  </a:lnTo>
                  <a:lnTo>
                    <a:pt x="1211130" y="559081"/>
                  </a:lnTo>
                  <a:lnTo>
                    <a:pt x="1205746" y="512683"/>
                  </a:lnTo>
                  <a:lnTo>
                    <a:pt x="1196937" y="467417"/>
                  </a:lnTo>
                  <a:lnTo>
                    <a:pt x="1184839" y="423419"/>
                  </a:lnTo>
                  <a:lnTo>
                    <a:pt x="1169585" y="380823"/>
                  </a:lnTo>
                  <a:lnTo>
                    <a:pt x="1151312" y="339764"/>
                  </a:lnTo>
                  <a:lnTo>
                    <a:pt x="1130153" y="300376"/>
                  </a:lnTo>
                  <a:lnTo>
                    <a:pt x="1106243" y="262796"/>
                  </a:lnTo>
                  <a:lnTo>
                    <a:pt x="1079718" y="227156"/>
                  </a:lnTo>
                  <a:lnTo>
                    <a:pt x="1050713" y="193594"/>
                  </a:lnTo>
                  <a:lnTo>
                    <a:pt x="1019361" y="162242"/>
                  </a:lnTo>
                  <a:lnTo>
                    <a:pt x="985798" y="133236"/>
                  </a:lnTo>
                  <a:lnTo>
                    <a:pt x="950158" y="106711"/>
                  </a:lnTo>
                  <a:lnTo>
                    <a:pt x="912578" y="82802"/>
                  </a:lnTo>
                  <a:lnTo>
                    <a:pt x="873190" y="61643"/>
                  </a:lnTo>
                  <a:lnTo>
                    <a:pt x="832131" y="43369"/>
                  </a:lnTo>
                  <a:lnTo>
                    <a:pt x="789535" y="28116"/>
                  </a:lnTo>
                  <a:lnTo>
                    <a:pt x="745536" y="16017"/>
                  </a:lnTo>
                  <a:lnTo>
                    <a:pt x="700271" y="7208"/>
                  </a:lnTo>
                  <a:lnTo>
                    <a:pt x="653872" y="1824"/>
                  </a:lnTo>
                  <a:lnTo>
                    <a:pt x="606477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3429D59E-ED81-F3E0-F1F0-1968D6B66A41}"/>
                </a:ext>
              </a:extLst>
            </p:cNvPr>
            <p:cNvSpPr/>
            <p:nvPr/>
          </p:nvSpPr>
          <p:spPr>
            <a:xfrm>
              <a:off x="11397477" y="4643667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77" y="0"/>
                  </a:moveTo>
                  <a:lnTo>
                    <a:pt x="559081" y="1824"/>
                  </a:lnTo>
                  <a:lnTo>
                    <a:pt x="512683" y="7208"/>
                  </a:lnTo>
                  <a:lnTo>
                    <a:pt x="467417" y="16017"/>
                  </a:lnTo>
                  <a:lnTo>
                    <a:pt x="423419" y="28115"/>
                  </a:lnTo>
                  <a:lnTo>
                    <a:pt x="380823" y="43369"/>
                  </a:lnTo>
                  <a:lnTo>
                    <a:pt x="339764" y="61642"/>
                  </a:lnTo>
                  <a:lnTo>
                    <a:pt x="300376" y="82801"/>
                  </a:lnTo>
                  <a:lnTo>
                    <a:pt x="262796" y="106711"/>
                  </a:lnTo>
                  <a:lnTo>
                    <a:pt x="227156" y="133236"/>
                  </a:lnTo>
                  <a:lnTo>
                    <a:pt x="193594" y="162241"/>
                  </a:lnTo>
                  <a:lnTo>
                    <a:pt x="162242" y="193593"/>
                  </a:lnTo>
                  <a:lnTo>
                    <a:pt x="133236" y="227156"/>
                  </a:lnTo>
                  <a:lnTo>
                    <a:pt x="106711" y="262795"/>
                  </a:lnTo>
                  <a:lnTo>
                    <a:pt x="82802" y="300376"/>
                  </a:lnTo>
                  <a:lnTo>
                    <a:pt x="61643" y="339763"/>
                  </a:lnTo>
                  <a:lnTo>
                    <a:pt x="43369" y="380822"/>
                  </a:lnTo>
                  <a:lnTo>
                    <a:pt x="28116" y="423418"/>
                  </a:lnTo>
                  <a:lnTo>
                    <a:pt x="16017" y="467417"/>
                  </a:lnTo>
                  <a:lnTo>
                    <a:pt x="7208" y="512682"/>
                  </a:lnTo>
                  <a:lnTo>
                    <a:pt x="1824" y="559081"/>
                  </a:lnTo>
                  <a:lnTo>
                    <a:pt x="0" y="606477"/>
                  </a:lnTo>
                  <a:lnTo>
                    <a:pt x="1824" y="653872"/>
                  </a:lnTo>
                  <a:lnTo>
                    <a:pt x="7208" y="700271"/>
                  </a:lnTo>
                  <a:lnTo>
                    <a:pt x="16017" y="745536"/>
                  </a:lnTo>
                  <a:lnTo>
                    <a:pt x="28116" y="789535"/>
                  </a:lnTo>
                  <a:lnTo>
                    <a:pt x="43369" y="832131"/>
                  </a:lnTo>
                  <a:lnTo>
                    <a:pt x="61643" y="873190"/>
                  </a:lnTo>
                  <a:lnTo>
                    <a:pt x="82802" y="912577"/>
                  </a:lnTo>
                  <a:lnTo>
                    <a:pt x="106711" y="950158"/>
                  </a:lnTo>
                  <a:lnTo>
                    <a:pt x="133236" y="985797"/>
                  </a:lnTo>
                  <a:lnTo>
                    <a:pt x="162242" y="1019360"/>
                  </a:lnTo>
                  <a:lnTo>
                    <a:pt x="193594" y="1050712"/>
                  </a:lnTo>
                  <a:lnTo>
                    <a:pt x="227156" y="1079718"/>
                  </a:lnTo>
                  <a:lnTo>
                    <a:pt x="262796" y="1106243"/>
                  </a:lnTo>
                  <a:lnTo>
                    <a:pt x="300376" y="1130152"/>
                  </a:lnTo>
                  <a:lnTo>
                    <a:pt x="339764" y="1151311"/>
                  </a:lnTo>
                  <a:lnTo>
                    <a:pt x="380823" y="1169584"/>
                  </a:lnTo>
                  <a:lnTo>
                    <a:pt x="423419" y="1184838"/>
                  </a:lnTo>
                  <a:lnTo>
                    <a:pt x="467417" y="1196936"/>
                  </a:lnTo>
                  <a:lnTo>
                    <a:pt x="512683" y="1205745"/>
                  </a:lnTo>
                  <a:lnTo>
                    <a:pt x="559081" y="1211129"/>
                  </a:lnTo>
                  <a:lnTo>
                    <a:pt x="606477" y="1212954"/>
                  </a:lnTo>
                  <a:lnTo>
                    <a:pt x="653872" y="1211129"/>
                  </a:lnTo>
                  <a:lnTo>
                    <a:pt x="700271" y="1205745"/>
                  </a:lnTo>
                  <a:lnTo>
                    <a:pt x="745536" y="1196936"/>
                  </a:lnTo>
                  <a:lnTo>
                    <a:pt x="789535" y="1184838"/>
                  </a:lnTo>
                  <a:lnTo>
                    <a:pt x="832131" y="1169584"/>
                  </a:lnTo>
                  <a:lnTo>
                    <a:pt x="873190" y="1151311"/>
                  </a:lnTo>
                  <a:lnTo>
                    <a:pt x="912578" y="1130152"/>
                  </a:lnTo>
                  <a:lnTo>
                    <a:pt x="950158" y="1106243"/>
                  </a:lnTo>
                  <a:lnTo>
                    <a:pt x="985798" y="1079718"/>
                  </a:lnTo>
                  <a:lnTo>
                    <a:pt x="1019361" y="1050712"/>
                  </a:lnTo>
                  <a:lnTo>
                    <a:pt x="1050713" y="1019360"/>
                  </a:lnTo>
                  <a:lnTo>
                    <a:pt x="1079718" y="985797"/>
                  </a:lnTo>
                  <a:lnTo>
                    <a:pt x="1106243" y="950158"/>
                  </a:lnTo>
                  <a:lnTo>
                    <a:pt x="1130153" y="912577"/>
                  </a:lnTo>
                  <a:lnTo>
                    <a:pt x="1151312" y="873190"/>
                  </a:lnTo>
                  <a:lnTo>
                    <a:pt x="1169585" y="832131"/>
                  </a:lnTo>
                  <a:lnTo>
                    <a:pt x="1184839" y="789535"/>
                  </a:lnTo>
                  <a:lnTo>
                    <a:pt x="1196937" y="745536"/>
                  </a:lnTo>
                  <a:lnTo>
                    <a:pt x="1205746" y="700271"/>
                  </a:lnTo>
                  <a:lnTo>
                    <a:pt x="1211130" y="653872"/>
                  </a:lnTo>
                  <a:lnTo>
                    <a:pt x="1212955" y="606477"/>
                  </a:lnTo>
                  <a:lnTo>
                    <a:pt x="1211130" y="559081"/>
                  </a:lnTo>
                  <a:lnTo>
                    <a:pt x="1205746" y="512682"/>
                  </a:lnTo>
                  <a:lnTo>
                    <a:pt x="1196937" y="467417"/>
                  </a:lnTo>
                  <a:lnTo>
                    <a:pt x="1184839" y="423418"/>
                  </a:lnTo>
                  <a:lnTo>
                    <a:pt x="1169585" y="380822"/>
                  </a:lnTo>
                  <a:lnTo>
                    <a:pt x="1151312" y="339763"/>
                  </a:lnTo>
                  <a:lnTo>
                    <a:pt x="1130153" y="300376"/>
                  </a:lnTo>
                  <a:lnTo>
                    <a:pt x="1106243" y="262795"/>
                  </a:lnTo>
                  <a:lnTo>
                    <a:pt x="1079718" y="227156"/>
                  </a:lnTo>
                  <a:lnTo>
                    <a:pt x="1050713" y="193593"/>
                  </a:lnTo>
                  <a:lnTo>
                    <a:pt x="1019361" y="162241"/>
                  </a:lnTo>
                  <a:lnTo>
                    <a:pt x="985798" y="133236"/>
                  </a:lnTo>
                  <a:lnTo>
                    <a:pt x="950158" y="106711"/>
                  </a:lnTo>
                  <a:lnTo>
                    <a:pt x="912578" y="82801"/>
                  </a:lnTo>
                  <a:lnTo>
                    <a:pt x="873190" y="61642"/>
                  </a:lnTo>
                  <a:lnTo>
                    <a:pt x="832131" y="43369"/>
                  </a:lnTo>
                  <a:lnTo>
                    <a:pt x="789535" y="28115"/>
                  </a:lnTo>
                  <a:lnTo>
                    <a:pt x="745536" y="16017"/>
                  </a:lnTo>
                  <a:lnTo>
                    <a:pt x="700271" y="7208"/>
                  </a:lnTo>
                  <a:lnTo>
                    <a:pt x="653872" y="1824"/>
                  </a:lnTo>
                  <a:lnTo>
                    <a:pt x="606477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AA7370FF-8680-2A09-5DB6-3818C2D92B82}"/>
                </a:ext>
              </a:extLst>
            </p:cNvPr>
            <p:cNvSpPr/>
            <p:nvPr/>
          </p:nvSpPr>
          <p:spPr>
            <a:xfrm>
              <a:off x="12834061" y="2221819"/>
              <a:ext cx="1213485" cy="1213485"/>
            </a:xfrm>
            <a:custGeom>
              <a:avLst/>
              <a:gdLst/>
              <a:ahLst/>
              <a:cxnLst/>
              <a:rect l="l" t="t" r="r" b="b"/>
              <a:pathLst>
                <a:path w="1213484" h="1213485">
                  <a:moveTo>
                    <a:pt x="606475" y="0"/>
                  </a:moveTo>
                  <a:lnTo>
                    <a:pt x="559081" y="1824"/>
                  </a:lnTo>
                  <a:lnTo>
                    <a:pt x="512684" y="7208"/>
                  </a:lnTo>
                  <a:lnTo>
                    <a:pt x="467419" y="16017"/>
                  </a:lnTo>
                  <a:lnTo>
                    <a:pt x="423422" y="28116"/>
                  </a:lnTo>
                  <a:lnTo>
                    <a:pt x="380826" y="43369"/>
                  </a:lnTo>
                  <a:lnTo>
                    <a:pt x="339767" y="61643"/>
                  </a:lnTo>
                  <a:lnTo>
                    <a:pt x="300380" y="82802"/>
                  </a:lnTo>
                  <a:lnTo>
                    <a:pt x="262799" y="106711"/>
                  </a:lnTo>
                  <a:lnTo>
                    <a:pt x="227160" y="133236"/>
                  </a:lnTo>
                  <a:lnTo>
                    <a:pt x="193597" y="162242"/>
                  </a:lnTo>
                  <a:lnTo>
                    <a:pt x="162245" y="193594"/>
                  </a:lnTo>
                  <a:lnTo>
                    <a:pt x="133239" y="227157"/>
                  </a:lnTo>
                  <a:lnTo>
                    <a:pt x="106713" y="262796"/>
                  </a:lnTo>
                  <a:lnTo>
                    <a:pt x="82803" y="300377"/>
                  </a:lnTo>
                  <a:lnTo>
                    <a:pt x="61644" y="339764"/>
                  </a:lnTo>
                  <a:lnTo>
                    <a:pt x="43370" y="380823"/>
                  </a:lnTo>
                  <a:lnTo>
                    <a:pt x="28116" y="423420"/>
                  </a:lnTo>
                  <a:lnTo>
                    <a:pt x="16017" y="467418"/>
                  </a:lnTo>
                  <a:lnTo>
                    <a:pt x="7209" y="512684"/>
                  </a:lnTo>
                  <a:lnTo>
                    <a:pt x="1824" y="559082"/>
                  </a:lnTo>
                  <a:lnTo>
                    <a:pt x="0" y="606478"/>
                  </a:lnTo>
                  <a:lnTo>
                    <a:pt x="1824" y="653874"/>
                  </a:lnTo>
                  <a:lnTo>
                    <a:pt x="7209" y="700272"/>
                  </a:lnTo>
                  <a:lnTo>
                    <a:pt x="16017" y="745538"/>
                  </a:lnTo>
                  <a:lnTo>
                    <a:pt x="28116" y="789536"/>
                  </a:lnTo>
                  <a:lnTo>
                    <a:pt x="43370" y="832132"/>
                  </a:lnTo>
                  <a:lnTo>
                    <a:pt x="61644" y="873191"/>
                  </a:lnTo>
                  <a:lnTo>
                    <a:pt x="82803" y="912579"/>
                  </a:lnTo>
                  <a:lnTo>
                    <a:pt x="106713" y="950159"/>
                  </a:lnTo>
                  <a:lnTo>
                    <a:pt x="133239" y="985799"/>
                  </a:lnTo>
                  <a:lnTo>
                    <a:pt x="162245" y="1019361"/>
                  </a:lnTo>
                  <a:lnTo>
                    <a:pt x="193597" y="1050713"/>
                  </a:lnTo>
                  <a:lnTo>
                    <a:pt x="227160" y="1079719"/>
                  </a:lnTo>
                  <a:lnTo>
                    <a:pt x="262799" y="1106244"/>
                  </a:lnTo>
                  <a:lnTo>
                    <a:pt x="300380" y="1130153"/>
                  </a:lnTo>
                  <a:lnTo>
                    <a:pt x="339767" y="1151312"/>
                  </a:lnTo>
                  <a:lnTo>
                    <a:pt x="380826" y="1169586"/>
                  </a:lnTo>
                  <a:lnTo>
                    <a:pt x="423422" y="1184839"/>
                  </a:lnTo>
                  <a:lnTo>
                    <a:pt x="467419" y="1196937"/>
                  </a:lnTo>
                  <a:lnTo>
                    <a:pt x="512684" y="1205746"/>
                  </a:lnTo>
                  <a:lnTo>
                    <a:pt x="559081" y="1211130"/>
                  </a:lnTo>
                  <a:lnTo>
                    <a:pt x="606475" y="1212955"/>
                  </a:lnTo>
                  <a:lnTo>
                    <a:pt x="653871" y="1211130"/>
                  </a:lnTo>
                  <a:lnTo>
                    <a:pt x="700270" y="1205746"/>
                  </a:lnTo>
                  <a:lnTo>
                    <a:pt x="745536" y="1196937"/>
                  </a:lnTo>
                  <a:lnTo>
                    <a:pt x="789535" y="1184839"/>
                  </a:lnTo>
                  <a:lnTo>
                    <a:pt x="832132" y="1169586"/>
                  </a:lnTo>
                  <a:lnTo>
                    <a:pt x="873192" y="1151312"/>
                  </a:lnTo>
                  <a:lnTo>
                    <a:pt x="912580" y="1130153"/>
                  </a:lnTo>
                  <a:lnTo>
                    <a:pt x="950161" y="1106244"/>
                  </a:lnTo>
                  <a:lnTo>
                    <a:pt x="985801" y="1079719"/>
                  </a:lnTo>
                  <a:lnTo>
                    <a:pt x="1019365" y="1050713"/>
                  </a:lnTo>
                  <a:lnTo>
                    <a:pt x="1050717" y="1019361"/>
                  </a:lnTo>
                  <a:lnTo>
                    <a:pt x="1079724" y="985799"/>
                  </a:lnTo>
                  <a:lnTo>
                    <a:pt x="1106249" y="950159"/>
                  </a:lnTo>
                  <a:lnTo>
                    <a:pt x="1130159" y="912579"/>
                  </a:lnTo>
                  <a:lnTo>
                    <a:pt x="1151319" y="873191"/>
                  </a:lnTo>
                  <a:lnTo>
                    <a:pt x="1169593" y="832132"/>
                  </a:lnTo>
                  <a:lnTo>
                    <a:pt x="1184847" y="789536"/>
                  </a:lnTo>
                  <a:lnTo>
                    <a:pt x="1196946" y="745538"/>
                  </a:lnTo>
                  <a:lnTo>
                    <a:pt x="1205755" y="700272"/>
                  </a:lnTo>
                  <a:lnTo>
                    <a:pt x="1211139" y="653874"/>
                  </a:lnTo>
                  <a:lnTo>
                    <a:pt x="1212964" y="606478"/>
                  </a:lnTo>
                  <a:lnTo>
                    <a:pt x="1211139" y="559082"/>
                  </a:lnTo>
                  <a:lnTo>
                    <a:pt x="1205755" y="512684"/>
                  </a:lnTo>
                  <a:lnTo>
                    <a:pt x="1196946" y="467418"/>
                  </a:lnTo>
                  <a:lnTo>
                    <a:pt x="1184847" y="423420"/>
                  </a:lnTo>
                  <a:lnTo>
                    <a:pt x="1169593" y="380823"/>
                  </a:lnTo>
                  <a:lnTo>
                    <a:pt x="1151319" y="339764"/>
                  </a:lnTo>
                  <a:lnTo>
                    <a:pt x="1130159" y="300377"/>
                  </a:lnTo>
                  <a:lnTo>
                    <a:pt x="1106249" y="262796"/>
                  </a:lnTo>
                  <a:lnTo>
                    <a:pt x="1079724" y="227157"/>
                  </a:lnTo>
                  <a:lnTo>
                    <a:pt x="1050717" y="193594"/>
                  </a:lnTo>
                  <a:lnTo>
                    <a:pt x="1019365" y="162242"/>
                  </a:lnTo>
                  <a:lnTo>
                    <a:pt x="985801" y="133236"/>
                  </a:lnTo>
                  <a:lnTo>
                    <a:pt x="950161" y="106711"/>
                  </a:lnTo>
                  <a:lnTo>
                    <a:pt x="912580" y="82802"/>
                  </a:lnTo>
                  <a:lnTo>
                    <a:pt x="873192" y="61643"/>
                  </a:lnTo>
                  <a:lnTo>
                    <a:pt x="832132" y="43369"/>
                  </a:lnTo>
                  <a:lnTo>
                    <a:pt x="789535" y="28116"/>
                  </a:lnTo>
                  <a:lnTo>
                    <a:pt x="745536" y="16017"/>
                  </a:lnTo>
                  <a:lnTo>
                    <a:pt x="700270" y="7208"/>
                  </a:lnTo>
                  <a:lnTo>
                    <a:pt x="653871" y="1824"/>
                  </a:lnTo>
                  <a:lnTo>
                    <a:pt x="606475" y="0"/>
                  </a:lnTo>
                  <a:close/>
                </a:path>
              </a:pathLst>
            </a:custGeom>
            <a:solidFill>
              <a:srgbClr val="CFD9DE"/>
            </a:solidFill>
          </p:spPr>
          <p:txBody>
            <a:bodyPr wrap="square" lIns="0" tIns="0" rIns="0" bIns="0" rtlCol="0"/>
            <a:lstStyle/>
            <a:p>
              <a:endParaRPr sz="1215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66582B9A-FF5D-D401-17B8-7CF566DA38EA}"/>
                </a:ext>
              </a:extLst>
            </p:cNvPr>
            <p:cNvSpPr/>
            <p:nvPr/>
          </p:nvSpPr>
          <p:spPr>
            <a:xfrm>
              <a:off x="-2" y="0"/>
              <a:ext cx="4424045" cy="10160000"/>
            </a:xfrm>
            <a:custGeom>
              <a:avLst/>
              <a:gdLst/>
              <a:ahLst/>
              <a:cxnLst/>
              <a:rect l="l" t="t" r="r" b="b"/>
              <a:pathLst>
                <a:path w="4424045" h="10160000">
                  <a:moveTo>
                    <a:pt x="4423660" y="0"/>
                  </a:moveTo>
                  <a:lnTo>
                    <a:pt x="0" y="0"/>
                  </a:lnTo>
                  <a:lnTo>
                    <a:pt x="0" y="10159999"/>
                  </a:lnTo>
                  <a:lnTo>
                    <a:pt x="4423660" y="10159999"/>
                  </a:lnTo>
                  <a:lnTo>
                    <a:pt x="4423660" y="0"/>
                  </a:lnTo>
                  <a:close/>
                </a:path>
              </a:pathLst>
            </a:custGeom>
            <a:solidFill>
              <a:srgbClr val="002640"/>
            </a:solidFill>
          </p:spPr>
          <p:txBody>
            <a:bodyPr wrap="square" lIns="0" tIns="0" rIns="0" bIns="0" rtlCol="0"/>
            <a:lstStyle/>
            <a:p>
              <a:endParaRPr sz="1215" dirty="0"/>
            </a:p>
          </p:txBody>
        </p:sp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0C4446BE-F055-A1EB-1E78-8426DC1788BD}"/>
              </a:ext>
            </a:extLst>
          </p:cNvPr>
          <p:cNvSpPr txBox="1"/>
          <p:nvPr/>
        </p:nvSpPr>
        <p:spPr>
          <a:xfrm>
            <a:off x="1320803" y="2379628"/>
            <a:ext cx="1673352" cy="615168"/>
          </a:xfrm>
          <a:prstGeom prst="rect">
            <a:avLst/>
          </a:prstGeom>
        </p:spPr>
        <p:txBody>
          <a:bodyPr vert="horz" wrap="square" lIns="0" tIns="6858" rIns="0" bIns="0" rtlCol="0">
            <a:spAutoFit/>
          </a:bodyPr>
          <a:lstStyle/>
          <a:p>
            <a:pPr marL="8573" marR="3429">
              <a:lnSpc>
                <a:spcPct val="100600"/>
              </a:lnSpc>
              <a:spcBef>
                <a:spcPts val="54"/>
              </a:spcBef>
            </a:pPr>
            <a:endParaRPr lang="es-CO" sz="1620" spc="-17" dirty="0">
              <a:solidFill>
                <a:srgbClr val="E8E9EC"/>
              </a:solidFill>
              <a:latin typeface="Verdana"/>
              <a:cs typeface="Verdana"/>
            </a:endParaRPr>
          </a:p>
          <a:p>
            <a:pPr marL="8573" marR="3429">
              <a:lnSpc>
                <a:spcPct val="100600"/>
              </a:lnSpc>
              <a:spcBef>
                <a:spcPts val="54"/>
              </a:spcBef>
            </a:pPr>
            <a:r>
              <a:rPr lang="es-CO" sz="2400" spc="-7" dirty="0">
                <a:solidFill>
                  <a:srgbClr val="FFAB4D"/>
                </a:solidFill>
                <a:latin typeface="Verdana"/>
                <a:cs typeface="Verdana"/>
              </a:rPr>
              <a:t>Contenido</a:t>
            </a:r>
            <a:endParaRPr sz="1620" dirty="0">
              <a:latin typeface="Verdana"/>
              <a:cs typeface="Verdana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9007D9-A949-F8C0-3608-6347F9B9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375" y="1375969"/>
            <a:ext cx="5611368" cy="4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5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F2D8ABA1-303A-048F-B087-0887CE07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7" y="63018"/>
            <a:ext cx="8599117" cy="668797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DC8957-1BB3-5F61-8FF0-DBC5CFED4EC8}"/>
              </a:ext>
            </a:extLst>
          </p:cNvPr>
          <p:cNvSpPr txBox="1"/>
          <p:nvPr/>
        </p:nvSpPr>
        <p:spPr>
          <a:xfrm>
            <a:off x="9592849" y="5950777"/>
            <a:ext cx="21419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*Esquema realizado con ayuda de la IA de </a:t>
            </a:r>
            <a:r>
              <a:rPr lang="es-CO" sz="1200" b="1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Mermaid</a:t>
            </a:r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(https://mermaid.js.org/)</a:t>
            </a:r>
            <a:endParaRPr lang="es-CO" sz="1100" i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505970C-C6FF-3F31-5BCD-BF1CF6CC2030}"/>
              </a:ext>
            </a:extLst>
          </p:cNvPr>
          <p:cNvSpPr txBox="1"/>
          <p:nvPr/>
        </p:nvSpPr>
        <p:spPr>
          <a:xfrm>
            <a:off x="3099413" y="6380201"/>
            <a:ext cx="554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Esquema 2: Intervención de componentes de Orquestación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173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F973-E813-78E8-25A5-8CB746E6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245"/>
            <a:ext cx="11161734" cy="1325563"/>
          </a:xfrm>
        </p:spPr>
        <p:txBody>
          <a:bodyPr>
            <a:normAutofit/>
          </a:bodyPr>
          <a:lstStyle/>
          <a:p>
            <a:pPr algn="ctr"/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Piezas de orquestación (la “caja de herramientas”)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52B02B-7DAD-8615-1E4F-8FD1A213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808"/>
            <a:ext cx="10515600" cy="467384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Batch</a:t>
            </a: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workflows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Airflow</a:t>
            </a:r>
            <a:endParaRPr lang="es-CO" sz="2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: trabajos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Flink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administrados (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Kinesis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Analytics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 o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Flink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Operator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en EKS (ciclos de vida,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checkpoints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upgrades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 federado 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(para analistas):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Cloud Jobs o MWAA (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Airflow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Federación: 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sobre 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Athena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con conectores federados (S3/Iceberg + 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/otros JDBC).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 Store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2600" i="1" dirty="0" err="1">
                <a:latin typeface="Verdana" panose="020B0604030504040204" pitchFamily="34" charset="0"/>
                <a:ea typeface="Verdana" panose="020B0604030504040204" pitchFamily="34" charset="0"/>
              </a:rPr>
              <a:t>SageMaker</a:t>
            </a:r>
            <a:r>
              <a:rPr lang="es-CO" sz="2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600" i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sz="2600" i="1" dirty="0">
                <a:latin typeface="Verdana" panose="020B0604030504040204" pitchFamily="34" charset="0"/>
                <a:ea typeface="Verdana" panose="020B0604030504040204" pitchFamily="34" charset="0"/>
              </a:rPr>
              <a:t> Store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(offline S3 + online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DynamoDB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 o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Feast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(offline S3/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Redshift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+ online Redis/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Dynamo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DQ/Contratos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: Great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Expectations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freshness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Linaje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OpenLineage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Marquez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 integrado con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Airflow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600" b="1" dirty="0">
                <a:latin typeface="Verdana" panose="020B0604030504040204" pitchFamily="34" charset="0"/>
                <a:ea typeface="Verdana" panose="020B0604030504040204" pitchFamily="34" charset="0"/>
              </a:rPr>
              <a:t>Alertas/</a:t>
            </a:r>
            <a:r>
              <a:rPr lang="es-CO" sz="2600" b="1" dirty="0" err="1">
                <a:latin typeface="Verdana" panose="020B0604030504040204" pitchFamily="34" charset="0"/>
                <a:ea typeface="Verdana" panose="020B0604030504040204" pitchFamily="34" charset="0"/>
              </a:rPr>
              <a:t>SLAs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CloudWatch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con envíos de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info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a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Slack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CO" sz="2600" i="1" dirty="0">
                <a:latin typeface="Verdana" panose="020B0604030504040204" pitchFamily="34" charset="0"/>
                <a:ea typeface="Verdana" panose="020B0604030504040204" pitchFamily="34" charset="0"/>
              </a:rPr>
              <a:t>Véase necesidad en </a:t>
            </a:r>
            <a:r>
              <a:rPr lang="es-CO" sz="2600" i="1" dirty="0" err="1">
                <a:latin typeface="Verdana" panose="020B0604030504040204" pitchFamily="34" charset="0"/>
                <a:ea typeface="Verdana" panose="020B0604030504040204" pitchFamily="34" charset="0"/>
              </a:rPr>
              <a:t>Scenario</a:t>
            </a:r>
            <a:r>
              <a:rPr lang="es-CO" sz="26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6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Problem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);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SLAs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DAGs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 y data-</a:t>
            </a:r>
            <a:r>
              <a:rPr lang="es-CO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quality</a:t>
            </a:r>
            <a:r>
              <a:rPr lang="es-CO" sz="2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2076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51432-2264-BA68-72E0-12A3542A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212F84-DF26-B289-AF94-FD025249A4C8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A01EA9-D3A9-6D40-E457-3850BFD8B49F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BCCFA5F-AC5A-3F5A-6A76-A1A57DB47624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AB9D179-144C-4012-9F8A-F2039227D479}"/>
              </a:ext>
            </a:extLst>
          </p:cNvPr>
          <p:cNvSpPr txBox="1"/>
          <p:nvPr/>
        </p:nvSpPr>
        <p:spPr>
          <a:xfrm>
            <a:off x="1419303" y="2659559"/>
            <a:ext cx="7587333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 </a:t>
            </a:r>
            <a:r>
              <a:rPr lang="es-E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Consideraciones por cada </a:t>
            </a:r>
          </a:p>
          <a:p>
            <a:r>
              <a:rPr lang="es-E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  <a:br>
              <a:rPr lang="es-ES" sz="4400" b="1" dirty="0">
                <a:solidFill>
                  <a:schemeClr val="bg1"/>
                </a:solidFill>
              </a:rPr>
            </a:br>
            <a:endParaRPr lang="es-CO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1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F90A8-5197-C5C0-2786-C429DCB7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F2B32B-4E58-F0E6-EC58-C4577FEF2B36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CC1F6E-9922-A5F0-8667-F9B7440825B2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2E74BF3-9D29-86D9-D635-304A51CD26E6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EE30B7-3AD5-B0F6-497E-2953FED487BC}"/>
              </a:ext>
            </a:extLst>
          </p:cNvPr>
          <p:cNvSpPr txBox="1"/>
          <p:nvPr/>
        </p:nvSpPr>
        <p:spPr>
          <a:xfrm>
            <a:off x="1419303" y="2659559"/>
            <a:ext cx="6764993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6,1.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Behavior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</a:t>
            </a:r>
          </a:p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Visualization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(self-service,</a:t>
            </a:r>
          </a:p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anti-polisemia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br>
              <a:rPr lang="es-CO" sz="4400" b="1" dirty="0">
                <a:solidFill>
                  <a:schemeClr val="bg1"/>
                </a:solidFill>
              </a:rPr>
            </a:br>
            <a:br>
              <a:rPr lang="es-ES" sz="4400" b="1" dirty="0">
                <a:solidFill>
                  <a:schemeClr val="bg1"/>
                </a:solidFill>
              </a:rPr>
            </a:br>
            <a:endParaRPr lang="es-CO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105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F5070D8B-4472-F140-3AE7-F81FE24C5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69" y="132163"/>
            <a:ext cx="8815822" cy="5736488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54F74D-73FC-A588-6E99-94A8E1DCC0F2}"/>
              </a:ext>
            </a:extLst>
          </p:cNvPr>
          <p:cNvSpPr txBox="1"/>
          <p:nvPr/>
        </p:nvSpPr>
        <p:spPr>
          <a:xfrm>
            <a:off x="418056" y="6448838"/>
            <a:ext cx="10254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*Esquema realizado con ayuda de la IA de </a:t>
            </a:r>
            <a:r>
              <a:rPr lang="es-CO" sz="1200" b="1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Mermaid</a:t>
            </a:r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(https://mermaid.js.org/)</a:t>
            </a:r>
            <a:endParaRPr lang="es-CO" sz="1100" i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3A2A03C-E648-794A-5691-818E47100EB6}"/>
              </a:ext>
            </a:extLst>
          </p:cNvPr>
          <p:cNvSpPr txBox="1"/>
          <p:nvPr/>
        </p:nvSpPr>
        <p:spPr>
          <a:xfrm>
            <a:off x="3356196" y="5925618"/>
            <a:ext cx="610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Esquema 3: Especificación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Behavior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es-CO" sz="14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Visualization</a:t>
            </a:r>
            <a:r>
              <a:rPr lang="es-CO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s-CO" sz="1400" dirty="0"/>
            </a:br>
            <a:endParaRPr lang="es-CO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99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20CED-7B1A-C559-AB92-64FF38CA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6.1 </a:t>
            </a:r>
            <a:r>
              <a:rPr lang="es-CO" sz="3100" b="1" dirty="0" err="1">
                <a:latin typeface="Verdana" panose="020B0604030504040204" pitchFamily="34" charset="0"/>
                <a:ea typeface="Verdana" panose="020B0604030504040204" pitchFamily="34" charset="0"/>
              </a:rPr>
              <a:t>Customer</a:t>
            </a:r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100" b="1" dirty="0" err="1">
                <a:latin typeface="Verdana" panose="020B0604030504040204" pitchFamily="34" charset="0"/>
                <a:ea typeface="Verdana" panose="020B0604030504040204" pitchFamily="34" charset="0"/>
              </a:rPr>
              <a:t>Behavior</a:t>
            </a:r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 Data </a:t>
            </a:r>
            <a:r>
              <a:rPr lang="es-CO" sz="3100" b="1" dirty="0" err="1">
                <a:latin typeface="Verdana" panose="020B0604030504040204" pitchFamily="34" charset="0"/>
                <a:ea typeface="Verdana" panose="020B0604030504040204" pitchFamily="34" charset="0"/>
              </a:rPr>
              <a:t>Visualization</a:t>
            </a:r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 (self-service, </a:t>
            </a:r>
            <a:r>
              <a:rPr lang="es-CO" sz="3100" b="1" dirty="0" err="1">
                <a:latin typeface="Verdana" panose="020B0604030504040204" pitchFamily="34" charset="0"/>
                <a:ea typeface="Verdana" panose="020B0604030504040204" pitchFamily="34" charset="0"/>
              </a:rPr>
              <a:t>anti-polisemia</a:t>
            </a:r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3A971-DB14-3464-C8AD-1486CEE6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Necesidades: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analistas crean reportes sin tickets ad-hoc; todas las fuentes; definiciones claras.</a:t>
            </a:r>
          </a:p>
          <a:p>
            <a:pPr>
              <a:lnSpc>
                <a:spcPct val="120000"/>
              </a:lnSpc>
              <a:buNone/>
            </a:pP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Solución:</a:t>
            </a:r>
            <a:endParaRPr lang="es-CO" sz="2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300" b="1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 federado para analistas:</a:t>
            </a:r>
            <a:endParaRPr lang="es-CO" sz="23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Proyecto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dbt_customer_behavior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s-CO" sz="2000" i="1" dirty="0">
                <a:latin typeface="Verdana" panose="020B0604030504040204" pitchFamily="34" charset="0"/>
                <a:ea typeface="Verdana" panose="020B0604030504040204" pitchFamily="34" charset="0"/>
              </a:rPr>
              <a:t>starter kit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: macros, </a:t>
            </a:r>
            <a:r>
              <a:rPr lang="es-CO" sz="2000" i="1" dirty="0">
                <a:latin typeface="Verdana" panose="020B0604030504040204" pitchFamily="34" charset="0"/>
                <a:ea typeface="Verdana" panose="020B0604030504040204" pitchFamily="34" charset="0"/>
              </a:rPr>
              <a:t>base </a:t>
            </a:r>
            <a:r>
              <a:rPr lang="es-CO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models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(ya certificados), </a:t>
            </a:r>
            <a:r>
              <a:rPr lang="es-CO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unit</a:t>
            </a:r>
            <a:r>
              <a:rPr lang="es-CO" sz="2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exposures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000" i="1" dirty="0">
                <a:latin typeface="Verdana" panose="020B0604030504040204" pitchFamily="34" charset="0"/>
                <a:ea typeface="Verdana" panose="020B0604030504040204" pitchFamily="34" charset="0"/>
              </a:rPr>
              <a:t>Dev </a:t>
            </a:r>
            <a:r>
              <a:rPr lang="es-CO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aProd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vía PR y CI (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 + </a:t>
            </a:r>
            <a:r>
              <a:rPr lang="es-CO" sz="2000" i="1" dirty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s-CO" sz="20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contracts</a:t>
            </a:r>
            <a:r>
              <a:rPr lang="es-CO" sz="20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Modelo dimensional Gold: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tablas </a:t>
            </a:r>
            <a:r>
              <a:rPr lang="es-CO" sz="23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dim_customer</a:t>
            </a:r>
            <a:r>
              <a:rPr lang="es-CO" sz="23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3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dim_card</a:t>
            </a:r>
            <a:r>
              <a:rPr lang="es-CO" sz="23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3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fact_transactions</a:t>
            </a:r>
            <a:r>
              <a:rPr lang="es-CO" sz="23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3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fact_statements</a:t>
            </a:r>
            <a:r>
              <a:rPr lang="es-CO" sz="23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3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fact_tax_summary</a:t>
            </a:r>
            <a:r>
              <a:rPr lang="es-CO" sz="23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Capa semántica: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métricas y entidades canónicas (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Ej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3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customer_lifetime_value</a:t>
            </a:r>
            <a:r>
              <a:rPr lang="es-CO" sz="23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23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txn_freq_30d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300" b="1" dirty="0" err="1">
                <a:latin typeface="Verdana" panose="020B0604030504040204" pitchFamily="34" charset="0"/>
                <a:ea typeface="Verdana" panose="020B0604030504040204" pitchFamily="34" charset="0"/>
              </a:rPr>
              <a:t>Federated</a:t>
            </a: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300" b="1" dirty="0" err="1">
                <a:latin typeface="Verdana" panose="020B0604030504040204" pitchFamily="34" charset="0"/>
                <a:ea typeface="Verdana" panose="020B0604030504040204" pitchFamily="34" charset="0"/>
              </a:rPr>
              <a:t>access</a:t>
            </a: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Trino/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Redshift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Snowflake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según preferencia; RLS por segmento/país; </a:t>
            </a:r>
            <a:r>
              <a:rPr lang="es-CO" sz="2300" i="1" dirty="0">
                <a:latin typeface="Verdana" panose="020B0604030504040204" pitchFamily="34" charset="0"/>
                <a:ea typeface="Verdana" panose="020B0604030504040204" pitchFamily="34" charset="0"/>
              </a:rPr>
              <a:t>tags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PII.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Catálogo y glosario: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“Ingreso”, “Gasto”, “Saldo disponible” definidos con ejemplos y </a:t>
            </a:r>
            <a:r>
              <a:rPr lang="es-CO" sz="2300" i="1" dirty="0" err="1">
                <a:latin typeface="Verdana" panose="020B0604030504040204" pitchFamily="34" charset="0"/>
                <a:ea typeface="Verdana" panose="020B0604030504040204" pitchFamily="34" charset="0"/>
              </a:rPr>
              <a:t>owner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s-CO" sz="2300" i="1" dirty="0" err="1">
                <a:latin typeface="Verdana" panose="020B0604030504040204" pitchFamily="34" charset="0"/>
                <a:ea typeface="Verdana" panose="020B0604030504040204" pitchFamily="34" charset="0"/>
              </a:rPr>
              <a:t>lineage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desde métricas y fuentes.</a:t>
            </a:r>
          </a:p>
          <a:p>
            <a:pPr>
              <a:lnSpc>
                <a:spcPct val="120000"/>
              </a:lnSpc>
              <a:buNone/>
            </a:pPr>
            <a:r>
              <a:rPr lang="es-CO" sz="2300" b="1" dirty="0" err="1">
                <a:latin typeface="Verdana" panose="020B0604030504040204" pitchFamily="34" charset="0"/>
                <a:ea typeface="Verdana" panose="020B0604030504040204" pitchFamily="34" charset="0"/>
              </a:rPr>
              <a:t>SLOs</a:t>
            </a:r>
            <a:r>
              <a:rPr lang="es-CO" sz="2300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300" i="1" dirty="0">
                <a:latin typeface="Verdana" panose="020B0604030504040204" pitchFamily="34" charset="0"/>
                <a:ea typeface="Verdana" panose="020B0604030504040204" pitchFamily="34" charset="0"/>
              </a:rPr>
              <a:t>data </a:t>
            </a:r>
            <a:r>
              <a:rPr lang="es-CO" sz="2300" i="1" dirty="0" err="1">
                <a:latin typeface="Verdana" panose="020B0604030504040204" pitchFamily="34" charset="0"/>
                <a:ea typeface="Verdana" panose="020B0604030504040204" pitchFamily="34" charset="0"/>
              </a:rPr>
              <a:t>freshness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intra-día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para transacciones; D+1 para impuestos/OCR; </a:t>
            </a:r>
            <a:r>
              <a:rPr lang="es-CO" sz="2300" i="1" dirty="0">
                <a:latin typeface="Verdana" panose="020B0604030504040204" pitchFamily="34" charset="0"/>
                <a:ea typeface="Verdana" panose="020B0604030504040204" pitchFamily="34" charset="0"/>
              </a:rPr>
              <a:t>BI </a:t>
            </a:r>
            <a:r>
              <a:rPr lang="es-CO" sz="2300" i="1" dirty="0" err="1">
                <a:latin typeface="Verdana" panose="020B0604030504040204" pitchFamily="34" charset="0"/>
                <a:ea typeface="Verdana" panose="020B0604030504040204" pitchFamily="34" charset="0"/>
              </a:rPr>
              <a:t>query</a:t>
            </a:r>
            <a:r>
              <a:rPr lang="es-CO" sz="2300" i="1" dirty="0">
                <a:latin typeface="Verdana" panose="020B0604030504040204" pitchFamily="34" charset="0"/>
                <a:ea typeface="Verdana" panose="020B0604030504040204" pitchFamily="34" charset="0"/>
              </a:rPr>
              <a:t> time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&lt; 3s p95 (</a:t>
            </a:r>
            <a:r>
              <a:rPr lang="es-CO" sz="2300" dirty="0" err="1">
                <a:latin typeface="Verdana" panose="020B0604030504040204" pitchFamily="34" charset="0"/>
                <a:ea typeface="Verdana" panose="020B0604030504040204" pitchFamily="34" charset="0"/>
              </a:rPr>
              <a:t>marts</a:t>
            </a:r>
            <a:r>
              <a:rPr lang="es-CO" sz="2300" dirty="0">
                <a:latin typeface="Verdana" panose="020B0604030504040204" pitchFamily="34" charset="0"/>
                <a:ea typeface="Verdana" panose="020B0604030504040204" pitchFamily="34" charset="0"/>
              </a:rPr>
              <a:t> materializados).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615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9A7B-A0D6-F355-FE43-F4B950B4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8A25E1-27A8-FA5A-E1E4-9FEA4024F11A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2280B45-C3FC-30AE-2879-8BA8C18EA00B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A87FF1C-BE5D-6A20-32BB-44335ADF5711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916ED8-08FA-CCA2-4FC2-7F8BAD14C71C}"/>
              </a:ext>
            </a:extLst>
          </p:cNvPr>
          <p:cNvSpPr txBox="1"/>
          <p:nvPr/>
        </p:nvSpPr>
        <p:spPr>
          <a:xfrm>
            <a:off x="1419303" y="2659559"/>
            <a:ext cx="80682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6.2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Risk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Assessment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(hipotecas, </a:t>
            </a:r>
          </a:p>
          <a:p>
            <a:r>
              <a:rPr lang="es-CO" sz="3200" b="1" i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batch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reproducibilidad)</a:t>
            </a:r>
            <a:endParaRPr lang="es-C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13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agrama">
            <a:extLst>
              <a:ext uri="{FF2B5EF4-FFF2-40B4-BE49-F238E27FC236}">
                <a16:creationId xmlns:a16="http://schemas.microsoft.com/office/drawing/2014/main" id="{465C2CF2-739D-4781-FFE8-EF5E71CAD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" y="250520"/>
            <a:ext cx="11822990" cy="565198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7F815B7-9F77-E7AE-041D-99C5963E505B}"/>
              </a:ext>
            </a:extLst>
          </p:cNvPr>
          <p:cNvSpPr txBox="1"/>
          <p:nvPr/>
        </p:nvSpPr>
        <p:spPr>
          <a:xfrm>
            <a:off x="461897" y="6207561"/>
            <a:ext cx="10254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*Esquema realizado con ayuda de la IA de </a:t>
            </a:r>
            <a:r>
              <a:rPr lang="es-CO" sz="1200" b="1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Mermaid</a:t>
            </a:r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(https://mermaid.js.org/)</a:t>
            </a:r>
            <a:endParaRPr lang="es-CO" sz="1100" i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8A615D-4C95-EE50-C81D-EB4F82D4FA5F}"/>
              </a:ext>
            </a:extLst>
          </p:cNvPr>
          <p:cNvSpPr txBox="1"/>
          <p:nvPr/>
        </p:nvSpPr>
        <p:spPr>
          <a:xfrm>
            <a:off x="4101495" y="5699729"/>
            <a:ext cx="6566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Esquema 4: Especificación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Risk Assessment for Home Buyers seeking a Mortgage </a:t>
            </a:r>
            <a:br>
              <a:rPr lang="en-US" sz="1200" dirty="0"/>
            </a:br>
            <a:br>
              <a:rPr lang="es-CO" sz="1200" dirty="0"/>
            </a:br>
            <a:endParaRPr lang="es-CO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68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6FD30-C9B3-1A48-1015-4CAA4223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6.2 </a:t>
            </a:r>
            <a:r>
              <a:rPr lang="es-CO" b="1" dirty="0" err="1"/>
              <a:t>Risk</a:t>
            </a:r>
            <a:r>
              <a:rPr lang="es-CO" b="1" dirty="0"/>
              <a:t> </a:t>
            </a:r>
            <a:r>
              <a:rPr lang="es-CO" b="1" dirty="0" err="1"/>
              <a:t>Assessment</a:t>
            </a:r>
            <a:r>
              <a:rPr lang="es-CO" b="1" dirty="0"/>
              <a:t> (hipotecas, </a:t>
            </a:r>
            <a:r>
              <a:rPr lang="es-CO" b="1" i="1" dirty="0" err="1"/>
              <a:t>features</a:t>
            </a:r>
            <a:r>
              <a:rPr lang="es-CO" b="1" dirty="0"/>
              <a:t> </a:t>
            </a:r>
            <a:r>
              <a:rPr lang="es-CO" b="1" dirty="0" err="1"/>
              <a:t>batch</a:t>
            </a:r>
            <a:r>
              <a:rPr lang="es-CO" b="1" dirty="0"/>
              <a:t> y reproducibilidad)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F57B6-BA2B-C33A-8CE4-14CF5AE2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Necesidades: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modelos ingieren 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características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(no raw); consistencia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/serve.</a:t>
            </a:r>
          </a:p>
          <a:p>
            <a:pPr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Solución: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Store (offline) en Gold: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views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como </a:t>
            </a:r>
            <a:r>
              <a:rPr lang="es-CO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risk__income_volatility_6m, 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risk</a:t>
            </a:r>
            <a:r>
              <a:rPr lang="es-CO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__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debt_to_income</a:t>
            </a:r>
            <a:r>
              <a:rPr lang="es-CO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risk__nsf_count_12m, 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risk</a:t>
            </a:r>
            <a:r>
              <a:rPr lang="es-CO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__</a:t>
            </a:r>
            <a:r>
              <a:rPr lang="es-CO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statement_anomaly_score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Materialización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diaria/semanal;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point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in-time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correctness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backfills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para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engineering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batch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Proyecto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dbt_risk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; macros para 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SCD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joins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windowing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avoiding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leakage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Contracts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para tipos/rangos y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freshness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checks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exposures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hacia modelos en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registry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Training/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Scoring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Training pipelines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leen Offline FS;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registry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(versionado + aprobación).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Scoring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batch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(nocturno o bajo demanda) escribe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risk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__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application_scoring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reason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codes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Trazabilidad: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definitions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versionadas;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cards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lineage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de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a fuentes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docs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>
              <a:lnSpc>
                <a:spcPct val="120000"/>
              </a:lnSpc>
              <a:buNone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SLOs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ejecución diaria &lt; 60 min;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retrain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semanal/quincenal.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05754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40CEA-FC55-275C-890C-344BB1BB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70F589-423C-FE07-DEE3-9AC2FF17F9E6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89F253-05DE-02B0-3DE0-803C955C6E65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C869F66-7A71-8AA9-485C-5D1AE2F319FE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63F952-6090-342F-EDE5-32B41724949D}"/>
              </a:ext>
            </a:extLst>
          </p:cNvPr>
          <p:cNvSpPr txBox="1"/>
          <p:nvPr/>
        </p:nvSpPr>
        <p:spPr>
          <a:xfrm>
            <a:off x="1463144" y="2402776"/>
            <a:ext cx="8162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6.3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Fraud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Monitoring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(tiempo real </a:t>
            </a:r>
          </a:p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alto orden)</a:t>
            </a:r>
            <a:endParaRPr lang="es-C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54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EA5182-0D2B-3B8C-F2AB-6501F571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429143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s-CO" sz="4000" b="1" kern="1200" noProof="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0. Arquitectura</a:t>
            </a:r>
            <a:r>
              <a:rPr lang="en-US" sz="4000" b="1" kern="12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 Alto Nivel</a:t>
            </a:r>
          </a:p>
        </p:txBody>
      </p:sp>
      <p:pic>
        <p:nvPicPr>
          <p:cNvPr id="11" name="Imagen 10" descr="Diagrama">
            <a:extLst>
              <a:ext uri="{FF2B5EF4-FFF2-40B4-BE49-F238E27FC236}">
                <a16:creationId xmlns:a16="http://schemas.microsoft.com/office/drawing/2014/main" id="{9B821106-6F3D-333C-03DC-FA99E43E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8" y="2099716"/>
            <a:ext cx="11689079" cy="38267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A9A581-23E0-2C2C-FF76-F9996CCABE7C}"/>
              </a:ext>
            </a:extLst>
          </p:cNvPr>
          <p:cNvSpPr txBox="1"/>
          <p:nvPr/>
        </p:nvSpPr>
        <p:spPr>
          <a:xfrm>
            <a:off x="461897" y="6207561"/>
            <a:ext cx="10254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*Esquema realizado con ayuda de la IA de </a:t>
            </a:r>
            <a:r>
              <a:rPr lang="es-CO" sz="1200" b="1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Mermaid</a:t>
            </a:r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(https://mermaid.js.org/)</a:t>
            </a:r>
            <a:endParaRPr lang="es-CO" sz="1100" i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E07264-DF86-C543-4703-F8E9A3C5DA1E}"/>
              </a:ext>
            </a:extLst>
          </p:cNvPr>
          <p:cNvSpPr txBox="1"/>
          <p:nvPr/>
        </p:nvSpPr>
        <p:spPr>
          <a:xfrm>
            <a:off x="193374" y="5745895"/>
            <a:ext cx="3533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Esquema 1: Arquitectura a Alto Nivel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8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96BA2539-0C46-C200-8266-A5C135F07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4" y="1347324"/>
            <a:ext cx="11812578" cy="286907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F7C4655-A57D-92F8-80F2-0D51F8F73439}"/>
              </a:ext>
            </a:extLst>
          </p:cNvPr>
          <p:cNvSpPr txBox="1"/>
          <p:nvPr/>
        </p:nvSpPr>
        <p:spPr>
          <a:xfrm>
            <a:off x="461897" y="6207561"/>
            <a:ext cx="10254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*Esquema realizado con ayuda de la IA de </a:t>
            </a:r>
            <a:r>
              <a:rPr lang="es-CO" sz="1200" b="1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Mermaid</a:t>
            </a:r>
            <a:r>
              <a:rPr lang="es-CO" sz="1200" b="1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(https://mermaid.js.org/)</a:t>
            </a:r>
            <a:endParaRPr lang="es-CO" sz="1100" i="1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EB2284-B098-6E00-1B4E-38DE660D0D29}"/>
              </a:ext>
            </a:extLst>
          </p:cNvPr>
          <p:cNvSpPr txBox="1"/>
          <p:nvPr/>
        </p:nvSpPr>
        <p:spPr>
          <a:xfrm>
            <a:off x="4051391" y="4465916"/>
            <a:ext cx="3655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Esquema 5: Especificación </a:t>
            </a:r>
            <a:r>
              <a:rPr lang="es-CO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Fraud</a:t>
            </a:r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1200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Monitoring</a:t>
            </a:r>
            <a:r>
              <a:rPr lang="es-CO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br>
              <a:rPr lang="es-CO" sz="1200" dirty="0"/>
            </a:br>
            <a:br>
              <a:rPr lang="en-US" sz="1200" dirty="0"/>
            </a:br>
            <a:br>
              <a:rPr lang="es-CO" sz="1200" dirty="0"/>
            </a:br>
            <a:endParaRPr lang="es-CO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44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BAB02-C161-E836-5386-966C49E4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6.3 </a:t>
            </a:r>
            <a:r>
              <a:rPr lang="es-CO" sz="3100" b="1" dirty="0" err="1">
                <a:latin typeface="Verdana" panose="020B0604030504040204" pitchFamily="34" charset="0"/>
                <a:ea typeface="Verdana" panose="020B0604030504040204" pitchFamily="34" charset="0"/>
              </a:rPr>
              <a:t>Fraud</a:t>
            </a:r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3100" b="1" dirty="0" err="1">
                <a:latin typeface="Verdana" panose="020B0604030504040204" pitchFamily="34" charset="0"/>
                <a:ea typeface="Verdana" panose="020B0604030504040204" pitchFamily="34" charset="0"/>
              </a:rPr>
              <a:t>Monitoring</a:t>
            </a:r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 (tiempo real + </a:t>
            </a:r>
            <a:r>
              <a:rPr lang="es-CO" sz="3100" b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sz="3100" b="1" dirty="0">
                <a:latin typeface="Verdana" panose="020B0604030504040204" pitchFamily="34" charset="0"/>
                <a:ea typeface="Verdana" panose="020B0604030504040204" pitchFamily="34" charset="0"/>
              </a:rPr>
              <a:t> de alto orden)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33C5E-9069-26D0-F958-26489557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78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Necesidades: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observar transacciones banca y tarjeta en tiempo real; mezclar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complejas y raw.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Solución: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Ingestión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Credit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Card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API (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- Kafka/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Kinesis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- tópico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cc.txn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Bank XML API (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- normalizador -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bank.txn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internos: CDC -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internal.txn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con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quality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gates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por su baja integridad.</a:t>
            </a:r>
          </a:p>
          <a:p>
            <a:pPr marL="0" indent="0">
              <a:lnSpc>
                <a:spcPct val="120000"/>
              </a:lnSpc>
              <a:buClr>
                <a:srgbClr val="FFC000"/>
              </a:buClr>
              <a:buNone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Stream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processing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Flink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Spark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):</a:t>
            </a:r>
            <a:endParaRPr lang="es-CO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Enriquecimiento con ventanas (1m/5m/1h/24h),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device-graph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velocity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amount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spikes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Consulta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Store Online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DynamoDB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/Redis) para traer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entrenadas en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Risk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reuso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lvl="1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§"/>
            </a:pP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Scoring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online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endpoint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autoscaling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):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alerts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(Kafka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topic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fraud.alerts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 + 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case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mgmt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Consistency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cada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feature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tiene implementación offline/online a partir de la misma definición (código compartido, pruebas de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skew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BI operativo: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panel en tiempo real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lag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&lt; 5s) con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KPIs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(TPR/FPR, 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time-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to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alert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drifts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SLOs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end-to-end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p95 &lt; 300 ms para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scoring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;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exactly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-once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semantics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donde aplique.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874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B3B67-983F-00C7-5C05-CA98567D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4B3D6B-C5AA-7B17-C9E5-6207FC6FB0D7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93A737C-E510-A8F4-1762-601B33A2CEEE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DF6883D-1F06-2C3C-1493-733311E6522E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96C2F4-0085-75B8-DEFF-9A5A4FE0E6FA}"/>
              </a:ext>
            </a:extLst>
          </p:cNvPr>
          <p:cNvSpPr txBox="1"/>
          <p:nvPr/>
        </p:nvSpPr>
        <p:spPr>
          <a:xfrm>
            <a:off x="1463144" y="2402776"/>
            <a:ext cx="9331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 Anexos</a:t>
            </a:r>
          </a:p>
          <a:p>
            <a:endParaRPr lang="es-CO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Supuestos del diseño de la arquitectura</a:t>
            </a:r>
            <a:endParaRPr lang="es-C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23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69755-29ED-3DF9-E2ED-1F41F033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5212A1-D148-A186-C15F-DEEF50E2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26" y="859294"/>
            <a:ext cx="4987274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Alcance y organización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Tres casos de uso cubiertos: BI T+1 (07:00), Riesgo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offline/online, 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point</a:t>
            </a:r>
            <a:r>
              <a:rPr lang="es-CO" i="1" dirty="0">
                <a:latin typeface="Verdana" panose="020B0604030504040204" pitchFamily="34" charset="0"/>
                <a:ea typeface="Verdana" panose="020B0604030504040204" pitchFamily="34" charset="0"/>
              </a:rPr>
              <a:t>-</a:t>
            </a:r>
            <a:r>
              <a:rPr lang="es-CO" i="1" dirty="0" err="1">
                <a:latin typeface="Verdana" panose="020B0604030504040204" pitchFamily="34" charset="0"/>
                <a:ea typeface="Verdana" panose="020B0604030504040204" pitchFamily="34" charset="0"/>
              </a:rPr>
              <a:t>in-time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), Fraude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sub-segundo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Hay roles de gobierno (data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owner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steward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 y un proceso de PR/CI para aprobar métricas y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Analistas pueden usar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(Cloud/Core) con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guardrails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y, si se requiere, federación (Trino/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Athena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0" indent="0"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Fuentes y adquisición</a:t>
            </a:r>
          </a:p>
          <a:p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APIs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de terceros disponibles con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rate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limit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, tokens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rotables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consentimiento gestionado.</a:t>
            </a:r>
          </a:p>
          <a:p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internos cuentan con réplicas de solo lectura y WAL para CDC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Debezium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/DMS); no se tocan primarios.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Existe un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bucket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S3 con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PDFs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imagenes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; OCR es viable y hay HITL para baja confianza.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El proveedor de tarjetas expone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bulk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estable.</a:t>
            </a:r>
          </a:p>
          <a:p>
            <a:pPr marL="0" indent="0"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Gobernanza y seguridad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Consentimientos auditablemente registrados y aplicados por propósito de uso (BI/Riesgo/Fraude).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Linaje operativo (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OpenLineage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Marquez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) para auditoría.</a:t>
            </a:r>
          </a:p>
          <a:p>
            <a:pPr marL="0" indent="0"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Calidad y contratos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CI/CD bloquea cambios que rompen contratos o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tests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s-CO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AB90DA0-AE9D-EB46-B9D9-AFF6340FA4BD}"/>
              </a:ext>
            </a:extLst>
          </p:cNvPr>
          <p:cNvSpPr txBox="1">
            <a:spLocks/>
          </p:cNvSpPr>
          <p:nvPr/>
        </p:nvSpPr>
        <p:spPr>
          <a:xfrm>
            <a:off x="6604000" y="910094"/>
            <a:ext cx="5340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SLAs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b="1" dirty="0" err="1">
                <a:latin typeface="Verdana" panose="020B0604030504040204" pitchFamily="34" charset="0"/>
                <a:ea typeface="Verdana" panose="020B0604030504040204" pitchFamily="34" charset="0"/>
              </a:rPr>
              <a:t>SLOs</a:t>
            </a: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 asumidos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BI Gold T+1 07:00;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online ≤ 5 min (p95); fraude ≤ 300 ms (p99) E2E.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RPO ≤ 15 min, RTO &lt; 1 h; disponibilidad ≥ 99.9% (BI) / 99.95% (fraude crítico).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Costos y resiliencia</a:t>
            </a:r>
          </a:p>
          <a:p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Compaction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clustering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tiering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en el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lake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; cachés en BI; cuotas y gobernanza de costos.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Multi-AZ; retención 7–10 años;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backups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/DR probados;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backfills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controlados.</a:t>
            </a:r>
          </a:p>
          <a:p>
            <a:pPr marL="0" indent="0"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Límites / No-objetivos</a:t>
            </a:r>
          </a:p>
          <a:p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no hace ingesta/OCR/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ni servir online; BI no consulta Silver/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Bronze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La federación es para exploración/POC; lo crítico se materializa en el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lake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/DW.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No se asume reingeniería de los sistemas fuente; sí remediación DQ en Silver.</a:t>
            </a:r>
          </a:p>
          <a:p>
            <a:pPr marL="0" indent="0">
              <a:buNone/>
            </a:pPr>
            <a:r>
              <a:rPr lang="es-CO" b="1" dirty="0">
                <a:latin typeface="Verdana" panose="020B0604030504040204" pitchFamily="34" charset="0"/>
                <a:ea typeface="Verdana" panose="020B0604030504040204" pitchFamily="34" charset="0"/>
              </a:rPr>
              <a:t>Adopción y cambio</a:t>
            </a:r>
          </a:p>
          <a:p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Patrocinio ejecutivo,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SLAs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con dueños de fuente, formación en </a:t>
            </a:r>
            <a:r>
              <a:rPr lang="es-CO" dirty="0" err="1">
                <a:latin typeface="Verdana" panose="020B0604030504040204" pitchFamily="34" charset="0"/>
                <a:ea typeface="Verdana" panose="020B0604030504040204" pitchFamily="34" charset="0"/>
              </a:rPr>
              <a:t>dbt</a:t>
            </a:r>
            <a:r>
              <a:rPr lang="es-CO" dirty="0">
                <a:latin typeface="Verdana" panose="020B0604030504040204" pitchFamily="34" charset="0"/>
                <a:ea typeface="Verdana" panose="020B0604030504040204" pitchFamily="34" charset="0"/>
              </a:rPr>
              <a:t> y capa semántica, y cultura de cambios vía PR/CI.</a:t>
            </a:r>
          </a:p>
          <a:p>
            <a:endParaRPr lang="es-CO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889E432-E775-87C0-220B-80A727F9DE57}"/>
              </a:ext>
            </a:extLst>
          </p:cNvPr>
          <p:cNvCxnSpPr/>
          <p:nvPr/>
        </p:nvCxnSpPr>
        <p:spPr>
          <a:xfrm>
            <a:off x="5918200" y="647700"/>
            <a:ext cx="0" cy="546735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11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4" name="object 4"/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9717" y="3090215"/>
            <a:ext cx="4120972" cy="676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C2999-1224-42DF-2BF7-B766589E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44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s-E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Cómo la arquitectura resuelve los problemas:</a:t>
            </a:r>
            <a:br>
              <a:rPr lang="es-ES" sz="3200" b="1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s-CO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DA63F1C-9F86-2616-D05E-794192F84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973465"/>
              </p:ext>
            </p:extLst>
          </p:nvPr>
        </p:nvGraphicFramePr>
        <p:xfrm>
          <a:off x="1421703" y="1098504"/>
          <a:ext cx="9025004" cy="5137587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256251">
                  <a:extLst>
                    <a:ext uri="{9D8B030D-6E8A-4147-A177-3AD203B41FA5}">
                      <a16:colId xmlns:a16="http://schemas.microsoft.com/office/drawing/2014/main" val="2338035635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303132396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1114732558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712271453"/>
                    </a:ext>
                  </a:extLst>
                </a:gridCol>
              </a:tblGrid>
              <a:tr h="4399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Caso / Problema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Componentes clave de la arquitectura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Por qué funciona (mecanismo)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CO" sz="12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Resultado esperado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1293341200"/>
                  </a:ext>
                </a:extLst>
              </a:tr>
              <a:tr h="14322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BI de Comportamiento: analistas dependen de 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devs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y hay polisemia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Silver a Gold + </a:t>
                      </a:r>
                      <a:r>
                        <a:rPr lang="es-CO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dbt</a:t>
                      </a: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(federado), capa semántica , DW BI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dbt convierte Silver en Gold con tests y definiciones únicas; la capa semántica fija métricas canónicas; federación permite explorar sin mover datos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Self-service confiable, menos tickets ad-hoc, una sola versión de la verdad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1662143680"/>
                  </a:ext>
                </a:extLst>
              </a:tr>
              <a:tr h="12603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Riesgo Hipotecario: modelos requieren características (no raw)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 Store (offline/online), pipelines de features (point-in-time), </a:t>
                      </a:r>
                      <a:r>
                        <a:rPr lang="en-U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consentimientos</a:t>
                      </a:r>
                      <a:r>
                        <a:rPr lang="en-U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+ OCR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versionadas y sin fuga temporal; offline para entrenar, online para decidir; cumplimiento por consentimiento y trazabilidad de OCR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Modelos robustos, menor TAT de originación, cumplimiento regulatorio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3032452252"/>
                  </a:ext>
                </a:extLst>
              </a:tr>
              <a:tr h="916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Fraude: señales en tiempo real + algunos features derivados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Streaming (Kafka/Flink), enriquecimiento con Feature Store online, servicio de modelos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Procesa eventos en ms, calcula ventanas y consulta 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online; puntúa y alinea alertas con Case 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Mgmt</a:t>
                      </a:r>
                      <a:endParaRPr lang="es-ES" sz="1000" b="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Detección sub-segundo, menos falsos positivos, feedback cerrado para re-entrenar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780668257"/>
                  </a:ext>
                </a:extLst>
              </a:tr>
              <a:tr h="1088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Transversal: calidad, seguridad, ambigüedad, auditoría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Bronze</a:t>
                      </a:r>
                      <a:r>
                        <a:rPr lang="es-CO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/Silver/Gold, Gates de DQ (GE), contratos de datos, linaje, KMS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Capas separan tareas y riesgos; contratos y </a:t>
                      </a:r>
                      <a:r>
                        <a:rPr lang="es-ES" sz="1000" b="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tests</a:t>
                      </a: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detienen roturas; linaje y máscaras aseguran auditoría y privacidad</a:t>
                      </a:r>
                    </a:p>
                  </a:txBody>
                  <a:tcPr marL="48891" marR="48891" marT="24446" marB="2444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000" b="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Plataforma confiable, cambios controlados, acceso mínimo necesario</a:t>
                      </a:r>
                    </a:p>
                  </a:txBody>
                  <a:tcPr marL="48891" marR="48891" marT="24446" marB="24446" anchor="ctr"/>
                </a:tc>
                <a:extLst>
                  <a:ext uri="{0D108BD9-81ED-4DB2-BD59-A6C34878D82A}">
                    <a16:rowId xmlns:a16="http://schemas.microsoft.com/office/drawing/2014/main" val="387691376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BC42965-9429-CA3A-3846-CDBB4DA445A7}"/>
              </a:ext>
            </a:extLst>
          </p:cNvPr>
          <p:cNvSpPr txBox="1"/>
          <p:nvPr/>
        </p:nvSpPr>
        <p:spPr>
          <a:xfrm>
            <a:off x="1339505" y="6330037"/>
            <a:ext cx="4756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Cuadro 1: Análisis de arquitectura por caso de uso</a:t>
            </a:r>
            <a:endParaRPr lang="es-CO" sz="14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4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FF249-4976-854A-C8D2-E874FACFE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C0CB91-7C44-F36A-EA5E-21D08529643E}"/>
              </a:ext>
            </a:extLst>
          </p:cNvPr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583F5EB-6D03-9E1A-7B70-EE8648018AB7}"/>
              </a:ext>
            </a:extLst>
          </p:cNvPr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7D4F2DB-72FA-BA8F-8B69-AEF09DEB5539}"/>
              </a:ext>
            </a:extLst>
          </p:cNvPr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00EAD4-F08D-0E81-C836-199E62438FE7}"/>
              </a:ext>
            </a:extLst>
          </p:cNvPr>
          <p:cNvSpPr txBox="1"/>
          <p:nvPr/>
        </p:nvSpPr>
        <p:spPr>
          <a:xfrm>
            <a:off x="1419303" y="2659559"/>
            <a:ext cx="9215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s-CO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Ingestiòn</a:t>
            </a: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CO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Batch</a:t>
            </a: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 </a:t>
            </a:r>
            <a:r>
              <a:rPr lang="es-CO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 raw-</a:t>
            </a:r>
            <a:r>
              <a:rPr lang="es-CO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docs</a:t>
            </a: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es-CO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7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969798" y="413686"/>
            <a:ext cx="10123970" cy="562655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CO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1.1 </a:t>
            </a:r>
            <a:r>
              <a:rPr lang="es-CO" sz="3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(Kafka/</a:t>
            </a:r>
            <a:r>
              <a:rPr lang="es-CO" sz="3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Kinesis</a:t>
            </a:r>
            <a:r>
              <a:rPr lang="es-CO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spc="3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9F39DF6-7A3C-F4D7-01EC-2B28BE524311}"/>
              </a:ext>
            </a:extLst>
          </p:cNvPr>
          <p:cNvSpPr txBox="1"/>
          <p:nvPr/>
        </p:nvSpPr>
        <p:spPr>
          <a:xfrm>
            <a:off x="712940" y="1502688"/>
            <a:ext cx="10766120" cy="4696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¿Para qué? Capturar eventos en tiempo (casi) real: transacciones de tarjeta y eventos de extractos bancarios.</a:t>
            </a:r>
          </a:p>
          <a:p>
            <a:pPr>
              <a:buNone/>
            </a:pPr>
            <a:endParaRPr lang="es-CO" sz="1600" b="1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Tópicos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por dominio y granularidad:</a:t>
            </a:r>
            <a:b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cc.txn.raw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cc.txn.normalized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bank.statements.events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fraud.alerts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Esquemas versionados 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Registry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con compatibilidad hacia atrás (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backward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Productores:</a:t>
            </a:r>
          </a:p>
          <a:p>
            <a:pPr marL="697230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de tarjetas (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streaming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r>
              <a:rPr lang="en-U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tópico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cc.txn.raw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697230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Conectores CDC</a:t>
            </a:r>
            <a:r>
              <a:rPr lang="en-U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tópicos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core.cdc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.*.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Procesamiento:</a:t>
            </a:r>
          </a:p>
          <a:p>
            <a:pPr marL="697230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Normalización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(enriquecer moneda/zonas horarias, validar JSON/XML) a *.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normalized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697230" marR="3429" lvl="2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Ventanas para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en línea (p. ej. “N transacciones/10 min”).</a:t>
            </a:r>
          </a:p>
          <a:p>
            <a:pPr marL="697230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Entrega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 menos una vez (at-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least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-once) + idempotencia en consumidores; donde el fraude lo exija.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Backpressure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particiones suficientes, compresión (lz4/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zstd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), escalado horizontal.</a:t>
            </a:r>
          </a:p>
          <a:p>
            <a:pPr marL="240030" marR="3429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Resiliencia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multi-AZ, retención ≥ 7 días, DLQ por tópico.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9D3E6-1A69-EE9D-1938-904FF444A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73D3E00B-524D-BA05-BB11-C4A6D9C5AE00}"/>
              </a:ext>
            </a:extLst>
          </p:cNvPr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271AD60-53E3-47E1-6EB8-490746C9D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798" y="475241"/>
            <a:ext cx="10123970" cy="439544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1.2 </a:t>
            </a:r>
            <a:r>
              <a:rPr lang="es-CO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Batch</a:t>
            </a: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</a:t>
            </a:r>
            <a:r>
              <a:rPr lang="es-CO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Debezium</a:t>
            </a: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/DMS + </a:t>
            </a:r>
            <a:r>
              <a:rPr lang="es-CO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APIs</a:t>
            </a:r>
            <a:r>
              <a:rPr lang="es-CO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externas)</a:t>
            </a:r>
            <a:endParaRPr sz="3600" spc="3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6660613-1697-9CC6-0F54-997CADAB0722}"/>
              </a:ext>
            </a:extLst>
          </p:cNvPr>
          <p:cNvSpPr txBox="1"/>
          <p:nvPr/>
        </p:nvSpPr>
        <p:spPr>
          <a:xfrm>
            <a:off x="712940" y="1502688"/>
            <a:ext cx="10766120" cy="4449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¿Para qué? Traer históricos, cambios incrementales y sistemas legados.</a:t>
            </a:r>
          </a:p>
          <a:p>
            <a:pPr>
              <a:buNone/>
            </a:pPr>
            <a:endParaRPr lang="es-CO" sz="1600" b="1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Interno (</a:t>
            </a:r>
            <a:r>
              <a:rPr lang="es-CO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Postgres</a:t>
            </a: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frágil)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Nunca al primario: usar réplicas de solo lectura.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CDC por WAL (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Debezium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con filtros por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schema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/tablas;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snapshot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inicial controlado.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Heartbeat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(tópico </a:t>
            </a:r>
            <a:r>
              <a:rPr lang="es-CO" sz="1600" i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core.cdc.heartbeat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para monitorear rezago.</a:t>
            </a:r>
          </a:p>
          <a:p>
            <a:pPr marR="3429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r>
              <a:rPr lang="es-CO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APIs</a:t>
            </a: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externas (XML/JSON)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Orquestación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Airflow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con reintentos exponenciales y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circuit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breakers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Autenticación y secretos en un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secret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manager; rotación automática.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Incrementalidad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por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updated_since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si no existe, cache + control de duplicados (hash de 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payload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Rate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s-CO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limiting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plan de token-</a:t>
            </a:r>
            <a:r>
              <a:rPr lang="es-CO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bucket</a:t>
            </a: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y colas por credencial.</a:t>
            </a:r>
          </a:p>
          <a:p>
            <a:pPr marR="3429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r>
              <a:rPr lang="es-CO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SLAs</a:t>
            </a:r>
            <a:r>
              <a:rPr lang="es-CO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/operación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Lotes T+1 para BI; incrementales cada 15–60 min para Riesgo; eventos casi en tiempo real para Fraude.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CO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DLQ y replay desde almacenamiento intermedio (S3).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582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E063-F6A3-C46E-C72C-F7BEDB1C7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70EC9D09-DBDA-D7C9-CF28-DB7D9728EBAE}"/>
              </a:ext>
            </a:extLst>
          </p:cNvPr>
          <p:cNvSpPr/>
          <p:nvPr/>
        </p:nvSpPr>
        <p:spPr>
          <a:xfrm>
            <a:off x="609600" y="0"/>
            <a:ext cx="10972800" cy="1370743"/>
          </a:xfrm>
          <a:custGeom>
            <a:avLst/>
            <a:gdLst/>
            <a:ahLst/>
            <a:cxnLst/>
            <a:rect l="l" t="t" r="r" b="b"/>
            <a:pathLst>
              <a:path w="16256000" h="2030730">
                <a:moveTo>
                  <a:pt x="16256000" y="2030528"/>
                </a:moveTo>
                <a:lnTo>
                  <a:pt x="0" y="2030528"/>
                </a:lnTo>
                <a:lnTo>
                  <a:pt x="0" y="0"/>
                </a:lnTo>
                <a:lnTo>
                  <a:pt x="16256000" y="0"/>
                </a:lnTo>
                <a:lnTo>
                  <a:pt x="16256000" y="2030528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3BB84E1-B043-6803-69BF-1D0001FE71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798" y="475242"/>
            <a:ext cx="10123970" cy="439544"/>
          </a:xfrm>
          <a:prstGeom prst="rect">
            <a:avLst/>
          </a:prstGeom>
        </p:spPr>
        <p:txBody>
          <a:bodyPr vert="horz" wrap="square" lIns="0" tIns="8573" rIns="0" bIns="0" rtlCol="0" anchor="ctr">
            <a:spAutoFit/>
          </a:bodyPr>
          <a:lstStyle/>
          <a:p>
            <a:pPr marL="8573">
              <a:lnSpc>
                <a:spcPct val="100000"/>
              </a:lnSpc>
              <a:spcBef>
                <a:spcPts val="68"/>
              </a:spcBef>
            </a:pPr>
            <a:r>
              <a:rPr lang="es-E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1.3 No estructurado (S3 “raw-</a:t>
            </a:r>
            <a:r>
              <a:rPr lang="es-ES" sz="28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docs</a:t>
            </a:r>
            <a:r>
              <a:rPr lang="es-ES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” + OCR/IDP)</a:t>
            </a:r>
            <a:endParaRPr sz="3600" spc="34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E703095-AD04-FB20-6F70-A419101A90B3}"/>
              </a:ext>
            </a:extLst>
          </p:cNvPr>
          <p:cNvSpPr txBox="1"/>
          <p:nvPr/>
        </p:nvSpPr>
        <p:spPr>
          <a:xfrm>
            <a:off x="712940" y="1502688"/>
            <a:ext cx="10766120" cy="368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¿Para qué? </a:t>
            </a:r>
            <a:r>
              <a:rPr lang="es-ES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PDFs</a:t>
            </a: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/fotos de formularios y extractos bancarios.</a:t>
            </a:r>
          </a:p>
          <a:p>
            <a:pPr>
              <a:buNone/>
            </a:pPr>
            <a:endParaRPr lang="es-ES" sz="1600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buNone/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Diseño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Bronze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de documentos con carpetas por </a:t>
            </a:r>
            <a:r>
              <a:rPr lang="es-ES" sz="16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source</a:t>
            </a:r>
            <a:r>
              <a:rPr lang="es-ES" sz="16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es-ES" sz="16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year</a:t>
            </a:r>
            <a:r>
              <a:rPr lang="es-ES" sz="16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=YYYY/</a:t>
            </a:r>
            <a:r>
              <a:rPr lang="es-ES" sz="16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month</a:t>
            </a:r>
            <a:r>
              <a:rPr lang="es-ES" sz="16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=MM/</a:t>
            </a:r>
            <a:r>
              <a:rPr lang="es-ES" sz="1600" i="1" dirty="0" err="1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day</a:t>
            </a:r>
            <a:r>
              <a:rPr lang="es-ES" sz="1600" i="1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=DD/….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OCR/IDP en </a:t>
            </a:r>
            <a:r>
              <a:rPr lang="es-ES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workers</a:t>
            </a: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asíncronos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detección de </a:t>
            </a:r>
            <a:r>
              <a:rPr lang="es-ES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layout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campos clave (importe, fecha valor), tablas.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Umbrales de confianza por campo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&lt; umbral llevar a bandeja de revisión humana (HITL).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Proveniencia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almacenar coordenadas (</a:t>
            </a:r>
            <a:r>
              <a:rPr lang="es-ES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x,y,página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para cada campo extraído.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Versionado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mantener original + JSON de extracción + JSON de validaciones.</a:t>
            </a:r>
          </a:p>
          <a:p>
            <a:pPr marL="280034" marR="3429" lvl="1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endParaRPr lang="es-ES" sz="1600" dirty="0">
              <a:solidFill>
                <a:srgbClr val="00264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3429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tabLst>
                <a:tab pos="240030" algn="l"/>
              </a:tabLst>
            </a:pPr>
            <a:r>
              <a:rPr lang="es-ES" sz="1600" b="1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SLAs</a:t>
            </a: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/operación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OCR en lotes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; colas separadas por prioridad (</a:t>
            </a:r>
            <a:r>
              <a:rPr lang="es-ES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onboarding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vs </a:t>
            </a:r>
            <a:r>
              <a:rPr lang="es-ES" sz="1600" dirty="0" err="1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backfill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pPr marL="511492" marR="3429" lvl="1" indent="-231458" fontAlgn="base">
              <a:spcBef>
                <a:spcPts val="142"/>
              </a:spcBef>
              <a:spcAft>
                <a:spcPct val="0"/>
              </a:spcAft>
              <a:buClr>
                <a:srgbClr val="FEB002"/>
              </a:buClr>
              <a:buSzPct val="122222"/>
              <a:buFont typeface="Wingdings"/>
              <a:buChar char=""/>
              <a:tabLst>
                <a:tab pos="240030" algn="l"/>
              </a:tabLst>
            </a:pPr>
            <a:r>
              <a:rPr lang="es-ES" sz="1600" b="1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Métricas</a:t>
            </a:r>
            <a:r>
              <a:rPr lang="es-ES" sz="1600" dirty="0">
                <a:solidFill>
                  <a:srgbClr val="00264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tasa de éxito, % bajo umbral, tiempo medio de revisión humana.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010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0"/>
            <a:ext cx="10972800" cy="6858000"/>
          </a:xfrm>
          <a:custGeom>
            <a:avLst/>
            <a:gdLst/>
            <a:ahLst/>
            <a:cxnLst/>
            <a:rect l="l" t="t" r="r" b="b"/>
            <a:pathLst>
              <a:path w="16256000" h="10160000">
                <a:moveTo>
                  <a:pt x="16256000" y="0"/>
                </a:moveTo>
                <a:lnTo>
                  <a:pt x="0" y="0"/>
                </a:lnTo>
                <a:lnTo>
                  <a:pt x="0" y="10159999"/>
                </a:lnTo>
                <a:lnTo>
                  <a:pt x="16256000" y="10159999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2640"/>
          </a:solidFill>
        </p:spPr>
        <p:txBody>
          <a:bodyPr wrap="square" lIns="0" tIns="0" rIns="0" bIns="0" rtlCol="0"/>
          <a:lstStyle/>
          <a:p>
            <a:r>
              <a:rPr lang="en-US" sz="1215" dirty="0"/>
              <a:t>2</a:t>
            </a:r>
            <a:endParaRPr sz="1215" dirty="0"/>
          </a:p>
        </p:txBody>
      </p:sp>
      <p:sp>
        <p:nvSpPr>
          <p:cNvPr id="3" name="object 3"/>
          <p:cNvSpPr txBox="1"/>
          <p:nvPr/>
        </p:nvSpPr>
        <p:spPr>
          <a:xfrm>
            <a:off x="796205" y="6359080"/>
            <a:ext cx="330041" cy="38260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>
              <a:spcBef>
                <a:spcPts val="68"/>
              </a:spcBef>
            </a:pPr>
            <a:r>
              <a:rPr sz="2430" spc="-17" dirty="0">
                <a:solidFill>
                  <a:srgbClr val="44546A"/>
                </a:solidFill>
                <a:latin typeface="Calibri"/>
                <a:cs typeface="Calibri"/>
              </a:rPr>
              <a:t>32</a:t>
            </a:r>
            <a:endParaRPr sz="243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93768" y="6391227"/>
            <a:ext cx="200168" cy="291465"/>
          </a:xfrm>
          <a:custGeom>
            <a:avLst/>
            <a:gdLst/>
            <a:ahLst/>
            <a:cxnLst/>
            <a:rect l="l" t="t" r="r" b="b"/>
            <a:pathLst>
              <a:path w="296544" h="431800">
                <a:moveTo>
                  <a:pt x="296290" y="0"/>
                </a:moveTo>
                <a:lnTo>
                  <a:pt x="170180" y="0"/>
                </a:lnTo>
                <a:lnTo>
                  <a:pt x="0" y="431743"/>
                </a:lnTo>
                <a:lnTo>
                  <a:pt x="126111" y="431743"/>
                </a:lnTo>
                <a:lnTo>
                  <a:pt x="296290" y="0"/>
                </a:lnTo>
                <a:close/>
              </a:path>
            </a:pathLst>
          </a:custGeom>
          <a:solidFill>
            <a:srgbClr val="FFAB4D"/>
          </a:solidFill>
        </p:spPr>
        <p:txBody>
          <a:bodyPr wrap="square" lIns="0" tIns="0" rIns="0" bIns="0" rtlCol="0"/>
          <a:lstStyle/>
          <a:p>
            <a:endParaRPr sz="121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17A081-331B-400B-2A2E-7263A78FCAF1}"/>
              </a:ext>
            </a:extLst>
          </p:cNvPr>
          <p:cNvSpPr txBox="1"/>
          <p:nvPr/>
        </p:nvSpPr>
        <p:spPr>
          <a:xfrm>
            <a:off x="1419303" y="2659559"/>
            <a:ext cx="8890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Lakehouse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s-CO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Bronze</a:t>
            </a:r>
            <a:r>
              <a:rPr lang="es-CO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/ Silver / Gold)</a:t>
            </a:r>
            <a:endParaRPr lang="es-CO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CovaltoPrueba</Template>
  <TotalTime>844</TotalTime>
  <Words>3002</Words>
  <Application>Microsoft Office PowerPoint</Application>
  <PresentationFormat>Panorámica</PresentationFormat>
  <Paragraphs>300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Palatino Linotype</vt:lpstr>
      <vt:lpstr>Verdana</vt:lpstr>
      <vt:lpstr>Wingdings</vt:lpstr>
      <vt:lpstr>Tema de Office</vt:lpstr>
      <vt:lpstr>Presentación de PowerPoint</vt:lpstr>
      <vt:lpstr>Presentación de PowerPoint</vt:lpstr>
      <vt:lpstr>0. Arquitectura a Alto Nivel</vt:lpstr>
      <vt:lpstr>Cómo la arquitectura resuelve los problemas: </vt:lpstr>
      <vt:lpstr>Presentación de PowerPoint</vt:lpstr>
      <vt:lpstr>1.1 Streaming (Kafka/Kinesis)</vt:lpstr>
      <vt:lpstr>1.2 Batch(Debezium/DMS + APIs externas)</vt:lpstr>
      <vt:lpstr>1.3 No estructurado (S3 “raw-docs” + OCR/IDP)</vt:lpstr>
      <vt:lpstr>Presentación de PowerPoint</vt:lpstr>
      <vt:lpstr>Bronze (raw inmutable)</vt:lpstr>
      <vt:lpstr>Silver (staging depurado y conformado) </vt:lpstr>
      <vt:lpstr>Gold (marts curados y Feature Store) </vt:lpstr>
      <vt:lpstr>Presentación de PowerPoint</vt:lpstr>
      <vt:lpstr>Data Warehouse de BI (Redshif)</vt:lpstr>
      <vt:lpstr>Feature Store (offline/online)*</vt:lpstr>
      <vt:lpstr>Rol de dbt por caso de uso</vt:lpstr>
      <vt:lpstr>Presentación de PowerPoint</vt:lpstr>
      <vt:lpstr>Presentación de PowerPoint</vt:lpstr>
      <vt:lpstr>Presentación de PowerPoint</vt:lpstr>
      <vt:lpstr>Presentación de PowerPoint</vt:lpstr>
      <vt:lpstr>Piezas de orquestación (la “caja de herramientas”)</vt:lpstr>
      <vt:lpstr>Presentación de PowerPoint</vt:lpstr>
      <vt:lpstr>Presentación de PowerPoint</vt:lpstr>
      <vt:lpstr>Presentación de PowerPoint</vt:lpstr>
      <vt:lpstr>6.1 Customer Behavior Data Visualization (self-service, anti-polisemia) </vt:lpstr>
      <vt:lpstr>Presentación de PowerPoint</vt:lpstr>
      <vt:lpstr>Presentación de PowerPoint</vt:lpstr>
      <vt:lpstr>6.2 Risk Assessment (hipotecas, features batch y reproducibilidad) </vt:lpstr>
      <vt:lpstr>Presentación de PowerPoint</vt:lpstr>
      <vt:lpstr>Presentación de PowerPoint</vt:lpstr>
      <vt:lpstr>6.3 Fraud Monitoring (tiempo real + features de alto orden)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Esteban Mejia Velasquez</dc:creator>
  <cp:lastModifiedBy>Juan Esteban Mejia Velasquez</cp:lastModifiedBy>
  <cp:revision>8</cp:revision>
  <dcterms:created xsi:type="dcterms:W3CDTF">2025-10-19T01:12:55Z</dcterms:created>
  <dcterms:modified xsi:type="dcterms:W3CDTF">2025-10-19T23:54:26Z</dcterms:modified>
</cp:coreProperties>
</file>