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80" r:id="rId14"/>
    <p:sldId id="278" r:id="rId15"/>
    <p:sldId id="279" r:id="rId16"/>
    <p:sldId id="282" r:id="rId17"/>
    <p:sldId id="287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D34A9-CBF4-47E4-A0C8-32A162DCD999}" type="datetimeFigureOut">
              <a:rPr lang="es-CO" smtClean="0"/>
              <a:t>7/06/2020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5A6C4-D159-4442-943E-2F406B0866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54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El L297 se encarga de traducir las señales digitales del Arduino en pulsos, además de indicar el modo de paso, el L298 se encarga de la alimentación y el sentido de giro.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5A6C4-D159-4442-943E-2F406B0866A2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02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1885-18ED-48B1-A305-D80067298040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C905-3DE8-42A8-9374-28B92042A592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D282-5F48-4DC5-A4A2-01A87182EF9D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9998-1B74-4596-8653-F19EDC9F668B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EB3-B576-453A-990E-2557A0840A30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C6-F946-41D0-AA7B-E955623D8450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30E9-2FB6-45B9-AD51-90CD04FD4401}" type="datetime1">
              <a:rPr lang="es-ES" smtClean="0"/>
              <a:t>07/06/2020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D0F-643C-4FBD-8B5F-D5AC91435EDC}" type="datetime1">
              <a:rPr lang="es-ES" smtClean="0"/>
              <a:t>07/06/2020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7F9F-3E57-4772-8D86-98675A107450}" type="datetime1">
              <a:rPr lang="es-ES" smtClean="0"/>
              <a:t>07/06/2020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EEA-8F7F-4D41-9ACC-01A1F105C8E7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B8E-99A2-4144-BFA1-A92D538ACA2D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CFC3-DF61-4CFD-B402-3A011387068B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vpToblc9TF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2808896" y="6134161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C8934-E13D-4430-BB7F-F6DEA3A3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61309"/>
          </a:xfrm>
        </p:spPr>
        <p:txBody>
          <a:bodyPr/>
          <a:lstStyle/>
          <a:p>
            <a:pPr algn="ctr"/>
            <a:r>
              <a:rPr lang="es-419" dirty="0"/>
              <a:t>MODELO MATEMÁTICO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0C36D8-9C6D-4B6A-8C58-3527D0956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897833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419" sz="1800" b="1" dirty="0">
                    <a:latin typeface="+mj-lt"/>
                  </a:rPr>
                  <a:t>Consideraciones adicionales.</a:t>
                </a:r>
              </a:p>
              <a:p>
                <a:pPr marL="0" indent="0">
                  <a:buNone/>
                </a:pPr>
                <a:r>
                  <a:rPr lang="es-419" sz="1800" dirty="0"/>
                  <a:t>El volumen por paso que se tiene usando un motor NEMA17 con 400 pasos/vuelta y sabiendo que el corrido lineal por revolución es de 0.8 cm usando un tornillo trapezoidal de 0.9 cm, es de;</a:t>
                </a:r>
              </a:p>
              <a:p>
                <a:pPr marL="0" indent="0">
                  <a:buNone/>
                </a:pPr>
                <a:endParaRPr lang="es-419" sz="18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s-CO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 </m:t>
                    </m:r>
                    <m:r>
                      <a:rPr lang="es-CO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</m:t>
                    </m:r>
                    <m:sSub>
                      <m:sSub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𝑙𝑖𝑛𝑒𝑎𝑙</m:t>
                        </m:r>
                      </m:sub>
                    </m:sSub>
                  </m:oMath>
                </a14:m>
                <a:r>
                  <a:rPr lang="es-419" sz="1800" dirty="0">
                    <a:latin typeface="+mj-lt"/>
                  </a:rPr>
                  <a:t>  </a:t>
                </a:r>
                <a:r>
                  <a:rPr lang="es-419" sz="1800" dirty="0"/>
                  <a:t>(8)</a:t>
                </a:r>
              </a:p>
              <a:p>
                <a:pPr marL="0" indent="0">
                  <a:buNone/>
                </a:pPr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2.2616 </m:t>
                      </m:r>
                      <m:sSup>
                        <m:sSupPr>
                          <m:ctrlPr>
                            <a:rPr lang="es-CO" sz="12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4.1478 </m:t>
                      </m:r>
                      <m:sSup>
                        <m:sSupPr>
                          <m:ctrlPr>
                            <a:rPr lang="es-CO" sz="12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4.5238</m:t>
                      </m:r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10−4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:endParaRPr lang="es-419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s-CO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8.2957</m:t>
                      </m:r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10−4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419" sz="1800" dirty="0"/>
              </a:p>
              <a:p>
                <a:pPr marL="0" indent="0">
                  <a:buNone/>
                </a:pPr>
                <a:endParaRPr lang="es-419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0C36D8-9C6D-4B6A-8C58-3527D095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97833"/>
                <a:ext cx="7886700" cy="4351338"/>
              </a:xfrm>
              <a:blipFill>
                <a:blip r:embed="rId2"/>
                <a:stretch>
                  <a:fillRect l="-618" t="-1821" r="-15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74A750-A3B4-4DE3-A0D9-59DA9CBA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5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7811C-D360-4076-993B-2D6FA284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40822"/>
          </a:xfrm>
        </p:spPr>
        <p:txBody>
          <a:bodyPr/>
          <a:lstStyle/>
          <a:p>
            <a:pPr algn="ctr"/>
            <a:r>
              <a:rPr lang="es-419" dirty="0"/>
              <a:t>MODELO CAD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FA40E-6666-45F2-9673-953C6DB9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7346"/>
            <a:ext cx="333375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Boceto inicial.</a:t>
            </a: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790AB-BCDD-43DD-9AAA-E5D0D74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8913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4C2920-CBB2-4C69-ACEB-74AE873F0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629092"/>
            <a:ext cx="3036570" cy="359981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E2EB1FC-0B21-4721-9A7B-E7DC7CCA442A}"/>
              </a:ext>
            </a:extLst>
          </p:cNvPr>
          <p:cNvSpPr txBox="1">
            <a:spLocks/>
          </p:cNvSpPr>
          <p:nvPr/>
        </p:nvSpPr>
        <p:spPr>
          <a:xfrm>
            <a:off x="4425397" y="974031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Modelo final.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065773-7E6F-4EDD-8726-297D04A946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5397" y="1629092"/>
            <a:ext cx="3605420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09871-B7BA-45B4-9733-99AC9FBE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814317"/>
          </a:xfrm>
        </p:spPr>
        <p:txBody>
          <a:bodyPr/>
          <a:lstStyle/>
          <a:p>
            <a:pPr algn="ctr"/>
            <a:r>
              <a:rPr lang="es-419" dirty="0"/>
              <a:t>MODELO CAD DE LA PLANTA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82DDB-ED6A-4FE0-B19F-3D8E983F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C961FDE-0D6B-4ADE-A74F-DE270963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247"/>
            <a:ext cx="3559037" cy="3763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Estructura general</a:t>
            </a:r>
          </a:p>
          <a:p>
            <a:pPr marL="0" indent="0">
              <a:buNone/>
            </a:pPr>
            <a:r>
              <a:rPr lang="es-419" sz="2000" b="1" dirty="0"/>
              <a:t>Piezas;</a:t>
            </a:r>
          </a:p>
          <a:p>
            <a:pPr marL="0" indent="0">
              <a:buNone/>
            </a:pPr>
            <a:r>
              <a:rPr lang="es-419" sz="2000" b="1" dirty="0"/>
              <a:t>Perfiles: </a:t>
            </a:r>
            <a:r>
              <a:rPr lang="es-419" sz="2000" dirty="0"/>
              <a:t>20x20 mm, longitud de 444.5 mm en todo el cubo general.</a:t>
            </a:r>
          </a:p>
          <a:p>
            <a:pPr marL="0" indent="0">
              <a:buNone/>
            </a:pPr>
            <a:r>
              <a:rPr lang="es-419" sz="2000" b="1" dirty="0"/>
              <a:t>Gradilla</a:t>
            </a:r>
            <a:r>
              <a:rPr lang="es-419" sz="2000" dirty="0"/>
              <a:t>: 200x200x60 mm, con separaciones de 2.5 mm entre cada centro del vial.</a:t>
            </a:r>
          </a:p>
          <a:p>
            <a:pPr marL="0" indent="0">
              <a:buNone/>
            </a:pPr>
            <a:r>
              <a:rPr lang="es-419" sz="2000" b="1" dirty="0"/>
              <a:t>Perfil eje </a:t>
            </a:r>
            <a:r>
              <a:rPr lang="es-419" sz="2000" b="1" i="1" dirty="0"/>
              <a:t>y</a:t>
            </a:r>
            <a:r>
              <a:rPr lang="es-419" sz="2000" dirty="0"/>
              <a:t>: 382.5 mm de longitud.</a:t>
            </a:r>
          </a:p>
          <a:p>
            <a:pPr marL="0" indent="0">
              <a:buNone/>
            </a:pPr>
            <a:r>
              <a:rPr lang="es-419" sz="2000" b="1" dirty="0"/>
              <a:t>Eje </a:t>
            </a:r>
            <a:r>
              <a:rPr lang="es-419" sz="2000" b="1" i="1" dirty="0"/>
              <a:t>z</a:t>
            </a:r>
            <a:r>
              <a:rPr lang="es-419" sz="2000" b="1" dirty="0"/>
              <a:t>: </a:t>
            </a:r>
            <a:r>
              <a:rPr lang="es-419" sz="2000" dirty="0"/>
              <a:t>Longitud de </a:t>
            </a:r>
            <a:r>
              <a:rPr lang="es-419" sz="1800" dirty="0">
                <a:latin typeface="Segoe UI" panose="020B0502040204020203" pitchFamily="34" charset="0"/>
              </a:rPr>
              <a:t>285 mm, con un tornillo trapezoidal de 9 mm de diámetro, ejes de 8 mm de diámetro, un acople para la jeringa y el eje z’.</a:t>
            </a:r>
            <a:endParaRPr lang="es-419" sz="2000" dirty="0"/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138021-38F5-4691-AE20-CC6825FCC4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9930" y="1364047"/>
            <a:ext cx="3605420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1AA90-67B3-457F-9091-6F70878E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000"/>
            <a:ext cx="7886700" cy="854074"/>
          </a:xfrm>
        </p:spPr>
        <p:txBody>
          <a:bodyPr/>
          <a:lstStyle/>
          <a:p>
            <a:pPr algn="ctr"/>
            <a:r>
              <a:rPr lang="es-419" dirty="0"/>
              <a:t>MODELO CAD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93D4D-2CAC-449C-B39E-90C8B30A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6290"/>
            <a:ext cx="3559037" cy="3305417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Deslizador.</a:t>
            </a:r>
          </a:p>
          <a:p>
            <a:pPr marL="0" indent="0">
              <a:buNone/>
            </a:pPr>
            <a:r>
              <a:rPr lang="es-419" sz="2000" b="1" dirty="0"/>
              <a:t>Piezas;</a:t>
            </a:r>
          </a:p>
          <a:p>
            <a:pPr marL="0" indent="0">
              <a:buNone/>
            </a:pPr>
            <a:r>
              <a:rPr lang="es-419" sz="2000" b="1" dirty="0"/>
              <a:t>Rodamiento</a:t>
            </a:r>
            <a:r>
              <a:rPr lang="es-419" sz="2000" dirty="0"/>
              <a:t>: Radio externo de 29 mm, radio interno de 8 mm.</a:t>
            </a:r>
          </a:p>
          <a:p>
            <a:pPr marL="0" indent="0">
              <a:buNone/>
            </a:pPr>
            <a:r>
              <a:rPr lang="es-419" sz="2000" b="1" dirty="0"/>
              <a:t>Ejes</a:t>
            </a:r>
            <a:r>
              <a:rPr lang="es-419" sz="2000" dirty="0"/>
              <a:t>: radio de 8 mm, longitud de 20 mm.</a:t>
            </a:r>
          </a:p>
          <a:p>
            <a:pPr marL="0" indent="0">
              <a:buNone/>
            </a:pPr>
            <a:r>
              <a:rPr lang="es-419" sz="2000" b="1" dirty="0"/>
              <a:t>Soporte</a:t>
            </a:r>
            <a:r>
              <a:rPr lang="es-419" sz="2000" dirty="0"/>
              <a:t>: 77x80 mm, con un grosor de 5 mm, perforación en el centro para tornillo M6.</a:t>
            </a: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F0C2AC-D8E5-4706-8706-C4CBDA7F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13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049F81-FF7C-484E-AFDE-EBE1A3EB1B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0379" y="1548605"/>
            <a:ext cx="4195141" cy="37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9E8ED-2035-48E5-98A0-95C6A4B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48057"/>
          </a:xfrm>
        </p:spPr>
        <p:txBody>
          <a:bodyPr/>
          <a:lstStyle/>
          <a:p>
            <a:pPr algn="ctr"/>
            <a:r>
              <a:rPr lang="es-419" dirty="0"/>
              <a:t>MODELO CAD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8F334-B653-4E08-B62E-66AF7496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458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Movimiento tridimensional de la planta.</a:t>
            </a: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77C4D-F100-4D48-88E4-202EE75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14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310EA9-CEA4-4934-B7DF-3913A73157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751290"/>
            <a:ext cx="3627217" cy="3006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954251-1417-4D2D-805E-ABAD625B06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751291"/>
            <a:ext cx="1771650" cy="300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824AE0-41DB-48E7-A663-6B2E81A312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751291"/>
            <a:ext cx="2000250" cy="30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41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1120-A44B-4284-A037-FD63A178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67326"/>
          </a:xfrm>
        </p:spPr>
        <p:txBody>
          <a:bodyPr/>
          <a:lstStyle/>
          <a:p>
            <a:pPr algn="ctr"/>
            <a:r>
              <a:rPr lang="es-419" dirty="0"/>
              <a:t>MODELO CAD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F6090-04CC-4487-BBA0-DDB4CDAE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651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419"/>
              <a:t>Gradilla.</a:t>
            </a: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D77A7F-6633-4FC7-B73F-9077A67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15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0F09D3-5076-4D45-9088-9EEFDBB4E6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13" y="1562824"/>
            <a:ext cx="4007637" cy="373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4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310B-A0DD-44D6-837E-772BF8D1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27570"/>
          </a:xfrm>
        </p:spPr>
        <p:txBody>
          <a:bodyPr/>
          <a:lstStyle/>
          <a:p>
            <a:pPr algn="ctr"/>
            <a:r>
              <a:rPr lang="es-419" dirty="0"/>
              <a:t>ELECTRÓNICA DE LA PLANTA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98781-DAFB-4D24-BD5D-83C5972B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16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5CC7FF-F3D1-469B-ACEA-E96B5D1B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2" y="1594727"/>
            <a:ext cx="4632463" cy="3051315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C1F0074C-000A-42BF-9BCD-ED72067F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85" y="1467677"/>
            <a:ext cx="3559037" cy="33054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419" sz="2000" dirty="0"/>
              <a:t>Electrónica de los actuadores.</a:t>
            </a:r>
          </a:p>
          <a:p>
            <a:pPr algn="just"/>
            <a:r>
              <a:rPr lang="es-419" sz="2000" dirty="0"/>
              <a:t>Driver A4988, implementado con un circuito L297 y un L298 interconectados.</a:t>
            </a:r>
          </a:p>
          <a:p>
            <a:pPr algn="just"/>
            <a:r>
              <a:rPr lang="es-419" sz="2000" dirty="0"/>
              <a:t>Motor virtual adecuado para operar como un NEMA17.</a:t>
            </a:r>
          </a:p>
          <a:p>
            <a:pPr algn="just"/>
            <a:r>
              <a:rPr lang="es-419" sz="2000" dirty="0"/>
              <a:t>Sensor de proximidad ultrasónico.</a:t>
            </a:r>
          </a:p>
          <a:p>
            <a:pPr algn="just"/>
            <a:r>
              <a:rPr lang="es-419" sz="2000" dirty="0"/>
              <a:t>Suiche que cumple la función de botón de pánico.</a:t>
            </a:r>
          </a:p>
        </p:txBody>
      </p:sp>
    </p:spTree>
    <p:extLst>
      <p:ext uri="{BB962C8B-B14F-4D97-AF65-F5344CB8AC3E}">
        <p14:creationId xmlns:p14="http://schemas.microsoft.com/office/powerpoint/2010/main" val="22508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F3CC5-637F-4D42-8CA4-6DB44A47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486"/>
            <a:ext cx="7886700" cy="929102"/>
          </a:xfrm>
        </p:spPr>
        <p:txBody>
          <a:bodyPr/>
          <a:lstStyle/>
          <a:p>
            <a:pPr algn="ctr"/>
            <a:r>
              <a:rPr lang="es-419" dirty="0"/>
              <a:t>ELECTRÓNICA DE LA PLANTA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6BEEDC-1CF5-4143-8DAF-F26100E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2FD9E-3A60-417C-B1A9-202131B6CC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3" y="1384739"/>
            <a:ext cx="4543865" cy="369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56C406-647C-4278-82B7-405A57A0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88" y="1735502"/>
            <a:ext cx="4001842" cy="29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9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6E937-F9D2-4BA6-92D5-FF05ADCE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14317"/>
          </a:xfrm>
        </p:spPr>
        <p:txBody>
          <a:bodyPr/>
          <a:lstStyle/>
          <a:p>
            <a:pPr algn="ctr"/>
            <a:r>
              <a:rPr lang="es-419" dirty="0"/>
              <a:t>ELECTRÓNICA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A4CEE-79D9-4DC4-B38F-58DDAD5C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976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Implementación de un Driver A4988 en Proteus.</a:t>
            </a: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A3DBE1-2AA7-4E92-B77D-68662FD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18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A4797A-53DB-4945-B4B1-79835D1C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643062"/>
            <a:ext cx="7210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7C15-1C30-4EA0-B499-0458A269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621"/>
            <a:ext cx="7886700" cy="872831"/>
          </a:xfrm>
        </p:spPr>
        <p:txBody>
          <a:bodyPr/>
          <a:lstStyle/>
          <a:p>
            <a:pPr algn="ctr"/>
            <a:r>
              <a:rPr lang="es-419" dirty="0"/>
              <a:t>ELECTRÓNICA DE LA PLANTA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9C258-F257-46DF-9569-09DE6441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7E56994-1E03-498F-AA3A-4C8A5FC3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08" y="1776291"/>
            <a:ext cx="3559037" cy="3305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z="2200" dirty="0"/>
              <a:t>Electrónica de la visualización y adquisición de datos.</a:t>
            </a:r>
          </a:p>
          <a:p>
            <a:pPr algn="just"/>
            <a:r>
              <a:rPr lang="es-419" sz="2200" dirty="0"/>
              <a:t>Arduino Atmega 2560.</a:t>
            </a:r>
          </a:p>
          <a:p>
            <a:pPr algn="just"/>
            <a:r>
              <a:rPr lang="es-419" sz="2200" dirty="0"/>
              <a:t>Pantalla LCD de 16x2.</a:t>
            </a:r>
          </a:p>
          <a:p>
            <a:pPr algn="just"/>
            <a:r>
              <a:rPr lang="es-419" sz="2200" dirty="0"/>
              <a:t>Teclado matricial 4x4 de membrana.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1DA5D9-ACFC-4761-8B85-379952A2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08" y="1699693"/>
            <a:ext cx="4752484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1F176D-3D2A-2448-B75B-B070CE2FD229}"/>
              </a:ext>
            </a:extLst>
          </p:cNvPr>
          <p:cNvSpPr txBox="1"/>
          <p:nvPr/>
        </p:nvSpPr>
        <p:spPr>
          <a:xfrm>
            <a:off x="920595" y="2200921"/>
            <a:ext cx="7580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  <a:t>SPYDER; INYECTOR AUTOMÁTICO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6C5C7F-EE7A-8646-8874-4E0CDF03BD93}"/>
              </a:ext>
            </a:extLst>
          </p:cNvPr>
          <p:cNvSpPr txBox="1"/>
          <p:nvPr/>
        </p:nvSpPr>
        <p:spPr>
          <a:xfrm>
            <a:off x="2680040" y="3804071"/>
            <a:ext cx="4061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Proyecto Instrumental II.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Luigui Joel Miranda Leuro</a:t>
            </a: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Esteban Ramirez Mendoza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543042" y="6492875"/>
            <a:ext cx="277437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57404F-3C82-492C-9F3D-CF2F349482A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67" y="516439"/>
            <a:ext cx="1673061" cy="1606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17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07FFC-DEEB-4B7E-BF90-0D6C8B0E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587"/>
            <a:ext cx="7886700" cy="886899"/>
          </a:xfrm>
        </p:spPr>
        <p:txBody>
          <a:bodyPr/>
          <a:lstStyle/>
          <a:p>
            <a:pPr algn="ctr"/>
            <a:r>
              <a:rPr lang="es-419" dirty="0"/>
              <a:t>ALGORITMO DE CONTROL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705BF-AF34-4FB9-8712-DACE2F08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20</a:t>
            </a:fld>
            <a:endParaRPr lang="es-ES" dirty="0"/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2FB27B2-18E9-426A-894D-92C8293432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24486"/>
            <a:ext cx="6583680" cy="41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7CD-661B-4AAF-AF1A-A0DA2CB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0554"/>
            <a:ext cx="7886700" cy="900966"/>
          </a:xfrm>
        </p:spPr>
        <p:txBody>
          <a:bodyPr>
            <a:normAutofit/>
          </a:bodyPr>
          <a:lstStyle/>
          <a:p>
            <a:pPr algn="ctr"/>
            <a:r>
              <a:rPr lang="es-419" sz="3200" dirty="0"/>
              <a:t>SIMULACIONES EN COMSOL MULTIPHYSICS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5F1C5-68AF-4120-89CC-0BF3928B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21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A5E87C-166D-4F6F-9807-B0391DD4C8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9" y="1131520"/>
            <a:ext cx="3984674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A7EB7D-D8A1-4548-A594-A8F0732955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382"/>
            <a:ext cx="441960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77A9ADB-CD8E-4F1C-930A-4E00EC5E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73771"/>
            <a:ext cx="3559037" cy="16527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419" sz="2200" dirty="0"/>
              <a:t>Grafico de colores en donde se evidencia la magnitud de la velocidad del fluido, se evidencia el incremento de la velocidad a medida que se acerca a la aguja.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0FEF9E0-CCEA-40C3-B07B-B2CABA57D82B}"/>
              </a:ext>
            </a:extLst>
          </p:cNvPr>
          <p:cNvSpPr txBox="1">
            <a:spLocks/>
          </p:cNvSpPr>
          <p:nvPr/>
        </p:nvSpPr>
        <p:spPr>
          <a:xfrm>
            <a:off x="5002281" y="1037320"/>
            <a:ext cx="3559037" cy="165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419" sz="2200" dirty="0"/>
              <a:t>En el grafico se evidencia una forma de campana de Gauss, esto confirma que el fluido se encuentra en régimen laminar.</a:t>
            </a:r>
          </a:p>
        </p:txBody>
      </p:sp>
    </p:spTree>
    <p:extLst>
      <p:ext uri="{BB962C8B-B14F-4D97-AF65-F5344CB8AC3E}">
        <p14:creationId xmlns:p14="http://schemas.microsoft.com/office/powerpoint/2010/main" val="164245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E7159D-F931-4E6D-8989-02571845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9284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785276-3AC3-4B13-AA17-9236EB9A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84" y="180474"/>
            <a:ext cx="7886700" cy="900966"/>
          </a:xfrm>
        </p:spPr>
        <p:txBody>
          <a:bodyPr>
            <a:normAutofit/>
          </a:bodyPr>
          <a:lstStyle/>
          <a:p>
            <a:pPr algn="ctr"/>
            <a:r>
              <a:rPr lang="es-419" sz="3200" dirty="0"/>
              <a:t>SIMULACIONES EN COMSOL MULTIPHYSICS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0C4097-2EF2-49D1-80F1-BF0A02040B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0" y="1131521"/>
            <a:ext cx="3912016" cy="273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9859DC-0CE7-45B6-B51E-915CFB6935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34" y="2940148"/>
            <a:ext cx="4084320" cy="27305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DBE4C2-3E1E-4995-B3A8-570751D8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73772"/>
            <a:ext cx="3559037" cy="9009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419" sz="2200" dirty="0"/>
              <a:t>El fluido sigue siendo laminar cuando se llega al borde de la aguja.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FFD88BC-8FFF-43B1-A75C-10B22D2C8EFC}"/>
              </a:ext>
            </a:extLst>
          </p:cNvPr>
          <p:cNvSpPr txBox="1">
            <a:spLocks/>
          </p:cNvSpPr>
          <p:nvPr/>
        </p:nvSpPr>
        <p:spPr>
          <a:xfrm>
            <a:off x="4865975" y="1184439"/>
            <a:ext cx="3559037" cy="1652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419" sz="2200" dirty="0"/>
              <a:t>En el grafico de abajo se evidencia el comportamiento de la presión a lo largo de la jeringa, en está se evidencia como la presión tiende a cero al final de la aguja.</a:t>
            </a:r>
          </a:p>
        </p:txBody>
      </p:sp>
    </p:spTree>
    <p:extLst>
      <p:ext uri="{BB962C8B-B14F-4D97-AF65-F5344CB8AC3E}">
        <p14:creationId xmlns:p14="http://schemas.microsoft.com/office/powerpoint/2010/main" val="102120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5BF6-EF77-4D1D-BC07-A733E986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723"/>
            <a:ext cx="7886700" cy="830628"/>
          </a:xfrm>
        </p:spPr>
        <p:txBody>
          <a:bodyPr/>
          <a:lstStyle/>
          <a:p>
            <a:pPr algn="ctr"/>
            <a:r>
              <a:rPr lang="es-419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C0027-A461-4A2A-B893-4FF5ACE0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812"/>
            <a:ext cx="7886700" cy="830628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>
                <a:hlinkClick r:id="rId2"/>
              </a:rPr>
              <a:t>https://www.youtube.com/watch?v=vpToblc9TF4</a:t>
            </a:r>
            <a:endParaRPr lang="es-419" dirty="0"/>
          </a:p>
          <a:p>
            <a:pPr marL="0" indent="0" algn="ctr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0C67B-E7D7-470B-AD0D-F724BD68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23</a:t>
            </a:fld>
            <a:endParaRPr lang="es-ES" dirty="0"/>
          </a:p>
        </p:txBody>
      </p:sp>
      <p:pic>
        <p:nvPicPr>
          <p:cNvPr id="6" name="Imagen 5" descr="Imagen que contiene pieza, negro, firmar, blanco&#10;&#10;Descripción generada automáticamente">
            <a:extLst>
              <a:ext uri="{FF2B5EF4-FFF2-40B4-BE49-F238E27FC236}">
                <a16:creationId xmlns:a16="http://schemas.microsoft.com/office/drawing/2014/main" id="{AFA13F4D-14EF-4DF4-BAE3-24E5DD8E2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010764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2D59-A2E2-4C85-A152-ACA979DE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88425"/>
          </a:xfrm>
        </p:spPr>
        <p:txBody>
          <a:bodyPr>
            <a:normAutofit/>
          </a:bodyPr>
          <a:lstStyle/>
          <a:p>
            <a:pPr algn="ctr"/>
            <a:r>
              <a:rPr lang="es-419" sz="3600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90FB4-900F-464C-8C25-61D466BC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Se logró descubrir un enfoque distinto para la elaboración de proyectos, es decir, simular cada aspecto del proyecto en cuestión, dando así un panorama mas amplio a la hora de diseñar dispositivos.</a:t>
            </a:r>
          </a:p>
          <a:p>
            <a:pPr algn="just"/>
            <a:r>
              <a:rPr lang="es-MX" sz="1800" dirty="0"/>
              <a:t>Se lograron bases suficientes para la construcción del dispositivo en un futuro, pues se tienen los planos de la planta, los planos y simulaciones de la electrónica del dispositivo, se realizaron simulaciones del funcionamiento mecánico de la planta y simulaciones de distintos fluidos al interior de la jeringa y, finalmente, un algoritmo que permite controlar cada periférico y realizar todas las tareas que el dispositivo debe satisfacer.</a:t>
            </a:r>
          </a:p>
          <a:p>
            <a:pPr algn="just"/>
            <a:r>
              <a:rPr lang="es-MX" sz="1800" dirty="0"/>
              <a:t>La unión entre el modelo matemático elegido y las simulaciones en Comsol Multiphysics permiten llegar a un modelo matemático mas refinado y simplificado, pues gracias a dichas simulaciones se logró prescindir algunos términos que no eran necesarios.</a:t>
            </a:r>
            <a:endParaRPr lang="es-419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BC0C64-1420-4697-A2B3-70C7561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96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A81E8-742F-4E8F-BFE0-C3B8ECA4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8086"/>
          </a:xfrm>
        </p:spPr>
        <p:txBody>
          <a:bodyPr/>
          <a:lstStyle/>
          <a:p>
            <a:pPr algn="ctr"/>
            <a:r>
              <a:rPr lang="es-419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39A41-8A6B-4E76-B102-4F5D65E0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37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“Introducción a las Máquinas de Estado Finito.” [Online].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http://tecbolivia.com/index.php/articulos-y-tutoriales-microcontroladores/13-introduccion-a-las-maquinas-de-estado-finito. [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19-Sep-2019].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“CAUDAL | FISICA DE FLUIDOS Y TERMODINAMICA.” [Online].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https://mauriciomedinasierra.wordpress.com/primer-corte/conceptos/caudal/. [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19-Sep-2019].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Fajardo, J. C. Marín, and S. Plazas, “Proyecto de materia: Segundo informe de avance.”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paso a paso ¿que es y como funciona? - Ingeniería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Mecafenix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[Online].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https://www.ingmecafenix.com/electricidad-industrial/motor-paso-a-paso/. [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19-Sep-2019].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“QUÉ ES UN SENSOR.” [Online].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http://www.profesormolina.com.ar/tecnologia/sens_transduct/que_es.htm. [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02-Aug-2019].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Sears y M. Zemansky, Física universitaria, 12va ed., Mexico D.F.: Pearson, 2009. 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CRANE CO., Flujo de fluidos en válvulas accesorios y tuberías, Stamford: CRANE, 2013.</a:t>
            </a:r>
            <a:endParaRPr lang="es-C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59EB4C-DE2C-4EAA-8173-A4567BD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72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9C0C2-5935-4F2B-8454-77A5F2A8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/>
          <a:lstStyle/>
          <a:p>
            <a:pPr algn="ctr"/>
            <a:r>
              <a:rPr lang="es-419" dirty="0"/>
              <a:t>MUCHAS GRACIAS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E14B20-1F60-43CC-A0AC-0776B43B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E809A-8915-423D-84B6-9B0CB0CE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247"/>
            <a:ext cx="7886700" cy="746222"/>
          </a:xfrm>
        </p:spPr>
        <p:txBody>
          <a:bodyPr/>
          <a:lstStyle/>
          <a:p>
            <a:pPr algn="ctr"/>
            <a:r>
              <a:rPr lang="es-419" dirty="0"/>
              <a:t>TABLA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BC404-A258-43BB-B3FF-7736D547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2240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¿QUE ES UN INYECTOR AUTOMÁTICO?</a:t>
            </a:r>
          </a:p>
          <a:p>
            <a:pPr algn="just"/>
            <a:r>
              <a:rPr lang="es-MX" sz="2000" dirty="0"/>
              <a:t>ANTECEDENTES Y JUSTIFICACIÓN.</a:t>
            </a:r>
          </a:p>
          <a:p>
            <a:pPr algn="just"/>
            <a:r>
              <a:rPr lang="es-MX" sz="2000" dirty="0"/>
              <a:t>OBEJTIVO GENERAL Y ESPECÍFICOS.</a:t>
            </a:r>
          </a:p>
          <a:p>
            <a:pPr algn="just"/>
            <a:r>
              <a:rPr lang="es-MX" sz="2000" dirty="0"/>
              <a:t>MODELO MATEMÁTICO.</a:t>
            </a:r>
          </a:p>
          <a:p>
            <a:pPr algn="just"/>
            <a:r>
              <a:rPr lang="es-MX" sz="2000" dirty="0"/>
              <a:t>MODELO CAD DE LA PLANTA.</a:t>
            </a:r>
          </a:p>
          <a:p>
            <a:pPr algn="just"/>
            <a:r>
              <a:rPr lang="es-MX" sz="2000" dirty="0"/>
              <a:t>ELECTRÓNICA DE LA PLANTA.</a:t>
            </a:r>
          </a:p>
          <a:p>
            <a:pPr algn="just"/>
            <a:r>
              <a:rPr lang="es-MX" sz="2000" dirty="0"/>
              <a:t>ALGORITMO DE CONTROL.</a:t>
            </a:r>
          </a:p>
          <a:p>
            <a:pPr algn="just"/>
            <a:r>
              <a:rPr lang="es-MX" sz="2000" dirty="0"/>
              <a:t>SIMULACIONES EN COMSOL MULTIPHYSICS.</a:t>
            </a:r>
          </a:p>
          <a:p>
            <a:pPr algn="just"/>
            <a:r>
              <a:rPr lang="es-MX" sz="2000" dirty="0"/>
              <a:t>RESULTADOS.</a:t>
            </a:r>
          </a:p>
          <a:p>
            <a:pPr algn="just"/>
            <a:r>
              <a:rPr lang="es-MX" sz="2000" dirty="0"/>
              <a:t>CONCLUSIONES.</a:t>
            </a:r>
          </a:p>
          <a:p>
            <a:pPr algn="just"/>
            <a:r>
              <a:rPr lang="es-MX" sz="2000" dirty="0"/>
              <a:t>REFERENCIAS.</a:t>
            </a:r>
          </a:p>
          <a:p>
            <a:pPr algn="just"/>
            <a:endParaRPr lang="es-419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51A69-38E4-412F-A81B-1217844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8965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0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19F9-B225-4DDC-B4BE-20142763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08300"/>
          </a:xfrm>
        </p:spPr>
        <p:txBody>
          <a:bodyPr>
            <a:noAutofit/>
          </a:bodyPr>
          <a:lstStyle/>
          <a:p>
            <a:pPr algn="ctr"/>
            <a:r>
              <a:rPr lang="es-419" sz="3600" dirty="0"/>
              <a:t>¿QUE ES UN INYECTOR AUTOMÁTICO?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867A4-E5F8-4E14-B209-686E15D1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67" y="1935645"/>
            <a:ext cx="4142133" cy="2986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z="2400" dirty="0"/>
              <a:t>Es un dispositivo capaz de dosificar cantidades discretas de volumen de un liquido dado, haciendo uso de diversos sistemas electro-mecánicos para lograrlo.</a:t>
            </a:r>
          </a:p>
          <a:p>
            <a:pPr marL="0" indent="0" algn="just">
              <a:buNone/>
            </a:pPr>
            <a:endParaRPr lang="es-419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714B16-B25D-45BA-B14B-6E156614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1517" y="6538913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4</a:t>
            </a:fld>
            <a:endParaRPr lang="es-ES" dirty="0"/>
          </a:p>
        </p:txBody>
      </p:sp>
      <p:pic>
        <p:nvPicPr>
          <p:cNvPr id="6" name="Imagen 5" descr="Imagen que contiene interior, blanco, ventana, tabla&#10;&#10;Descripción generada automáticamente">
            <a:extLst>
              <a:ext uri="{FF2B5EF4-FFF2-40B4-BE49-F238E27FC236}">
                <a16:creationId xmlns:a16="http://schemas.microsoft.com/office/drawing/2014/main" id="{1BB8559F-02C9-4330-AD89-57D239A0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844824"/>
            <a:ext cx="2857500" cy="2857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00092C-C102-44A7-8EB6-B488538333B5}"/>
              </a:ext>
            </a:extLst>
          </p:cNvPr>
          <p:cNvSpPr txBox="1"/>
          <p:nvPr/>
        </p:nvSpPr>
        <p:spPr>
          <a:xfrm>
            <a:off x="5657850" y="3707291"/>
            <a:ext cx="2961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Tomado de: https://grupobiomaster.com/asx-560/</a:t>
            </a:r>
          </a:p>
        </p:txBody>
      </p:sp>
    </p:spTree>
    <p:extLst>
      <p:ext uri="{BB962C8B-B14F-4D97-AF65-F5344CB8AC3E}">
        <p14:creationId xmlns:p14="http://schemas.microsoft.com/office/powerpoint/2010/main" val="48116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83C67-BC4D-4DC0-BD9A-CEE2EAE2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108"/>
            <a:ext cx="7886700" cy="615535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/>
              <a:t>ANTECEDENTES Y 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3094F-C509-468D-9D6D-CC02FFAE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7" y="1573695"/>
            <a:ext cx="4301159" cy="37106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419" sz="2200" dirty="0"/>
              <a:t>El afán de automatizar procesos repetitivos y el avance de la tecnología dio pie a diversos instrumentos que optimizan diversos procesos, en este caso, en la industria medica nace la necesidad de crear dispositivos eficientes, precisos y exactos que lleven a cabo tareas simples y reiterativas tales como la inyección de líquidos en distintos recipientes para su posterior estudio.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1D298-99E7-43F0-9851-483F630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247F72-CAE1-4B68-9BD9-7117AF7F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828800"/>
            <a:ext cx="3453020" cy="25576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83EB039-8A5A-434E-BD1D-E62764867657}"/>
              </a:ext>
            </a:extLst>
          </p:cNvPr>
          <p:cNvSpPr txBox="1"/>
          <p:nvPr/>
        </p:nvSpPr>
        <p:spPr>
          <a:xfrm>
            <a:off x="5062330" y="4492487"/>
            <a:ext cx="34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/>
              <a:t>Tomado de: https://www.djcs.com.ve/djcsnews/1907-reduccion-costos-rpa</a:t>
            </a:r>
          </a:p>
        </p:txBody>
      </p:sp>
    </p:spTree>
    <p:extLst>
      <p:ext uri="{BB962C8B-B14F-4D97-AF65-F5344CB8AC3E}">
        <p14:creationId xmlns:p14="http://schemas.microsoft.com/office/powerpoint/2010/main" val="6566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E6365-EB38-45EE-8CDE-BF47C9E3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01065"/>
          </a:xfrm>
        </p:spPr>
        <p:txBody>
          <a:bodyPr>
            <a:normAutofit/>
          </a:bodyPr>
          <a:lstStyle/>
          <a:p>
            <a:pPr algn="ctr"/>
            <a:r>
              <a:rPr lang="es-419" sz="3600" dirty="0"/>
              <a:t>OBEJTIVO GENERAL Y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13B52-959F-48E1-9323-719D7F0A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374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>
                <a:cs typeface="Arial" panose="020B0604020202020204" pitchFamily="34" charset="0"/>
              </a:rPr>
              <a:t>Objetivo general.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Desarrollar y simular un modelo funcional automatizado de un inyector automático de jeringa.</a:t>
            </a:r>
          </a:p>
          <a:p>
            <a:pPr marL="0" indent="0">
              <a:buNone/>
            </a:pPr>
            <a:r>
              <a:rPr lang="es-ES" dirty="0">
                <a:cs typeface="Arial" panose="020B0604020202020204" pitchFamily="34" charset="0"/>
              </a:rPr>
              <a:t>Objetivos</a:t>
            </a:r>
            <a:r>
              <a:rPr lang="es-E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ES" dirty="0">
                <a:cs typeface="Arial" panose="020B0604020202020204" pitchFamily="34" charset="0"/>
              </a:rPr>
              <a:t>específicos.</a:t>
            </a:r>
          </a:p>
          <a:p>
            <a:r>
              <a:rPr lang="es-ES" sz="1800" dirty="0">
                <a:cs typeface="Arial" panose="020B0604020202020204" pitchFamily="34" charset="0"/>
              </a:rPr>
              <a:t>Modelar físicamente el comportamiento del fluido en el proceso de inyección.</a:t>
            </a:r>
          </a:p>
          <a:p>
            <a:r>
              <a:rPr lang="es-ES" sz="1800" dirty="0">
                <a:cs typeface="Arial" panose="020B0604020202020204" pitchFamily="34" charset="0"/>
              </a:rPr>
              <a:t>Diseñar y simular un servomecanismo con al menos dos grados de libertad junto con un mecanismo que permita la dosificación de un volumen exacto.</a:t>
            </a:r>
          </a:p>
          <a:p>
            <a:r>
              <a:rPr lang="es-MX" sz="1800" dirty="0">
                <a:cs typeface="Arial" panose="020B0604020202020204" pitchFamily="34" charset="0"/>
              </a:rPr>
              <a:t>Diseñar un circuito electrónico con microcontrolador, que permita el control del sistema y generar las diferentes alarmas del sistema, además, de permitir la visualización de el estado actual del proceso y la adquisición de datos para el algoritmo.</a:t>
            </a:r>
          </a:p>
          <a:p>
            <a:r>
              <a:rPr lang="es-MX" sz="1800" dirty="0">
                <a:cs typeface="Arial" panose="020B0604020202020204" pitchFamily="34" charset="0"/>
              </a:rPr>
              <a:t>Diseñar un algoritmo usando MEFs que permite el control del sistema, la visualización de datos y la adquisición de datos.</a:t>
            </a:r>
          </a:p>
          <a:p>
            <a:endParaRPr lang="es-ES" dirty="0">
              <a:cs typeface="Arial" panose="020B0604020202020204" pitchFamily="34" charset="0"/>
            </a:endParaRPr>
          </a:p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44AEA0-B7ED-41F0-BF4A-BEC88598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9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248E5-EAEE-4C82-84B4-856F24F7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61309"/>
          </a:xfrm>
        </p:spPr>
        <p:txBody>
          <a:bodyPr/>
          <a:lstStyle/>
          <a:p>
            <a:pPr algn="ctr"/>
            <a:r>
              <a:rPr lang="es-419" dirty="0"/>
              <a:t>MODELO MATEMÁTICO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50BBF3-F63A-4041-A68A-F4D204AA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897832"/>
                <a:ext cx="5505953" cy="47210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419" sz="1800" dirty="0"/>
                  <a:t>Inicialmente, se considera la fuerza que ejerce el motor sobre el embolo, la fuerza de fricción entre las paredes y el embolo y la fuerza de oposición que ejerce el liquido en contra del embolo.</a:t>
                </a:r>
              </a:p>
              <a:p>
                <a:pPr marL="0" indent="0" algn="just">
                  <a:buNone/>
                </a:pPr>
                <a:r>
                  <a:rPr lang="es-419" sz="1800" dirty="0"/>
                  <a:t>Se debe asegurar que el caudal se igual en las 3 diferentes áreas de la jeringa, esto significa que;</a:t>
                </a:r>
              </a:p>
              <a:p>
                <a:pPr marL="0" indent="0" algn="just">
                  <a:buNone/>
                </a:pPr>
                <a:endParaRPr lang="es-419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s-419" sz="1800" dirty="0"/>
              </a:p>
              <a:p>
                <a:pPr marL="0" indent="0" algn="just">
                  <a:buNone/>
                </a:pPr>
                <a:r>
                  <a:rPr lang="es-419" sz="1800" dirty="0"/>
                  <a:t>Usando la segunda ley de Newton,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s-419" sz="1800" dirty="0"/>
                  <a:t> como la dirección positiva del punto de referencia, se obtiene;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s-CO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</m:t>
                          </m:r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= </m:t>
                          </m:r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CO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𝑓𝑟</m:t>
                        </m:r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</m:t>
                    </m:r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s-CO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(1)</a:t>
                </a:r>
              </a:p>
              <a:p>
                <a:pPr marL="0" indent="0" algn="just">
                  <a:buNone/>
                </a:pPr>
                <a:r>
                  <a:rPr lang="es-CO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s-MX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s-419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50BBF3-F63A-4041-A68A-F4D204AA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897832"/>
                <a:ext cx="5505953" cy="4721089"/>
              </a:xfrm>
              <a:blipFill>
                <a:blip r:embed="rId2"/>
                <a:stretch>
                  <a:fillRect l="-886" t="-1161" r="-99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806AD-7317-4434-8995-536274F3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8913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7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D3D3031-5C8B-467F-9AFA-81A9A6CC2003}"/>
              </a:ext>
            </a:extLst>
          </p:cNvPr>
          <p:cNvGrpSpPr/>
          <p:nvPr/>
        </p:nvGrpSpPr>
        <p:grpSpPr>
          <a:xfrm>
            <a:off x="6727873" y="1092669"/>
            <a:ext cx="1517554" cy="3837139"/>
            <a:chOff x="0" y="0"/>
            <a:chExt cx="1226754" cy="461327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9F47F5-3A55-4086-9BA4-6EBB3DD90114}"/>
                </a:ext>
              </a:extLst>
            </p:cNvPr>
            <p:cNvSpPr/>
            <p:nvPr/>
          </p:nvSpPr>
          <p:spPr>
            <a:xfrm>
              <a:off x="1207" y="1539324"/>
              <a:ext cx="1143000" cy="1505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7" name="Rectángulo: esquinas superiores cortadas 6">
              <a:extLst>
                <a:ext uri="{FF2B5EF4-FFF2-40B4-BE49-F238E27FC236}">
                  <a16:creationId xmlns:a16="http://schemas.microsoft.com/office/drawing/2014/main" id="{FBDF9406-BAE0-4AF8-B8AC-4D5CB088977B}"/>
                </a:ext>
              </a:extLst>
            </p:cNvPr>
            <p:cNvSpPr/>
            <p:nvPr/>
          </p:nvSpPr>
          <p:spPr>
            <a:xfrm rot="10800000">
              <a:off x="229357" y="3045102"/>
              <a:ext cx="689113" cy="357809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043305C-FDFF-472F-9C1B-9A2B31A8ABC4}"/>
                </a:ext>
              </a:extLst>
            </p:cNvPr>
            <p:cNvSpPr/>
            <p:nvPr/>
          </p:nvSpPr>
          <p:spPr>
            <a:xfrm>
              <a:off x="485774" y="3406777"/>
              <a:ext cx="187325" cy="120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2DA5DD-226E-4CB7-B580-DE360F077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" y="499588"/>
              <a:ext cx="0" cy="1036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4D0A9B-43F3-41A3-BC8D-6CD0BDB5F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158" y="495780"/>
              <a:ext cx="0" cy="1036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02439C0-B30B-427C-976B-27FCBE925548}"/>
                </a:ext>
              </a:extLst>
            </p:cNvPr>
            <p:cNvSpPr/>
            <p:nvPr/>
          </p:nvSpPr>
          <p:spPr>
            <a:xfrm>
              <a:off x="1112" y="1367791"/>
              <a:ext cx="1141093" cy="16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941918-2B7F-4F10-8010-95ED2BE07AB9}"/>
                </a:ext>
              </a:extLst>
            </p:cNvPr>
            <p:cNvSpPr/>
            <p:nvPr/>
          </p:nvSpPr>
          <p:spPr>
            <a:xfrm>
              <a:off x="474979" y="4763"/>
              <a:ext cx="188595" cy="1363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CEEB799-0EA6-40D2-BCCC-A1ECCD57BC5E}"/>
                </a:ext>
              </a:extLst>
            </p:cNvPr>
            <p:cNvSpPr/>
            <p:nvPr/>
          </p:nvSpPr>
          <p:spPr>
            <a:xfrm>
              <a:off x="34925" y="0"/>
              <a:ext cx="1066800" cy="523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6932845-857F-4FBF-A078-A2CBE4D900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96939"/>
              <a:ext cx="1143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FA3EBA5C-DFA2-400A-81CB-0E35BEE16632}"/>
                </a:ext>
              </a:extLst>
            </p:cNvPr>
            <p:cNvCxnSpPr>
              <a:cxnSpLocks/>
            </p:cNvCxnSpPr>
            <p:nvPr/>
          </p:nvCxnSpPr>
          <p:spPr>
            <a:xfrm>
              <a:off x="229357" y="3146647"/>
              <a:ext cx="6891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01B65983-AF48-4AE8-8A1B-948D0A1D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4010027"/>
              <a:ext cx="323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B69987D0-777E-4B6D-B196-1B03CCEA0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19" y="4015266"/>
              <a:ext cx="323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38">
                  <a:extLst>
                    <a:ext uri="{FF2B5EF4-FFF2-40B4-BE49-F238E27FC236}">
                      <a16:creationId xmlns:a16="http://schemas.microsoft.com/office/drawing/2014/main" id="{2D89B78D-8194-4B4F-8891-45C75A72F723}"/>
                    </a:ext>
                  </a:extLst>
                </p:cNvPr>
                <p:cNvSpPr txBox="1"/>
                <p:nvPr/>
              </p:nvSpPr>
              <p:spPr>
                <a:xfrm>
                  <a:off x="424234" y="2569499"/>
                  <a:ext cx="267360" cy="475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CuadroTexto 38">
                  <a:extLst>
                    <a:ext uri="{FF2B5EF4-FFF2-40B4-BE49-F238E27FC236}">
                      <a16:creationId xmlns:a16="http://schemas.microsoft.com/office/drawing/2014/main" id="{2D89B78D-8194-4B4F-8891-45C75A72F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4" y="2569499"/>
                  <a:ext cx="267360" cy="4754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41">
                  <a:extLst>
                    <a:ext uri="{FF2B5EF4-FFF2-40B4-BE49-F238E27FC236}">
                      <a16:creationId xmlns:a16="http://schemas.microsoft.com/office/drawing/2014/main" id="{1629FBF8-D646-4823-B172-3DA59CB9EB2A}"/>
                    </a:ext>
                  </a:extLst>
                </p:cNvPr>
                <p:cNvSpPr txBox="1"/>
                <p:nvPr/>
              </p:nvSpPr>
              <p:spPr>
                <a:xfrm>
                  <a:off x="977339" y="3040963"/>
                  <a:ext cx="249415" cy="3726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CuadroTexto 41">
                  <a:extLst>
                    <a:ext uri="{FF2B5EF4-FFF2-40B4-BE49-F238E27FC236}">
                      <a16:creationId xmlns:a16="http://schemas.microsoft.com/office/drawing/2014/main" id="{1629FBF8-D646-4823-B172-3DA59CB9E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39" y="3040963"/>
                  <a:ext cx="249415" cy="372639"/>
                </a:xfrm>
                <a:prstGeom prst="rect">
                  <a:avLst/>
                </a:prstGeom>
                <a:blipFill>
                  <a:blip r:embed="rId4"/>
                  <a:stretch>
                    <a:fillRect l="-1961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42">
                  <a:extLst>
                    <a:ext uri="{FF2B5EF4-FFF2-40B4-BE49-F238E27FC236}">
                      <a16:creationId xmlns:a16="http://schemas.microsoft.com/office/drawing/2014/main" id="{1ED68B81-E7CA-4D0A-BD66-263DF6210987}"/>
                    </a:ext>
                  </a:extLst>
                </p:cNvPr>
                <p:cNvSpPr txBox="1"/>
                <p:nvPr/>
              </p:nvSpPr>
              <p:spPr>
                <a:xfrm>
                  <a:off x="776948" y="4014230"/>
                  <a:ext cx="219075" cy="430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CuadroTexto 42">
                  <a:extLst>
                    <a:ext uri="{FF2B5EF4-FFF2-40B4-BE49-F238E27FC236}">
                      <a16:creationId xmlns:a16="http://schemas.microsoft.com/office/drawing/2014/main" id="{1ED68B81-E7CA-4D0A-BD66-263DF6210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948" y="4014230"/>
                  <a:ext cx="219075" cy="430143"/>
                </a:xfrm>
                <a:prstGeom prst="rect">
                  <a:avLst/>
                </a:prstGeom>
                <a:blipFill>
                  <a:blip r:embed="rId5"/>
                  <a:stretch>
                    <a:fillRect l="-8889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BB7D5D7-3D7C-40E1-B0BB-311DCE0A2019}"/>
                </a:ext>
              </a:extLst>
            </p:cNvPr>
            <p:cNvCxnSpPr>
              <a:cxnSpLocks/>
            </p:cNvCxnSpPr>
            <p:nvPr/>
          </p:nvCxnSpPr>
          <p:spPr>
            <a:xfrm>
              <a:off x="591101" y="816889"/>
              <a:ext cx="0" cy="5294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uadroTexto 56">
                  <a:extLst>
                    <a:ext uri="{FF2B5EF4-FFF2-40B4-BE49-F238E27FC236}">
                      <a16:creationId xmlns:a16="http://schemas.microsoft.com/office/drawing/2014/main" id="{8118C2C3-D574-4266-9DF5-2F021F9DC334}"/>
                    </a:ext>
                  </a:extLst>
                </p:cNvPr>
                <p:cNvSpPr txBox="1"/>
                <p:nvPr/>
              </p:nvSpPr>
              <p:spPr>
                <a:xfrm>
                  <a:off x="455789" y="397119"/>
                  <a:ext cx="219075" cy="4197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CuadroTexto 56">
                  <a:extLst>
                    <a:ext uri="{FF2B5EF4-FFF2-40B4-BE49-F238E27FC236}">
                      <a16:creationId xmlns:a16="http://schemas.microsoft.com/office/drawing/2014/main" id="{8118C2C3-D574-4266-9DF5-2F021F9DC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9" y="397119"/>
                  <a:ext cx="219075" cy="419768"/>
                </a:xfrm>
                <a:prstGeom prst="rect">
                  <a:avLst/>
                </a:prstGeom>
                <a:blipFill>
                  <a:blip r:embed="rId6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uadroTexto 57">
                  <a:extLst>
                    <a:ext uri="{FF2B5EF4-FFF2-40B4-BE49-F238E27FC236}">
                      <a16:creationId xmlns:a16="http://schemas.microsoft.com/office/drawing/2014/main" id="{91FD4882-E441-48DA-9B7B-1325E1EEE764}"/>
                    </a:ext>
                  </a:extLst>
                </p:cNvPr>
                <p:cNvSpPr txBox="1"/>
                <p:nvPr/>
              </p:nvSpPr>
              <p:spPr>
                <a:xfrm>
                  <a:off x="777174" y="2032257"/>
                  <a:ext cx="400944" cy="4027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 Light" panose="020F03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 Light" panose="020F0302020204030204" pitchFamily="34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CuadroTexto 57">
                  <a:extLst>
                    <a:ext uri="{FF2B5EF4-FFF2-40B4-BE49-F238E27FC236}">
                      <a16:creationId xmlns:a16="http://schemas.microsoft.com/office/drawing/2014/main" id="{91FD4882-E441-48DA-9B7B-1325E1EEE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74" y="2032257"/>
                  <a:ext cx="400944" cy="4027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C3D97358-D6B3-42AB-9059-730133797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998" y="1515355"/>
              <a:ext cx="0" cy="5294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60">
                  <a:extLst>
                    <a:ext uri="{FF2B5EF4-FFF2-40B4-BE49-F238E27FC236}">
                      <a16:creationId xmlns:a16="http://schemas.microsoft.com/office/drawing/2014/main" id="{5385669E-C28E-4FBE-9C60-EA30C00030AA}"/>
                    </a:ext>
                  </a:extLst>
                </p:cNvPr>
                <p:cNvSpPr txBox="1"/>
                <p:nvPr/>
              </p:nvSpPr>
              <p:spPr>
                <a:xfrm>
                  <a:off x="1207" y="2014441"/>
                  <a:ext cx="304806" cy="4685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𝑓𝑟</m:t>
                            </m:r>
                          </m:sub>
                        </m:sSub>
                      </m:oMath>
                    </m:oMathPara>
                  </a14:m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CuadroTexto 60">
                  <a:extLst>
                    <a:ext uri="{FF2B5EF4-FFF2-40B4-BE49-F238E27FC236}">
                      <a16:creationId xmlns:a16="http://schemas.microsoft.com/office/drawing/2014/main" id="{5385669E-C28E-4FBE-9C60-EA30C0003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" y="2014441"/>
                  <a:ext cx="304806" cy="468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6257BC6-DDF7-424D-974E-CF979C3ED7D2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930747" y="2367009"/>
            <a:ext cx="6522" cy="4160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1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07E31-DA97-485E-875E-0713E49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61309"/>
          </a:xfrm>
        </p:spPr>
        <p:txBody>
          <a:bodyPr/>
          <a:lstStyle/>
          <a:p>
            <a:pPr algn="ctr"/>
            <a:r>
              <a:rPr lang="es-419" dirty="0"/>
              <a:t>MODELO MATEMÁTICO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CF0622-6807-40BC-B0B1-549691878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39433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sz="1800" dirty="0"/>
                  <a:t>Tomando la definición de caudal;</a:t>
                </a:r>
              </a:p>
              <a:p>
                <a:pPr marL="0" indent="0">
                  <a:buNone/>
                </a:pPr>
                <a:endParaRPr lang="es-419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</m:t>
                      </m:r>
                      <m:r>
                        <a:rPr lang="es-CO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𝐴𝑣</m:t>
                      </m:r>
                    </m:oMath>
                  </m:oMathPara>
                </a14:m>
                <a:endParaRPr lang="es-CO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CO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419" sz="1800" dirty="0"/>
              </a:p>
              <a:p>
                <a:pPr marL="0" indent="0">
                  <a:buNone/>
                </a:pPr>
                <a:endParaRPr lang="es-419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𝐴</m:t>
                        </m:r>
                      </m:e>
                      <m:sub>
                        <m:r>
                          <a:rPr lang="es-CO" sz="1800" i="1"/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𝑣</m:t>
                        </m:r>
                      </m:e>
                      <m:sub>
                        <m:r>
                          <a:rPr lang="es-CO" sz="1800" i="1"/>
                          <m:t>1</m:t>
                        </m:r>
                      </m:sub>
                    </m:sSub>
                    <m:r>
                      <a:rPr lang="es-CO" sz="1800" i="1"/>
                      <m:t>= </m:t>
                    </m:r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𝐴</m:t>
                        </m:r>
                      </m:e>
                      <m:sub>
                        <m:r>
                          <a:rPr lang="es-CO" sz="1800" i="1"/>
                          <m:t>2</m:t>
                        </m:r>
                      </m:sub>
                    </m:sSub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𝑣</m:t>
                        </m:r>
                      </m:e>
                      <m:sub>
                        <m:r>
                          <a:rPr lang="es-CO" sz="1800" i="1"/>
                          <m:t>2</m:t>
                        </m:r>
                      </m:sub>
                    </m:sSub>
                    <m:r>
                      <a:rPr lang="es-CO" sz="1800" i="1"/>
                      <m:t>= </m:t>
                    </m:r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𝐴</m:t>
                        </m:r>
                      </m:e>
                      <m:sub>
                        <m:r>
                          <a:rPr lang="es-CO" sz="1800" i="1"/>
                          <m:t>3</m:t>
                        </m:r>
                      </m:sub>
                    </m:sSub>
                    <m:sSub>
                      <m:sSubPr>
                        <m:ctrlPr>
                          <a:rPr lang="es-CO" sz="1800" i="1"/>
                        </m:ctrlPr>
                      </m:sSubPr>
                      <m:e>
                        <m:r>
                          <a:rPr lang="es-CO" sz="1800" i="1"/>
                          <m:t>𝑣</m:t>
                        </m:r>
                      </m:e>
                      <m:sub>
                        <m:r>
                          <a:rPr lang="es-CO" sz="1800" i="1"/>
                          <m:t>3</m:t>
                        </m:r>
                      </m:sub>
                    </m:sSub>
                  </m:oMath>
                </a14:m>
                <a:r>
                  <a:rPr lang="es-419" sz="1800" dirty="0"/>
                  <a:t> (2)</a:t>
                </a:r>
              </a:p>
              <a:p>
                <a:pPr marL="0" indent="0">
                  <a:buNone/>
                </a:pPr>
                <a:endParaRPr lang="es-419" sz="1800" dirty="0"/>
              </a:p>
              <a:p>
                <a:pPr marL="0" indent="0">
                  <a:buNone/>
                </a:pPr>
                <a:r>
                  <a:rPr lang="es-419" sz="1800" dirty="0"/>
                  <a:t>Despejando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419" sz="1800" dirty="0"/>
                  <a:t> en términos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sz="1800" dirty="0"/>
                  <a:t>;</a:t>
                </a:r>
              </a:p>
              <a:p>
                <a:pPr marL="0" indent="0">
                  <a:buNone/>
                </a:pPr>
                <a:endParaRPr lang="es-419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O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sz="1800" dirty="0"/>
                  <a:t> (3)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CF0622-6807-40BC-B0B1-549691878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3943350" cy="4351338"/>
              </a:xfrm>
              <a:blipFill>
                <a:blip r:embed="rId2"/>
                <a:stretch>
                  <a:fillRect l="-1236" t="-140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82053A-5CE2-4BF2-989D-FC80AF5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8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F7F6607-AAC6-4221-9765-CC86DD7BFF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9" y="1253331"/>
                <a:ext cx="416118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419" sz="1800" dirty="0"/>
                  <a:t>Se necesita relacionar la presión inicial con la presión final y lo mismo con las velocidades, para esto se usa la ecuación de Bernoulli, </a:t>
                </a:r>
                <a:r>
                  <a:rPr lang="es-CO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</m:sub>
                    </m:sSub>
                  </m:oMath>
                </a14:m>
                <a:endParaRPr lang="es-419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419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  <m:sSub>
                      <m:sSub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𝜌</m:t>
                    </m:r>
                    <m:sSup>
                      <m:sSup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  <m:sSub>
                      <m:sSub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 </m:t>
                    </m:r>
                    <m:f>
                      <m:f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𝜌</m:t>
                    </m:r>
                    <m:sSup>
                      <m:sSup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419" sz="1500" dirty="0"/>
                  <a:t> (4)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419" sz="1600" dirty="0"/>
              </a:p>
              <a:p>
                <a:pPr marL="0" indent="0">
                  <a:buNone/>
                </a:pPr>
                <a:r>
                  <a:rPr lang="es-419" sz="1800" dirty="0"/>
                  <a:t>Haciendo uso de Comsol Multiphysics, se descubrió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419" sz="1800" dirty="0"/>
                  <a:t> tiende a cero, por ende, se elimina de la ecuación 4, seguidamente se despeja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419" sz="1800" dirty="0"/>
                  <a:t> y se reemplaza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419" sz="1800" dirty="0"/>
                  <a:t> por la ecuación 3;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num>
                      <m:den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((</m:t>
                    </m:r>
                    <m:sSub>
                      <m:sSub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 </m:t>
                    </m:r>
                    <m:f>
                      <m:f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num>
                      <m:den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s-CO" sz="1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s-CO" sz="15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sz="1500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CO" sz="15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O" sz="15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O" sz="1500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CO" sz="15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O" sz="15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s-CO" sz="1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5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s-CO" sz="15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CO" sz="15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s-419" sz="1500" dirty="0"/>
                  <a:t> (5)</a:t>
                </a:r>
              </a:p>
            </p:txBody>
          </p:sp>
        </mc:Choice>
        <mc:Fallback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F7F6607-AAC6-4221-9765-CC86DD7BF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253331"/>
                <a:ext cx="4161183" cy="4351338"/>
              </a:xfrm>
              <a:prstGeom prst="rect">
                <a:avLst/>
              </a:prstGeom>
              <a:blipFill>
                <a:blip r:embed="rId3"/>
                <a:stretch>
                  <a:fillRect l="-1171" t="-1403" r="-205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4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A7821-B008-4547-8932-BC1FA4E2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34804"/>
          </a:xfrm>
        </p:spPr>
        <p:txBody>
          <a:bodyPr/>
          <a:lstStyle/>
          <a:p>
            <a:pPr algn="ctr"/>
            <a:r>
              <a:rPr lang="es-419" dirty="0"/>
              <a:t>MODELO MATEMÁTICO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9C89ED-35ED-4F25-B1D9-3B0E49B77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6999"/>
                <a:ext cx="7886700" cy="46546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sz="1600" dirty="0"/>
                  <a:t>Finalmente, se despeja de la ecuación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s-419" sz="1600" dirty="0"/>
                  <a:t> y se reemplaza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419" sz="16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sub>
                    </m:sSub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= </m:t>
                    </m:r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𝑓𝑟</m:t>
                        </m:r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  <m:r>
                      <a:rPr lang="es-CO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num>
                      <m:den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((</m:t>
                    </m:r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 (</m:t>
                    </m:r>
                    <m:sSup>
                      <m:sSup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s-CO" sz="16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sz="1600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CO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O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O" sz="1600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CO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O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s-CO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CO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s-CO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sz="1600" dirty="0"/>
                  <a:t> (6)</a:t>
                </a:r>
              </a:p>
              <a:p>
                <a:pPr marL="0" indent="0" algn="just">
                  <a:buNone/>
                </a:pPr>
                <a:r>
                  <a:rPr lang="es-419" sz="1600" b="1" dirty="0">
                    <a:latin typeface="+mj-lt"/>
                  </a:rPr>
                  <a:t>Consideraciones adicionales.</a:t>
                </a:r>
              </a:p>
              <a:p>
                <a:pPr marL="0" indent="0" algn="just">
                  <a:buNone/>
                </a:pPr>
                <a:r>
                  <a:rPr lang="es-419" sz="1600" dirty="0"/>
                  <a:t>Es necesario que el fluido siempre se mantenga en régimen laminar, por ende, es necesario usar el parámetro de Reynolds, en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CO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419" sz="1600" dirty="0"/>
                  <a:t>&lt; 2000.</a:t>
                </a:r>
              </a:p>
              <a:p>
                <a:pPr marL="0" indent="0" algn="just">
                  <a:buNone/>
                </a:pPr>
                <a:endParaRPr lang="es-419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  <m:r>
                      <a:rPr lang="es-CO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á</m:t>
                            </m:r>
                            <m:r>
                              <a:rPr lang="es-CO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</m:num>
                      <m:den>
                        <m:r>
                          <a:rPr lang="es-CO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s-CO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(7)</a:t>
                </a:r>
              </a:p>
              <a:p>
                <a:pPr marL="0" indent="0" algn="just">
                  <a:buNone/>
                </a:pPr>
                <a:endParaRPr lang="es-419" sz="1800" dirty="0"/>
              </a:p>
              <a:p>
                <a:pPr marL="0" indent="0" algn="just">
                  <a:buNone/>
                </a:pPr>
                <a:endParaRPr lang="es-419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9C89ED-35ED-4F25-B1D9-3B0E49B77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6999"/>
                <a:ext cx="7886700" cy="4654688"/>
              </a:xfrm>
              <a:blipFill>
                <a:blip r:embed="rId2"/>
                <a:stretch>
                  <a:fillRect l="-386" t="-916" r="-4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05E6E2-1F86-4AE3-A49D-2D35F3DB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492875"/>
            <a:ext cx="2057400" cy="365125"/>
          </a:xfrm>
        </p:spPr>
        <p:txBody>
          <a:bodyPr/>
          <a:lstStyle/>
          <a:p>
            <a:fld id="{ECAAC946-410E-4677-B1D6-226A086D226C}" type="slidenum">
              <a:rPr lang="es-ES" smtClean="0"/>
              <a:t>9</a:t>
            </a:fld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D0375BBF-8D2F-401E-8CE8-DBC1FA28FD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7609365"/>
                  </p:ext>
                </p:extLst>
              </p:nvPr>
            </p:nvGraphicFramePr>
            <p:xfrm>
              <a:off x="628650" y="3648149"/>
              <a:ext cx="7886699" cy="20275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1878">
                      <a:extLst>
                        <a:ext uri="{9D8B030D-6E8A-4147-A177-3AD203B41FA5}">
                          <a16:colId xmlns:a16="http://schemas.microsoft.com/office/drawing/2014/main" val="2412308178"/>
                        </a:ext>
                      </a:extLst>
                    </a:gridCol>
                    <a:gridCol w="883740">
                      <a:extLst>
                        <a:ext uri="{9D8B030D-6E8A-4147-A177-3AD203B41FA5}">
                          <a16:colId xmlns:a16="http://schemas.microsoft.com/office/drawing/2014/main" val="4228138643"/>
                        </a:ext>
                      </a:extLst>
                    </a:gridCol>
                    <a:gridCol w="682889">
                      <a:extLst>
                        <a:ext uri="{9D8B030D-6E8A-4147-A177-3AD203B41FA5}">
                          <a16:colId xmlns:a16="http://schemas.microsoft.com/office/drawing/2014/main" val="2612704420"/>
                        </a:ext>
                      </a:extLst>
                    </a:gridCol>
                    <a:gridCol w="1196171">
                      <a:extLst>
                        <a:ext uri="{9D8B030D-6E8A-4147-A177-3AD203B41FA5}">
                          <a16:colId xmlns:a16="http://schemas.microsoft.com/office/drawing/2014/main" val="3931760989"/>
                        </a:ext>
                      </a:extLst>
                    </a:gridCol>
                    <a:gridCol w="1196171">
                      <a:extLst>
                        <a:ext uri="{9D8B030D-6E8A-4147-A177-3AD203B41FA5}">
                          <a16:colId xmlns:a16="http://schemas.microsoft.com/office/drawing/2014/main" val="2832915094"/>
                        </a:ext>
                      </a:extLst>
                    </a:gridCol>
                    <a:gridCol w="1517531">
                      <a:extLst>
                        <a:ext uri="{9D8B030D-6E8A-4147-A177-3AD203B41FA5}">
                          <a16:colId xmlns:a16="http://schemas.microsoft.com/office/drawing/2014/main" val="3195356625"/>
                        </a:ext>
                      </a:extLst>
                    </a:gridCol>
                    <a:gridCol w="1178319">
                      <a:extLst>
                        <a:ext uri="{9D8B030D-6E8A-4147-A177-3AD203B41FA5}">
                          <a16:colId xmlns:a16="http://schemas.microsoft.com/office/drawing/2014/main" val="1240344165"/>
                        </a:ext>
                      </a:extLst>
                    </a:gridCol>
                  </a:tblGrid>
                  <a:tr h="81531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Temperatura [°C]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CO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á</m:t>
                                    </m:r>
                                    <m:r>
                                      <a:rPr lang="es-CO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s-CO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600" u="none" strike="noStrike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ar-AE" sz="1600" u="none" strike="noStrike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𝑗𝑒𝑟𝑖𝑛𝑔𝑎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600" u="none" strike="noStrike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𝑗𝑒𝑟𝑖𝑛𝑔𝑎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600" u="none" strike="noStrike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16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𝑗𝑒𝑟𝑖𝑛𝑔𝑎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600" u="none" strike="noStrike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>
                              <a:effectLst/>
                            </a:rPr>
                            <a:t> </a:t>
                          </a:r>
                          <a:endParaRPr lang="ar-AE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6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𝑗𝑒𝑟𝑖𝑛𝑔𝑎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600" u="none" strike="noStrike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>
                              <a:effectLst/>
                            </a:rPr>
                            <a:t> </a:t>
                          </a:r>
                          <a:endParaRPr lang="ar-AE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1190420903"/>
                      </a:ext>
                    </a:extLst>
                  </a:tr>
                  <a:tr h="40409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2.502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1.251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5.56e-3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3.03e-3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66.66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49.19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405385086"/>
                      </a:ext>
                    </a:extLst>
                  </a:tr>
                  <a:tr h="40409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30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1.75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0.878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3.91e-3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2.12e-3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49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3171736777"/>
                      </a:ext>
                    </a:extLst>
                  </a:tr>
                  <a:tr h="404090">
                    <a:tc gridSpan="3"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Promedio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 hMerge="1"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4.735e-3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2.56e-3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66.66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49.09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22456782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D0375BBF-8D2F-401E-8CE8-DBC1FA28FD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7609365"/>
                  </p:ext>
                </p:extLst>
              </p:nvPr>
            </p:nvGraphicFramePr>
            <p:xfrm>
              <a:off x="628650" y="3648149"/>
              <a:ext cx="7886699" cy="20275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1878">
                      <a:extLst>
                        <a:ext uri="{9D8B030D-6E8A-4147-A177-3AD203B41FA5}">
                          <a16:colId xmlns:a16="http://schemas.microsoft.com/office/drawing/2014/main" val="2412308178"/>
                        </a:ext>
                      </a:extLst>
                    </a:gridCol>
                    <a:gridCol w="883740">
                      <a:extLst>
                        <a:ext uri="{9D8B030D-6E8A-4147-A177-3AD203B41FA5}">
                          <a16:colId xmlns:a16="http://schemas.microsoft.com/office/drawing/2014/main" val="4228138643"/>
                        </a:ext>
                      </a:extLst>
                    </a:gridCol>
                    <a:gridCol w="682889">
                      <a:extLst>
                        <a:ext uri="{9D8B030D-6E8A-4147-A177-3AD203B41FA5}">
                          <a16:colId xmlns:a16="http://schemas.microsoft.com/office/drawing/2014/main" val="2612704420"/>
                        </a:ext>
                      </a:extLst>
                    </a:gridCol>
                    <a:gridCol w="1196171">
                      <a:extLst>
                        <a:ext uri="{9D8B030D-6E8A-4147-A177-3AD203B41FA5}">
                          <a16:colId xmlns:a16="http://schemas.microsoft.com/office/drawing/2014/main" val="3931760989"/>
                        </a:ext>
                      </a:extLst>
                    </a:gridCol>
                    <a:gridCol w="1196171">
                      <a:extLst>
                        <a:ext uri="{9D8B030D-6E8A-4147-A177-3AD203B41FA5}">
                          <a16:colId xmlns:a16="http://schemas.microsoft.com/office/drawing/2014/main" val="2832915094"/>
                        </a:ext>
                      </a:extLst>
                    </a:gridCol>
                    <a:gridCol w="1517531">
                      <a:extLst>
                        <a:ext uri="{9D8B030D-6E8A-4147-A177-3AD203B41FA5}">
                          <a16:colId xmlns:a16="http://schemas.microsoft.com/office/drawing/2014/main" val="3195356625"/>
                        </a:ext>
                      </a:extLst>
                    </a:gridCol>
                    <a:gridCol w="1178319">
                      <a:extLst>
                        <a:ext uri="{9D8B030D-6E8A-4147-A177-3AD203B41FA5}">
                          <a16:colId xmlns:a16="http://schemas.microsoft.com/office/drawing/2014/main" val="1240344165"/>
                        </a:ext>
                      </a:extLst>
                    </a:gridCol>
                  </a:tblGrid>
                  <a:tr h="81531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Temperatura [°C]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140000" t="-5970" r="-656552" b="-1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310714" t="-5970" r="-750000" b="-1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234694" t="-5970" r="-328571" b="-1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332995" t="-5970" r="-226904" b="-1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342570" t="-5970" r="-79518" b="-1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9525" marB="0">
                        <a:blipFill>
                          <a:blip r:embed="rId3"/>
                          <a:stretch>
                            <a:fillRect l="-570984" t="-5970" r="-2591" b="-15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420903"/>
                      </a:ext>
                    </a:extLst>
                  </a:tr>
                  <a:tr h="40409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2.502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1.251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5.56e-3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3.03e-3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66.66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49.19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405385086"/>
                      </a:ext>
                    </a:extLst>
                  </a:tr>
                  <a:tr h="40409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30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1.75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0.878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3.91e-3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2.12e-3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66.65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49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3171736777"/>
                      </a:ext>
                    </a:extLst>
                  </a:tr>
                  <a:tr h="404090">
                    <a:tc gridSpan="3"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Promedio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 hMerge="1"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4.735e-3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2.56e-3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>
                              <a:effectLst/>
                            </a:rPr>
                            <a:t>66.66</a:t>
                          </a:r>
                          <a:endParaRPr lang="es-CO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CO" sz="1600" u="none" strike="noStrike" dirty="0">
                              <a:effectLst/>
                            </a:rPr>
                            <a:t>49.09</a:t>
                          </a:r>
                          <a:endParaRPr lang="es-CO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/>
                    </a:tc>
                    <a:extLst>
                      <a:ext uri="{0D108BD9-81ED-4DB2-BD59-A6C34878D82A}">
                        <a16:rowId xmlns:a16="http://schemas.microsoft.com/office/drawing/2014/main" val="2245678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984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</TotalTime>
  <Words>1578</Words>
  <Application>Microsoft Office PowerPoint</Application>
  <PresentationFormat>Presentación en pantalla (4:3)</PresentationFormat>
  <Paragraphs>200</Paragraphs>
  <Slides>26</Slides>
  <Notes>1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Segoe UI</vt:lpstr>
      <vt:lpstr>Times New Roman</vt:lpstr>
      <vt:lpstr>Tema de Office</vt:lpstr>
      <vt:lpstr>Presentación de PowerPoint</vt:lpstr>
      <vt:lpstr>Presentación de PowerPoint</vt:lpstr>
      <vt:lpstr>TABLA DE CONTENIDO</vt:lpstr>
      <vt:lpstr>¿QUE ES UN INYECTOR AUTOMÁTICO?</vt:lpstr>
      <vt:lpstr>ANTECEDENTES Y JUSTIFICACIÓN</vt:lpstr>
      <vt:lpstr>OBEJTIVO GENERAL Y ESPECÍFICOS</vt:lpstr>
      <vt:lpstr>MODELO MATEMÁTICO</vt:lpstr>
      <vt:lpstr>MODELO MATEMÁTICO</vt:lpstr>
      <vt:lpstr>MODELO MATEMÁTICO</vt:lpstr>
      <vt:lpstr>MODELO MATEMÁTICO</vt:lpstr>
      <vt:lpstr>MODELO CAD DE LA PLANTA</vt:lpstr>
      <vt:lpstr>MODELO CAD DE LA PLANTA</vt:lpstr>
      <vt:lpstr>MODELO CAD DE LA PLANTA</vt:lpstr>
      <vt:lpstr>MODELO CAD DE LA PLANTA</vt:lpstr>
      <vt:lpstr>MODELO CAD DE LA PLANTA</vt:lpstr>
      <vt:lpstr>ELECTRÓNICA DE LA PLANTA</vt:lpstr>
      <vt:lpstr>ELECTRÓNICA DE LA PLANTA</vt:lpstr>
      <vt:lpstr>ELECTRÓNICA DE LA PLANTA</vt:lpstr>
      <vt:lpstr>ELECTRÓNICA DE LA PLANTA</vt:lpstr>
      <vt:lpstr>ALGORITMO DE CONTROL</vt:lpstr>
      <vt:lpstr>SIMULACIONES EN COMSOL MULTIPHYSICS</vt:lpstr>
      <vt:lpstr>SIMULACIONES EN COMSOL MULTIPHYSICS</vt:lpstr>
      <vt:lpstr>RESULTADOS</vt:lpstr>
      <vt:lpstr>CONCLUSIONES</vt:lpstr>
      <vt:lpstr>REFERENCIAS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JUAN ESTEBAN RAMIREZ MENDOZA</cp:lastModifiedBy>
  <cp:revision>76</cp:revision>
  <dcterms:created xsi:type="dcterms:W3CDTF">2015-01-20T20:40:07Z</dcterms:created>
  <dcterms:modified xsi:type="dcterms:W3CDTF">2020-06-07T19:59:50Z</dcterms:modified>
</cp:coreProperties>
</file>