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82" r:id="rId5"/>
    <p:sldId id="281" r:id="rId6"/>
    <p:sldId id="280" r:id="rId7"/>
    <p:sldId id="261" r:id="rId8"/>
    <p:sldId id="263" r:id="rId9"/>
    <p:sldId id="267" r:id="rId10"/>
    <p:sldId id="268" r:id="rId11"/>
    <p:sldId id="283" r:id="rId12"/>
    <p:sldId id="285" r:id="rId13"/>
    <p:sldId id="284" r:id="rId14"/>
    <p:sldId id="269" r:id="rId15"/>
    <p:sldId id="287" r:id="rId16"/>
    <p:sldId id="257" r:id="rId17"/>
    <p:sldId id="288" r:id="rId18"/>
    <p:sldId id="28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4"/>
  </p:normalViewPr>
  <p:slideViewPr>
    <p:cSldViewPr snapToGrid="0" snapToObjects="1">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
第二级
第三级
第四级
第五级</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1/14/2019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DAFDF-2934-5F4F-8DD1-E5FF364AD3AD}"/>
              </a:ext>
            </a:extLst>
          </p:cNvPr>
          <p:cNvSpPr>
            <a:spLocks noGrp="1"/>
          </p:cNvSpPr>
          <p:nvPr>
            <p:ph type="ctrTitle"/>
          </p:nvPr>
        </p:nvSpPr>
        <p:spPr>
          <a:xfrm>
            <a:off x="1733084" y="2366682"/>
            <a:ext cx="8915399" cy="2262781"/>
          </a:xfrm>
        </p:spPr>
        <p:txBody>
          <a:bodyPr/>
          <a:lstStyle/>
          <a:p>
            <a:r>
              <a:rPr kumimoji="1" lang="zh-CN" altLang="en-US" dirty="0"/>
              <a:t>机器学习大作业</a:t>
            </a:r>
            <a:br>
              <a:rPr kumimoji="1" lang="en-US" altLang="zh-CN" dirty="0"/>
            </a:br>
            <a:r>
              <a:rPr kumimoji="1" lang="en-US" altLang="zh-CN" dirty="0"/>
              <a:t>			--</a:t>
            </a:r>
            <a:r>
              <a:rPr kumimoji="1" lang="zh-CN" altLang="en-US" dirty="0"/>
              <a:t>基金相关性的预测</a:t>
            </a:r>
          </a:p>
        </p:txBody>
      </p:sp>
      <p:sp>
        <p:nvSpPr>
          <p:cNvPr id="3" name="副标题 2">
            <a:extLst>
              <a:ext uri="{FF2B5EF4-FFF2-40B4-BE49-F238E27FC236}">
                <a16:creationId xmlns:a16="http://schemas.microsoft.com/office/drawing/2014/main" id="{DE342E54-85FF-F14E-B793-FC41C2F726C8}"/>
              </a:ext>
            </a:extLst>
          </p:cNvPr>
          <p:cNvSpPr>
            <a:spLocks noGrp="1"/>
          </p:cNvSpPr>
          <p:nvPr>
            <p:ph type="subTitle" idx="1"/>
          </p:nvPr>
        </p:nvSpPr>
        <p:spPr>
          <a:xfrm>
            <a:off x="1836178" y="5113556"/>
            <a:ext cx="8915399" cy="1126283"/>
          </a:xfrm>
        </p:spPr>
        <p:txBody>
          <a:bodyPr/>
          <a:lstStyle/>
          <a:p>
            <a:r>
              <a:rPr kumimoji="1" lang="zh-CN" altLang="en-US" dirty="0"/>
              <a:t>组员：李奉治，段江飞，姚依航，胡靖宇，陈子珩</a:t>
            </a:r>
          </a:p>
        </p:txBody>
      </p:sp>
    </p:spTree>
    <p:extLst>
      <p:ext uri="{BB962C8B-B14F-4D97-AF65-F5344CB8AC3E}">
        <p14:creationId xmlns:p14="http://schemas.microsoft.com/office/powerpoint/2010/main" val="89507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2D1106E-43CE-9B46-B216-2F28619D91C7}"/>
              </a:ext>
            </a:extLst>
          </p:cNvPr>
          <p:cNvSpPr>
            <a:spLocks noGrp="1"/>
          </p:cNvSpPr>
          <p:nvPr>
            <p:ph idx="1"/>
          </p:nvPr>
        </p:nvSpPr>
        <p:spPr>
          <a:xfrm>
            <a:off x="1768942" y="573741"/>
            <a:ext cx="8915400" cy="6172200"/>
          </a:xfrm>
        </p:spPr>
        <p:txBody>
          <a:bodyPr>
            <a:normAutofit/>
          </a:bodyPr>
          <a:lstStyle/>
          <a:p>
            <a:r>
              <a:rPr kumimoji="1" lang="en-US" altLang="zh-CN" dirty="0"/>
              <a:t>2.</a:t>
            </a:r>
            <a:r>
              <a:rPr kumimoji="1" lang="zh-CN" altLang="en-US" dirty="0"/>
              <a:t>读入数据时，发现都是</a:t>
            </a:r>
            <a:r>
              <a:rPr kumimoji="1" lang="en-US" altLang="zh-CN" dirty="0"/>
              <a:t>&lt;1</a:t>
            </a:r>
            <a:r>
              <a:rPr kumimoji="1" lang="zh-CN" altLang="en-US" dirty="0"/>
              <a:t>的小数，因此将读入的数据都乘一个倍数，来提高精度</a:t>
            </a:r>
            <a:endParaRPr kumimoji="1" lang="en-US" altLang="zh-CN" dirty="0"/>
          </a:p>
          <a:p>
            <a:pPr lvl="1"/>
            <a:r>
              <a:rPr kumimoji="1" lang="zh-CN" altLang="en-US" dirty="0"/>
              <a:t>分别为</a:t>
            </a:r>
            <a:r>
              <a:rPr kumimoji="1" lang="en-US" altLang="zh-CN" dirty="0"/>
              <a:t>10</a:t>
            </a:r>
            <a:r>
              <a:rPr kumimoji="1" lang="zh-CN" altLang="en-US" dirty="0"/>
              <a:t>，</a:t>
            </a:r>
            <a:r>
              <a:rPr kumimoji="1" lang="en-US" altLang="zh-CN" dirty="0"/>
              <a:t>100</a:t>
            </a:r>
            <a:r>
              <a:rPr kumimoji="1" lang="zh-CN" altLang="en-US" dirty="0"/>
              <a:t>，</a:t>
            </a:r>
            <a:r>
              <a:rPr kumimoji="1" lang="en-US" altLang="zh-CN" dirty="0"/>
              <a:t>1000</a:t>
            </a:r>
            <a:r>
              <a:rPr kumimoji="1" lang="zh-CN" altLang="en-US" dirty="0"/>
              <a:t>，</a:t>
            </a:r>
            <a:r>
              <a:rPr kumimoji="1" lang="en-US" altLang="zh-CN" dirty="0"/>
              <a:t>10000</a:t>
            </a:r>
            <a:r>
              <a:rPr kumimoji="1" lang="zh-CN" altLang="en-US" dirty="0"/>
              <a:t>，</a:t>
            </a:r>
            <a:r>
              <a:rPr kumimoji="1" lang="en-US" altLang="zh-CN" dirty="0"/>
              <a:t>100000</a:t>
            </a:r>
          </a:p>
          <a:p>
            <a:pPr lvl="1"/>
            <a:r>
              <a:rPr kumimoji="1" lang="zh-CN" altLang="en-US" dirty="0"/>
              <a:t>经过尝试发现，乘</a:t>
            </a:r>
            <a:r>
              <a:rPr kumimoji="1" lang="en-US" altLang="zh-CN" dirty="0"/>
              <a:t>10000</a:t>
            </a:r>
            <a:r>
              <a:rPr kumimoji="1" lang="zh-CN" altLang="en-US" dirty="0"/>
              <a:t>得出的预测准确率最高</a:t>
            </a:r>
            <a:endParaRPr kumimoji="1" lang="en-US" altLang="zh-CN" dirty="0"/>
          </a:p>
          <a:p>
            <a:pPr lvl="1"/>
            <a:r>
              <a:rPr kumimoji="1" lang="zh-CN" altLang="en-US" dirty="0"/>
              <a:t>因此采用了乘</a:t>
            </a:r>
            <a:r>
              <a:rPr kumimoji="1" lang="en-US" altLang="zh-CN" dirty="0"/>
              <a:t>10000</a:t>
            </a:r>
          </a:p>
          <a:p>
            <a:endParaRPr kumimoji="1" lang="en-US" altLang="zh-CN" dirty="0"/>
          </a:p>
          <a:p>
            <a:pPr marL="0" indent="0">
              <a:buNone/>
            </a:pPr>
            <a:r>
              <a:rPr kumimoji="1" lang="en-US" altLang="zh-CN" dirty="0"/>
              <a:t>	</a:t>
            </a:r>
          </a:p>
          <a:p>
            <a:pPr marL="0" indent="0">
              <a:buNone/>
            </a:pPr>
            <a:r>
              <a:rPr kumimoji="1" lang="zh-CN" altLang="en-US" dirty="0"/>
              <a:t>开始我们为乘</a:t>
            </a:r>
            <a:r>
              <a:rPr kumimoji="1" lang="en-US" altLang="zh-CN" dirty="0"/>
              <a:t>100</a:t>
            </a:r>
            <a:r>
              <a:rPr kumimoji="1" lang="zh-CN" altLang="en-US" dirty="0"/>
              <a:t>，的效果</a:t>
            </a: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en-US" altLang="zh-CN" dirty="0"/>
          </a:p>
          <a:p>
            <a:pPr marL="0" indent="0">
              <a:buNone/>
            </a:pPr>
            <a:r>
              <a:rPr kumimoji="1" lang="zh-CN" altLang="en-US" dirty="0"/>
              <a:t>上图为使用了乘</a:t>
            </a:r>
            <a:r>
              <a:rPr kumimoji="1" lang="en-US" altLang="zh-CN" dirty="0"/>
              <a:t>10000</a:t>
            </a:r>
            <a:r>
              <a:rPr kumimoji="1" lang="zh-CN" altLang="en-US" dirty="0"/>
              <a:t>以后得出的结果。</a:t>
            </a:r>
            <a:endParaRPr kumimoji="1" lang="en-US" altLang="zh-CN" dirty="0"/>
          </a:p>
          <a:p>
            <a:pPr marL="0" indent="0">
              <a:buNone/>
            </a:pPr>
            <a:r>
              <a:rPr kumimoji="1" lang="zh-CN" altLang="en-US" dirty="0"/>
              <a:t>可以看出，精度有明显的提升</a:t>
            </a:r>
            <a:endParaRPr kumimoji="1" lang="en-US" altLang="zh-CN" dirty="0"/>
          </a:p>
          <a:p>
            <a:pPr lvl="1"/>
            <a:endParaRPr kumimoji="1" lang="en-US" altLang="zh-CN" dirty="0"/>
          </a:p>
          <a:p>
            <a:pPr lvl="1"/>
            <a:endParaRPr kumimoji="1" lang="en-US" altLang="zh-CN" dirty="0"/>
          </a:p>
          <a:p>
            <a:pPr lvl="1"/>
            <a:endParaRPr kumimoji="1" lang="en-US" altLang="zh-CN" dirty="0"/>
          </a:p>
          <a:p>
            <a:endParaRPr kumimoji="1" lang="zh-CN" altLang="en-US" dirty="0"/>
          </a:p>
        </p:txBody>
      </p:sp>
      <p:pic>
        <p:nvPicPr>
          <p:cNvPr id="6" name="图片 5">
            <a:extLst>
              <a:ext uri="{FF2B5EF4-FFF2-40B4-BE49-F238E27FC236}">
                <a16:creationId xmlns:a16="http://schemas.microsoft.com/office/drawing/2014/main" id="{754D06DA-83A4-4FFD-8077-5376571D68AB}"/>
              </a:ext>
            </a:extLst>
          </p:cNvPr>
          <p:cNvPicPr>
            <a:picLocks noChangeAspect="1"/>
          </p:cNvPicPr>
          <p:nvPr/>
        </p:nvPicPr>
        <p:blipFill>
          <a:blip r:embed="rId2"/>
          <a:stretch>
            <a:fillRect/>
          </a:stretch>
        </p:blipFill>
        <p:spPr>
          <a:xfrm>
            <a:off x="2227988" y="2167977"/>
            <a:ext cx="5524979" cy="678239"/>
          </a:xfrm>
          <a:prstGeom prst="rect">
            <a:avLst/>
          </a:prstGeom>
        </p:spPr>
      </p:pic>
      <p:pic>
        <p:nvPicPr>
          <p:cNvPr id="7" name="图片 6">
            <a:extLst>
              <a:ext uri="{FF2B5EF4-FFF2-40B4-BE49-F238E27FC236}">
                <a16:creationId xmlns:a16="http://schemas.microsoft.com/office/drawing/2014/main" id="{4C2F8030-77FF-4FC5-958D-6363990C1B45}"/>
              </a:ext>
            </a:extLst>
          </p:cNvPr>
          <p:cNvPicPr>
            <a:picLocks noChangeAspect="1"/>
          </p:cNvPicPr>
          <p:nvPr/>
        </p:nvPicPr>
        <p:blipFill>
          <a:blip r:embed="rId3"/>
          <a:stretch>
            <a:fillRect/>
          </a:stretch>
        </p:blipFill>
        <p:spPr>
          <a:xfrm>
            <a:off x="2227988" y="3659841"/>
            <a:ext cx="4351397" cy="624894"/>
          </a:xfrm>
          <a:prstGeom prst="rect">
            <a:avLst/>
          </a:prstGeom>
        </p:spPr>
      </p:pic>
    </p:spTree>
    <p:extLst>
      <p:ext uri="{BB962C8B-B14F-4D97-AF65-F5344CB8AC3E}">
        <p14:creationId xmlns:p14="http://schemas.microsoft.com/office/powerpoint/2010/main" val="1844339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614230D-BB3A-4BC4-8C57-40A9D42325AD}"/>
              </a:ext>
            </a:extLst>
          </p:cNvPr>
          <p:cNvSpPr>
            <a:spLocks noGrp="1"/>
          </p:cNvSpPr>
          <p:nvPr>
            <p:ph idx="1"/>
          </p:nvPr>
        </p:nvSpPr>
        <p:spPr>
          <a:xfrm>
            <a:off x="2589212" y="790113"/>
            <a:ext cx="8915400" cy="5121109"/>
          </a:xfrm>
        </p:spPr>
        <p:txBody>
          <a:bodyPr/>
          <a:lstStyle/>
          <a:p>
            <a:r>
              <a:rPr kumimoji="1" lang="en-US" altLang="zh-CN" dirty="0"/>
              <a:t>3. </a:t>
            </a:r>
            <a:r>
              <a:rPr kumimoji="1" lang="zh-CN" altLang="en-US" dirty="0"/>
              <a:t>两位同学分别进行</a:t>
            </a:r>
            <a:r>
              <a:rPr kumimoji="1" lang="en-US" altLang="zh-CN" dirty="0" err="1"/>
              <a:t>lgb</a:t>
            </a:r>
            <a:r>
              <a:rPr kumimoji="1" lang="zh-CN" altLang="en-US" dirty="0"/>
              <a:t>的调参和对</a:t>
            </a:r>
            <a:r>
              <a:rPr kumimoji="1" lang="en-US" altLang="zh-CN" dirty="0" err="1"/>
              <a:t>xgb</a:t>
            </a:r>
            <a:r>
              <a:rPr kumimoji="1" lang="zh-CN" altLang="en-US" dirty="0"/>
              <a:t>的输入做</a:t>
            </a:r>
            <a:r>
              <a:rPr kumimoji="1" lang="en-US" altLang="zh-CN" dirty="0"/>
              <a:t>5-fold</a:t>
            </a:r>
          </a:p>
          <a:p>
            <a:pPr lvl="1"/>
            <a:r>
              <a:rPr kumimoji="1" lang="en-US" altLang="zh-CN" dirty="0"/>
              <a:t>5-fold:</a:t>
            </a:r>
          </a:p>
          <a:p>
            <a:pPr lvl="2"/>
            <a:r>
              <a:rPr lang="zh-CN" altLang="en-US" dirty="0"/>
              <a:t>将训练数据分成</a:t>
            </a:r>
            <a:r>
              <a:rPr lang="en-US" altLang="zh-CN" dirty="0"/>
              <a:t>5</a:t>
            </a:r>
            <a:r>
              <a:rPr lang="zh-CN" altLang="en-US" dirty="0"/>
              <a:t>分，每次取</a:t>
            </a:r>
            <a:r>
              <a:rPr lang="en-US" altLang="zh-CN" dirty="0"/>
              <a:t>4</a:t>
            </a:r>
            <a:r>
              <a:rPr lang="zh-CN" altLang="en-US" dirty="0"/>
              <a:t>分进行训练，训练出</a:t>
            </a:r>
            <a:r>
              <a:rPr lang="en-US" altLang="zh-CN" dirty="0"/>
              <a:t>5</a:t>
            </a:r>
            <a:r>
              <a:rPr lang="zh-CN" altLang="en-US" dirty="0"/>
              <a:t>个模型，对验证级有</a:t>
            </a:r>
            <a:r>
              <a:rPr lang="en-US" altLang="zh-CN" dirty="0"/>
              <a:t>5</a:t>
            </a:r>
            <a:r>
              <a:rPr lang="zh-CN" altLang="en-US" dirty="0"/>
              <a:t>个预测结果，取均值送入</a:t>
            </a:r>
            <a:r>
              <a:rPr lang="en-US" altLang="zh-CN" dirty="0" err="1"/>
              <a:t>xgboost</a:t>
            </a:r>
            <a:endParaRPr kumimoji="1" lang="en-US" altLang="zh-CN" dirty="0"/>
          </a:p>
        </p:txBody>
      </p:sp>
      <p:pic>
        <p:nvPicPr>
          <p:cNvPr id="4" name="图片 3">
            <a:extLst>
              <a:ext uri="{FF2B5EF4-FFF2-40B4-BE49-F238E27FC236}">
                <a16:creationId xmlns:a16="http://schemas.microsoft.com/office/drawing/2014/main" id="{6305FF44-10A6-4982-AC71-157E5AAB4F28}"/>
              </a:ext>
            </a:extLst>
          </p:cNvPr>
          <p:cNvPicPr>
            <a:picLocks noChangeAspect="1"/>
          </p:cNvPicPr>
          <p:nvPr/>
        </p:nvPicPr>
        <p:blipFill>
          <a:blip r:embed="rId2"/>
          <a:stretch>
            <a:fillRect/>
          </a:stretch>
        </p:blipFill>
        <p:spPr>
          <a:xfrm>
            <a:off x="4769966" y="2091023"/>
            <a:ext cx="3717088" cy="4318475"/>
          </a:xfrm>
          <a:prstGeom prst="rect">
            <a:avLst/>
          </a:prstGeom>
        </p:spPr>
      </p:pic>
    </p:spTree>
    <p:extLst>
      <p:ext uri="{BB962C8B-B14F-4D97-AF65-F5344CB8AC3E}">
        <p14:creationId xmlns:p14="http://schemas.microsoft.com/office/powerpoint/2010/main" val="263248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D249DF1-8282-4367-8B6F-C61F117EA2BE}"/>
              </a:ext>
            </a:extLst>
          </p:cNvPr>
          <p:cNvSpPr>
            <a:spLocks noGrp="1"/>
          </p:cNvSpPr>
          <p:nvPr>
            <p:ph idx="1"/>
          </p:nvPr>
        </p:nvSpPr>
        <p:spPr>
          <a:xfrm>
            <a:off x="2589212" y="719091"/>
            <a:ext cx="8915400" cy="5192131"/>
          </a:xfrm>
        </p:spPr>
        <p:txBody>
          <a:bodyPr/>
          <a:lstStyle/>
          <a:p>
            <a:pPr lvl="1"/>
            <a:r>
              <a:rPr kumimoji="1" lang="en-US" altLang="zh-CN" dirty="0" err="1"/>
              <a:t>Lgb</a:t>
            </a:r>
            <a:r>
              <a:rPr kumimoji="1" lang="en-US" altLang="zh-CN" dirty="0"/>
              <a:t>:</a:t>
            </a:r>
          </a:p>
          <a:p>
            <a:pPr lvl="2"/>
            <a:r>
              <a:rPr lang="en-US" altLang="zh-CN" dirty="0"/>
              <a:t>L1: </a:t>
            </a:r>
            <a:r>
              <a:rPr lang="en-US" altLang="zh-CN" dirty="0" err="1"/>
              <a:t>nrounds</a:t>
            </a:r>
            <a:r>
              <a:rPr lang="en-US" altLang="zh-CN" dirty="0"/>
              <a:t>, </a:t>
            </a:r>
            <a:r>
              <a:rPr lang="en-US" altLang="zh-CN" dirty="0" err="1"/>
              <a:t>feature_fraction</a:t>
            </a:r>
            <a:r>
              <a:rPr lang="en-US" altLang="zh-CN" dirty="0"/>
              <a:t>,</a:t>
            </a:r>
          </a:p>
          <a:p>
            <a:pPr lvl="2"/>
            <a:r>
              <a:rPr lang="en-US" altLang="zh-CN" dirty="0"/>
              <a:t>L2: </a:t>
            </a:r>
            <a:r>
              <a:rPr lang="en-US" altLang="zh-CN" dirty="0" err="1"/>
              <a:t>learning_rate</a:t>
            </a:r>
            <a:r>
              <a:rPr lang="en-US" altLang="zh-CN" dirty="0"/>
              <a:t>, </a:t>
            </a:r>
            <a:r>
              <a:rPr lang="en-US" altLang="zh-CN" dirty="0" err="1"/>
              <a:t>nround</a:t>
            </a:r>
            <a:r>
              <a:rPr lang="en-US" altLang="zh-CN" dirty="0"/>
              <a:t>,</a:t>
            </a:r>
            <a:r>
              <a:rPr lang="zh-CN" altLang="en-US" dirty="0"/>
              <a:t>加</a:t>
            </a:r>
            <a:r>
              <a:rPr lang="en-US" altLang="zh-CN" dirty="0" err="1"/>
              <a:t>feature_fraction</a:t>
            </a:r>
            <a:endParaRPr lang="en-US" altLang="zh-CN" dirty="0"/>
          </a:p>
          <a:p>
            <a:pPr lvl="2"/>
            <a:r>
              <a:rPr kumimoji="1" lang="zh-CN" altLang="en-US" dirty="0"/>
              <a:t>合并了两人的工作以后，效果得到了明显的提升。</a:t>
            </a:r>
            <a:endParaRPr kumimoji="1"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上图为使用了合并以后的结果，可以看出，准确率提高了</a:t>
            </a:r>
            <a:r>
              <a:rPr lang="en-US" altLang="zh-CN" dirty="0"/>
              <a:t>1%</a:t>
            </a:r>
          </a:p>
        </p:txBody>
      </p:sp>
      <p:pic>
        <p:nvPicPr>
          <p:cNvPr id="6" name="图片 5">
            <a:extLst>
              <a:ext uri="{FF2B5EF4-FFF2-40B4-BE49-F238E27FC236}">
                <a16:creationId xmlns:a16="http://schemas.microsoft.com/office/drawing/2014/main" id="{D4E65B5E-9C08-42D5-8E8E-7CF23C37BD97}"/>
              </a:ext>
            </a:extLst>
          </p:cNvPr>
          <p:cNvPicPr>
            <a:picLocks noChangeAspect="1"/>
          </p:cNvPicPr>
          <p:nvPr/>
        </p:nvPicPr>
        <p:blipFill>
          <a:blip r:embed="rId2"/>
          <a:stretch>
            <a:fillRect/>
          </a:stretch>
        </p:blipFill>
        <p:spPr>
          <a:xfrm>
            <a:off x="2725137" y="2285597"/>
            <a:ext cx="5204911" cy="792549"/>
          </a:xfrm>
          <a:prstGeom prst="rect">
            <a:avLst/>
          </a:prstGeom>
        </p:spPr>
      </p:pic>
      <p:pic>
        <p:nvPicPr>
          <p:cNvPr id="7" name="图片 6">
            <a:extLst>
              <a:ext uri="{FF2B5EF4-FFF2-40B4-BE49-F238E27FC236}">
                <a16:creationId xmlns:a16="http://schemas.microsoft.com/office/drawing/2014/main" id="{85F2CB3B-F600-4F87-9C9E-73D8929D30BD}"/>
              </a:ext>
            </a:extLst>
          </p:cNvPr>
          <p:cNvPicPr>
            <a:picLocks noChangeAspect="1"/>
          </p:cNvPicPr>
          <p:nvPr/>
        </p:nvPicPr>
        <p:blipFill>
          <a:blip r:embed="rId3"/>
          <a:stretch>
            <a:fillRect/>
          </a:stretch>
        </p:blipFill>
        <p:spPr>
          <a:xfrm>
            <a:off x="2725137" y="3315156"/>
            <a:ext cx="5524979" cy="678239"/>
          </a:xfrm>
          <a:prstGeom prst="rect">
            <a:avLst/>
          </a:prstGeom>
        </p:spPr>
      </p:pic>
    </p:spTree>
    <p:extLst>
      <p:ext uri="{BB962C8B-B14F-4D97-AF65-F5344CB8AC3E}">
        <p14:creationId xmlns:p14="http://schemas.microsoft.com/office/powerpoint/2010/main" val="210903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330B2A-E4FE-4FFE-B87F-B2370B07BB53}"/>
              </a:ext>
            </a:extLst>
          </p:cNvPr>
          <p:cNvSpPr>
            <a:spLocks noGrp="1"/>
          </p:cNvSpPr>
          <p:nvPr>
            <p:ph idx="1"/>
          </p:nvPr>
        </p:nvSpPr>
        <p:spPr>
          <a:xfrm>
            <a:off x="2589212" y="816746"/>
            <a:ext cx="8915400" cy="5094476"/>
          </a:xfrm>
        </p:spPr>
        <p:txBody>
          <a:bodyPr/>
          <a:lstStyle/>
          <a:p>
            <a:r>
              <a:rPr kumimoji="1" lang="en-US" altLang="zh-CN" dirty="0"/>
              <a:t>4.stacking</a:t>
            </a:r>
          </a:p>
          <a:p>
            <a:pPr lvl="1"/>
            <a:r>
              <a:rPr kumimoji="1" lang="zh-CN" altLang="en-US" dirty="0"/>
              <a:t>时间段的迭取</a:t>
            </a:r>
            <a:endParaRPr kumimoji="1" lang="en-US" altLang="zh-CN" dirty="0"/>
          </a:p>
          <a:p>
            <a:pPr marL="457200" lvl="1" indent="0">
              <a:buNone/>
            </a:pPr>
            <a:r>
              <a:rPr lang="en-US" altLang="zh-CN" dirty="0"/>
              <a:t>     t1  &lt;-  t1 &lt;-   t1 &lt;-   t1  &lt;- t1	            t2</a:t>
            </a:r>
          </a:p>
          <a:p>
            <a:pPr marL="457200" lvl="1" indent="0">
              <a:buNone/>
            </a:pPr>
            <a:endParaRPr kumimoji="1" lang="en-US" altLang="zh-CN" dirty="0"/>
          </a:p>
          <a:p>
            <a:pPr lvl="1"/>
            <a:endParaRPr kumimoji="1" lang="en-US" altLang="zh-CN" dirty="0"/>
          </a:p>
          <a:p>
            <a:pPr marL="457200" lvl="1" indent="0">
              <a:buNone/>
            </a:pPr>
            <a:r>
              <a:rPr kumimoji="1" lang="en-US" altLang="zh-CN" dirty="0"/>
              <a:t>     </a:t>
            </a:r>
            <a:r>
              <a:rPr kumimoji="1" lang="zh-CN" altLang="en-US" dirty="0"/>
              <a:t>因为距离预测时间最近的数据最重要，因此将最近的时间迭取多次</a:t>
            </a:r>
            <a:endParaRPr kumimoji="1" lang="en-US" altLang="zh-CN" dirty="0"/>
          </a:p>
          <a:p>
            <a:pPr lvl="1"/>
            <a:r>
              <a:rPr kumimoji="1" lang="en-US" altLang="zh-CN" dirty="0"/>
              <a:t>days</a:t>
            </a:r>
            <a:r>
              <a:rPr kumimoji="1" lang="zh-CN" altLang="en-US" dirty="0"/>
              <a:t>，</a:t>
            </a:r>
            <a:r>
              <a:rPr kumimoji="1" lang="en-US" altLang="zh-CN" dirty="0"/>
              <a:t>times</a:t>
            </a:r>
            <a:r>
              <a:rPr kumimoji="1" lang="zh-CN" altLang="en-US" dirty="0"/>
              <a:t>的优化</a:t>
            </a:r>
            <a:endParaRPr kumimoji="1" lang="en-US" altLang="zh-CN" dirty="0"/>
          </a:p>
          <a:p>
            <a:pPr marL="457200" lvl="1" indent="0">
              <a:buNone/>
            </a:pPr>
            <a:r>
              <a:rPr kumimoji="1" lang="en-US" altLang="zh-CN" dirty="0"/>
              <a:t>      </a:t>
            </a:r>
            <a:r>
              <a:rPr kumimoji="1" lang="zh-CN" altLang="en-US" dirty="0"/>
              <a:t>对</a:t>
            </a:r>
            <a:r>
              <a:rPr kumimoji="1" lang="en-US" altLang="zh-CN" dirty="0"/>
              <a:t>t1,t2</a:t>
            </a:r>
            <a:r>
              <a:rPr kumimoji="1" lang="zh-CN" altLang="en-US" dirty="0"/>
              <a:t>的时间间隔和</a:t>
            </a:r>
            <a:r>
              <a:rPr kumimoji="1" lang="en-US" altLang="zh-CN" dirty="0"/>
              <a:t>stack</a:t>
            </a:r>
            <a:r>
              <a:rPr kumimoji="1" lang="zh-CN" altLang="en-US" dirty="0"/>
              <a:t>的次数进行调整，选择结果最优时的值</a:t>
            </a:r>
            <a:r>
              <a:rPr kumimoji="1" lang="en-US" altLang="zh-CN" dirty="0"/>
              <a:t>(15,20)</a:t>
            </a:r>
          </a:p>
          <a:p>
            <a:pPr lvl="1"/>
            <a:endParaRPr kumimoji="1" lang="en-US" altLang="zh-CN" dirty="0"/>
          </a:p>
          <a:p>
            <a:pPr lvl="1"/>
            <a:endParaRPr kumimoji="1" lang="en-US" altLang="zh-CN" dirty="0"/>
          </a:p>
          <a:p>
            <a:pPr lvl="1"/>
            <a:r>
              <a:rPr kumimoji="1" lang="zh-CN" altLang="en-US" dirty="0"/>
              <a:t>调参后得到的最终的结果如上图，我们最终在网站上得到了</a:t>
            </a:r>
            <a:r>
              <a:rPr kumimoji="1" lang="en-US" altLang="zh-CN" dirty="0"/>
              <a:t>top3</a:t>
            </a:r>
            <a:r>
              <a:rPr kumimoji="1" lang="zh-CN" altLang="en-US" dirty="0"/>
              <a:t>的成绩。</a:t>
            </a:r>
            <a:endParaRPr kumimoji="1" lang="en-US" altLang="zh-CN" dirty="0"/>
          </a:p>
          <a:p>
            <a:endParaRPr lang="zh-CN" altLang="en-US" dirty="0"/>
          </a:p>
        </p:txBody>
      </p:sp>
      <p:grpSp>
        <p:nvGrpSpPr>
          <p:cNvPr id="4" name="组合 3">
            <a:extLst>
              <a:ext uri="{FF2B5EF4-FFF2-40B4-BE49-F238E27FC236}">
                <a16:creationId xmlns:a16="http://schemas.microsoft.com/office/drawing/2014/main" id="{AB18BE09-57C5-4895-BB5F-D27C4874C0CC}"/>
              </a:ext>
            </a:extLst>
          </p:cNvPr>
          <p:cNvGrpSpPr/>
          <p:nvPr/>
        </p:nvGrpSpPr>
        <p:grpSpPr>
          <a:xfrm>
            <a:off x="3519301" y="1961529"/>
            <a:ext cx="3527611" cy="421341"/>
            <a:chOff x="3778624" y="5311588"/>
            <a:chExt cx="3527611" cy="367553"/>
          </a:xfrm>
        </p:grpSpPr>
        <p:sp>
          <p:nvSpPr>
            <p:cNvPr id="5" name="矩形 4">
              <a:extLst>
                <a:ext uri="{FF2B5EF4-FFF2-40B4-BE49-F238E27FC236}">
                  <a16:creationId xmlns:a16="http://schemas.microsoft.com/office/drawing/2014/main" id="{9E56CFAE-8FBD-497F-A19B-E5F45EA7B92A}"/>
                </a:ext>
              </a:extLst>
            </p:cNvPr>
            <p:cNvSpPr/>
            <p:nvPr/>
          </p:nvSpPr>
          <p:spPr>
            <a:xfrm>
              <a:off x="6078070" y="5311588"/>
              <a:ext cx="1228165" cy="3675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288815B-3F8D-48C5-8488-F95FF8720B4D}"/>
                </a:ext>
              </a:extLst>
            </p:cNvPr>
            <p:cNvSpPr/>
            <p:nvPr/>
          </p:nvSpPr>
          <p:spPr>
            <a:xfrm>
              <a:off x="5562601" y="5311588"/>
              <a:ext cx="515469" cy="3675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3DF085F-F92E-4DDC-8D7B-770C71F66AFD}"/>
                </a:ext>
              </a:extLst>
            </p:cNvPr>
            <p:cNvSpPr/>
            <p:nvPr/>
          </p:nvSpPr>
          <p:spPr>
            <a:xfrm>
              <a:off x="3778624" y="5311588"/>
              <a:ext cx="618566" cy="3675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8" name="矩形 7">
              <a:extLst>
                <a:ext uri="{FF2B5EF4-FFF2-40B4-BE49-F238E27FC236}">
                  <a16:creationId xmlns:a16="http://schemas.microsoft.com/office/drawing/2014/main" id="{212C7E2A-A5FC-4843-A143-C8EC2E6657A0}"/>
                </a:ext>
              </a:extLst>
            </p:cNvPr>
            <p:cNvSpPr/>
            <p:nvPr/>
          </p:nvSpPr>
          <p:spPr>
            <a:xfrm>
              <a:off x="4397190" y="5311588"/>
              <a:ext cx="598392" cy="3675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BD809F57-9113-4DD3-82FC-11CDC564BD2D}"/>
                </a:ext>
              </a:extLst>
            </p:cNvPr>
            <p:cNvSpPr/>
            <p:nvPr/>
          </p:nvSpPr>
          <p:spPr>
            <a:xfrm>
              <a:off x="4995582" y="5311588"/>
              <a:ext cx="567019" cy="3675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pic>
        <p:nvPicPr>
          <p:cNvPr id="10" name="图片 9">
            <a:extLst>
              <a:ext uri="{FF2B5EF4-FFF2-40B4-BE49-F238E27FC236}">
                <a16:creationId xmlns:a16="http://schemas.microsoft.com/office/drawing/2014/main" id="{4AF686CB-3189-42BF-8BA6-F6E07A573D94}"/>
              </a:ext>
            </a:extLst>
          </p:cNvPr>
          <p:cNvPicPr>
            <a:picLocks noChangeAspect="1"/>
          </p:cNvPicPr>
          <p:nvPr/>
        </p:nvPicPr>
        <p:blipFill>
          <a:blip r:embed="rId2"/>
          <a:stretch>
            <a:fillRect/>
          </a:stretch>
        </p:blipFill>
        <p:spPr>
          <a:xfrm>
            <a:off x="2215027" y="3987409"/>
            <a:ext cx="9289585" cy="487722"/>
          </a:xfrm>
          <a:prstGeom prst="rect">
            <a:avLst/>
          </a:prstGeom>
        </p:spPr>
      </p:pic>
    </p:spTree>
    <p:extLst>
      <p:ext uri="{BB962C8B-B14F-4D97-AF65-F5344CB8AC3E}">
        <p14:creationId xmlns:p14="http://schemas.microsoft.com/office/powerpoint/2010/main" val="27120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8CE8D-DB6F-8C49-AECB-D7C982D29911}"/>
              </a:ext>
            </a:extLst>
          </p:cNvPr>
          <p:cNvSpPr>
            <a:spLocks noGrp="1"/>
          </p:cNvSpPr>
          <p:nvPr>
            <p:ph type="title"/>
          </p:nvPr>
        </p:nvSpPr>
        <p:spPr/>
        <p:txBody>
          <a:bodyPr/>
          <a:lstStyle/>
          <a:p>
            <a:r>
              <a:rPr kumimoji="1" lang="zh-CN" altLang="en-US" dirty="0"/>
              <a:t>四</a:t>
            </a:r>
            <a:r>
              <a:rPr kumimoji="1" lang="en-US" altLang="zh-CN" dirty="0"/>
              <a:t>.</a:t>
            </a:r>
            <a:r>
              <a:rPr kumimoji="1" lang="zh-CN" altLang="en-US" dirty="0"/>
              <a:t>最终结果</a:t>
            </a:r>
          </a:p>
        </p:txBody>
      </p:sp>
      <p:sp>
        <p:nvSpPr>
          <p:cNvPr id="3" name="内容占位符 2">
            <a:extLst>
              <a:ext uri="{FF2B5EF4-FFF2-40B4-BE49-F238E27FC236}">
                <a16:creationId xmlns:a16="http://schemas.microsoft.com/office/drawing/2014/main" id="{64D083BC-D96B-CE48-82E5-236DDDAC76C6}"/>
              </a:ext>
            </a:extLst>
          </p:cNvPr>
          <p:cNvSpPr>
            <a:spLocks noGrp="1"/>
          </p:cNvSpPr>
          <p:nvPr>
            <p:ph idx="1"/>
          </p:nvPr>
        </p:nvSpPr>
        <p:spPr/>
        <p:txBody>
          <a:bodyPr/>
          <a:lstStyle/>
          <a:p>
            <a:r>
              <a:rPr kumimoji="1" lang="zh-CN" altLang="en-US" dirty="0"/>
              <a:t>我们经过多次调参数、修改特征后，最后在网站上的排名上升到了</a:t>
            </a:r>
            <a:r>
              <a:rPr kumimoji="1" lang="en-US" altLang="zh-CN" dirty="0"/>
              <a:t>top3.</a:t>
            </a:r>
          </a:p>
          <a:p>
            <a:endParaRPr kumimoji="1" lang="en-US" altLang="zh-CN" dirty="0"/>
          </a:p>
          <a:p>
            <a:endParaRPr kumimoji="1" lang="en-US" altLang="zh-CN" dirty="0"/>
          </a:p>
          <a:p>
            <a:endParaRPr kumimoji="1" lang="en-US" altLang="zh-CN" dirty="0"/>
          </a:p>
          <a:p>
            <a:endParaRPr kumimoji="1" lang="zh-CN" altLang="en-US" dirty="0"/>
          </a:p>
        </p:txBody>
      </p:sp>
      <p:pic>
        <p:nvPicPr>
          <p:cNvPr id="7" name="图片 6">
            <a:extLst>
              <a:ext uri="{FF2B5EF4-FFF2-40B4-BE49-F238E27FC236}">
                <a16:creationId xmlns:a16="http://schemas.microsoft.com/office/drawing/2014/main" id="{7FD85C82-5D44-413E-9396-D489085D3829}"/>
              </a:ext>
            </a:extLst>
          </p:cNvPr>
          <p:cNvPicPr>
            <a:picLocks noChangeAspect="1"/>
          </p:cNvPicPr>
          <p:nvPr/>
        </p:nvPicPr>
        <p:blipFill rotWithShape="1">
          <a:blip r:embed="rId2"/>
          <a:srcRect l="21597" t="92091" r="5150"/>
          <a:stretch/>
        </p:blipFill>
        <p:spPr>
          <a:xfrm>
            <a:off x="3027712" y="3034551"/>
            <a:ext cx="8404412" cy="542365"/>
          </a:xfrm>
          <a:prstGeom prst="rect">
            <a:avLst/>
          </a:prstGeom>
        </p:spPr>
      </p:pic>
    </p:spTree>
    <p:extLst>
      <p:ext uri="{BB962C8B-B14F-4D97-AF65-F5344CB8AC3E}">
        <p14:creationId xmlns:p14="http://schemas.microsoft.com/office/powerpoint/2010/main" val="1117621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5D011-D024-4183-9F4B-E151ED2E4391}"/>
              </a:ext>
            </a:extLst>
          </p:cNvPr>
          <p:cNvSpPr>
            <a:spLocks noGrp="1"/>
          </p:cNvSpPr>
          <p:nvPr>
            <p:ph type="title"/>
          </p:nvPr>
        </p:nvSpPr>
        <p:spPr/>
        <p:txBody>
          <a:bodyPr/>
          <a:lstStyle/>
          <a:p>
            <a:r>
              <a:rPr lang="zh-CN" altLang="en-US" dirty="0"/>
              <a:t>五</a:t>
            </a:r>
            <a:r>
              <a:rPr lang="en-US" altLang="zh-CN" dirty="0"/>
              <a:t>.</a:t>
            </a:r>
            <a:r>
              <a:rPr lang="zh-CN" altLang="en-US" dirty="0"/>
              <a:t>总结</a:t>
            </a:r>
          </a:p>
        </p:txBody>
      </p:sp>
      <p:sp>
        <p:nvSpPr>
          <p:cNvPr id="3" name="内容占位符 2">
            <a:extLst>
              <a:ext uri="{FF2B5EF4-FFF2-40B4-BE49-F238E27FC236}">
                <a16:creationId xmlns:a16="http://schemas.microsoft.com/office/drawing/2014/main" id="{636C433B-F57F-4C10-BD37-87F6CF1E0B7A}"/>
              </a:ext>
            </a:extLst>
          </p:cNvPr>
          <p:cNvSpPr>
            <a:spLocks noGrp="1"/>
          </p:cNvSpPr>
          <p:nvPr>
            <p:ph idx="1"/>
          </p:nvPr>
        </p:nvSpPr>
        <p:spPr/>
        <p:txBody>
          <a:bodyPr>
            <a:normAutofit/>
          </a:bodyPr>
          <a:lstStyle/>
          <a:p>
            <a:r>
              <a:rPr lang="en-US" altLang="zh-CN" dirty="0"/>
              <a:t>1.</a:t>
            </a:r>
            <a:r>
              <a:rPr lang="zh-CN" altLang="en-US" dirty="0"/>
              <a:t>分析问题：</a:t>
            </a:r>
            <a:endParaRPr lang="en-US" altLang="zh-CN" dirty="0"/>
          </a:p>
          <a:p>
            <a:r>
              <a:rPr lang="en-US" altLang="zh-CN" dirty="0"/>
              <a:t>2.</a:t>
            </a:r>
            <a:r>
              <a:rPr lang="zh-CN" altLang="en-US" dirty="0"/>
              <a:t>数据预处理：初步根据</a:t>
            </a:r>
            <a:r>
              <a:rPr lang="en-US" altLang="zh-CN" dirty="0"/>
              <a:t>dataset</a:t>
            </a:r>
            <a:r>
              <a:rPr lang="zh-CN" altLang="en-US" dirty="0"/>
              <a:t>提出特征，作为</a:t>
            </a:r>
            <a:r>
              <a:rPr lang="en-US" altLang="zh-CN" dirty="0"/>
              <a:t>model</a:t>
            </a:r>
            <a:r>
              <a:rPr lang="zh-CN" altLang="en-US" dirty="0"/>
              <a:t>的</a:t>
            </a:r>
            <a:r>
              <a:rPr lang="en-US" altLang="zh-CN" dirty="0"/>
              <a:t>input</a:t>
            </a:r>
          </a:p>
          <a:p>
            <a:r>
              <a:rPr lang="en-US" altLang="zh-CN" dirty="0"/>
              <a:t>3.</a:t>
            </a:r>
            <a:r>
              <a:rPr lang="zh-CN" altLang="en-US" dirty="0"/>
              <a:t>特征工程：</a:t>
            </a:r>
            <a:endParaRPr lang="en-US" altLang="zh-CN" dirty="0"/>
          </a:p>
          <a:p>
            <a:pPr lvl="1"/>
            <a:r>
              <a:rPr lang="zh-CN" altLang="en-US" dirty="0"/>
              <a:t>特征提取</a:t>
            </a:r>
            <a:r>
              <a:rPr lang="zh-CN" altLang="en-US" dirty="0">
                <a:sym typeface="Wingdings" panose="05000000000000000000" pitchFamily="2" charset="2"/>
              </a:rPr>
              <a:t>（主要从</a:t>
            </a:r>
            <a:r>
              <a:rPr lang="en-US" altLang="zh-CN" dirty="0" err="1">
                <a:sym typeface="Wingdings" panose="05000000000000000000" pitchFamily="2" charset="2"/>
              </a:rPr>
              <a:t>fund_return</a:t>
            </a:r>
            <a:r>
              <a:rPr lang="zh-CN" altLang="en-US" dirty="0">
                <a:sym typeface="Wingdings" panose="05000000000000000000" pitchFamily="2" charset="2"/>
              </a:rPr>
              <a:t>和</a:t>
            </a:r>
            <a:r>
              <a:rPr lang="en-US" altLang="zh-CN" dirty="0" err="1">
                <a:sym typeface="Wingdings" panose="05000000000000000000" pitchFamily="2" charset="2"/>
              </a:rPr>
              <a:t>fund_benchmark_return</a:t>
            </a:r>
            <a:r>
              <a:rPr lang="zh-CN" altLang="en-US" dirty="0">
                <a:sym typeface="Wingdings" panose="05000000000000000000" pitchFamily="2" charset="2"/>
              </a:rPr>
              <a:t>中提取特征）</a:t>
            </a:r>
            <a:endParaRPr lang="en-US" altLang="zh-CN" dirty="0">
              <a:sym typeface="Wingdings" panose="05000000000000000000" pitchFamily="2" charset="2"/>
            </a:endParaRPr>
          </a:p>
          <a:p>
            <a:pPr lvl="1"/>
            <a:r>
              <a:rPr lang="zh-CN" altLang="en-US" dirty="0">
                <a:sym typeface="Wingdings" panose="05000000000000000000" pitchFamily="2" charset="2"/>
              </a:rPr>
              <a:t>特征组合：</a:t>
            </a:r>
            <a:r>
              <a:rPr lang="en-US" altLang="zh-CN" dirty="0">
                <a:sym typeface="Wingdings" panose="05000000000000000000" pitchFamily="2" charset="2"/>
              </a:rPr>
              <a:t>3</a:t>
            </a:r>
            <a:r>
              <a:rPr lang="zh-CN" altLang="en-US" dirty="0">
                <a:sym typeface="Wingdings" panose="05000000000000000000" pitchFamily="2" charset="2"/>
              </a:rPr>
              <a:t>个从</a:t>
            </a:r>
            <a:r>
              <a:rPr lang="en-US" altLang="zh-CN" dirty="0" err="1">
                <a:sym typeface="Wingdings" panose="05000000000000000000" pitchFamily="2" charset="2"/>
              </a:rPr>
              <a:t>fund_return</a:t>
            </a:r>
            <a:r>
              <a:rPr lang="zh-CN" altLang="en-US" dirty="0">
                <a:sym typeface="Wingdings" panose="05000000000000000000" pitchFamily="2" charset="2"/>
              </a:rPr>
              <a:t>中的</a:t>
            </a:r>
            <a:r>
              <a:rPr lang="en-US" altLang="zh-CN" dirty="0">
                <a:sym typeface="Wingdings" panose="05000000000000000000" pitchFamily="2" charset="2"/>
              </a:rPr>
              <a:t>features</a:t>
            </a:r>
            <a:r>
              <a:rPr lang="zh-CN" altLang="en-US" dirty="0">
                <a:sym typeface="Wingdings" panose="05000000000000000000" pitchFamily="2" charset="2"/>
              </a:rPr>
              <a:t>和</a:t>
            </a:r>
            <a:r>
              <a:rPr lang="en-US" altLang="zh-CN" dirty="0" err="1">
                <a:sym typeface="Wingdings" panose="05000000000000000000" pitchFamily="2" charset="2"/>
              </a:rPr>
              <a:t>fund_benchmark_return</a:t>
            </a:r>
            <a:r>
              <a:rPr lang="zh-CN" altLang="en-US" dirty="0">
                <a:sym typeface="Wingdings" panose="05000000000000000000" pitchFamily="2" charset="2"/>
              </a:rPr>
              <a:t>中提取的一个特征，以及</a:t>
            </a:r>
            <a:r>
              <a:rPr lang="en-US" altLang="zh-CN" dirty="0">
                <a:sym typeface="Wingdings" panose="05000000000000000000" pitchFamily="2" charset="2"/>
              </a:rPr>
              <a:t>correlation</a:t>
            </a:r>
            <a:r>
              <a:rPr lang="zh-CN" altLang="en-US" dirty="0">
                <a:sym typeface="Wingdings" panose="05000000000000000000" pitchFamily="2" charset="2"/>
              </a:rPr>
              <a:t>中提取的一个</a:t>
            </a:r>
            <a:r>
              <a:rPr lang="en-US" altLang="zh-CN" dirty="0">
                <a:sym typeface="Wingdings" panose="05000000000000000000" pitchFamily="2" charset="2"/>
              </a:rPr>
              <a:t>feature</a:t>
            </a:r>
            <a:endParaRPr lang="en-US" altLang="zh-CN" dirty="0"/>
          </a:p>
          <a:p>
            <a:r>
              <a:rPr lang="en-US" altLang="zh-CN" dirty="0"/>
              <a:t>4.</a:t>
            </a:r>
            <a:r>
              <a:rPr lang="zh-CN" altLang="en-US" dirty="0"/>
              <a:t>构建模型：</a:t>
            </a:r>
            <a:r>
              <a:rPr lang="en-US" altLang="zh-CN" dirty="0" err="1"/>
              <a:t>xgboost+lightgbm</a:t>
            </a:r>
            <a:endParaRPr lang="en-US" altLang="zh-CN" dirty="0"/>
          </a:p>
          <a:p>
            <a:r>
              <a:rPr lang="en-US" altLang="zh-CN" dirty="0"/>
              <a:t>5.</a:t>
            </a:r>
            <a:r>
              <a:rPr lang="zh-CN" altLang="en-US" dirty="0"/>
              <a:t>参数调试</a:t>
            </a:r>
            <a:endParaRPr lang="en-US" altLang="zh-CN" dirty="0"/>
          </a:p>
          <a:p>
            <a:r>
              <a:rPr lang="en-US" altLang="zh-CN" dirty="0"/>
              <a:t>6.</a:t>
            </a:r>
            <a:r>
              <a:rPr lang="zh-CN" altLang="en-US" dirty="0"/>
              <a:t>评估模型：</a:t>
            </a:r>
            <a:endParaRPr lang="en-US" altLang="zh-CN" dirty="0"/>
          </a:p>
          <a:p>
            <a:pPr lvl="1"/>
            <a:r>
              <a:rPr lang="zh-CN" altLang="en-US" dirty="0"/>
              <a:t>上交数据集后的在线测试结果，本地下载数据集的测试结果，在网站上的</a:t>
            </a:r>
            <a:r>
              <a:rPr lang="en-US" altLang="zh-CN" dirty="0"/>
              <a:t>rank</a:t>
            </a:r>
            <a:r>
              <a:rPr lang="zh-CN" altLang="en-US" dirty="0"/>
              <a:t>（</a:t>
            </a:r>
            <a:r>
              <a:rPr lang="en-US" altLang="zh-CN" dirty="0"/>
              <a:t>top3</a:t>
            </a:r>
            <a:r>
              <a:rPr lang="zh-CN" altLang="en-US" dirty="0"/>
              <a:t>）</a:t>
            </a:r>
            <a:endParaRPr lang="en-US" altLang="zh-CN" dirty="0"/>
          </a:p>
        </p:txBody>
      </p:sp>
    </p:spTree>
    <p:extLst>
      <p:ext uri="{BB962C8B-B14F-4D97-AF65-F5344CB8AC3E}">
        <p14:creationId xmlns:p14="http://schemas.microsoft.com/office/powerpoint/2010/main" val="128152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3BA0D4-5C20-274D-A563-4FC0D92ADF14}"/>
              </a:ext>
            </a:extLst>
          </p:cNvPr>
          <p:cNvSpPr>
            <a:spLocks noGrp="1"/>
          </p:cNvSpPr>
          <p:nvPr>
            <p:ph type="title"/>
          </p:nvPr>
        </p:nvSpPr>
        <p:spPr>
          <a:xfrm>
            <a:off x="1994647" y="700310"/>
            <a:ext cx="8911687" cy="1280890"/>
          </a:xfrm>
        </p:spPr>
        <p:txBody>
          <a:bodyPr/>
          <a:lstStyle/>
          <a:p>
            <a:r>
              <a:rPr kumimoji="1" lang="zh-CN" altLang="en-US" dirty="0"/>
              <a:t>小组成员分工</a:t>
            </a:r>
          </a:p>
        </p:txBody>
      </p:sp>
      <p:sp>
        <p:nvSpPr>
          <p:cNvPr id="3" name="内容占位符 2">
            <a:extLst>
              <a:ext uri="{FF2B5EF4-FFF2-40B4-BE49-F238E27FC236}">
                <a16:creationId xmlns:a16="http://schemas.microsoft.com/office/drawing/2014/main" id="{B9392432-0E9C-334B-B456-0CA391F309A0}"/>
              </a:ext>
            </a:extLst>
          </p:cNvPr>
          <p:cNvSpPr>
            <a:spLocks noGrp="1"/>
          </p:cNvSpPr>
          <p:nvPr>
            <p:ph idx="1"/>
          </p:nvPr>
        </p:nvSpPr>
        <p:spPr>
          <a:xfrm>
            <a:off x="1994647" y="2469776"/>
            <a:ext cx="9509965" cy="2761129"/>
          </a:xfrm>
        </p:spPr>
        <p:txBody>
          <a:bodyPr>
            <a:normAutofit fontScale="85000" lnSpcReduction="20000"/>
          </a:bodyPr>
          <a:lstStyle/>
          <a:p>
            <a:r>
              <a:rPr kumimoji="1" lang="zh-CN" altLang="en-US" dirty="0"/>
              <a:t>段江飞：特征工程，添加 </a:t>
            </a:r>
            <a:r>
              <a:rPr kumimoji="1" lang="en-US" altLang="zh-CN" dirty="0"/>
              <a:t>k-fold</a:t>
            </a:r>
            <a:r>
              <a:rPr kumimoji="1" lang="zh-CN" altLang="en-US" dirty="0"/>
              <a:t>，前期调研</a:t>
            </a:r>
            <a:r>
              <a:rPr kumimoji="1" lang="en-US" altLang="zh-CN" dirty="0" err="1"/>
              <a:t>xgboost</a:t>
            </a:r>
            <a:r>
              <a:rPr kumimoji="1" lang="zh-CN" altLang="en-US" dirty="0"/>
              <a:t>，编写</a:t>
            </a:r>
            <a:r>
              <a:rPr kumimoji="1" lang="en-US" altLang="zh-CN" dirty="0" err="1"/>
              <a:t>lgb</a:t>
            </a:r>
            <a:r>
              <a:rPr kumimoji="1" lang="zh-CN" altLang="en-US" dirty="0"/>
              <a:t>和</a:t>
            </a:r>
            <a:r>
              <a:rPr kumimoji="1" lang="en-US" altLang="zh-CN" dirty="0" err="1"/>
              <a:t>xgb</a:t>
            </a:r>
            <a:r>
              <a:rPr kumimoji="1" lang="zh-CN" altLang="en-US" dirty="0"/>
              <a:t>模型代码</a:t>
            </a:r>
            <a:endParaRPr kumimoji="1" lang="en-US" altLang="zh-CN" dirty="0"/>
          </a:p>
          <a:p>
            <a:r>
              <a:rPr kumimoji="1" lang="zh-CN" altLang="en-US" dirty="0"/>
              <a:t>李奉治：调整</a:t>
            </a:r>
            <a:r>
              <a:rPr kumimoji="1" lang="en-US" altLang="zh-CN" dirty="0" err="1"/>
              <a:t>xgb</a:t>
            </a:r>
            <a:r>
              <a:rPr kumimoji="1" lang="zh-CN" altLang="en-US" dirty="0"/>
              <a:t>和</a:t>
            </a:r>
            <a:r>
              <a:rPr kumimoji="1" lang="en-US" altLang="zh-CN" dirty="0" err="1"/>
              <a:t>lgb</a:t>
            </a:r>
            <a:r>
              <a:rPr kumimoji="1" lang="zh-CN" altLang="en-US" dirty="0"/>
              <a:t>的参数，配服务器，选题调研和讨论</a:t>
            </a:r>
            <a:endParaRPr kumimoji="1" lang="en-US" altLang="zh-CN" dirty="0"/>
          </a:p>
          <a:p>
            <a:r>
              <a:rPr kumimoji="1" lang="zh-CN" altLang="en-US" dirty="0"/>
              <a:t>姚依航：特征调整</a:t>
            </a:r>
            <a:r>
              <a:rPr kumimoji="1" lang="en-US" altLang="zh-CN" dirty="0"/>
              <a:t>,</a:t>
            </a:r>
            <a:r>
              <a:rPr kumimoji="1" lang="zh-CN" altLang="en-US" dirty="0"/>
              <a:t>编写</a:t>
            </a:r>
            <a:r>
              <a:rPr kumimoji="1" lang="en-US" altLang="zh-CN" dirty="0" err="1"/>
              <a:t>lgb</a:t>
            </a:r>
            <a:r>
              <a:rPr kumimoji="1" lang="zh-CN" altLang="en-US" dirty="0"/>
              <a:t>和</a:t>
            </a:r>
            <a:r>
              <a:rPr kumimoji="1" lang="en-US" altLang="zh-CN" dirty="0" err="1"/>
              <a:t>xgb</a:t>
            </a:r>
            <a:r>
              <a:rPr kumimoji="1" lang="zh-CN" altLang="en-US" dirty="0"/>
              <a:t>模型代码</a:t>
            </a:r>
            <a:r>
              <a:rPr kumimoji="1" lang="en-US" altLang="zh-CN" dirty="0"/>
              <a:t>,ppt</a:t>
            </a:r>
            <a:r>
              <a:rPr kumimoji="1" lang="zh-CN" altLang="en-US" dirty="0"/>
              <a:t>制作</a:t>
            </a:r>
            <a:r>
              <a:rPr kumimoji="1" lang="en-US" altLang="zh-CN" dirty="0"/>
              <a:t>,</a:t>
            </a:r>
            <a:r>
              <a:rPr kumimoji="1" lang="zh-CN" altLang="en-US" dirty="0"/>
              <a:t>文档撰写</a:t>
            </a:r>
            <a:endParaRPr kumimoji="1" lang="en-US" altLang="zh-CN" dirty="0"/>
          </a:p>
          <a:p>
            <a:r>
              <a:rPr kumimoji="1" lang="zh-CN" altLang="en-US" dirty="0"/>
              <a:t>胡靖宇：</a:t>
            </a:r>
            <a:r>
              <a:rPr kumimoji="1" lang="en-US" altLang="zh-CN" dirty="0"/>
              <a:t>ppt</a:t>
            </a:r>
            <a:r>
              <a:rPr kumimoji="1" lang="zh-CN" altLang="en-US" dirty="0"/>
              <a:t>制作</a:t>
            </a:r>
            <a:r>
              <a:rPr kumimoji="1" lang="en-US" altLang="zh-CN" dirty="0"/>
              <a:t>,</a:t>
            </a:r>
            <a:r>
              <a:rPr kumimoji="1" lang="zh-CN" altLang="en-US" dirty="0"/>
              <a:t>文档撰写</a:t>
            </a:r>
            <a:r>
              <a:rPr kumimoji="1" lang="en-US" altLang="zh-CN" dirty="0"/>
              <a:t>,(</a:t>
            </a:r>
            <a:r>
              <a:rPr kumimoji="1" lang="zh-CN" altLang="en-US" dirty="0"/>
              <a:t>待后期对模型进一步调参优化</a:t>
            </a:r>
            <a:r>
              <a:rPr kumimoji="1" lang="en-US" altLang="zh-CN" dirty="0"/>
              <a:t>)</a:t>
            </a:r>
          </a:p>
          <a:p>
            <a:r>
              <a:rPr kumimoji="1" lang="zh-CN" altLang="en-US" dirty="0"/>
              <a:t>陈子珩：</a:t>
            </a:r>
            <a:r>
              <a:rPr kumimoji="1" lang="en-US" altLang="zh-CN" dirty="0"/>
              <a:t>ppt</a:t>
            </a:r>
            <a:r>
              <a:rPr kumimoji="1" lang="zh-CN" altLang="en-US" dirty="0"/>
              <a:t>讲解</a:t>
            </a:r>
            <a:r>
              <a:rPr kumimoji="1" lang="en-US" altLang="zh-CN" dirty="0"/>
              <a:t>, </a:t>
            </a:r>
            <a:r>
              <a:rPr kumimoji="1" lang="zh-CN" altLang="en-US" dirty="0"/>
              <a:t>文档撰写</a:t>
            </a:r>
            <a:r>
              <a:rPr kumimoji="1" lang="en-US" altLang="zh-CN" dirty="0"/>
              <a:t>,(</a:t>
            </a:r>
            <a:r>
              <a:rPr kumimoji="1" lang="zh-CN" altLang="en-US" dirty="0"/>
              <a:t>待后期对模型进一步调参优化</a:t>
            </a:r>
            <a:r>
              <a:rPr kumimoji="1" lang="en-US" altLang="zh-CN" dirty="0"/>
              <a:t>)</a:t>
            </a:r>
          </a:p>
          <a:p>
            <a:endParaRPr kumimoji="1" lang="en-US" altLang="zh-CN" dirty="0"/>
          </a:p>
          <a:p>
            <a:r>
              <a:rPr kumimoji="1" lang="zh-CN" altLang="en-US" dirty="0"/>
              <a:t>共同完成：</a:t>
            </a:r>
            <a:endParaRPr kumimoji="1" lang="en-US" altLang="zh-CN" dirty="0"/>
          </a:p>
          <a:p>
            <a:pPr lvl="1"/>
            <a:r>
              <a:rPr lang="zh-CN" altLang="en-US" dirty="0"/>
              <a:t>学习</a:t>
            </a:r>
            <a:r>
              <a:rPr lang="en-US" altLang="zh-CN" dirty="0" err="1"/>
              <a:t>xgboost,lightgbm</a:t>
            </a:r>
            <a:r>
              <a:rPr lang="zh-CN" altLang="en-US" dirty="0"/>
              <a:t>包的使用，随机森林和</a:t>
            </a:r>
            <a:r>
              <a:rPr lang="en-US" altLang="zh-CN" dirty="0"/>
              <a:t>RNN</a:t>
            </a:r>
            <a:r>
              <a:rPr lang="zh-CN" altLang="en-US" dirty="0"/>
              <a:t>等算法的实现</a:t>
            </a:r>
            <a:br>
              <a:rPr lang="zh-CN" altLang="en-US" dirty="0"/>
            </a:br>
            <a:endParaRPr lang="zh-CN" altLang="en-US" dirty="0"/>
          </a:p>
          <a:p>
            <a:pPr lvl="1"/>
            <a:endParaRPr kumimoji="1" lang="en-US" altLang="zh-CN" dirty="0"/>
          </a:p>
        </p:txBody>
      </p:sp>
    </p:spTree>
    <p:extLst>
      <p:ext uri="{BB962C8B-B14F-4D97-AF65-F5344CB8AC3E}">
        <p14:creationId xmlns:p14="http://schemas.microsoft.com/office/powerpoint/2010/main" val="1848413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25DD7-D997-4103-87A1-432A81FFEA1F}"/>
              </a:ext>
            </a:extLst>
          </p:cNvPr>
          <p:cNvSpPr>
            <a:spLocks noGrp="1"/>
          </p:cNvSpPr>
          <p:nvPr>
            <p:ph type="title"/>
          </p:nvPr>
        </p:nvSpPr>
        <p:spPr/>
        <p:txBody>
          <a:bodyPr/>
          <a:lstStyle/>
          <a:p>
            <a:r>
              <a:rPr lang="zh-CN" altLang="en-US" dirty="0"/>
              <a:t>致谢</a:t>
            </a:r>
          </a:p>
        </p:txBody>
      </p:sp>
      <p:sp>
        <p:nvSpPr>
          <p:cNvPr id="3" name="内容占位符 2">
            <a:extLst>
              <a:ext uri="{FF2B5EF4-FFF2-40B4-BE49-F238E27FC236}">
                <a16:creationId xmlns:a16="http://schemas.microsoft.com/office/drawing/2014/main" id="{3174AD32-CBE1-4336-91DC-5035135B84F6}"/>
              </a:ext>
            </a:extLst>
          </p:cNvPr>
          <p:cNvSpPr>
            <a:spLocks noGrp="1"/>
          </p:cNvSpPr>
          <p:nvPr>
            <p:ph idx="1"/>
          </p:nvPr>
        </p:nvSpPr>
        <p:spPr/>
        <p:txBody>
          <a:bodyPr/>
          <a:lstStyle/>
          <a:p>
            <a:r>
              <a:rPr lang="zh-CN" altLang="en-US" dirty="0"/>
              <a:t>在我们的调研学习过程中，参考了正式比赛如下参赛组的特征和代码实现</a:t>
            </a:r>
            <a:endParaRPr lang="en-US" altLang="zh-CN" dirty="0"/>
          </a:p>
          <a:p>
            <a:r>
              <a:rPr lang="en-US" altLang="zh-CN" dirty="0"/>
              <a:t>https://github.com/chantcalf/CCF-jijin</a:t>
            </a:r>
          </a:p>
          <a:p>
            <a:r>
              <a:rPr lang="en-US" altLang="zh-CN" dirty="0"/>
              <a:t>https://github.com/ZainHuang/2018-CCF-BDCI--TOP3</a:t>
            </a:r>
          </a:p>
          <a:p>
            <a:endParaRPr lang="zh-CN" altLang="en-US" dirty="0"/>
          </a:p>
        </p:txBody>
      </p:sp>
      <p:pic>
        <p:nvPicPr>
          <p:cNvPr id="1025" name="Picture 1" descr="[5UQ[BL(6~BS2JV6W}N6[%S">
            <a:extLst>
              <a:ext uri="{FF2B5EF4-FFF2-40B4-BE49-F238E27FC236}">
                <a16:creationId xmlns:a16="http://schemas.microsoft.com/office/drawing/2014/main" id="{37E475BF-CE6A-468D-9AD9-8F6A497D2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90500" cy="14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41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15AED40-E351-47B6-B2C5-D95E31533299}"/>
              </a:ext>
            </a:extLst>
          </p:cNvPr>
          <p:cNvSpPr/>
          <p:nvPr/>
        </p:nvSpPr>
        <p:spPr>
          <a:xfrm>
            <a:off x="2385134" y="2725445"/>
            <a:ext cx="7421732" cy="923330"/>
          </a:xfrm>
          <a:prstGeom prst="rect">
            <a:avLst/>
          </a:prstGeom>
          <a:noFill/>
        </p:spPr>
        <p:txBody>
          <a:bodyPr wrap="square" lIns="91440" tIns="45720" rIns="91440" bIns="45720">
            <a:spAutoFit/>
          </a:bodyPr>
          <a:lstStyle/>
          <a:p>
            <a:pPr algn="ctr"/>
            <a:r>
              <a:rPr lang="en-US" altLang="zh-CN" sz="5400" b="1" cap="none" spc="0" dirty="0">
                <a:ln w="22225">
                  <a:solidFill>
                    <a:schemeClr val="accent2"/>
                  </a:solidFill>
                  <a:prstDash val="solid"/>
                </a:ln>
                <a:solidFill>
                  <a:schemeClr val="accent2">
                    <a:lumMod val="40000"/>
                    <a:lumOff val="60000"/>
                  </a:schemeClr>
                </a:solidFill>
                <a:effectLst/>
              </a:rPr>
              <a:t>Thanks for listening</a:t>
            </a:r>
            <a:endParaRPr lang="zh-CN" alt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678949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392ADB-783D-D940-97BA-278950F7523B}"/>
              </a:ext>
            </a:extLst>
          </p:cNvPr>
          <p:cNvSpPr>
            <a:spLocks noGrp="1"/>
          </p:cNvSpPr>
          <p:nvPr>
            <p:ph type="title"/>
          </p:nvPr>
        </p:nvSpPr>
        <p:spPr/>
        <p:txBody>
          <a:bodyPr/>
          <a:lstStyle/>
          <a:p>
            <a:r>
              <a:rPr kumimoji="1" lang="zh-CN" altLang="en-US" dirty="0"/>
              <a:t>一</a:t>
            </a:r>
            <a:r>
              <a:rPr kumimoji="1" lang="en-US" altLang="zh-CN" dirty="0"/>
              <a:t>.</a:t>
            </a:r>
            <a:r>
              <a:rPr kumimoji="1" lang="zh-CN" altLang="en-US" dirty="0"/>
              <a:t>赛题背景及数据</a:t>
            </a:r>
          </a:p>
        </p:txBody>
      </p:sp>
      <p:sp>
        <p:nvSpPr>
          <p:cNvPr id="3" name="内容占位符 2">
            <a:extLst>
              <a:ext uri="{FF2B5EF4-FFF2-40B4-BE49-F238E27FC236}">
                <a16:creationId xmlns:a16="http://schemas.microsoft.com/office/drawing/2014/main" id="{CA688F97-AF7B-5F4F-A8DB-32F796202799}"/>
              </a:ext>
            </a:extLst>
          </p:cNvPr>
          <p:cNvSpPr>
            <a:spLocks noGrp="1"/>
          </p:cNvSpPr>
          <p:nvPr>
            <p:ph idx="1"/>
          </p:nvPr>
        </p:nvSpPr>
        <p:spPr/>
        <p:txBody>
          <a:bodyPr/>
          <a:lstStyle/>
          <a:p>
            <a:r>
              <a:rPr lang="zh-CN" altLang="en-US" sz="2000" dirty="0"/>
              <a:t>赛题背景</a:t>
            </a:r>
            <a:endParaRPr lang="en-US" altLang="zh-CN" sz="2000" dirty="0"/>
          </a:p>
          <a:p>
            <a:r>
              <a:rPr kumimoji="1" lang="zh-CN" altLang="en-US" dirty="0"/>
              <a:t>任务</a:t>
            </a:r>
            <a:r>
              <a:rPr kumimoji="1" lang="en-US" altLang="zh-CN" dirty="0"/>
              <a:t>:</a:t>
            </a:r>
          </a:p>
          <a:p>
            <a:pPr lvl="1"/>
            <a:r>
              <a:rPr kumimoji="1" lang="zh-CN" altLang="en-US" dirty="0"/>
              <a:t>根据给出的数据集进行标签学习，对于基金的未来的相关性进行预测。</a:t>
            </a:r>
            <a:endParaRPr kumimoji="1" lang="en-US" altLang="zh-CN" dirty="0"/>
          </a:p>
          <a:p>
            <a:r>
              <a:rPr kumimoji="1" lang="zh-CN" altLang="en-US" dirty="0"/>
              <a:t>更具体的来说：任务是根据给出的数据：</a:t>
            </a:r>
            <a:r>
              <a:rPr lang="zh-CN" altLang="en-US" dirty="0"/>
              <a:t>基金复权净值收益率、基金业绩比较基准收益率和重要市场指数收益率来预测未来的基金的相关性。</a:t>
            </a:r>
            <a:endParaRPr kumimoji="1" lang="en-US" altLang="zh-CN" dirty="0"/>
          </a:p>
        </p:txBody>
      </p:sp>
    </p:spTree>
    <p:extLst>
      <p:ext uri="{BB962C8B-B14F-4D97-AF65-F5344CB8AC3E}">
        <p14:creationId xmlns:p14="http://schemas.microsoft.com/office/powerpoint/2010/main" val="2239510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F9A07-8164-5241-B39E-FFD29BFB8F7B}"/>
              </a:ext>
            </a:extLst>
          </p:cNvPr>
          <p:cNvSpPr>
            <a:spLocks noGrp="1"/>
          </p:cNvSpPr>
          <p:nvPr>
            <p:ph type="title"/>
          </p:nvPr>
        </p:nvSpPr>
        <p:spPr>
          <a:xfrm>
            <a:off x="1830925" y="534463"/>
            <a:ext cx="8911687" cy="1280890"/>
          </a:xfrm>
        </p:spPr>
        <p:txBody>
          <a:bodyPr/>
          <a:lstStyle/>
          <a:p>
            <a:r>
              <a:rPr kumimoji="1" lang="zh-CN" altLang="en-US" dirty="0"/>
              <a:t>数据</a:t>
            </a:r>
          </a:p>
        </p:txBody>
      </p:sp>
      <p:sp>
        <p:nvSpPr>
          <p:cNvPr id="3" name="内容占位符 2">
            <a:extLst>
              <a:ext uri="{FF2B5EF4-FFF2-40B4-BE49-F238E27FC236}">
                <a16:creationId xmlns:a16="http://schemas.microsoft.com/office/drawing/2014/main" id="{49DBEB18-9CE2-A147-B89F-FBC9427B1DC8}"/>
              </a:ext>
            </a:extLst>
          </p:cNvPr>
          <p:cNvSpPr>
            <a:spLocks noGrp="1"/>
          </p:cNvSpPr>
          <p:nvPr>
            <p:ph idx="1"/>
          </p:nvPr>
        </p:nvSpPr>
        <p:spPr>
          <a:xfrm>
            <a:off x="1878106" y="1716741"/>
            <a:ext cx="9415836" cy="4338918"/>
          </a:xfrm>
        </p:spPr>
        <p:txBody>
          <a:bodyPr>
            <a:normAutofit lnSpcReduction="10000"/>
          </a:bodyPr>
          <a:lstStyle/>
          <a:p>
            <a:r>
              <a:rPr kumimoji="1" lang="zh-CN" altLang="en-US" dirty="0"/>
              <a:t>具体数据：</a:t>
            </a:r>
            <a:r>
              <a:rPr lang="zh-CN" altLang="en-US" dirty="0"/>
              <a:t>训练数据包括四个</a:t>
            </a:r>
            <a:r>
              <a:rPr lang="en-US" altLang="zh-CN" dirty="0"/>
              <a:t>csv</a:t>
            </a:r>
            <a:r>
              <a:rPr lang="zh-CN" altLang="en-US" dirty="0"/>
              <a:t>文件</a:t>
            </a:r>
            <a:endParaRPr lang="en-US" altLang="zh-CN" dirty="0"/>
          </a:p>
          <a:p>
            <a:r>
              <a:rPr lang="en-US" altLang="zh-CN" dirty="0"/>
              <a:t>train_fund_return.csv(2015-09-29</a:t>
            </a:r>
            <a:r>
              <a:rPr lang="zh-CN" altLang="en-US" dirty="0"/>
              <a:t>到</a:t>
            </a:r>
            <a:r>
              <a:rPr lang="en-US" altLang="zh-CN" dirty="0"/>
              <a:t>2017-05-23):</a:t>
            </a:r>
            <a:r>
              <a:rPr lang="zh-CN" altLang="en-US" dirty="0"/>
              <a:t>基金复权净值收益率</a:t>
            </a:r>
            <a:endParaRPr lang="en-US" altLang="zh-CN" dirty="0"/>
          </a:p>
          <a:p>
            <a:r>
              <a:rPr lang="en" altLang="zh-CN" dirty="0"/>
              <a:t>train_fund_benchmark_return.csv(</a:t>
            </a:r>
            <a:r>
              <a:rPr lang="en-US" altLang="zh-CN" dirty="0"/>
              <a:t>2015-09-29</a:t>
            </a:r>
            <a:r>
              <a:rPr lang="zh-CN" altLang="en-US" dirty="0"/>
              <a:t>到</a:t>
            </a:r>
            <a:r>
              <a:rPr lang="en-US" altLang="zh-CN" dirty="0"/>
              <a:t>2017-05-23</a:t>
            </a:r>
            <a:r>
              <a:rPr lang="en" altLang="zh-CN" dirty="0"/>
              <a:t>)</a:t>
            </a:r>
            <a:r>
              <a:rPr lang="zh-CN" altLang="en-US" dirty="0"/>
              <a:t>：基金业绩比较基准收益率</a:t>
            </a:r>
            <a:endParaRPr lang="en" altLang="zh-CN" dirty="0"/>
          </a:p>
          <a:p>
            <a:r>
              <a:rPr lang="en-US" altLang="zh-CN" dirty="0"/>
              <a:t>train_index_return.csv(2015-09-29</a:t>
            </a:r>
            <a:r>
              <a:rPr lang="zh-CN" altLang="en-US" dirty="0"/>
              <a:t>到</a:t>
            </a:r>
            <a:r>
              <a:rPr lang="en-US" altLang="zh-CN" dirty="0"/>
              <a:t>2017-05-23)</a:t>
            </a:r>
            <a:r>
              <a:rPr lang="zh-CN" altLang="en-US" dirty="0"/>
              <a:t>：重要市场指数收益率</a:t>
            </a:r>
            <a:endParaRPr lang="en-US" altLang="zh-CN" dirty="0"/>
          </a:p>
          <a:p>
            <a:r>
              <a:rPr lang="zh-CN" altLang="en-US" dirty="0"/>
              <a:t>（</a:t>
            </a:r>
            <a:r>
              <a:rPr lang="en-US" altLang="zh-CN" dirty="0"/>
              <a:t>Label</a:t>
            </a:r>
            <a:r>
              <a:rPr lang="zh-CN" altLang="en-US" dirty="0"/>
              <a:t>）</a:t>
            </a:r>
            <a:r>
              <a:rPr lang="en-US" altLang="zh-CN" dirty="0"/>
              <a:t>train_correlation.csv(2015-09-30</a:t>
            </a:r>
            <a:r>
              <a:rPr lang="zh-CN" altLang="en-US" dirty="0"/>
              <a:t>到</a:t>
            </a:r>
            <a:r>
              <a:rPr lang="en-US" altLang="zh-CN" dirty="0"/>
              <a:t>2017-05-24)</a:t>
            </a:r>
            <a:r>
              <a:rPr lang="zh-CN" altLang="en-US" dirty="0"/>
              <a:t>：基金间的相关性</a:t>
            </a:r>
            <a:endParaRPr lang="en-US" altLang="zh-CN" dirty="0"/>
          </a:p>
          <a:p>
            <a:endParaRPr lang="en-US" altLang="zh-CN" dirty="0"/>
          </a:p>
          <a:p>
            <a:r>
              <a:rPr lang="zh-CN" altLang="en-US" dirty="0"/>
              <a:t>测试数据：</a:t>
            </a:r>
            <a:endParaRPr lang="en-US" altLang="zh-CN" dirty="0"/>
          </a:p>
          <a:p>
            <a:r>
              <a:rPr lang="en-US" altLang="zh-CN" dirty="0"/>
              <a:t>test_fund_return.csv(2017-05-24</a:t>
            </a:r>
            <a:r>
              <a:rPr lang="zh-CN" altLang="en-US" dirty="0"/>
              <a:t>到</a:t>
            </a:r>
            <a:r>
              <a:rPr lang="en-US" altLang="zh-CN" dirty="0"/>
              <a:t>2018-03-16)</a:t>
            </a:r>
          </a:p>
          <a:p>
            <a:r>
              <a:rPr lang="en-US" altLang="zh-CN" dirty="0"/>
              <a:t>test_fund_benchmark_return.csv(2017-05-24</a:t>
            </a:r>
            <a:r>
              <a:rPr lang="zh-CN" altLang="en-US" dirty="0"/>
              <a:t>到</a:t>
            </a:r>
            <a:r>
              <a:rPr lang="en-US" altLang="zh-CN" dirty="0"/>
              <a:t>2018-03-16)</a:t>
            </a:r>
          </a:p>
          <a:p>
            <a:r>
              <a:rPr lang="en-US" altLang="zh-CN" dirty="0"/>
              <a:t>test_index_return.csv(2017-05-24</a:t>
            </a:r>
            <a:r>
              <a:rPr lang="zh-CN" altLang="en-US" dirty="0"/>
              <a:t>到</a:t>
            </a:r>
            <a:r>
              <a:rPr lang="en-US" altLang="zh-CN" dirty="0"/>
              <a:t>2018-03-16)</a:t>
            </a:r>
          </a:p>
          <a:p>
            <a:r>
              <a:rPr lang="en-US" altLang="zh-CN" dirty="0"/>
              <a:t>test_correlation.csv(2017-05-25</a:t>
            </a:r>
            <a:r>
              <a:rPr lang="zh-CN" altLang="en-US" dirty="0"/>
              <a:t>到</a:t>
            </a:r>
            <a:r>
              <a:rPr lang="en-US" altLang="zh-CN" dirty="0"/>
              <a:t>2017-12-14)</a:t>
            </a:r>
          </a:p>
        </p:txBody>
      </p:sp>
    </p:spTree>
    <p:extLst>
      <p:ext uri="{BB962C8B-B14F-4D97-AF65-F5344CB8AC3E}">
        <p14:creationId xmlns:p14="http://schemas.microsoft.com/office/powerpoint/2010/main" val="276474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1CC7E5-C98D-4243-B5F0-DB45EDCC63F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A5556D7-96E3-4E89-A061-81F4533161D3}"/>
              </a:ext>
            </a:extLst>
          </p:cNvPr>
          <p:cNvSpPr>
            <a:spLocks noGrp="1"/>
          </p:cNvSpPr>
          <p:nvPr>
            <p:ph idx="1"/>
          </p:nvPr>
        </p:nvSpPr>
        <p:spPr/>
        <p:txBody>
          <a:bodyPr>
            <a:normAutofit/>
          </a:bodyPr>
          <a:lstStyle/>
          <a:p>
            <a:r>
              <a:rPr lang="zh-CN" altLang="en-US" dirty="0"/>
              <a:t>因为基金的相关性是时序相关的</a:t>
            </a:r>
            <a:endParaRPr lang="en-US" altLang="zh-CN" dirty="0"/>
          </a:p>
          <a:p>
            <a:r>
              <a:rPr lang="zh-CN" altLang="en-US" dirty="0"/>
              <a:t>要预测的是</a:t>
            </a:r>
            <a:r>
              <a:rPr lang="en-US" altLang="zh-CN" dirty="0"/>
              <a:t>2018-03-19</a:t>
            </a:r>
            <a:r>
              <a:rPr lang="zh-CN" altLang="en-US" dirty="0"/>
              <a:t>的基金相关性，为了预测的准确性，需要将测试集的数据也加入训练集里</a:t>
            </a:r>
            <a:endParaRPr lang="en-US" altLang="zh-CN" dirty="0"/>
          </a:p>
          <a:p>
            <a:r>
              <a:rPr lang="zh-CN" altLang="en-US" dirty="0"/>
              <a:t>测试集在第二层变成了训练集，同时模型还会对这个测试集预测一个结果，按照评判标准输出得分</a:t>
            </a:r>
            <a:br>
              <a:rPr lang="zh-CN" altLang="en-US" dirty="0"/>
            </a:br>
            <a:endParaRPr lang="zh-CN" altLang="en-US" dirty="0"/>
          </a:p>
          <a:p>
            <a:endParaRPr lang="en-US" altLang="zh-CN" dirty="0"/>
          </a:p>
        </p:txBody>
      </p:sp>
    </p:spTree>
    <p:extLst>
      <p:ext uri="{BB962C8B-B14F-4D97-AF65-F5344CB8AC3E}">
        <p14:creationId xmlns:p14="http://schemas.microsoft.com/office/powerpoint/2010/main" val="801118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A423E5D-CEF5-47C5-AFEA-022829D80C99}"/>
              </a:ext>
            </a:extLst>
          </p:cNvPr>
          <p:cNvSpPr>
            <a:spLocks noGrp="1"/>
          </p:cNvSpPr>
          <p:nvPr>
            <p:ph idx="1"/>
          </p:nvPr>
        </p:nvSpPr>
        <p:spPr/>
        <p:txBody>
          <a:bodyPr/>
          <a:lstStyle/>
          <a:p>
            <a:r>
              <a:rPr lang="zh-CN" altLang="en-US" dirty="0"/>
              <a:t>首先，观察问题和数据</a:t>
            </a:r>
            <a:endParaRPr lang="en-US" altLang="zh-CN" dirty="0"/>
          </a:p>
          <a:p>
            <a:pPr lvl="1"/>
            <a:r>
              <a:rPr lang="zh-CN" altLang="en-US" dirty="0"/>
              <a:t>回归问题，时序数据，且数据量不大</a:t>
            </a:r>
            <a:endParaRPr lang="en-US" altLang="zh-CN" dirty="0"/>
          </a:p>
          <a:p>
            <a:pPr lvl="1"/>
            <a:r>
              <a:rPr lang="zh-CN" altLang="en-US" dirty="0"/>
              <a:t>老师推荐可以使用</a:t>
            </a:r>
            <a:r>
              <a:rPr lang="en-US" altLang="zh-CN" dirty="0" err="1"/>
              <a:t>GBDT,random</a:t>
            </a:r>
            <a:r>
              <a:rPr lang="en-US" altLang="zh-CN" dirty="0"/>
              <a:t> </a:t>
            </a:r>
            <a:r>
              <a:rPr lang="en-US" altLang="zh-CN" dirty="0" err="1"/>
              <a:t>forest,SVM</a:t>
            </a:r>
            <a:endParaRPr lang="en-US" altLang="zh-CN" dirty="0"/>
          </a:p>
          <a:p>
            <a:r>
              <a:rPr lang="zh-CN" altLang="en-US" dirty="0"/>
              <a:t>前期调研，发现</a:t>
            </a:r>
            <a:r>
              <a:rPr lang="en-US" altLang="zh-CN" dirty="0" err="1"/>
              <a:t>xgboost+lightgbm</a:t>
            </a:r>
            <a:r>
              <a:rPr lang="zh-CN" altLang="en-US" dirty="0"/>
              <a:t>模型是目前各类比赛中比较常用的模型</a:t>
            </a:r>
            <a:endParaRPr lang="en-US" altLang="zh-CN" dirty="0"/>
          </a:p>
          <a:p>
            <a:pPr lvl="1"/>
            <a:r>
              <a:rPr lang="en-US" altLang="zh-CN" dirty="0"/>
              <a:t>(</a:t>
            </a:r>
            <a:r>
              <a:rPr lang="en-US" altLang="zh-CN" dirty="0" err="1"/>
              <a:t>xgboost</a:t>
            </a:r>
            <a:r>
              <a:rPr lang="zh-CN" altLang="en-US" dirty="0"/>
              <a:t>即</a:t>
            </a:r>
            <a:r>
              <a:rPr lang="en-US" altLang="zh-CN" dirty="0"/>
              <a:t>GBDT</a:t>
            </a:r>
            <a:r>
              <a:rPr lang="zh-CN" altLang="en-US" dirty="0"/>
              <a:t>模型的升级</a:t>
            </a:r>
            <a:r>
              <a:rPr lang="en-US" altLang="zh-CN" dirty="0"/>
              <a:t>)</a:t>
            </a:r>
          </a:p>
          <a:p>
            <a:r>
              <a:rPr lang="zh-CN" altLang="en-US" dirty="0"/>
              <a:t>经过尝试，发现用</a:t>
            </a:r>
            <a:r>
              <a:rPr lang="en-US" altLang="zh-CN" dirty="0" err="1"/>
              <a:t>xgboost+lightgbm</a:t>
            </a:r>
            <a:r>
              <a:rPr lang="zh-CN" altLang="en-US" dirty="0"/>
              <a:t>跑出来的模型结果还不错</a:t>
            </a:r>
            <a:endParaRPr lang="en-US" altLang="zh-CN" dirty="0"/>
          </a:p>
          <a:p>
            <a:r>
              <a:rPr lang="zh-CN" altLang="en-US" dirty="0"/>
              <a:t>但是一旦加上随机森林的尝试之后，就因为太慢，在个人机器上跑不出结果</a:t>
            </a:r>
            <a:endParaRPr lang="en-US" altLang="zh-CN" dirty="0"/>
          </a:p>
          <a:p>
            <a:r>
              <a:rPr lang="zh-CN" altLang="en-US" dirty="0"/>
              <a:t>因此最终决定用</a:t>
            </a:r>
            <a:r>
              <a:rPr lang="en-US" altLang="zh-CN" dirty="0" err="1"/>
              <a:t>xgboost+lightgbm</a:t>
            </a:r>
            <a:r>
              <a:rPr lang="zh-CN" altLang="en-US" dirty="0"/>
              <a:t>的模型</a:t>
            </a:r>
            <a:endParaRPr lang="en-US" altLang="zh-CN" dirty="0"/>
          </a:p>
          <a:p>
            <a:pPr lvl="1"/>
            <a:endParaRPr lang="en-US" altLang="zh-CN" dirty="0"/>
          </a:p>
        </p:txBody>
      </p:sp>
      <p:sp>
        <p:nvSpPr>
          <p:cNvPr id="4" name="标题 1">
            <a:extLst>
              <a:ext uri="{FF2B5EF4-FFF2-40B4-BE49-F238E27FC236}">
                <a16:creationId xmlns:a16="http://schemas.microsoft.com/office/drawing/2014/main" id="{F0AB5208-6C08-43F3-92EE-EA00AD2CAAD4}"/>
              </a:ext>
            </a:extLst>
          </p:cNvPr>
          <p:cNvSpPr>
            <a:spLocks noGrp="1"/>
          </p:cNvSpPr>
          <p:nvPr>
            <p:ph type="title"/>
          </p:nvPr>
        </p:nvSpPr>
        <p:spPr>
          <a:xfrm>
            <a:off x="1696455" y="676071"/>
            <a:ext cx="8911687" cy="716114"/>
          </a:xfrm>
        </p:spPr>
        <p:txBody>
          <a:bodyPr/>
          <a:lstStyle/>
          <a:p>
            <a:r>
              <a:rPr kumimoji="1" lang="zh-CN" altLang="en-US" dirty="0"/>
              <a:t>二</a:t>
            </a:r>
            <a:r>
              <a:rPr kumimoji="1" lang="en-US" altLang="zh-CN" dirty="0"/>
              <a:t>.</a:t>
            </a:r>
            <a:r>
              <a:rPr kumimoji="1" lang="zh-CN" altLang="en-US" dirty="0"/>
              <a:t>模型介绍</a:t>
            </a:r>
          </a:p>
        </p:txBody>
      </p:sp>
    </p:spTree>
    <p:extLst>
      <p:ext uri="{BB962C8B-B14F-4D97-AF65-F5344CB8AC3E}">
        <p14:creationId xmlns:p14="http://schemas.microsoft.com/office/powerpoint/2010/main" val="418932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698B76-2BCC-4E93-AA21-044DEBA9FD5C}"/>
              </a:ext>
            </a:extLst>
          </p:cNvPr>
          <p:cNvSpPr/>
          <p:nvPr/>
        </p:nvSpPr>
        <p:spPr>
          <a:xfrm>
            <a:off x="2501783" y="5365727"/>
            <a:ext cx="2191873" cy="9199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fund A, fund B</a:t>
            </a:r>
            <a:r>
              <a:rPr lang="zh-CN" altLang="en-US" dirty="0"/>
              <a:t>的</a:t>
            </a:r>
            <a:r>
              <a:rPr lang="en-US" altLang="zh-CN" dirty="0"/>
              <a:t> </a:t>
            </a:r>
            <a:r>
              <a:rPr lang="en-US" altLang="zh-CN" dirty="0" err="1"/>
              <a:t>fund_return</a:t>
            </a:r>
            <a:r>
              <a:rPr lang="zh-CN" altLang="en-US" dirty="0"/>
              <a:t>之间的相关性系数</a:t>
            </a:r>
          </a:p>
        </p:txBody>
      </p:sp>
      <p:sp>
        <p:nvSpPr>
          <p:cNvPr id="7" name="矩形 6">
            <a:extLst>
              <a:ext uri="{FF2B5EF4-FFF2-40B4-BE49-F238E27FC236}">
                <a16:creationId xmlns:a16="http://schemas.microsoft.com/office/drawing/2014/main" id="{67C6F87F-D968-4C62-8F37-E8199FF00E6F}"/>
              </a:ext>
            </a:extLst>
          </p:cNvPr>
          <p:cNvSpPr/>
          <p:nvPr/>
        </p:nvSpPr>
        <p:spPr>
          <a:xfrm>
            <a:off x="6233717" y="5455258"/>
            <a:ext cx="2465292" cy="10565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fund A, fund B</a:t>
            </a:r>
            <a:r>
              <a:rPr lang="zh-CN" altLang="en-US" dirty="0"/>
              <a:t>的</a:t>
            </a:r>
            <a:r>
              <a:rPr lang="en-US" altLang="zh-CN" dirty="0"/>
              <a:t> </a:t>
            </a:r>
            <a:r>
              <a:rPr lang="en-US" altLang="zh-CN" dirty="0" err="1"/>
              <a:t>fund_benchmark_return</a:t>
            </a:r>
            <a:r>
              <a:rPr lang="zh-CN" altLang="en-US" dirty="0"/>
              <a:t>之间的相关性系数</a:t>
            </a:r>
          </a:p>
        </p:txBody>
      </p:sp>
      <p:sp>
        <p:nvSpPr>
          <p:cNvPr id="9" name="矩形 8">
            <a:extLst>
              <a:ext uri="{FF2B5EF4-FFF2-40B4-BE49-F238E27FC236}">
                <a16:creationId xmlns:a16="http://schemas.microsoft.com/office/drawing/2014/main" id="{91C2B48F-B0BE-493E-80E5-5556BE9E754B}"/>
              </a:ext>
            </a:extLst>
          </p:cNvPr>
          <p:cNvSpPr/>
          <p:nvPr/>
        </p:nvSpPr>
        <p:spPr>
          <a:xfrm>
            <a:off x="9568236" y="5186316"/>
            <a:ext cx="2583423" cy="11283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solidFill>
                  <a:srgbClr val="FF0000"/>
                </a:solidFill>
              </a:rPr>
              <a:t>Fund A</a:t>
            </a:r>
            <a:r>
              <a:rPr kumimoji="1" lang="zh-CN" altLang="en-US" dirty="0">
                <a:solidFill>
                  <a:srgbClr val="FF0000"/>
                </a:solidFill>
              </a:rPr>
              <a:t>和</a:t>
            </a:r>
            <a:r>
              <a:rPr kumimoji="1" lang="en-US" altLang="zh-CN" dirty="0">
                <a:solidFill>
                  <a:srgbClr val="FF0000"/>
                </a:solidFill>
              </a:rPr>
              <a:t>fund B</a:t>
            </a:r>
            <a:r>
              <a:rPr kumimoji="1" lang="zh-CN" altLang="en-US" dirty="0">
                <a:solidFill>
                  <a:srgbClr val="FF0000"/>
                </a:solidFill>
              </a:rPr>
              <a:t>基金之间的相关性的</a:t>
            </a:r>
            <a:endParaRPr kumimoji="1" lang="en-US" altLang="zh-CN" dirty="0">
              <a:solidFill>
                <a:srgbClr val="FF0000"/>
              </a:solidFill>
            </a:endParaRPr>
          </a:p>
          <a:p>
            <a:pPr algn="ctr"/>
            <a:r>
              <a:rPr kumimoji="1" lang="zh-CN" altLang="en-US" dirty="0">
                <a:solidFill>
                  <a:srgbClr val="FF0000"/>
                </a:solidFill>
              </a:rPr>
              <a:t>均值和分位值</a:t>
            </a:r>
            <a:endParaRPr kumimoji="1" lang="en-US" altLang="zh-CN" dirty="0">
              <a:solidFill>
                <a:srgbClr val="FF0000"/>
              </a:solidFill>
            </a:endParaRPr>
          </a:p>
          <a:p>
            <a:pPr algn="ctr"/>
            <a:r>
              <a:rPr kumimoji="1" lang="en-US" altLang="zh-CN" dirty="0">
                <a:solidFill>
                  <a:srgbClr val="FF0000"/>
                </a:solidFill>
              </a:rPr>
              <a:t>(Y)</a:t>
            </a:r>
          </a:p>
        </p:txBody>
      </p:sp>
      <p:sp>
        <p:nvSpPr>
          <p:cNvPr id="10" name="矩形 9">
            <a:extLst>
              <a:ext uri="{FF2B5EF4-FFF2-40B4-BE49-F238E27FC236}">
                <a16:creationId xmlns:a16="http://schemas.microsoft.com/office/drawing/2014/main" id="{27C75EFD-A9EA-4F57-8E31-ABE162CB414D}"/>
              </a:ext>
            </a:extLst>
          </p:cNvPr>
          <p:cNvSpPr/>
          <p:nvPr/>
        </p:nvSpPr>
        <p:spPr>
          <a:xfrm>
            <a:off x="788896" y="3499124"/>
            <a:ext cx="4576480" cy="5052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xgboost</a:t>
            </a:r>
            <a:endParaRPr lang="zh-CN" altLang="en-US" dirty="0"/>
          </a:p>
        </p:txBody>
      </p:sp>
      <p:sp>
        <p:nvSpPr>
          <p:cNvPr id="11" name="矩形 10">
            <a:extLst>
              <a:ext uri="{FF2B5EF4-FFF2-40B4-BE49-F238E27FC236}">
                <a16:creationId xmlns:a16="http://schemas.microsoft.com/office/drawing/2014/main" id="{069CBA81-72B3-4B05-B454-3AC917268320}"/>
              </a:ext>
            </a:extLst>
          </p:cNvPr>
          <p:cNvSpPr/>
          <p:nvPr/>
        </p:nvSpPr>
        <p:spPr>
          <a:xfrm>
            <a:off x="6710084" y="3499124"/>
            <a:ext cx="4545104" cy="5052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lightgbm</a:t>
            </a:r>
            <a:endParaRPr lang="zh-CN" altLang="en-US" dirty="0"/>
          </a:p>
        </p:txBody>
      </p:sp>
      <p:cxnSp>
        <p:nvCxnSpPr>
          <p:cNvPr id="103" name="直接连接符 102">
            <a:extLst>
              <a:ext uri="{FF2B5EF4-FFF2-40B4-BE49-F238E27FC236}">
                <a16:creationId xmlns:a16="http://schemas.microsoft.com/office/drawing/2014/main" id="{C67CC554-4E19-4558-8486-19445CDD7D1F}"/>
              </a:ext>
            </a:extLst>
          </p:cNvPr>
          <p:cNvCxnSpPr>
            <a:cxnSpLocks/>
            <a:stCxn id="4" idx="0"/>
          </p:cNvCxnSpPr>
          <p:nvPr/>
        </p:nvCxnSpPr>
        <p:spPr>
          <a:xfrm flipV="1">
            <a:off x="3597720" y="4993340"/>
            <a:ext cx="0" cy="372387"/>
          </a:xfrm>
          <a:prstGeom prst="line">
            <a:avLst/>
          </a:prstGeom>
        </p:spPr>
        <p:style>
          <a:lnRef idx="1">
            <a:schemeClr val="accent6"/>
          </a:lnRef>
          <a:fillRef idx="0">
            <a:schemeClr val="accent6"/>
          </a:fillRef>
          <a:effectRef idx="0">
            <a:schemeClr val="accent6"/>
          </a:effectRef>
          <a:fontRef idx="minor">
            <a:schemeClr val="tx1"/>
          </a:fontRef>
        </p:style>
      </p:cxnSp>
      <p:cxnSp>
        <p:nvCxnSpPr>
          <p:cNvPr id="108" name="直接连接符 107">
            <a:extLst>
              <a:ext uri="{FF2B5EF4-FFF2-40B4-BE49-F238E27FC236}">
                <a16:creationId xmlns:a16="http://schemas.microsoft.com/office/drawing/2014/main" id="{C9B9D2D1-7E5C-49F6-8A88-AB3185C36EDE}"/>
              </a:ext>
            </a:extLst>
          </p:cNvPr>
          <p:cNvCxnSpPr/>
          <p:nvPr/>
        </p:nvCxnSpPr>
        <p:spPr>
          <a:xfrm>
            <a:off x="1435216" y="4993341"/>
            <a:ext cx="5788702" cy="0"/>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10" name="直接箭头连接符 109">
            <a:extLst>
              <a:ext uri="{FF2B5EF4-FFF2-40B4-BE49-F238E27FC236}">
                <a16:creationId xmlns:a16="http://schemas.microsoft.com/office/drawing/2014/main" id="{FE853189-A060-4706-A689-4D22001E60B6}"/>
              </a:ext>
            </a:extLst>
          </p:cNvPr>
          <p:cNvCxnSpPr>
            <a:cxnSpLocks/>
          </p:cNvCxnSpPr>
          <p:nvPr/>
        </p:nvCxnSpPr>
        <p:spPr>
          <a:xfrm flipH="1" flipV="1">
            <a:off x="7223919" y="4004336"/>
            <a:ext cx="1" cy="98900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0" name="直接连接符 129">
            <a:extLst>
              <a:ext uri="{FF2B5EF4-FFF2-40B4-BE49-F238E27FC236}">
                <a16:creationId xmlns:a16="http://schemas.microsoft.com/office/drawing/2014/main" id="{A6D34602-09AA-4A6F-9227-F739F63CAFCA}"/>
              </a:ext>
            </a:extLst>
          </p:cNvPr>
          <p:cNvCxnSpPr>
            <a:cxnSpLocks/>
          </p:cNvCxnSpPr>
          <p:nvPr/>
        </p:nvCxnSpPr>
        <p:spPr>
          <a:xfrm flipH="1">
            <a:off x="1084729" y="4993341"/>
            <a:ext cx="350488"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32" name="直接箭头连接符 131">
            <a:extLst>
              <a:ext uri="{FF2B5EF4-FFF2-40B4-BE49-F238E27FC236}">
                <a16:creationId xmlns:a16="http://schemas.microsoft.com/office/drawing/2014/main" id="{877C09AF-2934-4109-AEA6-8C1B1A03D0E9}"/>
              </a:ext>
            </a:extLst>
          </p:cNvPr>
          <p:cNvCxnSpPr>
            <a:cxnSpLocks/>
          </p:cNvCxnSpPr>
          <p:nvPr/>
        </p:nvCxnSpPr>
        <p:spPr>
          <a:xfrm flipV="1">
            <a:off x="1084729" y="4410775"/>
            <a:ext cx="0" cy="58256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4" name="连接符: 肘形 133">
            <a:extLst>
              <a:ext uri="{FF2B5EF4-FFF2-40B4-BE49-F238E27FC236}">
                <a16:creationId xmlns:a16="http://schemas.microsoft.com/office/drawing/2014/main" id="{29E85119-38E5-4587-9975-8F2575BA073A}"/>
              </a:ext>
            </a:extLst>
          </p:cNvPr>
          <p:cNvCxnSpPr>
            <a:cxnSpLocks/>
            <a:stCxn id="7" idx="0"/>
          </p:cNvCxnSpPr>
          <p:nvPr/>
        </p:nvCxnSpPr>
        <p:spPr>
          <a:xfrm rot="5400000" flipH="1" flipV="1">
            <a:off x="7087948" y="4382751"/>
            <a:ext cx="1450923" cy="694093"/>
          </a:xfrm>
          <a:prstGeom prst="bentConnector3">
            <a:avLst>
              <a:gd name="adj1" fmla="val 44645"/>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6" name="直接连接符 135">
            <a:extLst>
              <a:ext uri="{FF2B5EF4-FFF2-40B4-BE49-F238E27FC236}">
                <a16:creationId xmlns:a16="http://schemas.microsoft.com/office/drawing/2014/main" id="{6DB9C940-5664-4A9F-823D-F3568BDCB64E}"/>
              </a:ext>
            </a:extLst>
          </p:cNvPr>
          <p:cNvCxnSpPr>
            <a:cxnSpLocks/>
          </p:cNvCxnSpPr>
          <p:nvPr/>
        </p:nvCxnSpPr>
        <p:spPr>
          <a:xfrm flipH="1">
            <a:off x="4169710" y="4812526"/>
            <a:ext cx="3296653" cy="1"/>
          </a:xfrm>
          <a:prstGeom prst="line">
            <a:avLst/>
          </a:prstGeom>
        </p:spPr>
        <p:style>
          <a:lnRef idx="1">
            <a:schemeClr val="accent6"/>
          </a:lnRef>
          <a:fillRef idx="0">
            <a:schemeClr val="accent6"/>
          </a:fillRef>
          <a:effectRef idx="0">
            <a:schemeClr val="accent6"/>
          </a:effectRef>
          <a:fontRef idx="minor">
            <a:schemeClr val="tx1"/>
          </a:fontRef>
        </p:style>
      </p:cxnSp>
      <p:cxnSp>
        <p:nvCxnSpPr>
          <p:cNvPr id="157" name="直接箭头连接符 156">
            <a:extLst>
              <a:ext uri="{FF2B5EF4-FFF2-40B4-BE49-F238E27FC236}">
                <a16:creationId xmlns:a16="http://schemas.microsoft.com/office/drawing/2014/main" id="{150E45AC-91C0-433F-8956-1F1CDFA73B5A}"/>
              </a:ext>
            </a:extLst>
          </p:cNvPr>
          <p:cNvCxnSpPr>
            <a:cxnSpLocks/>
          </p:cNvCxnSpPr>
          <p:nvPr/>
        </p:nvCxnSpPr>
        <p:spPr>
          <a:xfrm flipV="1">
            <a:off x="4169710" y="4424480"/>
            <a:ext cx="0" cy="38804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9" name="连接符: 肘形 158">
            <a:extLst>
              <a:ext uri="{FF2B5EF4-FFF2-40B4-BE49-F238E27FC236}">
                <a16:creationId xmlns:a16="http://schemas.microsoft.com/office/drawing/2014/main" id="{6F73AB3C-3255-43CD-B6D5-EB128DEFC28E}"/>
              </a:ext>
            </a:extLst>
          </p:cNvPr>
          <p:cNvCxnSpPr>
            <a:cxnSpLocks/>
            <a:stCxn id="9" idx="0"/>
          </p:cNvCxnSpPr>
          <p:nvPr/>
        </p:nvCxnSpPr>
        <p:spPr>
          <a:xfrm rot="16200000" flipV="1">
            <a:off x="10255908" y="4582276"/>
            <a:ext cx="1181982" cy="26098"/>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4" name="直接连接符 163">
            <a:extLst>
              <a:ext uri="{FF2B5EF4-FFF2-40B4-BE49-F238E27FC236}">
                <a16:creationId xmlns:a16="http://schemas.microsoft.com/office/drawing/2014/main" id="{204BB644-8FD8-4679-8AF9-C075D390CA13}"/>
              </a:ext>
            </a:extLst>
          </p:cNvPr>
          <p:cNvCxnSpPr>
            <a:cxnSpLocks/>
          </p:cNvCxnSpPr>
          <p:nvPr/>
        </p:nvCxnSpPr>
        <p:spPr>
          <a:xfrm flipH="1">
            <a:off x="4912396" y="4565276"/>
            <a:ext cx="5928442"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68" name="直接箭头连接符 167">
            <a:extLst>
              <a:ext uri="{FF2B5EF4-FFF2-40B4-BE49-F238E27FC236}">
                <a16:creationId xmlns:a16="http://schemas.microsoft.com/office/drawing/2014/main" id="{AC907919-99FF-4E82-B0ED-A67DC6859A71}"/>
              </a:ext>
            </a:extLst>
          </p:cNvPr>
          <p:cNvCxnSpPr>
            <a:cxnSpLocks/>
          </p:cNvCxnSpPr>
          <p:nvPr/>
        </p:nvCxnSpPr>
        <p:spPr>
          <a:xfrm flipV="1">
            <a:off x="4918590" y="4391910"/>
            <a:ext cx="0" cy="17336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69" name="矩形 168">
            <a:extLst>
              <a:ext uri="{FF2B5EF4-FFF2-40B4-BE49-F238E27FC236}">
                <a16:creationId xmlns:a16="http://schemas.microsoft.com/office/drawing/2014/main" id="{D89F730B-18AF-4D9D-8D4B-FCECB900C953}"/>
              </a:ext>
            </a:extLst>
          </p:cNvPr>
          <p:cNvSpPr/>
          <p:nvPr/>
        </p:nvSpPr>
        <p:spPr>
          <a:xfrm>
            <a:off x="3404347" y="1615771"/>
            <a:ext cx="5383306" cy="5052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lightgbm</a:t>
            </a:r>
            <a:endParaRPr lang="zh-CN" altLang="en-US" dirty="0"/>
          </a:p>
        </p:txBody>
      </p:sp>
      <p:sp>
        <p:nvSpPr>
          <p:cNvPr id="176" name="矩形 175">
            <a:extLst>
              <a:ext uri="{FF2B5EF4-FFF2-40B4-BE49-F238E27FC236}">
                <a16:creationId xmlns:a16="http://schemas.microsoft.com/office/drawing/2014/main" id="{0172E853-D478-4D95-AE38-F90918D5A1C7}"/>
              </a:ext>
            </a:extLst>
          </p:cNvPr>
          <p:cNvSpPr/>
          <p:nvPr/>
        </p:nvSpPr>
        <p:spPr>
          <a:xfrm>
            <a:off x="9346265" y="2679475"/>
            <a:ext cx="2707815" cy="7082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基金对中</a:t>
            </a:r>
            <a:r>
              <a:rPr lang="en-US" altLang="zh-CN" dirty="0" err="1"/>
              <a:t>fund_return</a:t>
            </a:r>
            <a:r>
              <a:rPr lang="zh-CN" altLang="en-US" dirty="0"/>
              <a:t>的差的绝对值之和</a:t>
            </a:r>
            <a:r>
              <a:rPr lang="en-US" altLang="zh-CN" dirty="0"/>
              <a:t>(L1</a:t>
            </a:r>
            <a:r>
              <a:rPr lang="zh-CN" altLang="en-US" dirty="0"/>
              <a:t>距离</a:t>
            </a:r>
            <a:r>
              <a:rPr lang="en-US" altLang="zh-CN" dirty="0"/>
              <a:t>)</a:t>
            </a:r>
            <a:endParaRPr lang="zh-CN" altLang="en-US" dirty="0"/>
          </a:p>
        </p:txBody>
      </p:sp>
      <p:cxnSp>
        <p:nvCxnSpPr>
          <p:cNvPr id="180" name="连接符: 肘形 179">
            <a:extLst>
              <a:ext uri="{FF2B5EF4-FFF2-40B4-BE49-F238E27FC236}">
                <a16:creationId xmlns:a16="http://schemas.microsoft.com/office/drawing/2014/main" id="{57639A04-75D1-45C4-B125-23ABB158799C}"/>
              </a:ext>
            </a:extLst>
          </p:cNvPr>
          <p:cNvCxnSpPr>
            <a:cxnSpLocks/>
          </p:cNvCxnSpPr>
          <p:nvPr/>
        </p:nvCxnSpPr>
        <p:spPr>
          <a:xfrm rot="5400000" flipH="1" flipV="1">
            <a:off x="2388064" y="1295491"/>
            <a:ext cx="1378143" cy="3018864"/>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4" name="连接符: 肘形 183">
            <a:extLst>
              <a:ext uri="{FF2B5EF4-FFF2-40B4-BE49-F238E27FC236}">
                <a16:creationId xmlns:a16="http://schemas.microsoft.com/office/drawing/2014/main" id="{D402596C-5098-46DE-9256-873349B9A47D}"/>
              </a:ext>
            </a:extLst>
          </p:cNvPr>
          <p:cNvCxnSpPr>
            <a:cxnSpLocks/>
          </p:cNvCxnSpPr>
          <p:nvPr/>
        </p:nvCxnSpPr>
        <p:spPr>
          <a:xfrm rot="16200000" flipV="1">
            <a:off x="6480981" y="1366735"/>
            <a:ext cx="1378143" cy="2886636"/>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9" name="直接连接符 188">
            <a:extLst>
              <a:ext uri="{FF2B5EF4-FFF2-40B4-BE49-F238E27FC236}">
                <a16:creationId xmlns:a16="http://schemas.microsoft.com/office/drawing/2014/main" id="{E77D61A2-CA98-491F-9A96-B4F734C6265D}"/>
              </a:ext>
            </a:extLst>
          </p:cNvPr>
          <p:cNvCxnSpPr/>
          <p:nvPr/>
        </p:nvCxnSpPr>
        <p:spPr>
          <a:xfrm flipV="1">
            <a:off x="10341909" y="2487706"/>
            <a:ext cx="0" cy="191769"/>
          </a:xfrm>
          <a:prstGeom prst="line">
            <a:avLst/>
          </a:prstGeom>
        </p:spPr>
        <p:style>
          <a:lnRef idx="1">
            <a:schemeClr val="accent6"/>
          </a:lnRef>
          <a:fillRef idx="0">
            <a:schemeClr val="accent6"/>
          </a:fillRef>
          <a:effectRef idx="0">
            <a:schemeClr val="accent6"/>
          </a:effectRef>
          <a:fontRef idx="minor">
            <a:schemeClr val="tx1"/>
          </a:fontRef>
        </p:style>
      </p:cxnSp>
      <p:cxnSp>
        <p:nvCxnSpPr>
          <p:cNvPr id="193" name="直接连接符 192">
            <a:extLst>
              <a:ext uri="{FF2B5EF4-FFF2-40B4-BE49-F238E27FC236}">
                <a16:creationId xmlns:a16="http://schemas.microsoft.com/office/drawing/2014/main" id="{6441E98F-D956-454D-8A44-D739EAAF41BE}"/>
              </a:ext>
            </a:extLst>
          </p:cNvPr>
          <p:cNvCxnSpPr/>
          <p:nvPr/>
        </p:nvCxnSpPr>
        <p:spPr>
          <a:xfrm flipH="1">
            <a:off x="7293272" y="2487706"/>
            <a:ext cx="3048637"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95" name="直接箭头连接符 194">
            <a:extLst>
              <a:ext uri="{FF2B5EF4-FFF2-40B4-BE49-F238E27FC236}">
                <a16:creationId xmlns:a16="http://schemas.microsoft.com/office/drawing/2014/main" id="{C799B1CA-7437-40DE-8A68-9702D5D2BF3E}"/>
              </a:ext>
            </a:extLst>
          </p:cNvPr>
          <p:cNvCxnSpPr/>
          <p:nvPr/>
        </p:nvCxnSpPr>
        <p:spPr>
          <a:xfrm flipV="1">
            <a:off x="7293272" y="2115851"/>
            <a:ext cx="0" cy="37185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97" name="直接箭头连接符 196">
            <a:extLst>
              <a:ext uri="{FF2B5EF4-FFF2-40B4-BE49-F238E27FC236}">
                <a16:creationId xmlns:a16="http://schemas.microsoft.com/office/drawing/2014/main" id="{9DFA480D-072E-48F5-874F-CBDCF37B6985}"/>
              </a:ext>
            </a:extLst>
          </p:cNvPr>
          <p:cNvCxnSpPr>
            <a:cxnSpLocks/>
            <a:stCxn id="169" idx="0"/>
            <a:endCxn id="198" idx="2"/>
          </p:cNvCxnSpPr>
          <p:nvPr/>
        </p:nvCxnSpPr>
        <p:spPr>
          <a:xfrm flipH="1" flipV="1">
            <a:off x="6085914" y="1178625"/>
            <a:ext cx="10086" cy="43714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98" name="矩形 197">
            <a:extLst>
              <a:ext uri="{FF2B5EF4-FFF2-40B4-BE49-F238E27FC236}">
                <a16:creationId xmlns:a16="http://schemas.microsoft.com/office/drawing/2014/main" id="{1A53E5A4-A6F6-42E0-B05E-B5C3FCE16810}"/>
              </a:ext>
            </a:extLst>
          </p:cNvPr>
          <p:cNvSpPr/>
          <p:nvPr/>
        </p:nvSpPr>
        <p:spPr>
          <a:xfrm>
            <a:off x="5070661" y="510988"/>
            <a:ext cx="2030506" cy="6676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y_pred</a:t>
            </a:r>
            <a:endParaRPr lang="zh-CN" altLang="en-US" dirty="0"/>
          </a:p>
        </p:txBody>
      </p:sp>
      <p:sp>
        <p:nvSpPr>
          <p:cNvPr id="201" name="标题 1">
            <a:extLst>
              <a:ext uri="{FF2B5EF4-FFF2-40B4-BE49-F238E27FC236}">
                <a16:creationId xmlns:a16="http://schemas.microsoft.com/office/drawing/2014/main" id="{549DAF47-AF1A-4A18-A874-86B786006DE1}"/>
              </a:ext>
            </a:extLst>
          </p:cNvPr>
          <p:cNvSpPr>
            <a:spLocks noGrp="1"/>
          </p:cNvSpPr>
          <p:nvPr>
            <p:ph type="title"/>
          </p:nvPr>
        </p:nvSpPr>
        <p:spPr>
          <a:xfrm>
            <a:off x="656549" y="66471"/>
            <a:ext cx="8911687" cy="716114"/>
          </a:xfrm>
        </p:spPr>
        <p:txBody>
          <a:bodyPr/>
          <a:lstStyle/>
          <a:p>
            <a:r>
              <a:rPr kumimoji="1" lang="zh-CN" altLang="en-US" dirty="0"/>
              <a:t>二</a:t>
            </a:r>
            <a:r>
              <a:rPr kumimoji="1" lang="en-US" altLang="zh-CN" dirty="0"/>
              <a:t>.</a:t>
            </a:r>
            <a:r>
              <a:rPr kumimoji="1" lang="zh-CN" altLang="en-US" dirty="0"/>
              <a:t>模型介绍</a:t>
            </a:r>
          </a:p>
        </p:txBody>
      </p:sp>
      <p:sp>
        <p:nvSpPr>
          <p:cNvPr id="225" name="矩形 224">
            <a:extLst>
              <a:ext uri="{FF2B5EF4-FFF2-40B4-BE49-F238E27FC236}">
                <a16:creationId xmlns:a16="http://schemas.microsoft.com/office/drawing/2014/main" id="{91DCFF83-F319-43DD-AABD-90EE4E0A9559}"/>
              </a:ext>
            </a:extLst>
          </p:cNvPr>
          <p:cNvSpPr/>
          <p:nvPr/>
        </p:nvSpPr>
        <p:spPr>
          <a:xfrm>
            <a:off x="927847" y="4137469"/>
            <a:ext cx="4290607" cy="287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5-fold</a:t>
            </a:r>
            <a:endParaRPr lang="zh-CN" altLang="en-US" dirty="0"/>
          </a:p>
        </p:txBody>
      </p:sp>
      <p:cxnSp>
        <p:nvCxnSpPr>
          <p:cNvPr id="232" name="直接箭头连接符 231">
            <a:extLst>
              <a:ext uri="{FF2B5EF4-FFF2-40B4-BE49-F238E27FC236}">
                <a16:creationId xmlns:a16="http://schemas.microsoft.com/office/drawing/2014/main" id="{79334F0D-262A-4257-87AB-4B5489C89B88}"/>
              </a:ext>
            </a:extLst>
          </p:cNvPr>
          <p:cNvCxnSpPr>
            <a:stCxn id="225" idx="0"/>
            <a:endCxn id="10" idx="2"/>
          </p:cNvCxnSpPr>
          <p:nvPr/>
        </p:nvCxnSpPr>
        <p:spPr>
          <a:xfrm flipV="1">
            <a:off x="3073151" y="4004333"/>
            <a:ext cx="3985" cy="13313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3323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D5798-269E-9946-8756-2314A85D108C}"/>
              </a:ext>
            </a:extLst>
          </p:cNvPr>
          <p:cNvSpPr>
            <a:spLocks noGrp="1"/>
          </p:cNvSpPr>
          <p:nvPr>
            <p:ph type="title"/>
          </p:nvPr>
        </p:nvSpPr>
        <p:spPr>
          <a:xfrm>
            <a:off x="1481302" y="642039"/>
            <a:ext cx="8911687" cy="716114"/>
          </a:xfrm>
        </p:spPr>
        <p:txBody>
          <a:bodyPr/>
          <a:lstStyle/>
          <a:p>
            <a:r>
              <a:rPr kumimoji="1" lang="zh-CN" altLang="en-US" dirty="0"/>
              <a:t>二</a:t>
            </a:r>
            <a:r>
              <a:rPr kumimoji="1" lang="en-US" altLang="zh-CN" dirty="0"/>
              <a:t>.</a:t>
            </a:r>
            <a:r>
              <a:rPr kumimoji="1" lang="zh-CN" altLang="en-US" dirty="0"/>
              <a:t>模型介绍</a:t>
            </a:r>
          </a:p>
        </p:txBody>
      </p:sp>
      <p:sp>
        <p:nvSpPr>
          <p:cNvPr id="3" name="内容占位符 2">
            <a:extLst>
              <a:ext uri="{FF2B5EF4-FFF2-40B4-BE49-F238E27FC236}">
                <a16:creationId xmlns:a16="http://schemas.microsoft.com/office/drawing/2014/main" id="{04959D57-9BE5-0E43-A7AF-72A53E718D7B}"/>
              </a:ext>
            </a:extLst>
          </p:cNvPr>
          <p:cNvSpPr>
            <a:spLocks noGrp="1"/>
          </p:cNvSpPr>
          <p:nvPr>
            <p:ph idx="1"/>
          </p:nvPr>
        </p:nvSpPr>
        <p:spPr>
          <a:xfrm>
            <a:off x="1517929" y="1618067"/>
            <a:ext cx="7599176" cy="3110815"/>
          </a:xfrm>
        </p:spPr>
        <p:txBody>
          <a:bodyPr/>
          <a:lstStyle/>
          <a:p>
            <a:r>
              <a:rPr kumimoji="1" lang="zh-CN" altLang="en-US" dirty="0"/>
              <a:t>第一层：</a:t>
            </a:r>
            <a:endParaRPr kumimoji="1" lang="en-US" altLang="zh-CN" dirty="0"/>
          </a:p>
          <a:p>
            <a:pPr lvl="1"/>
            <a:r>
              <a:rPr kumimoji="1" lang="en-US" altLang="zh-CN" dirty="0"/>
              <a:t>Input</a:t>
            </a:r>
            <a:r>
              <a:rPr kumimoji="1" lang="zh-CN" altLang="en-US" dirty="0"/>
              <a:t>：</a:t>
            </a:r>
            <a:endParaRPr kumimoji="1" lang="en-US" altLang="zh-CN" dirty="0"/>
          </a:p>
          <a:p>
            <a:pPr lvl="1"/>
            <a:r>
              <a:rPr kumimoji="1" lang="en-US" altLang="zh-CN" dirty="0"/>
              <a:t>1.</a:t>
            </a:r>
            <a:r>
              <a:rPr kumimoji="1" lang="zh-CN" altLang="en-US" dirty="0"/>
              <a:t>基金对的</a:t>
            </a:r>
            <a:r>
              <a:rPr kumimoji="1" lang="en-US" altLang="zh-CN" dirty="0" err="1"/>
              <a:t>fund_return</a:t>
            </a:r>
            <a:r>
              <a:rPr kumimoji="1" lang="zh-CN" altLang="en-US" dirty="0"/>
              <a:t>之间的相关系数。（</a:t>
            </a:r>
            <a:r>
              <a:rPr kumimoji="1" lang="en-US" altLang="zh-CN" dirty="0" err="1"/>
              <a:t>fund_return</a:t>
            </a:r>
            <a:r>
              <a:rPr kumimoji="1" lang="zh-CN" altLang="en-US" dirty="0"/>
              <a:t>得出的）</a:t>
            </a:r>
            <a:endParaRPr kumimoji="1" lang="en-US" altLang="zh-CN" dirty="0"/>
          </a:p>
          <a:p>
            <a:pPr lvl="1"/>
            <a:r>
              <a:rPr kumimoji="1" lang="en-US" altLang="zh-CN" dirty="0"/>
              <a:t>2.</a:t>
            </a:r>
            <a:r>
              <a:rPr kumimoji="1" lang="zh-CN" altLang="en-US" dirty="0"/>
              <a:t>基金对的</a:t>
            </a:r>
            <a:r>
              <a:rPr kumimoji="1" lang="en-US" altLang="zh-CN" dirty="0" err="1"/>
              <a:t>fund_benchmark_return</a:t>
            </a:r>
            <a:r>
              <a:rPr kumimoji="1" lang="zh-CN" altLang="en-US" dirty="0"/>
              <a:t>之间的相关系数</a:t>
            </a:r>
            <a:endParaRPr kumimoji="1" lang="en-US" altLang="zh-CN" dirty="0"/>
          </a:p>
          <a:p>
            <a:pPr lvl="1"/>
            <a:r>
              <a:rPr kumimoji="1" lang="en-US" altLang="zh-CN" dirty="0"/>
              <a:t>3.</a:t>
            </a:r>
            <a:r>
              <a:rPr kumimoji="1" lang="zh-CN" altLang="en-US" dirty="0"/>
              <a:t>基金对的相关性的均值和分位值</a:t>
            </a:r>
            <a:endParaRPr kumimoji="1" lang="en-US" altLang="zh-CN" dirty="0"/>
          </a:p>
          <a:p>
            <a:pPr lvl="1"/>
            <a:r>
              <a:rPr kumimoji="1" lang="zh-CN" altLang="en-US" dirty="0"/>
              <a:t>对上述三个变量进行</a:t>
            </a:r>
            <a:r>
              <a:rPr kumimoji="1" lang="en-US" altLang="zh-CN" dirty="0"/>
              <a:t>5-fold</a:t>
            </a:r>
            <a:r>
              <a:rPr kumimoji="1" lang="zh-CN" altLang="en-US" dirty="0"/>
              <a:t>作为输入</a:t>
            </a:r>
            <a:endParaRPr kumimoji="1" lang="en-US" altLang="zh-CN" dirty="0"/>
          </a:p>
        </p:txBody>
      </p:sp>
      <p:sp>
        <p:nvSpPr>
          <p:cNvPr id="8" name="内容占位符 2">
            <a:extLst>
              <a:ext uri="{FF2B5EF4-FFF2-40B4-BE49-F238E27FC236}">
                <a16:creationId xmlns:a16="http://schemas.microsoft.com/office/drawing/2014/main" id="{91CE4F24-5445-4950-9DCD-5619EC0072EA}"/>
              </a:ext>
            </a:extLst>
          </p:cNvPr>
          <p:cNvSpPr txBox="1">
            <a:spLocks/>
          </p:cNvSpPr>
          <p:nvPr/>
        </p:nvSpPr>
        <p:spPr>
          <a:xfrm>
            <a:off x="1481302" y="3941484"/>
            <a:ext cx="8915400" cy="19139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kumimoji="1" lang="en-US" altLang="zh-CN" dirty="0"/>
              <a:t>Consist</a:t>
            </a:r>
            <a:r>
              <a:rPr kumimoji="1" lang="zh-CN" altLang="en-US" dirty="0"/>
              <a:t> </a:t>
            </a:r>
            <a:r>
              <a:rPr kumimoji="1" lang="en-US" altLang="zh-CN" dirty="0"/>
              <a:t>of</a:t>
            </a:r>
            <a:r>
              <a:rPr kumimoji="1" lang="zh-CN" altLang="en-US" dirty="0"/>
              <a:t>：</a:t>
            </a:r>
            <a:endParaRPr kumimoji="1" lang="en-US" altLang="zh-CN" dirty="0"/>
          </a:p>
          <a:p>
            <a:pPr lvl="1"/>
            <a:r>
              <a:rPr kumimoji="1" lang="en-US" altLang="zh-CN" dirty="0"/>
              <a:t>1.lightgbm</a:t>
            </a:r>
          </a:p>
          <a:p>
            <a:pPr lvl="1"/>
            <a:r>
              <a:rPr kumimoji="1" lang="en-US" altLang="zh-CN" dirty="0"/>
              <a:t>2.xgboost</a:t>
            </a:r>
            <a:r>
              <a:rPr kumimoji="1" lang="zh-CN" altLang="en-US" dirty="0"/>
              <a:t>（采用了</a:t>
            </a:r>
            <a:r>
              <a:rPr kumimoji="1" lang="en-US" altLang="zh-CN" dirty="0"/>
              <a:t>k-fold</a:t>
            </a:r>
            <a:r>
              <a:rPr kumimoji="1" lang="zh-CN" altLang="en-US" dirty="0"/>
              <a:t>来增强学习效果）</a:t>
            </a:r>
            <a:endParaRPr kumimoji="1" lang="en-US" altLang="zh-CN" dirty="0"/>
          </a:p>
          <a:p>
            <a:pPr lvl="1"/>
            <a:r>
              <a:rPr kumimoji="1" lang="en-US" altLang="zh-CN" dirty="0"/>
              <a:t>Output</a:t>
            </a:r>
            <a:r>
              <a:rPr kumimoji="1" lang="zh-CN" altLang="en-US" dirty="0"/>
              <a:t>：</a:t>
            </a:r>
            <a:r>
              <a:rPr kumimoji="1" lang="en-US" altLang="zh-CN" dirty="0" err="1"/>
              <a:t>lightgbm</a:t>
            </a:r>
            <a:r>
              <a:rPr kumimoji="1" lang="zh-CN" altLang="en-US" dirty="0"/>
              <a:t>的预测结果，</a:t>
            </a:r>
            <a:r>
              <a:rPr kumimoji="1" lang="en-US" altLang="zh-CN" dirty="0" err="1"/>
              <a:t>xgboost</a:t>
            </a:r>
            <a:r>
              <a:rPr kumimoji="1" lang="zh-CN" altLang="en-US" dirty="0"/>
              <a:t>采用了</a:t>
            </a:r>
            <a:r>
              <a:rPr kumimoji="1" lang="en-US" altLang="zh-CN" dirty="0"/>
              <a:t>5-fold</a:t>
            </a:r>
            <a:r>
              <a:rPr kumimoji="1" lang="zh-CN" altLang="en-US" dirty="0"/>
              <a:t>，因此得到了</a:t>
            </a:r>
            <a:r>
              <a:rPr kumimoji="1" lang="en-US" altLang="zh-CN" dirty="0"/>
              <a:t>5</a:t>
            </a:r>
            <a:r>
              <a:rPr kumimoji="1" lang="zh-CN" altLang="en-US" dirty="0"/>
              <a:t>个结果，取平均值，赋值给第二层</a:t>
            </a:r>
            <a:endParaRPr kumimoji="1" lang="en-US" altLang="zh-CN" dirty="0"/>
          </a:p>
        </p:txBody>
      </p:sp>
    </p:spTree>
    <p:extLst>
      <p:ext uri="{BB962C8B-B14F-4D97-AF65-F5344CB8AC3E}">
        <p14:creationId xmlns:p14="http://schemas.microsoft.com/office/powerpoint/2010/main" val="227110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014C9A-37B0-3E4D-AB55-90C02C5C707D}"/>
              </a:ext>
            </a:extLst>
          </p:cNvPr>
          <p:cNvSpPr>
            <a:spLocks noGrp="1"/>
          </p:cNvSpPr>
          <p:nvPr>
            <p:ph type="title"/>
          </p:nvPr>
        </p:nvSpPr>
        <p:spPr>
          <a:xfrm>
            <a:off x="1862301" y="727723"/>
            <a:ext cx="8911687" cy="1280890"/>
          </a:xfrm>
        </p:spPr>
        <p:txBody>
          <a:bodyPr/>
          <a:lstStyle/>
          <a:p>
            <a:r>
              <a:rPr kumimoji="1" lang="zh-CN" altLang="en-US" dirty="0"/>
              <a:t>第二层：</a:t>
            </a:r>
          </a:p>
        </p:txBody>
      </p:sp>
      <p:sp>
        <p:nvSpPr>
          <p:cNvPr id="3" name="内容占位符 2">
            <a:extLst>
              <a:ext uri="{FF2B5EF4-FFF2-40B4-BE49-F238E27FC236}">
                <a16:creationId xmlns:a16="http://schemas.microsoft.com/office/drawing/2014/main" id="{4C8DA348-C690-4D42-9EF8-0A2A4936E7FA}"/>
              </a:ext>
            </a:extLst>
          </p:cNvPr>
          <p:cNvSpPr>
            <a:spLocks noGrp="1"/>
          </p:cNvSpPr>
          <p:nvPr>
            <p:ph idx="1"/>
          </p:nvPr>
        </p:nvSpPr>
        <p:spPr>
          <a:xfrm>
            <a:off x="1589647" y="2088777"/>
            <a:ext cx="8915400" cy="3777622"/>
          </a:xfrm>
        </p:spPr>
        <p:txBody>
          <a:bodyPr/>
          <a:lstStyle/>
          <a:p>
            <a:r>
              <a:rPr kumimoji="1" lang="en-US" altLang="zh-CN" dirty="0"/>
              <a:t>Input</a:t>
            </a:r>
            <a:r>
              <a:rPr kumimoji="1" lang="zh-CN" altLang="en-US" dirty="0"/>
              <a:t>：</a:t>
            </a:r>
            <a:endParaRPr kumimoji="1" lang="en-US" altLang="zh-CN" dirty="0"/>
          </a:p>
          <a:p>
            <a:r>
              <a:rPr kumimoji="1" lang="en-US" altLang="zh-CN" dirty="0"/>
              <a:t>1.lightgbm</a:t>
            </a:r>
            <a:r>
              <a:rPr kumimoji="1" lang="zh-CN" altLang="en-US" dirty="0"/>
              <a:t>得到的结果</a:t>
            </a:r>
            <a:endParaRPr kumimoji="1" lang="en-US" altLang="zh-CN" dirty="0"/>
          </a:p>
          <a:p>
            <a:r>
              <a:rPr kumimoji="1" lang="en-US" altLang="zh-CN" dirty="0"/>
              <a:t>2.xgboost</a:t>
            </a:r>
            <a:r>
              <a:rPr kumimoji="1" lang="zh-CN" altLang="en-US" dirty="0"/>
              <a:t>得到的结果</a:t>
            </a:r>
            <a:endParaRPr kumimoji="1" lang="en-US" altLang="zh-CN" dirty="0"/>
          </a:p>
          <a:p>
            <a:r>
              <a:rPr kumimoji="1" lang="en-US" altLang="zh-CN" dirty="0"/>
              <a:t>3. </a:t>
            </a:r>
            <a:r>
              <a:rPr kumimoji="1" lang="zh-CN" altLang="en-US" dirty="0"/>
              <a:t>基金对复权净值收益率的</a:t>
            </a:r>
            <a:r>
              <a:rPr kumimoji="1" lang="en-US" altLang="zh-CN" dirty="0"/>
              <a:t>L1</a:t>
            </a:r>
            <a:r>
              <a:rPr kumimoji="1" lang="zh-CN" altLang="en-US" dirty="0"/>
              <a:t>距离之和</a:t>
            </a:r>
            <a:endParaRPr kumimoji="1" lang="en-US" altLang="zh-CN" dirty="0"/>
          </a:p>
          <a:p>
            <a:r>
              <a:rPr kumimoji="1" lang="en-US" altLang="zh-CN" dirty="0"/>
              <a:t>Output</a:t>
            </a:r>
            <a:r>
              <a:rPr kumimoji="1" lang="zh-CN" altLang="en-US" dirty="0"/>
              <a:t>：</a:t>
            </a:r>
            <a:r>
              <a:rPr lang="en-US" altLang="zh-CN" dirty="0"/>
              <a:t>2018</a:t>
            </a:r>
            <a:r>
              <a:rPr lang="zh-CN" altLang="en-US" dirty="0"/>
              <a:t>年</a:t>
            </a:r>
            <a:r>
              <a:rPr lang="en-US" altLang="zh-CN" dirty="0"/>
              <a:t>3</a:t>
            </a:r>
            <a:r>
              <a:rPr lang="zh-CN" altLang="en-US" dirty="0"/>
              <a:t>月</a:t>
            </a:r>
            <a:r>
              <a:rPr lang="en-US" altLang="zh-CN" dirty="0"/>
              <a:t>19</a:t>
            </a:r>
            <a:r>
              <a:rPr lang="zh-CN" altLang="en-US" dirty="0"/>
              <a:t>日</a:t>
            </a:r>
            <a:r>
              <a:rPr kumimoji="1" lang="en-US" altLang="zh-CN" dirty="0"/>
              <a:t>200</a:t>
            </a:r>
            <a:r>
              <a:rPr kumimoji="1" lang="zh-CN" altLang="en-US" dirty="0"/>
              <a:t>个基金，</a:t>
            </a:r>
            <a:endParaRPr kumimoji="1" lang="en-US" altLang="zh-CN" sz="1600" dirty="0"/>
          </a:p>
          <a:p>
            <a:pPr marL="0" indent="0">
              <a:buNone/>
            </a:pPr>
            <a:r>
              <a:rPr kumimoji="1" lang="en-US" altLang="zh-CN" sz="1600" dirty="0"/>
              <a:t>      </a:t>
            </a:r>
            <a:r>
              <a:rPr kumimoji="1" lang="zh-CN" altLang="en-US" sz="1800" dirty="0"/>
              <a:t>两两之间的相关性</a:t>
            </a:r>
            <a:endParaRPr kumimoji="1" lang="en-US" altLang="zh-CN" sz="1800" dirty="0"/>
          </a:p>
          <a:p>
            <a:endParaRPr kumimoji="1" lang="en-US" altLang="zh-CN" dirty="0"/>
          </a:p>
        </p:txBody>
      </p:sp>
      <p:pic>
        <p:nvPicPr>
          <p:cNvPr id="4" name="图片 3">
            <a:extLst>
              <a:ext uri="{FF2B5EF4-FFF2-40B4-BE49-F238E27FC236}">
                <a16:creationId xmlns:a16="http://schemas.microsoft.com/office/drawing/2014/main" id="{A04A1A6F-E883-BA4D-B42D-C6FD749007BA}"/>
              </a:ext>
            </a:extLst>
          </p:cNvPr>
          <p:cNvPicPr>
            <a:picLocks noChangeAspect="1"/>
          </p:cNvPicPr>
          <p:nvPr/>
        </p:nvPicPr>
        <p:blipFill>
          <a:blip r:embed="rId2"/>
          <a:stretch>
            <a:fillRect/>
          </a:stretch>
        </p:blipFill>
        <p:spPr>
          <a:xfrm>
            <a:off x="6601254" y="1368168"/>
            <a:ext cx="4673600" cy="4368800"/>
          </a:xfrm>
          <a:prstGeom prst="rect">
            <a:avLst/>
          </a:prstGeom>
        </p:spPr>
      </p:pic>
    </p:spTree>
    <p:extLst>
      <p:ext uri="{BB962C8B-B14F-4D97-AF65-F5344CB8AC3E}">
        <p14:creationId xmlns:p14="http://schemas.microsoft.com/office/powerpoint/2010/main" val="3636747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ECEBA0-50BE-4642-B189-3CF995E6239C}"/>
              </a:ext>
            </a:extLst>
          </p:cNvPr>
          <p:cNvSpPr>
            <a:spLocks noGrp="1"/>
          </p:cNvSpPr>
          <p:nvPr>
            <p:ph type="title"/>
          </p:nvPr>
        </p:nvSpPr>
        <p:spPr>
          <a:xfrm>
            <a:off x="1781619" y="565839"/>
            <a:ext cx="8911687" cy="1280890"/>
          </a:xfrm>
        </p:spPr>
        <p:txBody>
          <a:bodyPr/>
          <a:lstStyle/>
          <a:p>
            <a:r>
              <a:rPr kumimoji="1" lang="zh-CN" altLang="en-US" dirty="0"/>
              <a:t>三</a:t>
            </a:r>
            <a:r>
              <a:rPr kumimoji="1" lang="en-US" altLang="zh-CN" dirty="0"/>
              <a:t>.</a:t>
            </a:r>
            <a:r>
              <a:rPr kumimoji="1" lang="zh-CN" altLang="en-US" dirty="0"/>
              <a:t>优化过程</a:t>
            </a:r>
          </a:p>
        </p:txBody>
      </p:sp>
      <p:sp>
        <p:nvSpPr>
          <p:cNvPr id="3" name="内容占位符 2">
            <a:extLst>
              <a:ext uri="{FF2B5EF4-FFF2-40B4-BE49-F238E27FC236}">
                <a16:creationId xmlns:a16="http://schemas.microsoft.com/office/drawing/2014/main" id="{4DAD985B-71AC-F644-A488-66EED9B7FA4F}"/>
              </a:ext>
            </a:extLst>
          </p:cNvPr>
          <p:cNvSpPr>
            <a:spLocks noGrp="1"/>
          </p:cNvSpPr>
          <p:nvPr>
            <p:ph idx="1"/>
          </p:nvPr>
        </p:nvSpPr>
        <p:spPr>
          <a:xfrm>
            <a:off x="1889964" y="1967753"/>
            <a:ext cx="8915400" cy="3777622"/>
          </a:xfrm>
        </p:spPr>
        <p:txBody>
          <a:bodyPr>
            <a:normAutofit lnSpcReduction="10000"/>
          </a:bodyPr>
          <a:lstStyle/>
          <a:p>
            <a:r>
              <a:rPr kumimoji="1" lang="en-US" altLang="zh-CN" dirty="0"/>
              <a:t>1.correlation</a:t>
            </a:r>
            <a:r>
              <a:rPr kumimoji="1" lang="zh-CN" altLang="en-US" dirty="0"/>
              <a:t>的种类</a:t>
            </a:r>
            <a:endParaRPr kumimoji="1" lang="en-US" altLang="zh-CN" dirty="0"/>
          </a:p>
          <a:p>
            <a:pPr lvl="1"/>
            <a:r>
              <a:rPr kumimoji="1" lang="en-US" altLang="zh-CN" dirty="0"/>
              <a:t>Correlation</a:t>
            </a:r>
            <a:r>
              <a:rPr kumimoji="1" lang="zh-CN" altLang="en-US" dirty="0"/>
              <a:t>的种类有三种，分别是</a:t>
            </a:r>
            <a:r>
              <a:rPr kumimoji="1" lang="en-US" altLang="zh-CN" dirty="0" err="1"/>
              <a:t>pearson</a:t>
            </a:r>
            <a:r>
              <a:rPr kumimoji="1" lang="en-US" altLang="zh-CN" dirty="0"/>
              <a:t>, </a:t>
            </a:r>
            <a:r>
              <a:rPr kumimoji="1" lang="en-US" altLang="zh-CN" dirty="0" err="1"/>
              <a:t>kendall</a:t>
            </a:r>
            <a:r>
              <a:rPr kumimoji="1" lang="zh-CN" altLang="en-US" dirty="0"/>
              <a:t>和</a:t>
            </a:r>
            <a:r>
              <a:rPr lang="en-US" altLang="zh-CN" dirty="0"/>
              <a:t>spearman</a:t>
            </a:r>
            <a:endParaRPr kumimoji="1" lang="en-US" altLang="zh-CN" dirty="0"/>
          </a:p>
          <a:p>
            <a:pPr lvl="1"/>
            <a:r>
              <a:rPr kumimoji="1" lang="zh-CN" altLang="en-US" dirty="0"/>
              <a:t>于是在计算基金对</a:t>
            </a:r>
            <a:r>
              <a:rPr kumimoji="1" lang="en-US" altLang="zh-CN" dirty="0" err="1"/>
              <a:t>fundA-fundB</a:t>
            </a:r>
            <a:r>
              <a:rPr kumimoji="1" lang="zh-CN" altLang="en-US" dirty="0"/>
              <a:t>的利益率之间的相关性时可以通过改变参数来计算不同的</a:t>
            </a:r>
            <a:r>
              <a:rPr kumimoji="1" lang="en-US" altLang="zh-CN" dirty="0"/>
              <a:t>correlation</a:t>
            </a:r>
          </a:p>
          <a:p>
            <a:pPr lvl="1"/>
            <a:endParaRPr kumimoji="1" lang="en-US" altLang="zh-CN" dirty="0"/>
          </a:p>
          <a:p>
            <a:pPr lvl="1"/>
            <a:r>
              <a:rPr kumimoji="1" lang="zh-CN" altLang="en-US" dirty="0"/>
              <a:t>经过尝试，发现不同</a:t>
            </a:r>
            <a:r>
              <a:rPr kumimoji="1" lang="en-US" altLang="zh-CN" dirty="0"/>
              <a:t>correlation</a:t>
            </a:r>
            <a:r>
              <a:rPr kumimoji="1" lang="zh-CN" altLang="en-US" dirty="0"/>
              <a:t>之间得到的效果差距不大</a:t>
            </a:r>
            <a:endParaRPr kumimoji="1" lang="en-US" altLang="zh-CN" dirty="0"/>
          </a:p>
          <a:p>
            <a:pPr lvl="1"/>
            <a:r>
              <a:rPr kumimoji="1" lang="zh-CN" altLang="en-US" dirty="0"/>
              <a:t>而且由于</a:t>
            </a:r>
            <a:r>
              <a:rPr kumimoji="1" lang="en-US" altLang="zh-CN" dirty="0" err="1"/>
              <a:t>kendall</a:t>
            </a:r>
            <a:r>
              <a:rPr kumimoji="1" lang="en-US" altLang="zh-CN" dirty="0"/>
              <a:t> correlation</a:t>
            </a:r>
            <a:r>
              <a:rPr kumimoji="1" lang="zh-CN" altLang="en-US" dirty="0"/>
              <a:t>和</a:t>
            </a:r>
            <a:r>
              <a:rPr kumimoji="1" lang="en-US" altLang="zh-CN" dirty="0"/>
              <a:t>spearman correlation</a:t>
            </a:r>
            <a:r>
              <a:rPr kumimoji="1" lang="zh-CN" altLang="en-US" dirty="0"/>
              <a:t>计算前要先排序，因此跑的速度会变得特别慢。</a:t>
            </a:r>
            <a:endParaRPr kumimoji="1" lang="en-US" altLang="zh-CN" dirty="0"/>
          </a:p>
          <a:p>
            <a:pPr lvl="1"/>
            <a:r>
              <a:rPr kumimoji="1" lang="zh-CN" altLang="en-US" dirty="0"/>
              <a:t>并且，统计学中，只有</a:t>
            </a:r>
            <a:r>
              <a:rPr kumimoji="1" lang="en-US" altLang="zh-CN" dirty="0" err="1"/>
              <a:t>pearson</a:t>
            </a:r>
            <a:r>
              <a:rPr kumimoji="1" lang="zh-CN" altLang="en-US" dirty="0"/>
              <a:t>相关性计算的是两个连续型变量之间的相关系数</a:t>
            </a:r>
            <a:endParaRPr kumimoji="1" lang="en-US" altLang="zh-CN" dirty="0"/>
          </a:p>
          <a:p>
            <a:pPr lvl="1"/>
            <a:endParaRPr kumimoji="1" lang="en-US" altLang="zh-CN" dirty="0"/>
          </a:p>
          <a:p>
            <a:pPr lvl="1"/>
            <a:r>
              <a:rPr kumimoji="1" lang="zh-CN" altLang="en-US" dirty="0"/>
              <a:t>因此，最终决定采用</a:t>
            </a:r>
            <a:r>
              <a:rPr kumimoji="1" lang="en-US" altLang="zh-CN" dirty="0" err="1"/>
              <a:t>pearson</a:t>
            </a:r>
            <a:r>
              <a:rPr kumimoji="1" lang="zh-CN" altLang="en-US" dirty="0"/>
              <a:t>相关性</a:t>
            </a:r>
          </a:p>
        </p:txBody>
      </p:sp>
    </p:spTree>
    <p:extLst>
      <p:ext uri="{BB962C8B-B14F-4D97-AF65-F5344CB8AC3E}">
        <p14:creationId xmlns:p14="http://schemas.microsoft.com/office/powerpoint/2010/main" val="3208145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丝状</Template>
  <TotalTime>629</TotalTime>
  <Words>1183</Words>
  <Application>Microsoft Office PowerPoint</Application>
  <PresentationFormat>宽屏</PresentationFormat>
  <Paragraphs>138</Paragraphs>
  <Slides>18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Arial</vt:lpstr>
      <vt:lpstr>Century Gothic</vt:lpstr>
      <vt:lpstr>Wingdings 3</vt:lpstr>
      <vt:lpstr>丝状</vt:lpstr>
      <vt:lpstr>机器学习大作业    --基金相关性的预测</vt:lpstr>
      <vt:lpstr>一.赛题背景及数据</vt:lpstr>
      <vt:lpstr>数据</vt:lpstr>
      <vt:lpstr>PowerPoint 演示文稿</vt:lpstr>
      <vt:lpstr>二.模型介绍</vt:lpstr>
      <vt:lpstr>二.模型介绍</vt:lpstr>
      <vt:lpstr>二.模型介绍</vt:lpstr>
      <vt:lpstr>第二层：</vt:lpstr>
      <vt:lpstr>三.优化过程</vt:lpstr>
      <vt:lpstr>PowerPoint 演示文稿</vt:lpstr>
      <vt:lpstr>PowerPoint 演示文稿</vt:lpstr>
      <vt:lpstr>PowerPoint 演示文稿</vt:lpstr>
      <vt:lpstr>PowerPoint 演示文稿</vt:lpstr>
      <vt:lpstr>四.最终结果</vt:lpstr>
      <vt:lpstr>五.总结</vt:lpstr>
      <vt:lpstr>小组成员分工</vt:lpstr>
      <vt:lpstr>致谢</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机器学习展示    --基金相关性的预测</dc:title>
  <dc:creator>ngtt</dc:creator>
  <cp:lastModifiedBy>JF D</cp:lastModifiedBy>
  <cp:revision>476</cp:revision>
  <dcterms:created xsi:type="dcterms:W3CDTF">2018-12-24T07:20:34Z</dcterms:created>
  <dcterms:modified xsi:type="dcterms:W3CDTF">2019-01-14T15:59:11Z</dcterms:modified>
</cp:coreProperties>
</file>