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1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57393-3E97-4970-91C6-0603DF174F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AFCAF5-7E25-4F55-8DCC-59F2A4290FB0}">
      <dgm:prSet phldrT="[文本]" custT="1"/>
      <dgm:spPr/>
      <dgm:t>
        <a:bodyPr/>
        <a:lstStyle/>
        <a:p>
          <a:r>
            <a:rPr lang="zh-CN" altLang="en-US" sz="2000" dirty="0"/>
            <a:t>段江飞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（组长）</a:t>
          </a:r>
        </a:p>
      </dgm:t>
    </dgm:pt>
    <dgm:pt modelId="{5957EB2D-B694-4972-BF13-E7EDAF901805}" type="par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ACEEA-66FE-4CD4-8770-55B30FD97D34}" type="sibTrans" cxnId="{AFFFBA8B-A4D5-4C02-B77B-2210C6C7FF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1790B2-0D26-49FB-9CF7-6F78D735D058}">
      <dgm:prSet phldrT="[文本]" custT="1"/>
      <dgm:spPr/>
      <dgm:t>
        <a:bodyPr/>
        <a:lstStyle/>
        <a:p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提出方案：对可能的三元组分类（失败），对句子的序列标注，然后根据标注进行规则匹配</a:t>
          </a:r>
          <a:endParaRPr lang="zh-CN" altLang="en-US" sz="7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DDDC65-5A13-4403-BA4B-384A52C9024C}" type="par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7405BD-E939-41DF-A2C4-ADE3048B4870}" type="sibTrans" cxnId="{8707E39F-847D-4247-AD7E-EB53853185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292C2A-8ED9-4579-BEDA-925268DD482F}">
      <dgm:prSet phldrT="[文本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zh-CN" altLang="en-US" sz="2000" dirty="0"/>
            <a:t>唐铎月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BEC41-B703-4FAA-B31F-E5001EDFE7A2}" type="par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0D700-8160-4668-8AC6-3E47EC8073BE}" type="sibTrans" cxnId="{4178DC93-4BB6-49CB-83E5-C05E5EE6968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54825-9D87-4843-9DC6-C427866130AB}">
      <dgm:prSet phldrT="[文本]" custT="1"/>
      <dgm:spPr/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未联系上，未参与大作业</a:t>
          </a:r>
        </a:p>
      </dgm:t>
    </dgm:pt>
    <dgm:pt modelId="{028663F5-F758-460E-96DF-8A9C797CCC65}" type="par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AEA07-61D4-4EB5-8FCB-615C3A386B34}" type="sibTrans" cxnId="{2F380A14-6F2B-443C-88E2-BF3A2C6F59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8B10A-6ED1-4FFD-9341-0F21BC246A46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钟 赟</a:t>
          </a:r>
        </a:p>
      </dgm:t>
    </dgm:pt>
    <dgm:pt modelId="{21C735C4-3792-4DEA-A0DE-63421FEAB226}" type="par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B1588-2469-4A83-888D-D07FEEFCA4CD}" type="sibTrans" cxnId="{B7A36A59-6AA7-402A-B751-98FE0E740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6E524-D634-4268-BE63-6F0C2E107A65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查阅资料：双向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</a:t>
          </a:r>
        </a:p>
      </dgm:t>
    </dgm:pt>
    <dgm:pt modelId="{ECC11B51-7CBF-4034-A877-95F9B3FCCBB6}" type="par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E3A97-3F16-4A11-9258-260E4E21DF7C}" type="sibTrans" cxnId="{EAE7815C-3F5E-4E1C-A59C-207EE31074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2F2E33-6A1D-4FD8-97FF-1984D8A13C78}">
      <dgm:prSet phldrT="[文本]" custT="1"/>
      <dgm:spPr/>
      <dgm:t>
        <a:bodyPr/>
        <a:lstStyle/>
        <a:p>
          <a:r>
            <a:rPr lang="zh-CN" altLang="en-US" sz="2000" dirty="0"/>
            <a:t>潘澳旋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96E82-0C74-40E6-8B76-A68500BB2211}" type="par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2CEF5-B0D8-4F1F-A09C-1FF1D415D18F}" type="sibTrans" cxnId="{52F706BA-9577-4EAE-8473-B267F02D3C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7E5AF1-F484-474E-BDF4-63AFEBE80E5C}">
      <dgm:prSet phldrT="[文本]" custT="1"/>
      <dgm:spPr/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实现和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 </a:t>
          </a:r>
        </a:p>
      </dgm:t>
    </dgm:pt>
    <dgm:pt modelId="{D5137F64-3906-40E4-AF33-9D10B8F588BC}" type="sib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6B40CEC6-23D1-4BD5-8A5B-373987B886AD}" type="parTrans" cxnId="{D509147D-AEC2-49CF-83F6-FB777E6FE50A}">
      <dgm:prSet/>
      <dgm:spPr/>
      <dgm:t>
        <a:bodyPr/>
        <a:lstStyle/>
        <a:p>
          <a:endParaRPr lang="zh-CN" altLang="en-US"/>
        </a:p>
      </dgm:t>
    </dgm:pt>
    <dgm:pt modelId="{99D9B3C7-4F86-4737-9256-DBA299C5EBBB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后期调参：尝试不同的梯度下降算法和学习率，最终采用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Adam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和学习率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0.003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517C5-12D9-43AF-BB69-E14698E7FFA3}" type="sib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A2FE2AD5-56D9-4225-A81D-917D719AA86D}" type="parTrans" cxnId="{1CBC2E35-3022-4725-9BC4-19B7085550B9}">
      <dgm:prSet/>
      <dgm:spPr/>
      <dgm:t>
        <a:bodyPr/>
        <a:lstStyle/>
        <a:p>
          <a:endParaRPr lang="zh-CN" altLang="en-US"/>
        </a:p>
      </dgm:t>
    </dgm:pt>
    <dgm:pt modelId="{49DC6EA9-6CB1-42A6-A7BA-4180B239264F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代码编写：实现规则匹配部分（后来未采用）</a:t>
          </a:r>
          <a:endParaRPr lang="zh-CN" altLang="en-US" sz="1400" u="sng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48685D-564A-4530-B840-ED6B731C1099}" type="sibTrans" cxnId="{83A0D39C-B2FB-48FD-B222-CA6E31603259}">
      <dgm:prSet/>
      <dgm:spPr/>
      <dgm:t>
        <a:bodyPr/>
        <a:lstStyle/>
        <a:p>
          <a:endParaRPr lang="zh-CN" altLang="en-US"/>
        </a:p>
      </dgm:t>
    </dgm:pt>
    <dgm:pt modelId="{393537C4-CB39-4B8D-8790-08CA79F420FE}" type="parTrans" cxnId="{83A0D39C-B2FB-48FD-B222-CA6E31603259}">
      <dgm:prSet/>
      <dgm:spPr/>
      <dgm:t>
        <a:bodyPr/>
        <a:lstStyle/>
        <a:p>
          <a:endParaRPr lang="zh-CN" altLang="en-US"/>
        </a:p>
      </dgm:t>
    </dgm:pt>
    <dgm:pt modelId="{18620D1E-CE1C-4A0E-8831-D679D44607AB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0.003, 0.03, 0.1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三种学习率，最终选择效果最好的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0.003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D19B7-FAD0-4824-B1AD-3EACF784ED83}" type="sibTrans" cxnId="{751D9661-044B-470E-86F4-5E19E0CE1B8C}">
      <dgm:prSet/>
      <dgm:spPr/>
      <dgm:t>
        <a:bodyPr/>
        <a:lstStyle/>
        <a:p>
          <a:endParaRPr lang="zh-CN" altLang="en-US"/>
        </a:p>
      </dgm:t>
    </dgm:pt>
    <dgm:pt modelId="{07FBF5CF-9FB9-4FCF-9E4C-51130A965E2F}" type="parTrans" cxnId="{751D9661-044B-470E-86F4-5E19E0CE1B8C}">
      <dgm:prSet/>
      <dgm:spPr/>
      <dgm:t>
        <a:bodyPr/>
        <a:lstStyle/>
        <a:p>
          <a:endParaRPr lang="zh-CN" altLang="en-US"/>
        </a:p>
      </dgm:t>
    </dgm:pt>
    <dgm:pt modelId="{177D1B2E-4633-451C-AF6F-58153028B14B}">
      <dgm:prSet phldrT="[文本]" custT="1"/>
      <dgm:spPr/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制作：模型思路部分</a:t>
          </a:r>
        </a:p>
      </dgm:t>
    </dgm:pt>
    <dgm:pt modelId="{982CA9B3-5A4E-46AD-ADB4-C7331E5DE886}" type="parTrans" cxnId="{98E36B51-28C3-4643-9AE6-832E7F8AFCA3}">
      <dgm:prSet/>
      <dgm:spPr/>
      <dgm:t>
        <a:bodyPr/>
        <a:lstStyle/>
        <a:p>
          <a:endParaRPr lang="zh-CN" altLang="en-US"/>
        </a:p>
      </dgm:t>
    </dgm:pt>
    <dgm:pt modelId="{2BAA89EC-9D7C-4F0D-854B-F35C035FFD6B}" type="sibTrans" cxnId="{98E36B51-28C3-4643-9AE6-832E7F8AFCA3}">
      <dgm:prSet/>
      <dgm:spPr/>
      <dgm:t>
        <a:bodyPr/>
        <a:lstStyle/>
        <a:p>
          <a:endParaRPr lang="zh-CN" altLang="en-US"/>
        </a:p>
      </dgm:t>
    </dgm:pt>
    <dgm:pt modelId="{7E298BC1-7E92-4977-874A-3C476F889FE2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后期调参：尝试后选择</a:t>
          </a:r>
          <a:r>
            <a:rPr lang="en-US" altLang="zh-CN" sz="14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n_hidden_units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4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Embedding_size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都采用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150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13810A-8AA7-4C2E-9300-25D2D8064CA1}" type="parTrans" cxnId="{0068093D-AE8D-4489-A1C6-8CDFFC638DD7}">
      <dgm:prSet/>
      <dgm:spPr/>
      <dgm:t>
        <a:bodyPr/>
        <a:lstStyle/>
        <a:p>
          <a:endParaRPr lang="zh-CN" altLang="en-US"/>
        </a:p>
      </dgm:t>
    </dgm:pt>
    <dgm:pt modelId="{6A5846D2-A15F-4A22-8878-A3D4AD06EE17}" type="sibTrans" cxnId="{0068093D-AE8D-4489-A1C6-8CDFFC638DD7}">
      <dgm:prSet/>
      <dgm:spPr/>
      <dgm:t>
        <a:bodyPr/>
        <a:lstStyle/>
        <a:p>
          <a:endParaRPr lang="zh-CN" altLang="en-US"/>
        </a:p>
      </dgm:t>
    </dgm:pt>
    <dgm:pt modelId="{A01CBF8E-5A22-4DD5-8194-4B3C89ADEB35}">
      <dgm:prSet phldrT="[文本]" custT="1"/>
      <dgm:spPr/>
      <dgm:t>
        <a:bodyPr/>
        <a:lstStyle/>
        <a:p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4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4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LSTM+Softmax</a:t>
          </a:r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对可能的三元组分类进行一次失败的尝试</a:t>
          </a:r>
          <a:endParaRPr lang="zh-CN" altLang="en-US" sz="7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0F2517-2D61-443B-9225-6BAE1C7CD1FF}" type="parTrans" cxnId="{BB5A8E26-3A8A-4BBD-97E3-05CA4ED70282}">
      <dgm:prSet/>
      <dgm:spPr/>
      <dgm:t>
        <a:bodyPr/>
        <a:lstStyle/>
        <a:p>
          <a:endParaRPr lang="zh-CN" altLang="en-US"/>
        </a:p>
      </dgm:t>
    </dgm:pt>
    <dgm:pt modelId="{269E38C2-8776-4C64-A7A8-238D7474D863}" type="sibTrans" cxnId="{BB5A8E26-3A8A-4BBD-97E3-05CA4ED70282}">
      <dgm:prSet/>
      <dgm:spPr/>
      <dgm:t>
        <a:bodyPr/>
        <a:lstStyle/>
        <a:p>
          <a:endParaRPr lang="zh-CN" altLang="en-US"/>
        </a:p>
      </dgm:t>
    </dgm:pt>
    <dgm:pt modelId="{D3D217EF-6C15-4898-B970-4DCF4F9736A8}">
      <dgm:prSet phldrT="[文本]" custT="1"/>
      <dgm:spPr/>
      <dgm:t>
        <a:bodyPr/>
        <a:lstStyle/>
        <a:p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4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实</a:t>
          </a:r>
          <a:r>
            <a:rPr lang="en-US" altLang="zh-CN" sz="14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BiLSTM+Softmax</a:t>
          </a:r>
          <a:r>
            <a:rPr lang="en-US" altLang="zh-CN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/CRF</a:t>
          </a:r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搭建网络部分</a:t>
          </a:r>
          <a:r>
            <a:rPr lang="en-US" altLang="zh-CN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en-US" sz="14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最终采用</a:t>
          </a:r>
          <a:r>
            <a:rPr lang="en-US" altLang="zh-CN" sz="14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WordEmbeddings+BiLSTM+CRF</a:t>
          </a:r>
          <a:endParaRPr lang="zh-CN" altLang="en-US" sz="1400" baseline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09CE85-5A62-4638-99A0-13A6FF5B798E}" type="parTrans" cxnId="{D8A8EBA0-C9C8-40E9-809C-99A558EF6958}">
      <dgm:prSet/>
      <dgm:spPr/>
      <dgm:t>
        <a:bodyPr/>
        <a:lstStyle/>
        <a:p>
          <a:endParaRPr lang="zh-CN" altLang="en-US"/>
        </a:p>
      </dgm:t>
    </dgm:pt>
    <dgm:pt modelId="{DDB9F92F-1B07-45DA-BF49-C631DACFDDBF}" type="sibTrans" cxnId="{D8A8EBA0-C9C8-40E9-809C-99A558EF6958}">
      <dgm:prSet/>
      <dgm:spPr/>
      <dgm:t>
        <a:bodyPr/>
        <a:lstStyle/>
        <a:p>
          <a:endParaRPr lang="zh-CN" altLang="en-US"/>
        </a:p>
      </dgm:t>
    </dgm:pt>
    <dgm:pt modelId="{AC0C677E-1FB4-4A25-A9CB-7D70430D34B4}">
      <dgm:prSet phldrT="[文本]" custT="1"/>
      <dgm:spPr/>
      <dgm:t>
        <a:bodyPr/>
        <a:lstStyle/>
        <a:p>
          <a:r>
            <a: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规则匹配：编写代码</a:t>
          </a:r>
          <a:endParaRPr lang="zh-CN" altLang="en-US" sz="7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51485-D283-4629-B747-06888BB0ABFA}" type="parTrans" cxnId="{440CE62D-8AD6-41B4-A7EA-31CB250A9F7B}">
      <dgm:prSet/>
      <dgm:spPr/>
      <dgm:t>
        <a:bodyPr/>
        <a:lstStyle/>
        <a:p>
          <a:endParaRPr lang="zh-CN" altLang="en-US"/>
        </a:p>
      </dgm:t>
    </dgm:pt>
    <dgm:pt modelId="{90ADFBFB-23DC-403E-BDEE-6B5842D23B67}" type="sibTrans" cxnId="{440CE62D-8AD6-41B4-A7EA-31CB250A9F7B}">
      <dgm:prSet/>
      <dgm:spPr/>
      <dgm:t>
        <a:bodyPr/>
        <a:lstStyle/>
        <a:p>
          <a:endParaRPr lang="zh-CN" altLang="en-US"/>
        </a:p>
      </dgm:t>
    </dgm:pt>
    <dgm:pt modelId="{9C5A45BC-288F-42D9-B6A1-CDF862560882}">
      <dgm:prSet phldrT="[文本]" custT="1"/>
      <dgm:spPr/>
      <dgm:t>
        <a:bodyPr/>
        <a:lstStyle/>
        <a:p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制作：规则匹配部分</a:t>
          </a:r>
        </a:p>
      </dgm:t>
    </dgm:pt>
    <dgm:pt modelId="{F379AB8E-6F16-4FE7-A2B5-DBE89F0AA0D9}" type="parTrans" cxnId="{C3A8BC30-7E80-4DB5-9444-A65BE83CD230}">
      <dgm:prSet/>
      <dgm:spPr/>
      <dgm:t>
        <a:bodyPr/>
        <a:lstStyle/>
        <a:p>
          <a:endParaRPr lang="zh-CN" altLang="en-US"/>
        </a:p>
      </dgm:t>
    </dgm:pt>
    <dgm:pt modelId="{5F1FE473-3BDC-41F8-BE0A-E95EC75A00FB}" type="sibTrans" cxnId="{C3A8BC30-7E80-4DB5-9444-A65BE83CD230}">
      <dgm:prSet/>
      <dgm:spPr/>
      <dgm:t>
        <a:bodyPr/>
        <a:lstStyle/>
        <a:p>
          <a:endParaRPr lang="zh-CN" altLang="en-US"/>
        </a:p>
      </dgm:t>
    </dgm:pt>
    <dgm:pt modelId="{BE286796-ABF4-47CA-826A-044DBD658D12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代码编写：实现规则匹配部分</a:t>
          </a:r>
        </a:p>
      </dgm:t>
    </dgm:pt>
    <dgm:pt modelId="{618361EA-8A5F-4632-AA1E-67B8F061E858}" type="parTrans" cxnId="{28CB75D6-8E91-4CED-8568-2FCE077AF087}">
      <dgm:prSet/>
      <dgm:spPr/>
      <dgm:t>
        <a:bodyPr/>
        <a:lstStyle/>
        <a:p>
          <a:endParaRPr lang="zh-CN" altLang="en-US"/>
        </a:p>
      </dgm:t>
    </dgm:pt>
    <dgm:pt modelId="{B7C8B79E-ADF2-4334-908B-CE4572C13877}" type="sibTrans" cxnId="{28CB75D6-8E91-4CED-8568-2FCE077AF087}">
      <dgm:prSet/>
      <dgm:spPr/>
      <dgm:t>
        <a:bodyPr/>
        <a:lstStyle/>
        <a:p>
          <a:endParaRPr lang="zh-CN" altLang="en-US"/>
        </a:p>
      </dgm:t>
    </dgm:pt>
    <dgm:pt modelId="{01D70EAE-CBC6-4B84-B92B-4B6DBC1DCBF4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代码编写：尝试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K-fold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交叉验证</a:t>
          </a:r>
        </a:p>
      </dgm:t>
    </dgm:pt>
    <dgm:pt modelId="{9517D74C-372C-4002-B976-9D6B79EF3174}" type="parTrans" cxnId="{23A48FAA-0C2A-4554-A1F1-3BC745ABFECD}">
      <dgm:prSet/>
      <dgm:spPr/>
      <dgm:t>
        <a:bodyPr/>
        <a:lstStyle/>
        <a:p>
          <a:endParaRPr lang="zh-CN" altLang="en-US"/>
        </a:p>
      </dgm:t>
    </dgm:pt>
    <dgm:pt modelId="{774C53FC-C61B-4478-8312-1C9C7C59F8D0}" type="sibTrans" cxnId="{23A48FAA-0C2A-4554-A1F1-3BC745ABFECD}">
      <dgm:prSet/>
      <dgm:spPr/>
      <dgm:t>
        <a:bodyPr/>
        <a:lstStyle/>
        <a:p>
          <a:endParaRPr lang="zh-CN" altLang="en-US"/>
        </a:p>
      </dgm:t>
    </dgm:pt>
    <dgm:pt modelId="{FA67D7DB-5A8F-4310-8820-10C8FB643AE4}" type="pres">
      <dgm:prSet presAssocID="{C6057393-3E97-4970-91C6-0603DF174F2D}" presName="Name0" presStyleCnt="0">
        <dgm:presLayoutVars>
          <dgm:dir/>
          <dgm:animLvl val="lvl"/>
          <dgm:resizeHandles val="exact"/>
        </dgm:presLayoutVars>
      </dgm:prSet>
      <dgm:spPr/>
    </dgm:pt>
    <dgm:pt modelId="{7D760AA4-0D0E-4C58-92C5-02A9B6FB07A7}" type="pres">
      <dgm:prSet presAssocID="{CBAFCAF5-7E25-4F55-8DCC-59F2A4290FB0}" presName="composite" presStyleCnt="0"/>
      <dgm:spPr/>
    </dgm:pt>
    <dgm:pt modelId="{A397B574-C554-4C64-A7BF-C46257BE842B}" type="pres">
      <dgm:prSet presAssocID="{CBAFCAF5-7E25-4F55-8DCC-59F2A4290FB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B3AE4DD-F3D0-4110-996A-ADE30EB17DFC}" type="pres">
      <dgm:prSet presAssocID="{CBAFCAF5-7E25-4F55-8DCC-59F2A4290FB0}" presName="desTx" presStyleLbl="alignAccFollowNode1" presStyleIdx="0" presStyleCnt="4">
        <dgm:presLayoutVars>
          <dgm:bulletEnabled val="1"/>
        </dgm:presLayoutVars>
      </dgm:prSet>
      <dgm:spPr/>
    </dgm:pt>
    <dgm:pt modelId="{3B709CE4-3F50-414D-BEDA-4E797E4F2B69}" type="pres">
      <dgm:prSet presAssocID="{DC1ACEEA-66FE-4CD4-8770-55B30FD97D34}" presName="space" presStyleCnt="0"/>
      <dgm:spPr/>
    </dgm:pt>
    <dgm:pt modelId="{58EA834E-77BA-4019-A8D0-3D329FB6DB75}" type="pres">
      <dgm:prSet presAssocID="{97292C2A-8ED9-4579-BEDA-925268DD482F}" presName="composite" presStyleCnt="0"/>
      <dgm:spPr/>
    </dgm:pt>
    <dgm:pt modelId="{B1BC4C3C-FBD8-4EF5-B06B-F87271FA2B3A}" type="pres">
      <dgm:prSet presAssocID="{97292C2A-8ED9-4579-BEDA-925268DD48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77B2D8-D560-4013-BB08-6AA467D31EB9}" type="pres">
      <dgm:prSet presAssocID="{97292C2A-8ED9-4579-BEDA-925268DD482F}" presName="desTx" presStyleLbl="alignAccFollowNode1" presStyleIdx="1" presStyleCnt="4">
        <dgm:presLayoutVars>
          <dgm:bulletEnabled val="1"/>
        </dgm:presLayoutVars>
      </dgm:prSet>
      <dgm:spPr/>
    </dgm:pt>
    <dgm:pt modelId="{D3DFC9BA-F992-48D7-8260-7CBCD5FC327C}" type="pres">
      <dgm:prSet presAssocID="{7700D700-8160-4668-8AC6-3E47EC8073BE}" presName="space" presStyleCnt="0"/>
      <dgm:spPr/>
    </dgm:pt>
    <dgm:pt modelId="{EFB4566A-9849-49CF-A827-92C506D594E5}" type="pres">
      <dgm:prSet presAssocID="{6368B10A-6ED1-4FFD-9341-0F21BC246A46}" presName="composite" presStyleCnt="0"/>
      <dgm:spPr/>
    </dgm:pt>
    <dgm:pt modelId="{F756268B-FDEA-4A95-A48C-E51AF1597F38}" type="pres">
      <dgm:prSet presAssocID="{6368B10A-6ED1-4FFD-9341-0F21BC246A4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D300651-829A-41D5-8D8B-645A5F26B525}" type="pres">
      <dgm:prSet presAssocID="{6368B10A-6ED1-4FFD-9341-0F21BC246A46}" presName="desTx" presStyleLbl="alignAccFollowNode1" presStyleIdx="2" presStyleCnt="4">
        <dgm:presLayoutVars>
          <dgm:bulletEnabled val="1"/>
        </dgm:presLayoutVars>
      </dgm:prSet>
      <dgm:spPr/>
    </dgm:pt>
    <dgm:pt modelId="{D808150B-2D09-47FA-8B61-4CE94CDCE0B5}" type="pres">
      <dgm:prSet presAssocID="{EEEB1588-2469-4A83-888D-D07FEEFCA4CD}" presName="space" presStyleCnt="0"/>
      <dgm:spPr/>
    </dgm:pt>
    <dgm:pt modelId="{7E0340AE-C4E3-4FF0-B17C-BB61F265BA73}" type="pres">
      <dgm:prSet presAssocID="{EA2F2E33-6A1D-4FD8-97FF-1984D8A13C78}" presName="composite" presStyleCnt="0"/>
      <dgm:spPr/>
    </dgm:pt>
    <dgm:pt modelId="{E7A0AB2A-0506-4398-A107-DBF1B453D238}" type="pres">
      <dgm:prSet presAssocID="{EA2F2E33-6A1D-4FD8-97FF-1984D8A13C7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823B72-0E95-427B-9F59-9A4C2B4D4CE2}" type="pres">
      <dgm:prSet presAssocID="{EA2F2E33-6A1D-4FD8-97FF-1984D8A13C7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F380A14-6F2B-443C-88E2-BF3A2C6F59B1}" srcId="{97292C2A-8ED9-4579-BEDA-925268DD482F}" destId="{64B54825-9D87-4843-9DC6-C427866130AB}" srcOrd="0" destOrd="0" parTransId="{028663F5-F758-460E-96DF-8A9C797CCC65}" sibTransId="{7A4AEA07-61D4-4EB5-8FCB-615C3A386B34}"/>
    <dgm:cxn modelId="{D0939D16-5880-40A9-84C5-49500630E18C}" type="presOf" srcId="{A01CBF8E-5A22-4DD5-8194-4B3C89ADEB35}" destId="{8B3AE4DD-F3D0-4110-996A-ADE30EB17DFC}" srcOrd="0" destOrd="1" presId="urn:microsoft.com/office/officeart/2005/8/layout/hList1"/>
    <dgm:cxn modelId="{BB5A8E26-3A8A-4BBD-97E3-05CA4ED70282}" srcId="{CBAFCAF5-7E25-4F55-8DCC-59F2A4290FB0}" destId="{A01CBF8E-5A22-4DD5-8194-4B3C89ADEB35}" srcOrd="1" destOrd="0" parTransId="{AA0F2517-2D61-443B-9225-6BAE1C7CD1FF}" sibTransId="{269E38C2-8776-4C64-A7A8-238D7474D863}"/>
    <dgm:cxn modelId="{440CE62D-8AD6-41B4-A7EA-31CB250A9F7B}" srcId="{CBAFCAF5-7E25-4F55-8DCC-59F2A4290FB0}" destId="{AC0C677E-1FB4-4A25-A9CB-7D70430D34B4}" srcOrd="3" destOrd="0" parTransId="{70F51485-D283-4629-B747-06888BB0ABFA}" sibTransId="{90ADFBFB-23DC-403E-BDEE-6B5842D23B67}"/>
    <dgm:cxn modelId="{C3A8BC30-7E80-4DB5-9444-A65BE83CD230}" srcId="{EA2F2E33-6A1D-4FD8-97FF-1984D8A13C78}" destId="{9C5A45BC-288F-42D9-B6A1-CDF862560882}" srcOrd="2" destOrd="0" parTransId="{F379AB8E-6F16-4FE7-A2B5-DBE89F0AA0D9}" sibTransId="{5F1FE473-3BDC-41F8-BE0A-E95EC75A00FB}"/>
    <dgm:cxn modelId="{1CBC2E35-3022-4725-9BC4-19B7085550B9}" srcId="{EA2F2E33-6A1D-4FD8-97FF-1984D8A13C78}" destId="{99D9B3C7-4F86-4737-9256-DBA299C5EBBB}" srcOrd="1" destOrd="0" parTransId="{A2FE2AD5-56D9-4225-A81D-917D719AA86D}" sibTransId="{220517C5-12D9-43AF-BB69-E14698E7FFA3}"/>
    <dgm:cxn modelId="{7A8FFE36-587F-4002-9E1E-8B81FD2ECD09}" type="presOf" srcId="{64B54825-9D87-4843-9DC6-C427866130AB}" destId="{E577B2D8-D560-4013-BB08-6AA467D31EB9}" srcOrd="0" destOrd="0" presId="urn:microsoft.com/office/officeart/2005/8/layout/hList1"/>
    <dgm:cxn modelId="{28A76C37-7507-4E5D-9D43-98FEFF345E5C}" type="presOf" srcId="{01D70EAE-CBC6-4B84-B92B-4B6DBC1DCBF4}" destId="{3F823B72-0E95-427B-9F59-9A4C2B4D4CE2}" srcOrd="0" destOrd="4" presId="urn:microsoft.com/office/officeart/2005/8/layout/hList1"/>
    <dgm:cxn modelId="{91C18F3A-1458-40AC-B0A7-456683F29895}" type="presOf" srcId="{18620D1E-CE1C-4A0E-8831-D679D44607AB}" destId="{AD300651-829A-41D5-8D8B-645A5F26B525}" srcOrd="0" destOrd="3" presId="urn:microsoft.com/office/officeart/2005/8/layout/hList1"/>
    <dgm:cxn modelId="{0068093D-AE8D-4489-A1C6-8CDFFC638DD7}" srcId="{6368B10A-6ED1-4FFD-9341-0F21BC246A46}" destId="{7E298BC1-7E92-4977-874A-3C476F889FE2}" srcOrd="4" destOrd="0" parTransId="{2D13810A-8AA7-4C2E-9300-25D2D8064CA1}" sibTransId="{6A5846D2-A15F-4A22-8878-A3D4AD06EE17}"/>
    <dgm:cxn modelId="{7B65B73F-F71F-4C93-A83D-9570B86AD922}" type="presOf" srcId="{97292C2A-8ED9-4579-BEDA-925268DD482F}" destId="{B1BC4C3C-FBD8-4EF5-B06B-F87271FA2B3A}" srcOrd="0" destOrd="0" presId="urn:microsoft.com/office/officeart/2005/8/layout/hList1"/>
    <dgm:cxn modelId="{EAE7815C-3F5E-4E1C-A59C-207EE31074D3}" srcId="{6368B10A-6ED1-4FFD-9341-0F21BC246A46}" destId="{1F56E524-D634-4268-BE63-6F0C2E107A65}" srcOrd="0" destOrd="0" parTransId="{ECC11B51-7CBF-4034-A877-95F9B3FCCBB6}" sibTransId="{487E3A97-3F16-4A11-9258-260E4E21DF7C}"/>
    <dgm:cxn modelId="{751D9661-044B-470E-86F4-5E19E0CE1B8C}" srcId="{6368B10A-6ED1-4FFD-9341-0F21BC246A46}" destId="{18620D1E-CE1C-4A0E-8831-D679D44607AB}" srcOrd="3" destOrd="0" parTransId="{07FBF5CF-9FB9-4FCF-9E4C-51130A965E2F}" sibTransId="{0FED19B7-FAD0-4824-B1AD-3EACF784ED83}"/>
    <dgm:cxn modelId="{DC2A2744-CF71-4D7A-817D-831651855A2A}" type="presOf" srcId="{BE286796-ABF4-47CA-826A-044DBD658D12}" destId="{3F823B72-0E95-427B-9F59-9A4C2B4D4CE2}" srcOrd="0" destOrd="3" presId="urn:microsoft.com/office/officeart/2005/8/layout/hList1"/>
    <dgm:cxn modelId="{D629316F-3E0C-42F2-A1B4-339AE0F570B7}" type="presOf" srcId="{EA2F2E33-6A1D-4FD8-97FF-1984D8A13C78}" destId="{E7A0AB2A-0506-4398-A107-DBF1B453D238}" srcOrd="0" destOrd="0" presId="urn:microsoft.com/office/officeart/2005/8/layout/hList1"/>
    <dgm:cxn modelId="{B1C3826F-78B7-40AC-B4C7-B237373D3328}" type="presOf" srcId="{1F7E5AF1-F484-474E-BDF4-63AFEBE80E5C}" destId="{3F823B72-0E95-427B-9F59-9A4C2B4D4CE2}" srcOrd="0" destOrd="0" presId="urn:microsoft.com/office/officeart/2005/8/layout/hList1"/>
    <dgm:cxn modelId="{98E36B51-28C3-4643-9AE6-832E7F8AFCA3}" srcId="{6368B10A-6ED1-4FFD-9341-0F21BC246A46}" destId="{177D1B2E-4633-451C-AF6F-58153028B14B}" srcOrd="1" destOrd="0" parTransId="{982CA9B3-5A4E-46AD-ADB4-C7331E5DE886}" sibTransId="{2BAA89EC-9D7C-4F0D-854B-F35C035FFD6B}"/>
    <dgm:cxn modelId="{B7A36A59-6AA7-402A-B751-98FE0E740DD3}" srcId="{C6057393-3E97-4970-91C6-0603DF174F2D}" destId="{6368B10A-6ED1-4FFD-9341-0F21BC246A46}" srcOrd="2" destOrd="0" parTransId="{21C735C4-3792-4DEA-A0DE-63421FEAB226}" sibTransId="{EEEB1588-2469-4A83-888D-D07FEEFCA4CD}"/>
    <dgm:cxn modelId="{79579E7A-08AC-4F33-8C75-AF19597281A1}" type="presOf" srcId="{99D9B3C7-4F86-4737-9256-DBA299C5EBBB}" destId="{3F823B72-0E95-427B-9F59-9A4C2B4D4CE2}" srcOrd="0" destOrd="1" presId="urn:microsoft.com/office/officeart/2005/8/layout/hList1"/>
    <dgm:cxn modelId="{D509147D-AEC2-49CF-83F6-FB777E6FE50A}" srcId="{EA2F2E33-6A1D-4FD8-97FF-1984D8A13C78}" destId="{1F7E5AF1-F484-474E-BDF4-63AFEBE80E5C}" srcOrd="0" destOrd="0" parTransId="{6B40CEC6-23D1-4BD5-8A5B-373987B886AD}" sibTransId="{D5137F64-3906-40E4-AF33-9D10B8F588BC}"/>
    <dgm:cxn modelId="{F1549E81-884F-4EEC-AA3A-DABA634F8FD7}" type="presOf" srcId="{1F56E524-D634-4268-BE63-6F0C2E107A65}" destId="{AD300651-829A-41D5-8D8B-645A5F26B525}" srcOrd="0" destOrd="0" presId="urn:microsoft.com/office/officeart/2005/8/layout/hList1"/>
    <dgm:cxn modelId="{1A469288-9947-4798-90AB-D61D73D5944D}" type="presOf" srcId="{AC0C677E-1FB4-4A25-A9CB-7D70430D34B4}" destId="{8B3AE4DD-F3D0-4110-996A-ADE30EB17DFC}" srcOrd="0" destOrd="3" presId="urn:microsoft.com/office/officeart/2005/8/layout/hList1"/>
    <dgm:cxn modelId="{F1BAFA89-6903-4C95-B06C-B91C7ADCE485}" type="presOf" srcId="{D3D217EF-6C15-4898-B970-4DCF4F9736A8}" destId="{8B3AE4DD-F3D0-4110-996A-ADE30EB17DFC}" srcOrd="0" destOrd="2" presId="urn:microsoft.com/office/officeart/2005/8/layout/hList1"/>
    <dgm:cxn modelId="{AFFFBA8B-A4D5-4C02-B77B-2210C6C7FFA8}" srcId="{C6057393-3E97-4970-91C6-0603DF174F2D}" destId="{CBAFCAF5-7E25-4F55-8DCC-59F2A4290FB0}" srcOrd="0" destOrd="0" parTransId="{5957EB2D-B694-4972-BF13-E7EDAF901805}" sibTransId="{DC1ACEEA-66FE-4CD4-8770-55B30FD97D34}"/>
    <dgm:cxn modelId="{4178DC93-4BB6-49CB-83E5-C05E5EE69682}" srcId="{C6057393-3E97-4970-91C6-0603DF174F2D}" destId="{97292C2A-8ED9-4579-BEDA-925268DD482F}" srcOrd="1" destOrd="0" parTransId="{D03BEC41-B703-4FAA-B31F-E5001EDFE7A2}" sibTransId="{7700D700-8160-4668-8AC6-3E47EC8073BE}"/>
    <dgm:cxn modelId="{E7C89797-DFDE-4BEE-B905-0A035419561D}" type="presOf" srcId="{9C5A45BC-288F-42D9-B6A1-CDF862560882}" destId="{3F823B72-0E95-427B-9F59-9A4C2B4D4CE2}" srcOrd="0" destOrd="2" presId="urn:microsoft.com/office/officeart/2005/8/layout/hList1"/>
    <dgm:cxn modelId="{E75E0A9B-A7D5-4236-B7E9-99945A6B0254}" type="presOf" srcId="{177D1B2E-4633-451C-AF6F-58153028B14B}" destId="{AD300651-829A-41D5-8D8B-645A5F26B525}" srcOrd="0" destOrd="1" presId="urn:microsoft.com/office/officeart/2005/8/layout/hList1"/>
    <dgm:cxn modelId="{83A0D39C-B2FB-48FD-B222-CA6E31603259}" srcId="{6368B10A-6ED1-4FFD-9341-0F21BC246A46}" destId="{49DC6EA9-6CB1-42A6-A7BA-4180B239264F}" srcOrd="2" destOrd="0" parTransId="{393537C4-CB39-4B8D-8790-08CA79F420FE}" sibTransId="{C148685D-564A-4530-B840-ED6B731C1099}"/>
    <dgm:cxn modelId="{8707E39F-847D-4247-AD7E-EB5385318598}" srcId="{CBAFCAF5-7E25-4F55-8DCC-59F2A4290FB0}" destId="{641790B2-0D26-49FB-9CF7-6F78D735D058}" srcOrd="0" destOrd="0" parTransId="{E6DDDC65-5A13-4403-BA4B-384A52C9024C}" sibTransId="{407405BD-E939-41DF-A2C4-ADE3048B4870}"/>
    <dgm:cxn modelId="{D8A8EBA0-C9C8-40E9-809C-99A558EF6958}" srcId="{CBAFCAF5-7E25-4F55-8DCC-59F2A4290FB0}" destId="{D3D217EF-6C15-4898-B970-4DCF4F9736A8}" srcOrd="2" destOrd="0" parTransId="{1F09CE85-5A62-4638-99A0-13A6FF5B798E}" sibTransId="{DDB9F92F-1B07-45DA-BF49-C631DACFDDBF}"/>
    <dgm:cxn modelId="{23A48FAA-0C2A-4554-A1F1-3BC745ABFECD}" srcId="{EA2F2E33-6A1D-4FD8-97FF-1984D8A13C78}" destId="{01D70EAE-CBC6-4B84-B92B-4B6DBC1DCBF4}" srcOrd="4" destOrd="0" parTransId="{9517D74C-372C-4002-B976-9D6B79EF3174}" sibTransId="{774C53FC-C61B-4478-8312-1C9C7C59F8D0}"/>
    <dgm:cxn modelId="{57B311B7-3F75-4C14-844F-DF510145114C}" type="presOf" srcId="{C6057393-3E97-4970-91C6-0603DF174F2D}" destId="{FA67D7DB-5A8F-4310-8820-10C8FB643AE4}" srcOrd="0" destOrd="0" presId="urn:microsoft.com/office/officeart/2005/8/layout/hList1"/>
    <dgm:cxn modelId="{52F706BA-9577-4EAE-8473-B267F02D3CD1}" srcId="{C6057393-3E97-4970-91C6-0603DF174F2D}" destId="{EA2F2E33-6A1D-4FD8-97FF-1984D8A13C78}" srcOrd="3" destOrd="0" parTransId="{83B96E82-0C74-40E6-8B76-A68500BB2211}" sibTransId="{1F72CEF5-B0D8-4F1F-A09C-1FF1D415D18F}"/>
    <dgm:cxn modelId="{10CE45C4-FE1A-4664-A7DD-3EE35FD9FFD0}" type="presOf" srcId="{7E298BC1-7E92-4977-874A-3C476F889FE2}" destId="{AD300651-829A-41D5-8D8B-645A5F26B525}" srcOrd="0" destOrd="4" presId="urn:microsoft.com/office/officeart/2005/8/layout/hList1"/>
    <dgm:cxn modelId="{C7B45AC6-AF54-4DEF-8406-7D527C8E0865}" type="presOf" srcId="{6368B10A-6ED1-4FFD-9341-0F21BC246A46}" destId="{F756268B-FDEA-4A95-A48C-E51AF1597F38}" srcOrd="0" destOrd="0" presId="urn:microsoft.com/office/officeart/2005/8/layout/hList1"/>
    <dgm:cxn modelId="{28CB75D6-8E91-4CED-8568-2FCE077AF087}" srcId="{EA2F2E33-6A1D-4FD8-97FF-1984D8A13C78}" destId="{BE286796-ABF4-47CA-826A-044DBD658D12}" srcOrd="3" destOrd="0" parTransId="{618361EA-8A5F-4632-AA1E-67B8F061E858}" sibTransId="{B7C8B79E-ADF2-4334-908B-CE4572C13877}"/>
    <dgm:cxn modelId="{33BB29DE-FC1A-4713-8EF9-98CC055F4ED1}" type="presOf" srcId="{CBAFCAF5-7E25-4F55-8DCC-59F2A4290FB0}" destId="{A397B574-C554-4C64-A7BF-C46257BE842B}" srcOrd="0" destOrd="0" presId="urn:microsoft.com/office/officeart/2005/8/layout/hList1"/>
    <dgm:cxn modelId="{7CB267F4-D458-4A8C-BA42-53D178155BA9}" type="presOf" srcId="{641790B2-0D26-49FB-9CF7-6F78D735D058}" destId="{8B3AE4DD-F3D0-4110-996A-ADE30EB17DFC}" srcOrd="0" destOrd="0" presId="urn:microsoft.com/office/officeart/2005/8/layout/hList1"/>
    <dgm:cxn modelId="{4CEFF9FB-3335-4F93-A27D-64A2088E8231}" type="presOf" srcId="{49DC6EA9-6CB1-42A6-A7BA-4180B239264F}" destId="{AD300651-829A-41D5-8D8B-645A5F26B525}" srcOrd="0" destOrd="2" presId="urn:microsoft.com/office/officeart/2005/8/layout/hList1"/>
    <dgm:cxn modelId="{957F9992-2DB7-4918-9214-E478F7B7B28A}" type="presParOf" srcId="{FA67D7DB-5A8F-4310-8820-10C8FB643AE4}" destId="{7D760AA4-0D0E-4C58-92C5-02A9B6FB07A7}" srcOrd="0" destOrd="0" presId="urn:microsoft.com/office/officeart/2005/8/layout/hList1"/>
    <dgm:cxn modelId="{03DA93DE-0ED7-4E79-B2F7-A41F741178B0}" type="presParOf" srcId="{7D760AA4-0D0E-4C58-92C5-02A9B6FB07A7}" destId="{A397B574-C554-4C64-A7BF-C46257BE842B}" srcOrd="0" destOrd="0" presId="urn:microsoft.com/office/officeart/2005/8/layout/hList1"/>
    <dgm:cxn modelId="{A8478105-15C9-4F61-A3C6-7F84F2DC51E9}" type="presParOf" srcId="{7D760AA4-0D0E-4C58-92C5-02A9B6FB07A7}" destId="{8B3AE4DD-F3D0-4110-996A-ADE30EB17DFC}" srcOrd="1" destOrd="0" presId="urn:microsoft.com/office/officeart/2005/8/layout/hList1"/>
    <dgm:cxn modelId="{D8AA8D94-13BA-47D3-AA20-72C79E913CCE}" type="presParOf" srcId="{FA67D7DB-5A8F-4310-8820-10C8FB643AE4}" destId="{3B709CE4-3F50-414D-BEDA-4E797E4F2B69}" srcOrd="1" destOrd="0" presId="urn:microsoft.com/office/officeart/2005/8/layout/hList1"/>
    <dgm:cxn modelId="{155C7D4B-05AE-4E69-ADBD-21CCDFB1C9ED}" type="presParOf" srcId="{FA67D7DB-5A8F-4310-8820-10C8FB643AE4}" destId="{58EA834E-77BA-4019-A8D0-3D329FB6DB75}" srcOrd="2" destOrd="0" presId="urn:microsoft.com/office/officeart/2005/8/layout/hList1"/>
    <dgm:cxn modelId="{9C9282A5-78EF-4565-8694-DBF497896A96}" type="presParOf" srcId="{58EA834E-77BA-4019-A8D0-3D329FB6DB75}" destId="{B1BC4C3C-FBD8-4EF5-B06B-F87271FA2B3A}" srcOrd="0" destOrd="0" presId="urn:microsoft.com/office/officeart/2005/8/layout/hList1"/>
    <dgm:cxn modelId="{9E070C8B-23A6-46A5-B951-C972FA7AA3F7}" type="presParOf" srcId="{58EA834E-77BA-4019-A8D0-3D329FB6DB75}" destId="{E577B2D8-D560-4013-BB08-6AA467D31EB9}" srcOrd="1" destOrd="0" presId="urn:microsoft.com/office/officeart/2005/8/layout/hList1"/>
    <dgm:cxn modelId="{1E0172CF-BF56-4565-8830-DC6E7DB5AD4C}" type="presParOf" srcId="{FA67D7DB-5A8F-4310-8820-10C8FB643AE4}" destId="{D3DFC9BA-F992-48D7-8260-7CBCD5FC327C}" srcOrd="3" destOrd="0" presId="urn:microsoft.com/office/officeart/2005/8/layout/hList1"/>
    <dgm:cxn modelId="{5D04C7B0-BE1B-4876-BE63-45AA319107CF}" type="presParOf" srcId="{FA67D7DB-5A8F-4310-8820-10C8FB643AE4}" destId="{EFB4566A-9849-49CF-A827-92C506D594E5}" srcOrd="4" destOrd="0" presId="urn:microsoft.com/office/officeart/2005/8/layout/hList1"/>
    <dgm:cxn modelId="{D6207108-FF7F-4865-889E-42005A093FC8}" type="presParOf" srcId="{EFB4566A-9849-49CF-A827-92C506D594E5}" destId="{F756268B-FDEA-4A95-A48C-E51AF1597F38}" srcOrd="0" destOrd="0" presId="urn:microsoft.com/office/officeart/2005/8/layout/hList1"/>
    <dgm:cxn modelId="{F07617EF-9A68-4BB3-8118-3BAA0EBAB86F}" type="presParOf" srcId="{EFB4566A-9849-49CF-A827-92C506D594E5}" destId="{AD300651-829A-41D5-8D8B-645A5F26B525}" srcOrd="1" destOrd="0" presId="urn:microsoft.com/office/officeart/2005/8/layout/hList1"/>
    <dgm:cxn modelId="{B0B46662-C69E-4D6A-8687-202976926D6E}" type="presParOf" srcId="{FA67D7DB-5A8F-4310-8820-10C8FB643AE4}" destId="{D808150B-2D09-47FA-8B61-4CE94CDCE0B5}" srcOrd="5" destOrd="0" presId="urn:microsoft.com/office/officeart/2005/8/layout/hList1"/>
    <dgm:cxn modelId="{053D562C-9F78-4805-9611-D7F43C4D807D}" type="presParOf" srcId="{FA67D7DB-5A8F-4310-8820-10C8FB643AE4}" destId="{7E0340AE-C4E3-4FF0-B17C-BB61F265BA73}" srcOrd="6" destOrd="0" presId="urn:microsoft.com/office/officeart/2005/8/layout/hList1"/>
    <dgm:cxn modelId="{CB53FA9E-F57F-47CC-8C74-BD8AD696663F}" type="presParOf" srcId="{7E0340AE-C4E3-4FF0-B17C-BB61F265BA73}" destId="{E7A0AB2A-0506-4398-A107-DBF1B453D238}" srcOrd="0" destOrd="0" presId="urn:microsoft.com/office/officeart/2005/8/layout/hList1"/>
    <dgm:cxn modelId="{F15F3B6B-06B4-4EA1-A8D1-6BDCD06DE433}" type="presParOf" srcId="{7E0340AE-C4E3-4FF0-B17C-BB61F265BA73}" destId="{3F823B72-0E95-427B-9F59-9A4C2B4D4C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B574-C554-4C64-A7BF-C46257BE842B}">
      <dsp:nvSpPr>
        <dsp:cNvPr id="0" name=""/>
        <dsp:cNvSpPr/>
      </dsp:nvSpPr>
      <dsp:spPr>
        <a:xfrm>
          <a:off x="13658" y="0"/>
          <a:ext cx="2280658" cy="577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段江飞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（组长）</a:t>
          </a:r>
        </a:p>
      </dsp:txBody>
      <dsp:txXfrm>
        <a:off x="13658" y="0"/>
        <a:ext cx="2280658" cy="577151"/>
      </dsp:txXfrm>
    </dsp:sp>
    <dsp:sp modelId="{8B3AE4DD-F3D0-4110-996A-ADE30EB17DFC}">
      <dsp:nvSpPr>
        <dsp:cNvPr id="0" name=""/>
        <dsp:cNvSpPr/>
      </dsp:nvSpPr>
      <dsp:spPr>
        <a:xfrm>
          <a:off x="13658" y="577151"/>
          <a:ext cx="2280658" cy="3451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提出方案：对可能的三元组分类（失败），对句子的序列标注，然后根据标注进行规则匹配</a:t>
          </a:r>
          <a:endParaRPr lang="zh-CN" altLang="en-US" sz="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400" kern="12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实现</a:t>
          </a:r>
          <a:r>
            <a:rPr lang="en-US" altLang="zh-CN" sz="1400" kern="12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LSTM+Softmax</a:t>
          </a: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对可能的三元组分类进行一次失败的尝试</a:t>
          </a:r>
          <a:endParaRPr lang="zh-CN" altLang="en-US" sz="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编写代码：</a:t>
          </a:r>
          <a:r>
            <a:rPr lang="en-US" altLang="zh-CN" sz="1400" kern="12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实</a:t>
          </a:r>
          <a:r>
            <a:rPr lang="en-US" altLang="zh-CN" sz="1400" kern="12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BiLSTM+Softmax</a:t>
          </a:r>
          <a:r>
            <a:rPr lang="en-US" altLang="zh-CN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/CRF</a:t>
          </a: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搭建网络部分</a:t>
          </a:r>
          <a:r>
            <a:rPr lang="en-US" altLang="zh-CN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,</a:t>
          </a:r>
          <a:r>
            <a:rPr lang="zh-CN" altLang="en-US" sz="1400" kern="1200" baseline="0" dirty="0">
              <a:latin typeface="微软雅黑" panose="020B0503020204020204" pitchFamily="34" charset="-122"/>
              <a:ea typeface="微软雅黑" panose="020B0503020204020204" pitchFamily="34" charset="-122"/>
            </a:rPr>
            <a:t>最终采用</a:t>
          </a:r>
          <a:r>
            <a:rPr lang="en-US" altLang="zh-CN" sz="1400" kern="1200" baseline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WordEmbeddings+BiLSTM+CRF</a:t>
          </a:r>
          <a:endParaRPr lang="zh-CN" altLang="en-US" sz="1400" kern="1200" baseline="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规则匹配：编写代码</a:t>
          </a:r>
          <a:endParaRPr lang="zh-CN" altLang="en-US" sz="7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58" y="577151"/>
        <a:ext cx="2280658" cy="3451151"/>
      </dsp:txXfrm>
    </dsp:sp>
    <dsp:sp modelId="{B1BC4C3C-FBD8-4EF5-B06B-F87271FA2B3A}">
      <dsp:nvSpPr>
        <dsp:cNvPr id="0" name=""/>
        <dsp:cNvSpPr/>
      </dsp:nvSpPr>
      <dsp:spPr>
        <a:xfrm>
          <a:off x="2613609" y="0"/>
          <a:ext cx="2280658" cy="577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zh-CN" altLang="en-US" sz="2000" kern="1200" dirty="0"/>
            <a:t>唐铎月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3609" y="0"/>
        <a:ext cx="2280658" cy="577151"/>
      </dsp:txXfrm>
    </dsp:sp>
    <dsp:sp modelId="{E577B2D8-D560-4013-BB08-6AA467D31EB9}">
      <dsp:nvSpPr>
        <dsp:cNvPr id="0" name=""/>
        <dsp:cNvSpPr/>
      </dsp:nvSpPr>
      <dsp:spPr>
        <a:xfrm>
          <a:off x="2613609" y="577151"/>
          <a:ext cx="2280658" cy="3451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未联系上，未参与大作业</a:t>
          </a:r>
        </a:p>
      </dsp:txBody>
      <dsp:txXfrm>
        <a:off x="2613609" y="577151"/>
        <a:ext cx="2280658" cy="3451151"/>
      </dsp:txXfrm>
    </dsp:sp>
    <dsp:sp modelId="{F756268B-FDEA-4A95-A48C-E51AF1597F38}">
      <dsp:nvSpPr>
        <dsp:cNvPr id="0" name=""/>
        <dsp:cNvSpPr/>
      </dsp:nvSpPr>
      <dsp:spPr>
        <a:xfrm>
          <a:off x="5213559" y="0"/>
          <a:ext cx="2280658" cy="577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钟 赟</a:t>
          </a:r>
        </a:p>
      </dsp:txBody>
      <dsp:txXfrm>
        <a:off x="5213559" y="0"/>
        <a:ext cx="2280658" cy="577151"/>
      </dsp:txXfrm>
    </dsp:sp>
    <dsp:sp modelId="{AD300651-829A-41D5-8D8B-645A5F26B525}">
      <dsp:nvSpPr>
        <dsp:cNvPr id="0" name=""/>
        <dsp:cNvSpPr/>
      </dsp:nvSpPr>
      <dsp:spPr>
        <a:xfrm>
          <a:off x="5213559" y="577151"/>
          <a:ext cx="2280658" cy="3451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查阅资料：双向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制作：模型思路部分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代码编写：实现规则匹配部分（后来未采用）</a:t>
          </a:r>
          <a:endParaRPr lang="zh-CN" altLang="en-US" sz="1400" u="sng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后期调参：尝试了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0.003, 0.03, 0.1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三种学习率，最终选择效果最好的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0.003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后期调参：尝试后选择</a:t>
          </a: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n_hidden_units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Embedding_size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都采用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150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3559" y="577151"/>
        <a:ext cx="2280658" cy="3451151"/>
      </dsp:txXfrm>
    </dsp:sp>
    <dsp:sp modelId="{E7A0AB2A-0506-4398-A107-DBF1B453D238}">
      <dsp:nvSpPr>
        <dsp:cNvPr id="0" name=""/>
        <dsp:cNvSpPr/>
      </dsp:nvSpPr>
      <dsp:spPr>
        <a:xfrm>
          <a:off x="7813509" y="0"/>
          <a:ext cx="2280658" cy="577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潘澳旋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13509" y="0"/>
        <a:ext cx="2280658" cy="577151"/>
      </dsp:txXfrm>
    </dsp:sp>
    <dsp:sp modelId="{3F823B72-0E95-427B-9F59-9A4C2B4D4CE2}">
      <dsp:nvSpPr>
        <dsp:cNvPr id="0" name=""/>
        <dsp:cNvSpPr/>
      </dsp:nvSpPr>
      <dsp:spPr>
        <a:xfrm>
          <a:off x="7813509" y="577151"/>
          <a:ext cx="2280658" cy="34511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查阅资料：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LSTM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实现和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的实现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后期调参：尝试不同的梯度下降算法和学习率，最终采用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Adam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和学习率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0.003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PPT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制作：规则匹配部分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代码编写：实现规则匹配部分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代码编写：尝试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K-fold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交叉验证</a:t>
          </a:r>
        </a:p>
      </dsp:txBody>
      <dsp:txXfrm>
        <a:off x="7813509" y="577151"/>
        <a:ext cx="2280658" cy="345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8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7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7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C02B-8F77-4843-A45C-A25A7DF486D0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D292CC-A27C-4BC2-B3D9-10038B84FDE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DD84A-7A40-4F8B-A858-F43ECFF7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388" y="887569"/>
            <a:ext cx="9774221" cy="2541431"/>
          </a:xfrm>
        </p:spPr>
        <p:txBody>
          <a:bodyPr/>
          <a:lstStyle/>
          <a:p>
            <a:r>
              <a:rPr lang="zh-CN" altLang="en-US" dirty="0"/>
              <a:t>人工智能基础</a:t>
            </a:r>
            <a:r>
              <a:rPr lang="en-US" altLang="zh-CN" dirty="0"/>
              <a:t>-PROJECT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EF7DD-59DC-404F-B392-8230AFA5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段江飞  钟 赟 潘澳旋 唐铎月</a:t>
            </a:r>
          </a:p>
        </p:txBody>
      </p:sp>
    </p:spTree>
    <p:extLst>
      <p:ext uri="{BB962C8B-B14F-4D97-AF65-F5344CB8AC3E}">
        <p14:creationId xmlns:p14="http://schemas.microsoft.com/office/powerpoint/2010/main" val="163361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8172-C007-47FD-AD22-790E74A3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9" y="26601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网络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9B1751-FD45-48C3-9579-A6B684281A1E}"/>
              </a:ext>
            </a:extLst>
          </p:cNvPr>
          <p:cNvSpPr/>
          <p:nvPr/>
        </p:nvSpPr>
        <p:spPr>
          <a:xfrm>
            <a:off x="3851802" y="6271395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C5E62F-9D61-45B1-809D-5FF32AF05F29}"/>
              </a:ext>
            </a:extLst>
          </p:cNvPr>
          <p:cNvSpPr/>
          <p:nvPr/>
        </p:nvSpPr>
        <p:spPr>
          <a:xfrm>
            <a:off x="5576972" y="6284647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528EC5-B130-42C6-B0A4-6971E6CE42D6}"/>
              </a:ext>
            </a:extLst>
          </p:cNvPr>
          <p:cNvSpPr/>
          <p:nvPr/>
        </p:nvSpPr>
        <p:spPr>
          <a:xfrm>
            <a:off x="7125243" y="6271396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FD8B4B-4768-4CEA-BCC9-08F38FC8F3FB}"/>
              </a:ext>
            </a:extLst>
          </p:cNvPr>
          <p:cNvSpPr/>
          <p:nvPr/>
        </p:nvSpPr>
        <p:spPr>
          <a:xfrm>
            <a:off x="8740864" y="6271394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1E220D-6116-4B63-9F9F-670631BA82EB}"/>
              </a:ext>
            </a:extLst>
          </p:cNvPr>
          <p:cNvSpPr/>
          <p:nvPr/>
        </p:nvSpPr>
        <p:spPr>
          <a:xfrm>
            <a:off x="10317826" y="6284647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B05CE38-FCB3-4F11-90B7-5A55EBC693A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149150" y="6026232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54C4865-8331-4176-BF33-361D57ADA845}"/>
              </a:ext>
            </a:extLst>
          </p:cNvPr>
          <p:cNvSpPr/>
          <p:nvPr/>
        </p:nvSpPr>
        <p:spPr>
          <a:xfrm>
            <a:off x="3638944" y="4295580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x11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58627B-D5E8-4E89-9894-1D6F8718A21B}"/>
              </a:ext>
            </a:extLst>
          </p:cNvPr>
          <p:cNvSpPr/>
          <p:nvPr/>
        </p:nvSpPr>
        <p:spPr>
          <a:xfrm>
            <a:off x="3665450" y="4966062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601458-EBA7-4326-878F-DDDFE5A5987F}"/>
              </a:ext>
            </a:extLst>
          </p:cNvPr>
          <p:cNvSpPr/>
          <p:nvPr/>
        </p:nvSpPr>
        <p:spPr>
          <a:xfrm>
            <a:off x="3696089" y="5561166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x1m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CCB359-82B3-4222-BC7D-BD7DB103EDB0}"/>
              </a:ext>
            </a:extLst>
          </p:cNvPr>
          <p:cNvSpPr/>
          <p:nvPr/>
        </p:nvSpPr>
        <p:spPr>
          <a:xfrm>
            <a:off x="10157147" y="4295580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xn1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7B5B1F-D17B-49D9-843E-98D5AF8733E3}"/>
              </a:ext>
            </a:extLst>
          </p:cNvPr>
          <p:cNvSpPr/>
          <p:nvPr/>
        </p:nvSpPr>
        <p:spPr>
          <a:xfrm>
            <a:off x="10183653" y="4966062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47961BF-07C6-424B-A071-E1A0F916F4EB}"/>
              </a:ext>
            </a:extLst>
          </p:cNvPr>
          <p:cNvSpPr/>
          <p:nvPr/>
        </p:nvSpPr>
        <p:spPr>
          <a:xfrm>
            <a:off x="10214292" y="5561166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xnm</a:t>
            </a:r>
            <a:endParaRPr lang="en-US" altLang="zh-CN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AA08A28-086B-461D-82BB-E338873E93E3}"/>
              </a:ext>
            </a:extLst>
          </p:cNvPr>
          <p:cNvSpPr/>
          <p:nvPr/>
        </p:nvSpPr>
        <p:spPr>
          <a:xfrm>
            <a:off x="8503991" y="4295580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B7F48F-9000-4FA6-BFFE-8B5D861C0ED6}"/>
              </a:ext>
            </a:extLst>
          </p:cNvPr>
          <p:cNvSpPr/>
          <p:nvPr/>
        </p:nvSpPr>
        <p:spPr>
          <a:xfrm>
            <a:off x="8530497" y="4966062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5EB2A16-0A5B-4B61-B9B5-BD9CA2CB9A4A}"/>
              </a:ext>
            </a:extLst>
          </p:cNvPr>
          <p:cNvSpPr/>
          <p:nvPr/>
        </p:nvSpPr>
        <p:spPr>
          <a:xfrm>
            <a:off x="8561136" y="5561166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3E76551-4BD6-455E-92AC-364112F513EE}"/>
              </a:ext>
            </a:extLst>
          </p:cNvPr>
          <p:cNvSpPr/>
          <p:nvPr/>
        </p:nvSpPr>
        <p:spPr>
          <a:xfrm>
            <a:off x="6875956" y="4295580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x31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A02BF5-BCCC-46EF-BC69-5C7323C8852F}"/>
              </a:ext>
            </a:extLst>
          </p:cNvPr>
          <p:cNvSpPr/>
          <p:nvPr/>
        </p:nvSpPr>
        <p:spPr>
          <a:xfrm>
            <a:off x="6902462" y="4966062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886231-F157-4EDE-AA48-8713EEC6619F}"/>
              </a:ext>
            </a:extLst>
          </p:cNvPr>
          <p:cNvSpPr/>
          <p:nvPr/>
        </p:nvSpPr>
        <p:spPr>
          <a:xfrm>
            <a:off x="6933101" y="5561166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x3m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7500E03-EDFF-4C59-A312-B1ECCE429EEC}"/>
              </a:ext>
            </a:extLst>
          </p:cNvPr>
          <p:cNvSpPr/>
          <p:nvPr/>
        </p:nvSpPr>
        <p:spPr>
          <a:xfrm>
            <a:off x="5326444" y="4295580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x21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3EB8845-B878-4FED-9001-5A0983B2D0F5}"/>
              </a:ext>
            </a:extLst>
          </p:cNvPr>
          <p:cNvSpPr/>
          <p:nvPr/>
        </p:nvSpPr>
        <p:spPr>
          <a:xfrm>
            <a:off x="5352950" y="4966062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C62252D-B790-4AB6-A841-E39AC8BE4558}"/>
              </a:ext>
            </a:extLst>
          </p:cNvPr>
          <p:cNvSpPr/>
          <p:nvPr/>
        </p:nvSpPr>
        <p:spPr>
          <a:xfrm>
            <a:off x="5383589" y="5561166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x2m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41EEDB-E836-47EF-9A44-DDEF5651FEAD}"/>
              </a:ext>
            </a:extLst>
          </p:cNvPr>
          <p:cNvCxnSpPr/>
          <p:nvPr/>
        </p:nvCxnSpPr>
        <p:spPr>
          <a:xfrm flipH="1" flipV="1">
            <a:off x="5860218" y="6039484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5AA247-74F3-46A7-86C3-157B8E8393B6}"/>
              </a:ext>
            </a:extLst>
          </p:cNvPr>
          <p:cNvCxnSpPr/>
          <p:nvPr/>
        </p:nvCxnSpPr>
        <p:spPr>
          <a:xfrm flipH="1" flipV="1">
            <a:off x="7435772" y="6022915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1C6FCCE-C8D2-4656-89F8-FDF2E57C081C}"/>
              </a:ext>
            </a:extLst>
          </p:cNvPr>
          <p:cNvCxnSpPr/>
          <p:nvPr/>
        </p:nvCxnSpPr>
        <p:spPr>
          <a:xfrm flipH="1" flipV="1">
            <a:off x="9034077" y="6022913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5F2659-8607-45DA-BAF1-F6A900C4EE09}"/>
              </a:ext>
            </a:extLst>
          </p:cNvPr>
          <p:cNvCxnSpPr/>
          <p:nvPr/>
        </p:nvCxnSpPr>
        <p:spPr>
          <a:xfrm flipH="1" flipV="1">
            <a:off x="10614346" y="6012978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B8ED3665-D7FD-4968-925F-997945ED3091}"/>
              </a:ext>
            </a:extLst>
          </p:cNvPr>
          <p:cNvSpPr/>
          <p:nvPr/>
        </p:nvSpPr>
        <p:spPr>
          <a:xfrm>
            <a:off x="3359828" y="4539917"/>
            <a:ext cx="213849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4A2C99-2CF7-4695-970A-80DC9F8B8B1E}"/>
              </a:ext>
            </a:extLst>
          </p:cNvPr>
          <p:cNvSpPr/>
          <p:nvPr/>
        </p:nvSpPr>
        <p:spPr>
          <a:xfrm>
            <a:off x="4448150" y="3313263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23EF34-6A94-4481-8F38-20429D99AB74}"/>
              </a:ext>
            </a:extLst>
          </p:cNvPr>
          <p:cNvCxnSpPr>
            <a:stCxn id="11" idx="0"/>
            <a:endCxn id="31" idx="2"/>
          </p:cNvCxnSpPr>
          <p:nvPr/>
        </p:nvCxnSpPr>
        <p:spPr>
          <a:xfrm flipV="1">
            <a:off x="4096143" y="3959306"/>
            <a:ext cx="809206" cy="3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7196463-AEDB-4C3F-BB11-480219F24C5F}"/>
              </a:ext>
            </a:extLst>
          </p:cNvPr>
          <p:cNvSpPr/>
          <p:nvPr/>
        </p:nvSpPr>
        <p:spPr>
          <a:xfrm>
            <a:off x="6135650" y="3313263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BE1B83-81D7-44FE-AFFE-908C9632A3DC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V="1">
            <a:off x="5783643" y="3959306"/>
            <a:ext cx="809206" cy="3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DD5811E-7252-47CF-9401-95EE6C4A5E57}"/>
              </a:ext>
            </a:extLst>
          </p:cNvPr>
          <p:cNvSpPr/>
          <p:nvPr/>
        </p:nvSpPr>
        <p:spPr>
          <a:xfrm>
            <a:off x="7692596" y="3313263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D957128-23D4-4482-B562-D9BD13C1A684}"/>
              </a:ext>
            </a:extLst>
          </p:cNvPr>
          <p:cNvCxnSpPr>
            <a:cxnSpLocks/>
            <a:stCxn id="20" idx="0"/>
            <a:endCxn id="36" idx="2"/>
          </p:cNvCxnSpPr>
          <p:nvPr/>
        </p:nvCxnSpPr>
        <p:spPr>
          <a:xfrm flipV="1">
            <a:off x="7333155" y="3959306"/>
            <a:ext cx="816640" cy="3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E699C30-0BE7-43A0-BDBB-3F4EC8294A9E}"/>
              </a:ext>
            </a:extLst>
          </p:cNvPr>
          <p:cNvSpPr/>
          <p:nvPr/>
        </p:nvSpPr>
        <p:spPr>
          <a:xfrm>
            <a:off x="9313197" y="3313263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9E553-04FA-4B4F-8E46-907DA8489AD8}"/>
              </a:ext>
            </a:extLst>
          </p:cNvPr>
          <p:cNvCxnSpPr>
            <a:cxnSpLocks/>
            <a:stCxn id="17" idx="0"/>
            <a:endCxn id="38" idx="2"/>
          </p:cNvCxnSpPr>
          <p:nvPr/>
        </p:nvCxnSpPr>
        <p:spPr>
          <a:xfrm flipV="1">
            <a:off x="8961190" y="3959306"/>
            <a:ext cx="809206" cy="3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59E8C1B-BD01-4571-B394-4B151B343E23}"/>
              </a:ext>
            </a:extLst>
          </p:cNvPr>
          <p:cNvSpPr/>
          <p:nvPr/>
        </p:nvSpPr>
        <p:spPr>
          <a:xfrm>
            <a:off x="10970958" y="3313263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754951-5F3A-4D38-9981-FD7959BFA94E}"/>
              </a:ext>
            </a:extLst>
          </p:cNvPr>
          <p:cNvCxnSpPr>
            <a:cxnSpLocks/>
            <a:stCxn id="14" idx="0"/>
            <a:endCxn id="40" idx="2"/>
          </p:cNvCxnSpPr>
          <p:nvPr/>
        </p:nvCxnSpPr>
        <p:spPr>
          <a:xfrm flipV="1">
            <a:off x="10614346" y="3959306"/>
            <a:ext cx="813811" cy="33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5D42129-01A8-4C92-9494-B2B2F028E5B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5362548" y="3636285"/>
            <a:ext cx="77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D0B53C-E8C3-4DD2-A4FF-3B9060937B3D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050048" y="3636285"/>
            <a:ext cx="64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3BF49BA-C3AE-4F42-AEF8-1E5D2EADE9E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624790" y="3636285"/>
            <a:ext cx="688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FA0AC4-5E7F-46DD-983F-72B87C6FD26B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10227595" y="3636285"/>
            <a:ext cx="743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735BE554-5C84-44B0-AEB1-66CEC92108C3}"/>
              </a:ext>
            </a:extLst>
          </p:cNvPr>
          <p:cNvSpPr/>
          <p:nvPr/>
        </p:nvSpPr>
        <p:spPr>
          <a:xfrm>
            <a:off x="3476968" y="2543742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625C3A-D66E-4C07-B692-8B4F4E19B54C}"/>
              </a:ext>
            </a:extLst>
          </p:cNvPr>
          <p:cNvSpPr/>
          <p:nvPr/>
        </p:nvSpPr>
        <p:spPr>
          <a:xfrm>
            <a:off x="5164468" y="2543742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C02EF11-AD79-49FD-AFBE-F6E2F2BE7044}"/>
              </a:ext>
            </a:extLst>
          </p:cNvPr>
          <p:cNvSpPr/>
          <p:nvPr/>
        </p:nvSpPr>
        <p:spPr>
          <a:xfrm>
            <a:off x="6721414" y="2543742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B16C63-C956-406E-8819-4EFE29C0A0B0}"/>
              </a:ext>
            </a:extLst>
          </p:cNvPr>
          <p:cNvSpPr/>
          <p:nvPr/>
        </p:nvSpPr>
        <p:spPr>
          <a:xfrm>
            <a:off x="8342015" y="2543742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39C6C13-5AB2-4F53-9C53-FBA08584C0CE}"/>
              </a:ext>
            </a:extLst>
          </p:cNvPr>
          <p:cNvSpPr/>
          <p:nvPr/>
        </p:nvSpPr>
        <p:spPr>
          <a:xfrm>
            <a:off x="9999776" y="2543742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8F146E8-85B7-43D5-B974-3ED4B3D81D1E}"/>
              </a:ext>
            </a:extLst>
          </p:cNvPr>
          <p:cNvCxnSpPr>
            <a:stCxn id="60" idx="1"/>
            <a:endCxn id="59" idx="3"/>
          </p:cNvCxnSpPr>
          <p:nvPr/>
        </p:nvCxnSpPr>
        <p:spPr>
          <a:xfrm flipH="1">
            <a:off x="9256413" y="2866764"/>
            <a:ext cx="743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4159654-98C1-43C7-84F4-8EE4BE1F1817}"/>
              </a:ext>
            </a:extLst>
          </p:cNvPr>
          <p:cNvCxnSpPr>
            <a:stCxn id="59" idx="1"/>
            <a:endCxn id="58" idx="3"/>
          </p:cNvCxnSpPr>
          <p:nvPr/>
        </p:nvCxnSpPr>
        <p:spPr>
          <a:xfrm flipH="1">
            <a:off x="7635812" y="2866764"/>
            <a:ext cx="706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ED01CFD-AD1F-484F-B41A-6028B4E3DEDC}"/>
              </a:ext>
            </a:extLst>
          </p:cNvPr>
          <p:cNvCxnSpPr>
            <a:stCxn id="58" idx="1"/>
            <a:endCxn id="57" idx="3"/>
          </p:cNvCxnSpPr>
          <p:nvPr/>
        </p:nvCxnSpPr>
        <p:spPr>
          <a:xfrm flipH="1">
            <a:off x="6078866" y="2866764"/>
            <a:ext cx="642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C2B592D-D077-4A0B-99D0-DBAD820A50BA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4391366" y="2866764"/>
            <a:ext cx="773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22F6857-F2B1-47F6-B62E-B91FD158689C}"/>
              </a:ext>
            </a:extLst>
          </p:cNvPr>
          <p:cNvCxnSpPr>
            <a:stCxn id="11" idx="0"/>
            <a:endCxn id="56" idx="2"/>
          </p:cNvCxnSpPr>
          <p:nvPr/>
        </p:nvCxnSpPr>
        <p:spPr>
          <a:xfrm flipH="1" flipV="1">
            <a:off x="3934167" y="3189785"/>
            <a:ext cx="161976" cy="11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7380C52-D94F-4B8C-A02C-D591719B3CFA}"/>
              </a:ext>
            </a:extLst>
          </p:cNvPr>
          <p:cNvCxnSpPr>
            <a:stCxn id="23" idx="0"/>
            <a:endCxn id="57" idx="2"/>
          </p:cNvCxnSpPr>
          <p:nvPr/>
        </p:nvCxnSpPr>
        <p:spPr>
          <a:xfrm flipH="1" flipV="1">
            <a:off x="5621667" y="3189785"/>
            <a:ext cx="161976" cy="11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E128005-25E9-4191-8083-3F14E27FC56B}"/>
              </a:ext>
            </a:extLst>
          </p:cNvPr>
          <p:cNvCxnSpPr>
            <a:stCxn id="20" idx="0"/>
            <a:endCxn id="58" idx="2"/>
          </p:cNvCxnSpPr>
          <p:nvPr/>
        </p:nvCxnSpPr>
        <p:spPr>
          <a:xfrm flipH="1" flipV="1">
            <a:off x="7178613" y="3189785"/>
            <a:ext cx="154542" cy="11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7C4513B-D657-4B97-927A-503FC30A6985}"/>
              </a:ext>
            </a:extLst>
          </p:cNvPr>
          <p:cNvCxnSpPr>
            <a:stCxn id="17" idx="0"/>
            <a:endCxn id="59" idx="2"/>
          </p:cNvCxnSpPr>
          <p:nvPr/>
        </p:nvCxnSpPr>
        <p:spPr>
          <a:xfrm flipH="1" flipV="1">
            <a:off x="8799214" y="3189785"/>
            <a:ext cx="161976" cy="11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1CB753E-4552-4BCF-993D-F292E8E8DA7E}"/>
              </a:ext>
            </a:extLst>
          </p:cNvPr>
          <p:cNvCxnSpPr>
            <a:stCxn id="14" idx="0"/>
            <a:endCxn id="60" idx="2"/>
          </p:cNvCxnSpPr>
          <p:nvPr/>
        </p:nvCxnSpPr>
        <p:spPr>
          <a:xfrm flipH="1" flipV="1">
            <a:off x="10456975" y="3189785"/>
            <a:ext cx="157371" cy="11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1665FF3-1EBD-498D-B9D0-F026E6CBFF64}"/>
              </a:ext>
            </a:extLst>
          </p:cNvPr>
          <p:cNvSpPr/>
          <p:nvPr/>
        </p:nvSpPr>
        <p:spPr>
          <a:xfrm>
            <a:off x="3420684" y="1332671"/>
            <a:ext cx="1088322" cy="773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0C77430-8736-4EF2-B32A-CFFAC7E697B7}"/>
              </a:ext>
            </a:extLst>
          </p:cNvPr>
          <p:cNvSpPr/>
          <p:nvPr/>
        </p:nvSpPr>
        <p:spPr>
          <a:xfrm>
            <a:off x="5103196" y="1326468"/>
            <a:ext cx="1088322" cy="773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F9CCA5F-F57B-460F-B755-36C9691BFB1C}"/>
              </a:ext>
            </a:extLst>
          </p:cNvPr>
          <p:cNvSpPr/>
          <p:nvPr/>
        </p:nvSpPr>
        <p:spPr>
          <a:xfrm>
            <a:off x="6653153" y="1336986"/>
            <a:ext cx="1088322" cy="773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h3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EFBEE7-0FCD-4D4C-A859-A2AF59F08298}"/>
              </a:ext>
            </a:extLst>
          </p:cNvPr>
          <p:cNvSpPr/>
          <p:nvPr/>
        </p:nvSpPr>
        <p:spPr>
          <a:xfrm>
            <a:off x="8248890" y="1326468"/>
            <a:ext cx="1088322" cy="773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DFC6690-697C-4A42-A77E-9D52E099B120}"/>
              </a:ext>
            </a:extLst>
          </p:cNvPr>
          <p:cNvSpPr/>
          <p:nvPr/>
        </p:nvSpPr>
        <p:spPr>
          <a:xfrm>
            <a:off x="9983223" y="1336986"/>
            <a:ext cx="1088322" cy="773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h4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E4C979E-C58A-4DA1-A23A-1C138B168D3F}"/>
              </a:ext>
            </a:extLst>
          </p:cNvPr>
          <p:cNvCxnSpPr>
            <a:stCxn id="56" idx="0"/>
            <a:endCxn id="97" idx="4"/>
          </p:cNvCxnSpPr>
          <p:nvPr/>
        </p:nvCxnSpPr>
        <p:spPr>
          <a:xfrm flipV="1">
            <a:off x="3934167" y="2105921"/>
            <a:ext cx="30678" cy="43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6004A13-8BCC-4679-811C-8B99A5B2CDBF}"/>
              </a:ext>
            </a:extLst>
          </p:cNvPr>
          <p:cNvCxnSpPr>
            <a:cxnSpLocks/>
            <a:stCxn id="31" idx="0"/>
            <a:endCxn id="97" idx="4"/>
          </p:cNvCxnSpPr>
          <p:nvPr/>
        </p:nvCxnSpPr>
        <p:spPr>
          <a:xfrm flipH="1" flipV="1">
            <a:off x="3964845" y="2105921"/>
            <a:ext cx="940504" cy="120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7C97FC3-82BF-4698-9E09-5EE506265457}"/>
              </a:ext>
            </a:extLst>
          </p:cNvPr>
          <p:cNvCxnSpPr>
            <a:stCxn id="57" idx="0"/>
            <a:endCxn id="98" idx="4"/>
          </p:cNvCxnSpPr>
          <p:nvPr/>
        </p:nvCxnSpPr>
        <p:spPr>
          <a:xfrm flipV="1">
            <a:off x="5621667" y="2099718"/>
            <a:ext cx="25690" cy="4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34EDE64-43C8-42DE-B8F4-61838C7A6378}"/>
              </a:ext>
            </a:extLst>
          </p:cNvPr>
          <p:cNvCxnSpPr>
            <a:stCxn id="34" idx="0"/>
            <a:endCxn id="98" idx="4"/>
          </p:cNvCxnSpPr>
          <p:nvPr/>
        </p:nvCxnSpPr>
        <p:spPr>
          <a:xfrm flipH="1" flipV="1">
            <a:off x="5647357" y="2099718"/>
            <a:ext cx="945492" cy="12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F496466-8CA8-4C7A-AAAD-02DAC862A28A}"/>
              </a:ext>
            </a:extLst>
          </p:cNvPr>
          <p:cNvCxnSpPr>
            <a:stCxn id="58" idx="0"/>
            <a:endCxn id="99" idx="4"/>
          </p:cNvCxnSpPr>
          <p:nvPr/>
        </p:nvCxnSpPr>
        <p:spPr>
          <a:xfrm flipV="1">
            <a:off x="7178613" y="2110236"/>
            <a:ext cx="18701" cy="43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F96109E-7174-401F-AA6F-BB50602E06CD}"/>
              </a:ext>
            </a:extLst>
          </p:cNvPr>
          <p:cNvCxnSpPr>
            <a:stCxn id="36" idx="0"/>
            <a:endCxn id="99" idx="4"/>
          </p:cNvCxnSpPr>
          <p:nvPr/>
        </p:nvCxnSpPr>
        <p:spPr>
          <a:xfrm flipH="1" flipV="1">
            <a:off x="7197314" y="2110236"/>
            <a:ext cx="952481" cy="120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7D1C99F-FC42-4BA9-BF45-246FD3C73207}"/>
              </a:ext>
            </a:extLst>
          </p:cNvPr>
          <p:cNvCxnSpPr>
            <a:stCxn id="59" idx="0"/>
            <a:endCxn id="100" idx="4"/>
          </p:cNvCxnSpPr>
          <p:nvPr/>
        </p:nvCxnSpPr>
        <p:spPr>
          <a:xfrm flipH="1" flipV="1">
            <a:off x="8793051" y="2099718"/>
            <a:ext cx="6163" cy="4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FFB7FDF-E187-4715-859E-6A804802D24C}"/>
              </a:ext>
            </a:extLst>
          </p:cNvPr>
          <p:cNvCxnSpPr>
            <a:stCxn id="38" idx="0"/>
            <a:endCxn id="100" idx="4"/>
          </p:cNvCxnSpPr>
          <p:nvPr/>
        </p:nvCxnSpPr>
        <p:spPr>
          <a:xfrm flipH="1" flipV="1">
            <a:off x="8793051" y="2099718"/>
            <a:ext cx="977345" cy="12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AC7C761-B293-4493-8F66-68DDC78E3EF5}"/>
              </a:ext>
            </a:extLst>
          </p:cNvPr>
          <p:cNvCxnSpPr>
            <a:stCxn id="60" idx="0"/>
            <a:endCxn id="101" idx="4"/>
          </p:cNvCxnSpPr>
          <p:nvPr/>
        </p:nvCxnSpPr>
        <p:spPr>
          <a:xfrm flipV="1">
            <a:off x="10456975" y="2110236"/>
            <a:ext cx="70409" cy="43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14F943B-8753-4FA4-A9FC-F79FC618AAA0}"/>
              </a:ext>
            </a:extLst>
          </p:cNvPr>
          <p:cNvCxnSpPr>
            <a:stCxn id="40" idx="0"/>
            <a:endCxn id="101" idx="4"/>
          </p:cNvCxnSpPr>
          <p:nvPr/>
        </p:nvCxnSpPr>
        <p:spPr>
          <a:xfrm flipH="1" flipV="1">
            <a:off x="10527384" y="2110236"/>
            <a:ext cx="900773" cy="120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89037996-4071-4273-928C-3C7458FEA5B6}"/>
              </a:ext>
            </a:extLst>
          </p:cNvPr>
          <p:cNvSpPr/>
          <p:nvPr/>
        </p:nvSpPr>
        <p:spPr>
          <a:xfrm>
            <a:off x="3518862" y="313377"/>
            <a:ext cx="7062372" cy="6453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r>
              <a:rPr lang="en-US" altLang="zh-CN" dirty="0"/>
              <a:t>/CRF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0BD285B6-429E-44CE-BDC0-04A38E9660A5}"/>
              </a:ext>
            </a:extLst>
          </p:cNvPr>
          <p:cNvCxnSpPr/>
          <p:nvPr/>
        </p:nvCxnSpPr>
        <p:spPr>
          <a:xfrm flipV="1">
            <a:off x="7197314" y="958722"/>
            <a:ext cx="0" cy="2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EB28C93-F614-4808-A463-AF9EF782D386}"/>
              </a:ext>
            </a:extLst>
          </p:cNvPr>
          <p:cNvSpPr txBox="1"/>
          <p:nvPr/>
        </p:nvSpPr>
        <p:spPr>
          <a:xfrm>
            <a:off x="192060" y="4875429"/>
            <a:ext cx="319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Word Embeddings</a:t>
            </a:r>
          </a:p>
          <a:p>
            <a:r>
              <a:rPr lang="zh-CN" altLang="en-US" dirty="0"/>
              <a:t>（</a:t>
            </a:r>
            <a:r>
              <a:rPr lang="en-US" altLang="zh-CN" dirty="0" err="1"/>
              <a:t>n_features,embedding_size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6969E95-758B-4D89-A917-7CE8BA009D43}"/>
              </a:ext>
            </a:extLst>
          </p:cNvPr>
          <p:cNvSpPr txBox="1"/>
          <p:nvPr/>
        </p:nvSpPr>
        <p:spPr>
          <a:xfrm>
            <a:off x="192060" y="2926398"/>
            <a:ext cx="322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</a:t>
            </a:r>
            <a:r>
              <a:rPr lang="en-US" altLang="zh-CN" dirty="0" err="1"/>
              <a:t>BiLSTM</a:t>
            </a:r>
            <a:endParaRPr lang="en-US" altLang="zh-CN" dirty="0"/>
          </a:p>
          <a:p>
            <a:r>
              <a:rPr lang="en-US" altLang="zh-CN" dirty="0"/>
              <a:t>(n_features,2*</a:t>
            </a:r>
            <a:r>
              <a:rPr lang="en-US" altLang="zh-CN" dirty="0" err="1"/>
              <a:t>embedding_size</a:t>
            </a:r>
            <a:r>
              <a:rPr lang="en-US" altLang="zh-CN" dirty="0"/>
              <a:t>)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CE2681-F7E2-4F3B-8B57-93A71465372F}"/>
              </a:ext>
            </a:extLst>
          </p:cNvPr>
          <p:cNvSpPr txBox="1"/>
          <p:nvPr/>
        </p:nvSpPr>
        <p:spPr>
          <a:xfrm>
            <a:off x="894817" y="1528106"/>
            <a:ext cx="23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Hidden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n_features,n_classes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CB178-974B-471E-A405-17EA24D3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规则匹配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43CEB-40E6-4E56-AA8D-8635D395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根据出现在最后结果的三元组中的</a:t>
            </a:r>
            <a:r>
              <a:rPr lang="en-US" altLang="zh-CN" dirty="0"/>
              <a:t>times</a:t>
            </a:r>
            <a:r>
              <a:rPr lang="zh-CN" altLang="en-US" dirty="0"/>
              <a:t>，</a:t>
            </a:r>
            <a:r>
              <a:rPr lang="en-US" altLang="zh-CN" dirty="0"/>
              <a:t>attributes</a:t>
            </a:r>
            <a:r>
              <a:rPr lang="zh-CN" altLang="en-US" dirty="0"/>
              <a:t>和</a:t>
            </a:r>
            <a:r>
              <a:rPr lang="en-US" altLang="zh-CN" dirty="0"/>
              <a:t>values</a:t>
            </a:r>
            <a:r>
              <a:rPr lang="zh-CN" altLang="en-US" dirty="0"/>
              <a:t>组合出预测的三元组</a:t>
            </a:r>
            <a:endParaRPr lang="en-US" altLang="zh-CN" dirty="0"/>
          </a:p>
          <a:p>
            <a:r>
              <a:rPr lang="zh-CN" altLang="en-US" dirty="0"/>
              <a:t>具体规则</a:t>
            </a:r>
            <a:r>
              <a:rPr lang="en-US" altLang="zh-CN" dirty="0"/>
              <a:t>(0,1,2</a:t>
            </a:r>
            <a:r>
              <a:rPr lang="zh-CN" altLang="en-US" dirty="0"/>
              <a:t>分别代表</a:t>
            </a:r>
            <a:r>
              <a:rPr lang="en-US" altLang="zh-CN" dirty="0"/>
              <a:t>times, attributes, values)</a:t>
            </a:r>
          </a:p>
          <a:p>
            <a:pPr lvl="1"/>
            <a:r>
              <a:rPr lang="en-US" altLang="zh-CN" dirty="0"/>
              <a:t>0001222</a:t>
            </a:r>
          </a:p>
          <a:p>
            <a:pPr lvl="1"/>
            <a:r>
              <a:rPr lang="en-US" altLang="zh-CN" dirty="0"/>
              <a:t>00012221222</a:t>
            </a:r>
          </a:p>
          <a:p>
            <a:pPr lvl="1"/>
            <a:r>
              <a:rPr lang="en-US" altLang="zh-CN" dirty="0"/>
              <a:t>012012</a:t>
            </a:r>
          </a:p>
          <a:p>
            <a:pPr lvl="1"/>
            <a:r>
              <a:rPr lang="en-US" altLang="zh-CN" dirty="0"/>
              <a:t>00112222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74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D799-C48F-4565-9476-D873E88D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规则匹配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D9CB8-B747-4779-8C6F-61FB1E50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先将对应的有效的</a:t>
            </a:r>
            <a:r>
              <a:rPr lang="en-US" altLang="zh-CN" dirty="0"/>
              <a:t>times</a:t>
            </a:r>
            <a:r>
              <a:rPr lang="zh-CN" altLang="en-US" dirty="0"/>
              <a:t>，</a:t>
            </a:r>
            <a:r>
              <a:rPr lang="en-US" altLang="zh-CN" dirty="0"/>
              <a:t>attributes</a:t>
            </a:r>
            <a:r>
              <a:rPr lang="zh-CN" altLang="en-US" dirty="0"/>
              <a:t>和</a:t>
            </a:r>
            <a:r>
              <a:rPr lang="en-US" altLang="zh-CN" dirty="0"/>
              <a:t>values</a:t>
            </a:r>
            <a:r>
              <a:rPr lang="zh-CN" altLang="en-US" dirty="0"/>
              <a:t>用</a:t>
            </a:r>
            <a:r>
              <a:rPr lang="en-US" altLang="zh-CN" dirty="0"/>
              <a:t>0,1,2</a:t>
            </a:r>
            <a:r>
              <a:rPr lang="zh-CN" altLang="en-US" dirty="0"/>
              <a:t>表示，然后将这些按</a:t>
            </a:r>
            <a:r>
              <a:rPr lang="en-US" altLang="zh-CN" dirty="0"/>
              <a:t>indexes</a:t>
            </a:r>
            <a:r>
              <a:rPr lang="zh-CN" altLang="en-US" dirty="0"/>
              <a:t>从小到大排序</a:t>
            </a:r>
            <a:endParaRPr lang="en-US" altLang="zh-CN" dirty="0"/>
          </a:p>
          <a:p>
            <a:r>
              <a:rPr lang="zh-CN" altLang="en-US" dirty="0"/>
              <a:t>分别将</a:t>
            </a:r>
            <a:r>
              <a:rPr lang="en-US" altLang="zh-CN" dirty="0"/>
              <a:t>0,1,2</a:t>
            </a:r>
            <a:r>
              <a:rPr lang="zh-CN" altLang="en-US" dirty="0"/>
              <a:t>读入一个</a:t>
            </a:r>
            <a:r>
              <a:rPr lang="en-US" altLang="zh-CN" dirty="0"/>
              <a:t>list</a:t>
            </a:r>
            <a:r>
              <a:rPr lang="zh-CN" altLang="en-US" dirty="0"/>
              <a:t>，遇到被</a:t>
            </a:r>
            <a:r>
              <a:rPr lang="en-US" altLang="zh-CN" dirty="0"/>
              <a:t>1,2</a:t>
            </a:r>
            <a:r>
              <a:rPr lang="zh-CN" altLang="en-US" dirty="0"/>
              <a:t>分隔的</a:t>
            </a:r>
            <a:r>
              <a:rPr lang="en-US" altLang="zh-CN" dirty="0"/>
              <a:t>0</a:t>
            </a:r>
            <a:r>
              <a:rPr lang="zh-CN" altLang="en-US" dirty="0"/>
              <a:t>时停止，然后检查</a:t>
            </a:r>
            <a:r>
              <a:rPr lang="en-US" altLang="zh-CN" dirty="0" err="1"/>
              <a:t>len</a:t>
            </a:r>
            <a:r>
              <a:rPr lang="en-US" altLang="zh-CN" dirty="0"/>
              <a:t>(times)*</a:t>
            </a:r>
            <a:r>
              <a:rPr lang="en-US" altLang="zh-CN" dirty="0" err="1"/>
              <a:t>len</a:t>
            </a:r>
            <a:r>
              <a:rPr lang="en-US" altLang="zh-CN" dirty="0"/>
              <a:t>(attributes) </a:t>
            </a:r>
            <a:r>
              <a:rPr lang="zh-CN" altLang="en-US" dirty="0"/>
              <a:t>和 </a:t>
            </a:r>
            <a:r>
              <a:rPr lang="en-US" altLang="zh-CN" dirty="0" err="1"/>
              <a:t>len</a:t>
            </a:r>
            <a:r>
              <a:rPr lang="en-US" altLang="zh-CN" dirty="0"/>
              <a:t>(values)</a:t>
            </a:r>
            <a:r>
              <a:rPr lang="zh-CN" altLang="en-US" dirty="0"/>
              <a:t>，如果相等，说明可以组成有效三元组，否则不可以组成</a:t>
            </a:r>
            <a:endParaRPr lang="en-US" altLang="zh-CN" dirty="0"/>
          </a:p>
          <a:p>
            <a:r>
              <a:rPr lang="zh-CN" altLang="en-US" dirty="0"/>
              <a:t>可以组成有效三元组，那么就按照</a:t>
            </a:r>
            <a:r>
              <a:rPr lang="en-US" altLang="zh-CN" dirty="0"/>
              <a:t>0001222,00111222222</a:t>
            </a:r>
            <a:r>
              <a:rPr lang="zh-CN" altLang="en-US" dirty="0"/>
              <a:t>进行匹配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F13264-62F9-4FF8-9AB5-23682B653348}"/>
              </a:ext>
            </a:extLst>
          </p:cNvPr>
          <p:cNvSpPr/>
          <p:nvPr/>
        </p:nvSpPr>
        <p:spPr>
          <a:xfrm>
            <a:off x="1451579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730BB-E9DD-4CD3-9391-8F7C967992A5}"/>
              </a:ext>
            </a:extLst>
          </p:cNvPr>
          <p:cNvSpPr/>
          <p:nvPr/>
        </p:nvSpPr>
        <p:spPr>
          <a:xfrm>
            <a:off x="1898374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F0FD21-1BB0-4695-920F-7C5ACC368F24}"/>
              </a:ext>
            </a:extLst>
          </p:cNvPr>
          <p:cNvSpPr/>
          <p:nvPr/>
        </p:nvSpPr>
        <p:spPr>
          <a:xfrm>
            <a:off x="2345169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6F1B39-3748-44D2-89CF-F92802173497}"/>
              </a:ext>
            </a:extLst>
          </p:cNvPr>
          <p:cNvSpPr/>
          <p:nvPr/>
        </p:nvSpPr>
        <p:spPr>
          <a:xfrm>
            <a:off x="2791964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D02CA-CBE6-422A-85D4-E36BA410538E}"/>
              </a:ext>
            </a:extLst>
          </p:cNvPr>
          <p:cNvSpPr/>
          <p:nvPr/>
        </p:nvSpPr>
        <p:spPr>
          <a:xfrm>
            <a:off x="3228820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292530-4237-48C4-B326-465092921A51}"/>
              </a:ext>
            </a:extLst>
          </p:cNvPr>
          <p:cNvSpPr/>
          <p:nvPr/>
        </p:nvSpPr>
        <p:spPr>
          <a:xfrm>
            <a:off x="3675615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C8A7A-2391-4895-B69E-9C24CD4A4E54}"/>
              </a:ext>
            </a:extLst>
          </p:cNvPr>
          <p:cNvSpPr/>
          <p:nvPr/>
        </p:nvSpPr>
        <p:spPr>
          <a:xfrm>
            <a:off x="4112471" y="522798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F21B3E7-3465-4DA1-9111-5511D927C7F1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5400000" flipH="1" flipV="1">
            <a:off x="2345169" y="4557791"/>
            <a:ext cx="12700" cy="1340385"/>
          </a:xfrm>
          <a:prstGeom prst="curved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235BE7AE-CA9A-46C9-9619-63308133E78F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3233790" y="5009555"/>
            <a:ext cx="12700" cy="436856"/>
          </a:xfrm>
          <a:prstGeom prst="curvedConnector3">
            <a:avLst>
              <a:gd name="adj1" fmla="val 1486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2DD09EC-DDB9-4B92-8BC6-F5EEA0724EB9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2568567" y="4781188"/>
            <a:ext cx="12700" cy="893590"/>
          </a:xfrm>
          <a:prstGeom prst="curvedConnector3">
            <a:avLst>
              <a:gd name="adj1" fmla="val 281739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7323AA71-C7AF-40A9-AB47-307A8759A508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3457187" y="4786158"/>
            <a:ext cx="12700" cy="883651"/>
          </a:xfrm>
          <a:prstGeom prst="curvedConnector3">
            <a:avLst>
              <a:gd name="adj1" fmla="val 27391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D970E8F2-1D2D-4EB9-8A6F-CEBA09DA9377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5400000" flipH="1" flipV="1">
            <a:off x="2791964" y="5004586"/>
            <a:ext cx="12700" cy="446795"/>
          </a:xfrm>
          <a:prstGeom prst="curvedConnector3">
            <a:avLst>
              <a:gd name="adj1" fmla="val 4069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11AC1B1D-8123-431E-8BB0-B1A54AB8982A}"/>
              </a:ext>
            </a:extLst>
          </p:cNvPr>
          <p:cNvCxnSpPr>
            <a:stCxn id="7" idx="0"/>
            <a:endCxn id="10" idx="0"/>
          </p:cNvCxnSpPr>
          <p:nvPr/>
        </p:nvCxnSpPr>
        <p:spPr>
          <a:xfrm rot="5400000" flipH="1" flipV="1">
            <a:off x="3675615" y="4567730"/>
            <a:ext cx="12700" cy="1320507"/>
          </a:xfrm>
          <a:prstGeom prst="curvedConnector3">
            <a:avLst>
              <a:gd name="adj1" fmla="val 4147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06C3C2F-11CB-4F20-9084-131A83A30C5D}"/>
              </a:ext>
            </a:extLst>
          </p:cNvPr>
          <p:cNvSpPr/>
          <p:nvPr/>
        </p:nvSpPr>
        <p:spPr>
          <a:xfrm>
            <a:off x="5192005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535DE1-0158-4458-968E-D30CF48E4D92}"/>
              </a:ext>
            </a:extLst>
          </p:cNvPr>
          <p:cNvSpPr/>
          <p:nvPr/>
        </p:nvSpPr>
        <p:spPr>
          <a:xfrm>
            <a:off x="5638800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BB1A60-8036-49A3-9040-A75C6A01E12F}"/>
              </a:ext>
            </a:extLst>
          </p:cNvPr>
          <p:cNvSpPr/>
          <p:nvPr/>
        </p:nvSpPr>
        <p:spPr>
          <a:xfrm>
            <a:off x="6085595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93824E1-E6AF-473A-BABE-A79CD7717EB5}"/>
              </a:ext>
            </a:extLst>
          </p:cNvPr>
          <p:cNvSpPr/>
          <p:nvPr/>
        </p:nvSpPr>
        <p:spPr>
          <a:xfrm>
            <a:off x="6532390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ADB16E8-9537-4DA6-88B7-D725CD5DF44F}"/>
              </a:ext>
            </a:extLst>
          </p:cNvPr>
          <p:cNvSpPr/>
          <p:nvPr/>
        </p:nvSpPr>
        <p:spPr>
          <a:xfrm>
            <a:off x="6969246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740360-3826-447A-8A74-7A49ED829884}"/>
              </a:ext>
            </a:extLst>
          </p:cNvPr>
          <p:cNvSpPr/>
          <p:nvPr/>
        </p:nvSpPr>
        <p:spPr>
          <a:xfrm>
            <a:off x="7416041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42E7721-8BEA-4A38-B50F-28CCB26A1315}"/>
              </a:ext>
            </a:extLst>
          </p:cNvPr>
          <p:cNvSpPr/>
          <p:nvPr/>
        </p:nvSpPr>
        <p:spPr>
          <a:xfrm>
            <a:off x="7852897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8B8B8001-03AD-4367-9503-CF9424C3781A}"/>
              </a:ext>
            </a:extLst>
          </p:cNvPr>
          <p:cNvCxnSpPr>
            <a:cxnSpLocks/>
            <a:stCxn id="31" idx="0"/>
            <a:endCxn id="34" idx="0"/>
          </p:cNvCxnSpPr>
          <p:nvPr/>
        </p:nvCxnSpPr>
        <p:spPr>
          <a:xfrm rot="5400000" flipH="1" flipV="1">
            <a:off x="6085595" y="4564141"/>
            <a:ext cx="12700" cy="1340385"/>
          </a:xfrm>
          <a:prstGeom prst="curvedConnector3">
            <a:avLst>
              <a:gd name="adj1" fmla="val 52434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620C1E7C-072C-4C81-9DA6-A81826FC40E9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6308993" y="4787538"/>
            <a:ext cx="12700" cy="893590"/>
          </a:xfrm>
          <a:prstGeom prst="curvedConnector3">
            <a:avLst>
              <a:gd name="adj1" fmla="val 4147835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EEE2820-4CA3-4DE5-8C1D-949B6332F3A4}"/>
              </a:ext>
            </a:extLst>
          </p:cNvPr>
          <p:cNvCxnSpPr>
            <a:cxnSpLocks/>
            <a:stCxn id="34" idx="0"/>
            <a:endCxn id="44" idx="0"/>
          </p:cNvCxnSpPr>
          <p:nvPr/>
        </p:nvCxnSpPr>
        <p:spPr>
          <a:xfrm rot="5400000" flipH="1" flipV="1">
            <a:off x="7637796" y="4352325"/>
            <a:ext cx="12700" cy="1764016"/>
          </a:xfrm>
          <a:prstGeom prst="curvedConnector3">
            <a:avLst>
              <a:gd name="adj1" fmla="val 3991307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5DF70827-A1B3-4CAE-A524-44F6C27478B4}"/>
              </a:ext>
            </a:extLst>
          </p:cNvPr>
          <p:cNvCxnSpPr>
            <a:cxnSpLocks/>
            <a:stCxn id="34" idx="0"/>
            <a:endCxn id="37" idx="0"/>
          </p:cNvCxnSpPr>
          <p:nvPr/>
        </p:nvCxnSpPr>
        <p:spPr>
          <a:xfrm rot="5400000" flipH="1" flipV="1">
            <a:off x="7416041" y="4574080"/>
            <a:ext cx="12700" cy="1320507"/>
          </a:xfrm>
          <a:prstGeom prst="curvedConnector3">
            <a:avLst>
              <a:gd name="adj1" fmla="val 4773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E3B5990-44C7-464B-A1E3-E3E05F94C219}"/>
              </a:ext>
            </a:extLst>
          </p:cNvPr>
          <p:cNvSpPr/>
          <p:nvPr/>
        </p:nvSpPr>
        <p:spPr>
          <a:xfrm>
            <a:off x="8296406" y="5234333"/>
            <a:ext cx="446795" cy="4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0DC9F241-76B2-439D-BDFF-90F80E3D488D}"/>
              </a:ext>
            </a:extLst>
          </p:cNvPr>
          <p:cNvCxnSpPr>
            <a:stCxn id="31" idx="2"/>
            <a:endCxn id="33" idx="2"/>
          </p:cNvCxnSpPr>
          <p:nvPr/>
        </p:nvCxnSpPr>
        <p:spPr>
          <a:xfrm rot="16200000" flipH="1">
            <a:off x="5862198" y="5187878"/>
            <a:ext cx="12700" cy="893590"/>
          </a:xfrm>
          <a:prstGeom prst="curvedConnector3">
            <a:avLst>
              <a:gd name="adj1" fmla="val 35217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EEC0BC1-4E3D-43BC-98E6-D6D819549039}"/>
              </a:ext>
            </a:extLst>
          </p:cNvPr>
          <p:cNvCxnSpPr>
            <a:cxnSpLocks/>
            <a:stCxn id="33" idx="2"/>
            <a:endCxn id="36" idx="2"/>
          </p:cNvCxnSpPr>
          <p:nvPr/>
        </p:nvCxnSpPr>
        <p:spPr>
          <a:xfrm rot="16200000" flipH="1">
            <a:off x="6974216" y="4969450"/>
            <a:ext cx="12700" cy="1330446"/>
          </a:xfrm>
          <a:prstGeom prst="curvedConnector3">
            <a:avLst>
              <a:gd name="adj1" fmla="val 180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41C45422-B26B-45E2-9EF6-6252E80C22C9}"/>
              </a:ext>
            </a:extLst>
          </p:cNvPr>
          <p:cNvCxnSpPr>
            <a:stCxn id="32" idx="2"/>
            <a:endCxn id="33" idx="2"/>
          </p:cNvCxnSpPr>
          <p:nvPr/>
        </p:nvCxnSpPr>
        <p:spPr>
          <a:xfrm rot="16200000" flipH="1">
            <a:off x="6085595" y="5411275"/>
            <a:ext cx="12700" cy="446795"/>
          </a:xfrm>
          <a:prstGeom prst="curvedConnector3">
            <a:avLst>
              <a:gd name="adj1" fmla="val 180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2D28486-79DB-4669-A199-62AEE661DE86}"/>
              </a:ext>
            </a:extLst>
          </p:cNvPr>
          <p:cNvCxnSpPr>
            <a:cxnSpLocks/>
            <a:stCxn id="33" idx="2"/>
            <a:endCxn id="35" idx="2"/>
          </p:cNvCxnSpPr>
          <p:nvPr/>
        </p:nvCxnSpPr>
        <p:spPr>
          <a:xfrm rot="16200000" flipH="1">
            <a:off x="6750818" y="5192847"/>
            <a:ext cx="12700" cy="883651"/>
          </a:xfrm>
          <a:prstGeom prst="curvedConnector3">
            <a:avLst>
              <a:gd name="adj1" fmla="val 35217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0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D799-C48F-4565-9476-D873E88D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规则匹配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D9CB8-B747-4779-8C6F-61FB1E50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在给定的真实标签下，这个规则匹配的正确率极高，只错了一个句子</a:t>
            </a:r>
            <a:endParaRPr lang="en-US" altLang="zh-CN" dirty="0"/>
          </a:p>
          <a:p>
            <a:r>
              <a:rPr lang="zh-CN" altLang="en-US" dirty="0"/>
              <a:t>错误句子的类型：</a:t>
            </a:r>
            <a:r>
              <a:rPr lang="en-US" altLang="zh-CN" dirty="0"/>
              <a:t>20101</a:t>
            </a:r>
          </a:p>
          <a:p>
            <a:r>
              <a:rPr lang="en-US" altLang="zh-CN" dirty="0"/>
              <a:t>sentence': '</a:t>
            </a:r>
            <a:r>
              <a:rPr lang="zh-CN" altLang="en-US" dirty="0"/>
              <a:t>由于</a:t>
            </a:r>
            <a:r>
              <a:rPr lang="en-US" altLang="zh-CN" dirty="0"/>
              <a:t>2012</a:t>
            </a:r>
            <a:r>
              <a:rPr lang="zh-CN" altLang="en-US" dirty="0"/>
              <a:t>年至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(2012</a:t>
            </a:r>
            <a:r>
              <a:rPr lang="zh-CN" altLang="en-US" dirty="0"/>
              <a:t>年、</a:t>
            </a:r>
            <a:r>
              <a:rPr lang="en-US" altLang="zh-CN" dirty="0"/>
              <a:t>2013</a:t>
            </a:r>
            <a:r>
              <a:rPr lang="zh-CN" altLang="en-US" dirty="0"/>
              <a:t>年、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公司业务发展情况良好，</a:t>
            </a:r>
            <a:r>
              <a:rPr lang="zh-CN" altLang="en-US" b="1" dirty="0">
                <a:solidFill>
                  <a:srgbClr val="FF0000"/>
                </a:solidFill>
              </a:rPr>
              <a:t>总资产</a:t>
            </a:r>
            <a:r>
              <a:rPr lang="zh-CN" altLang="en-US" dirty="0"/>
              <a:t>规模呈稳步上升趋势，由</a:t>
            </a:r>
            <a:r>
              <a:rPr lang="en-US" altLang="zh-CN" b="1" dirty="0">
                <a:solidFill>
                  <a:srgbClr val="FF0000"/>
                </a:solidFill>
              </a:rPr>
              <a:t>2012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31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1,731.46</a:t>
            </a:r>
            <a:r>
              <a:rPr lang="zh-CN" altLang="en-US" b="1" dirty="0">
                <a:solidFill>
                  <a:srgbClr val="FF0000"/>
                </a:solidFill>
              </a:rPr>
              <a:t>亿元</a:t>
            </a:r>
            <a:r>
              <a:rPr lang="zh-CN" altLang="en-US" dirty="0"/>
              <a:t>增长至</a:t>
            </a:r>
            <a:r>
              <a:rPr lang="en-US" altLang="zh-CN" b="1" dirty="0">
                <a:solidFill>
                  <a:srgbClr val="FF0000"/>
                </a:solidFill>
              </a:rPr>
              <a:t>2014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31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2,432.94</a:t>
            </a:r>
            <a:r>
              <a:rPr lang="zh-CN" altLang="en-US" b="1" dirty="0">
                <a:solidFill>
                  <a:srgbClr val="FF0000"/>
                </a:solidFill>
              </a:rPr>
              <a:t>亿元</a:t>
            </a:r>
            <a:r>
              <a:rPr lang="zh-CN" altLang="en-US" dirty="0"/>
              <a:t>，年复合增长率为</a:t>
            </a:r>
            <a:r>
              <a:rPr lang="en-US" altLang="zh-CN" dirty="0"/>
              <a:t>18.54%</a:t>
            </a:r>
            <a:r>
              <a:rPr lang="zh-CN" altLang="en-US" dirty="0"/>
              <a:t>。</a:t>
            </a:r>
            <a:r>
              <a:rPr lang="en-US" altLang="zh-CN" dirty="0"/>
              <a:t>’,</a:t>
            </a:r>
          </a:p>
          <a:p>
            <a:r>
              <a:rPr lang="zh-CN" altLang="en-US" dirty="0"/>
              <a:t>训练集的</a:t>
            </a:r>
            <a:r>
              <a:rPr lang="en-US" altLang="zh-CN" dirty="0"/>
              <a:t>3000</a:t>
            </a:r>
            <a:r>
              <a:rPr lang="zh-CN" altLang="en-US" dirty="0"/>
              <a:t>个句子其他的都能正确匹配（训练集样本种类还是比较单一）</a:t>
            </a:r>
          </a:p>
        </p:txBody>
      </p:sp>
    </p:spTree>
    <p:extLst>
      <p:ext uri="{BB962C8B-B14F-4D97-AF65-F5344CB8AC3E}">
        <p14:creationId xmlns:p14="http://schemas.microsoft.com/office/powerpoint/2010/main" val="172535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E112-2ACC-455D-9658-4275ECB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or CRF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2CA67-8160-42F4-9019-EEF5D7A0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最后一层如果接</a:t>
            </a:r>
            <a:r>
              <a:rPr lang="en-US" altLang="zh-CN" dirty="0" err="1"/>
              <a:t>softmax</a:t>
            </a:r>
            <a:r>
              <a:rPr lang="zh-CN" altLang="en-US" dirty="0"/>
              <a:t>就是直接依据当前的信息进行分类，而</a:t>
            </a:r>
            <a:r>
              <a:rPr lang="en-US" altLang="zh-CN" dirty="0"/>
              <a:t>CRF</a:t>
            </a:r>
            <a:r>
              <a:rPr lang="zh-CN" altLang="en-US" dirty="0"/>
              <a:t>会考虑前后的转移信息，因此感觉上会更可靠一些</a:t>
            </a:r>
            <a:endParaRPr lang="en-US" altLang="zh-CN" dirty="0"/>
          </a:p>
          <a:p>
            <a:r>
              <a:rPr lang="zh-CN" altLang="en-US" dirty="0"/>
              <a:t>经过验证发现，在验证集上</a:t>
            </a:r>
            <a:r>
              <a:rPr lang="en-US" altLang="zh-CN" dirty="0" err="1"/>
              <a:t>softmax</a:t>
            </a:r>
            <a:r>
              <a:rPr lang="zh-CN" altLang="en-US" dirty="0"/>
              <a:t>的</a:t>
            </a:r>
            <a:r>
              <a:rPr lang="en-US" altLang="zh-CN" dirty="0"/>
              <a:t>F1</a:t>
            </a:r>
            <a:r>
              <a:rPr lang="zh-CN" altLang="en-US" dirty="0"/>
              <a:t>比</a:t>
            </a:r>
            <a:r>
              <a:rPr lang="en-US" altLang="zh-CN" dirty="0"/>
              <a:t>CRF</a:t>
            </a:r>
            <a:r>
              <a:rPr lang="zh-CN" altLang="en-US" dirty="0"/>
              <a:t>的</a:t>
            </a:r>
            <a:r>
              <a:rPr lang="en-US" altLang="zh-CN" dirty="0"/>
              <a:t>F1</a:t>
            </a:r>
            <a:r>
              <a:rPr lang="zh-CN" altLang="en-US" dirty="0"/>
              <a:t>低了百分之几，效果相差不大</a:t>
            </a:r>
            <a:endParaRPr lang="en-US" altLang="zh-CN" dirty="0"/>
          </a:p>
          <a:p>
            <a:r>
              <a:rPr lang="zh-CN" altLang="en-US" dirty="0"/>
              <a:t>最后采用了</a:t>
            </a:r>
            <a:r>
              <a:rPr lang="en-US" altLang="zh-CN" dirty="0"/>
              <a:t>CRF</a:t>
            </a:r>
          </a:p>
          <a:p>
            <a:r>
              <a:rPr lang="zh-CN" altLang="en-US" dirty="0"/>
              <a:t>模型：</a:t>
            </a:r>
            <a:r>
              <a:rPr lang="en-US" altLang="zh-CN" dirty="0" err="1"/>
              <a:t>BiLSTM+CRF</a:t>
            </a:r>
            <a:r>
              <a:rPr lang="en-US" altLang="zh-CN" dirty="0"/>
              <a:t>+</a:t>
            </a:r>
            <a:r>
              <a:rPr lang="zh-CN" altLang="en-US" dirty="0"/>
              <a:t>规则匹配</a:t>
            </a:r>
          </a:p>
        </p:txBody>
      </p:sp>
    </p:spTree>
    <p:extLst>
      <p:ext uri="{BB962C8B-B14F-4D97-AF65-F5344CB8AC3E}">
        <p14:creationId xmlns:p14="http://schemas.microsoft.com/office/powerpoint/2010/main" val="331106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E112-2ACC-455D-9658-4275ECB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2CA67-8160-42F4-9019-EEF5D7A0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K-fold</a:t>
            </a:r>
            <a:r>
              <a:rPr lang="zh-CN" altLang="en-US" dirty="0"/>
              <a:t>交叉验证</a:t>
            </a:r>
            <a:endParaRPr lang="en-US" altLang="zh-CN" dirty="0"/>
          </a:p>
          <a:p>
            <a:r>
              <a:rPr lang="zh-CN" altLang="en-US" dirty="0"/>
              <a:t>调参：</a:t>
            </a:r>
            <a:endParaRPr lang="en-US" altLang="zh-CN" dirty="0"/>
          </a:p>
          <a:p>
            <a:pPr lvl="1"/>
            <a:r>
              <a:rPr lang="zh-CN" altLang="en-US" dirty="0"/>
              <a:t>学习率，</a:t>
            </a:r>
            <a:r>
              <a:rPr lang="en-US" altLang="zh-CN" dirty="0"/>
              <a:t>embedding size</a:t>
            </a:r>
            <a:r>
              <a:rPr lang="zh-CN" altLang="en-US" dirty="0"/>
              <a:t>，</a:t>
            </a:r>
            <a:r>
              <a:rPr lang="en-US" altLang="zh-CN" dirty="0"/>
              <a:t>batch size</a:t>
            </a:r>
          </a:p>
          <a:p>
            <a:r>
              <a:rPr lang="zh-CN" altLang="en-US" dirty="0"/>
              <a:t>尝试不同的梯度下降算法</a:t>
            </a:r>
          </a:p>
        </p:txBody>
      </p:sp>
    </p:spTree>
    <p:extLst>
      <p:ext uri="{BB962C8B-B14F-4D97-AF65-F5344CB8AC3E}">
        <p14:creationId xmlns:p14="http://schemas.microsoft.com/office/powerpoint/2010/main" val="247810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5584D-C4F0-46B9-99C9-1A7BD9CD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43" y="334991"/>
            <a:ext cx="9603275" cy="104923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分工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48F97C44-84CA-477C-8841-D5FD8A484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6367"/>
              </p:ext>
            </p:extLst>
          </p:nvPr>
        </p:nvGraphicFramePr>
        <p:xfrm>
          <a:off x="1266658" y="1147296"/>
          <a:ext cx="10107827" cy="402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61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F250-2B02-4844-AAC3-724CF54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0" y="276621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谢 谢 ！</a:t>
            </a:r>
          </a:p>
        </p:txBody>
      </p:sp>
    </p:spTree>
    <p:extLst>
      <p:ext uri="{BB962C8B-B14F-4D97-AF65-F5344CB8AC3E}">
        <p14:creationId xmlns:p14="http://schemas.microsoft.com/office/powerpoint/2010/main" val="19868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258C3-C174-48C0-A144-AF6E9A1E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思路</a:t>
            </a:r>
            <a:r>
              <a:rPr lang="en-US" altLang="zh-CN" sz="3600" b="1" dirty="0"/>
              <a:t>1——</a:t>
            </a:r>
            <a:r>
              <a:rPr lang="zh-CN" altLang="en-US" sz="3600" b="1" dirty="0"/>
              <a:t>对可能的三元组做分类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AD3CBE-7C99-476B-98D4-4DB50D61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Sentence</a:t>
            </a:r>
            <a:r>
              <a:rPr lang="zh-CN" altLang="en-US" dirty="0"/>
              <a:t>提供了组成三元组所需要的</a:t>
            </a:r>
            <a:r>
              <a:rPr lang="en-US" altLang="zh-CN" dirty="0"/>
              <a:t>times</a:t>
            </a:r>
            <a:r>
              <a:rPr lang="zh-CN" altLang="en-US" dirty="0"/>
              <a:t>，</a:t>
            </a:r>
            <a:r>
              <a:rPr lang="en-US" altLang="zh-CN" dirty="0"/>
              <a:t>attributes</a:t>
            </a:r>
            <a:r>
              <a:rPr lang="zh-CN" altLang="en-US" dirty="0"/>
              <a:t>和</a:t>
            </a:r>
            <a:r>
              <a:rPr lang="en-US" altLang="zh-CN" dirty="0"/>
              <a:t>values</a:t>
            </a:r>
            <a:r>
              <a:rPr lang="zh-CN" altLang="en-US" dirty="0"/>
              <a:t>，因此可以将可能产生的三元组处理出来，然后对这些三元组进行分类</a:t>
            </a:r>
            <a:endParaRPr lang="en-US" altLang="zh-CN" dirty="0"/>
          </a:p>
          <a:p>
            <a:r>
              <a:rPr lang="zh-CN" altLang="en-US" dirty="0"/>
              <a:t>遇到的问题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sentence</a:t>
            </a:r>
            <a:r>
              <a:rPr lang="zh-CN" altLang="en-US" dirty="0"/>
              <a:t>打多标签</a:t>
            </a:r>
            <a:endParaRPr lang="en-US" altLang="zh-CN" dirty="0"/>
          </a:p>
          <a:p>
            <a:pPr lvl="2"/>
            <a:r>
              <a:rPr lang="zh-CN" altLang="en-US" dirty="0"/>
              <a:t>类别不一致</a:t>
            </a:r>
            <a:endParaRPr lang="en-US" altLang="zh-CN" dirty="0"/>
          </a:p>
          <a:p>
            <a:pPr lvl="2"/>
            <a:r>
              <a:rPr lang="zh-CN" altLang="en-US" dirty="0"/>
              <a:t>输出难以处理</a:t>
            </a:r>
            <a:endParaRPr lang="en-US" altLang="zh-CN" dirty="0"/>
          </a:p>
          <a:p>
            <a:pPr lvl="1"/>
            <a:r>
              <a:rPr lang="zh-CN" altLang="en-US" dirty="0"/>
              <a:t>对三元组分类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70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D4817-49A3-44CE-8D12-442AD452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思路</a:t>
            </a:r>
            <a:r>
              <a:rPr lang="en-US" altLang="zh-CN" sz="3600" b="1" dirty="0"/>
              <a:t>1——</a:t>
            </a:r>
            <a:r>
              <a:rPr lang="zh-CN" altLang="en-US" sz="3600" b="1" dirty="0"/>
              <a:t>对可能的三元组做分类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CB327-3096-4639-88F1-CE2E1B3F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times</a:t>
            </a:r>
            <a:r>
              <a:rPr lang="zh-CN" altLang="en-US" dirty="0">
                <a:latin typeface="+mn-ea"/>
              </a:rPr>
              <a:t>之前的</a:t>
            </a:r>
            <a:r>
              <a:rPr lang="en-US" altLang="zh-CN" dirty="0">
                <a:latin typeface="+mn-ea"/>
              </a:rPr>
              <a:t>attributes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values</a:t>
            </a:r>
            <a:r>
              <a:rPr lang="zh-CN" altLang="en-US" dirty="0">
                <a:latin typeface="+mn-ea"/>
              </a:rPr>
              <a:t>都删除。类似得处理</a:t>
            </a:r>
            <a:r>
              <a:rPr lang="en-US" altLang="zh-CN" dirty="0">
                <a:latin typeface="+mn-ea"/>
              </a:rPr>
              <a:t>times, attributes, values</a:t>
            </a:r>
            <a:r>
              <a:rPr lang="zh-CN" altLang="en-US" dirty="0">
                <a:latin typeface="+mn-ea"/>
              </a:rPr>
              <a:t>三个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wrong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此时三元组的提取不依赖于</a:t>
            </a:r>
            <a:r>
              <a:rPr lang="en-US" altLang="zh-CN" dirty="0">
                <a:latin typeface="+mn-ea"/>
              </a:rPr>
              <a:t>times</a:t>
            </a:r>
            <a:r>
              <a:rPr lang="zh-CN" altLang="en-US" dirty="0">
                <a:latin typeface="+mn-ea"/>
              </a:rPr>
              <a:t>之前和</a:t>
            </a:r>
            <a:r>
              <a:rPr lang="en-US" altLang="zh-CN" dirty="0">
                <a:latin typeface="+mn-ea"/>
              </a:rPr>
              <a:t>values</a:t>
            </a:r>
            <a:r>
              <a:rPr lang="zh-CN" altLang="en-US" dirty="0">
                <a:latin typeface="+mn-ea"/>
              </a:rPr>
              <a:t>之后的信息，删除这些</a:t>
            </a:r>
            <a:r>
              <a:rPr lang="en-US" altLang="zh-CN" dirty="0">
                <a:latin typeface="+mn-ea"/>
              </a:rPr>
              <a:t>indexes</a:t>
            </a:r>
          </a:p>
          <a:p>
            <a:pPr lvl="1"/>
            <a:r>
              <a:rPr lang="zh-CN" altLang="en-US" dirty="0">
                <a:latin typeface="+mn-ea"/>
              </a:rPr>
              <a:t>将每个词的</a:t>
            </a:r>
            <a:r>
              <a:rPr lang="en-US" altLang="zh-CN" dirty="0">
                <a:latin typeface="+mn-ea"/>
              </a:rPr>
              <a:t>indexes</a:t>
            </a:r>
            <a:r>
              <a:rPr lang="zh-CN" altLang="en-US" dirty="0">
                <a:latin typeface="+mn-ea"/>
              </a:rPr>
              <a:t>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，使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en-US" dirty="0">
                <a:latin typeface="+mn-ea"/>
              </a:rPr>
              <a:t>从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开始，视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为无效填充，放在每一个</a:t>
            </a:r>
            <a:r>
              <a:rPr lang="en-US" altLang="zh-CN" dirty="0">
                <a:latin typeface="+mn-ea"/>
              </a:rPr>
              <a:t>sentence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indexes</a:t>
            </a:r>
            <a:r>
              <a:rPr lang="zh-CN" altLang="en-US" dirty="0">
                <a:latin typeface="+mn-ea"/>
              </a:rPr>
              <a:t>的最前面同时，在每一个</a:t>
            </a:r>
            <a:r>
              <a:rPr lang="en-US" altLang="zh-CN" dirty="0">
                <a:latin typeface="+mn-ea"/>
              </a:rPr>
              <a:t>sentence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indexes</a:t>
            </a:r>
            <a:r>
              <a:rPr lang="zh-CN" altLang="en-US" dirty="0">
                <a:latin typeface="+mn-ea"/>
              </a:rPr>
              <a:t>最后三个填充为可能出现的三元组</a:t>
            </a:r>
            <a:endParaRPr lang="en-US" altLang="zh-CN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C0050B-7C93-4C1A-80C6-11EAF1BEA9B3}"/>
              </a:ext>
            </a:extLst>
          </p:cNvPr>
          <p:cNvSpPr/>
          <p:nvPr/>
        </p:nvSpPr>
        <p:spPr>
          <a:xfrm>
            <a:off x="2415209" y="5267739"/>
            <a:ext cx="2126974" cy="48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padding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17EED-B874-4A2C-927D-0A00E74F88A4}"/>
              </a:ext>
            </a:extLst>
          </p:cNvPr>
          <p:cNvSpPr/>
          <p:nvPr/>
        </p:nvSpPr>
        <p:spPr>
          <a:xfrm>
            <a:off x="4542183" y="5267739"/>
            <a:ext cx="2126974" cy="48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ABEB2-2ACA-46AD-98A9-275C28B10A3B}"/>
              </a:ext>
            </a:extLst>
          </p:cNvPr>
          <p:cNvSpPr/>
          <p:nvPr/>
        </p:nvSpPr>
        <p:spPr>
          <a:xfrm>
            <a:off x="6669157" y="5267739"/>
            <a:ext cx="1113182" cy="48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Tuple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E4C500-6138-4CF8-BC17-AE349254AA89}"/>
              </a:ext>
            </a:extLst>
          </p:cNvPr>
          <p:cNvSpPr/>
          <p:nvPr/>
        </p:nvSpPr>
        <p:spPr>
          <a:xfrm>
            <a:off x="8420100" y="5267739"/>
            <a:ext cx="765313" cy="48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5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9D356-B6D5-4565-BB78-BABE1006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思路</a:t>
            </a:r>
            <a:r>
              <a:rPr lang="en-US" altLang="zh-CN" sz="3600" b="1" dirty="0"/>
              <a:t>1——</a:t>
            </a:r>
            <a:r>
              <a:rPr lang="zh-CN" altLang="en-US" sz="3600" b="1" dirty="0"/>
              <a:t>对可能的三元组做分类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2DEA-DEC7-40D0-8603-477757A6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051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网络</a:t>
            </a:r>
            <a:endParaRPr lang="en-US" altLang="zh-CN" dirty="0"/>
          </a:p>
          <a:p>
            <a:pPr lvl="1"/>
            <a:r>
              <a:rPr lang="en-US" altLang="zh-CN" dirty="0"/>
              <a:t>Word Embeddings</a:t>
            </a:r>
          </a:p>
          <a:p>
            <a:pPr lvl="1"/>
            <a:r>
              <a:rPr lang="zh-CN" altLang="en-US" dirty="0"/>
              <a:t>单层</a:t>
            </a:r>
            <a:r>
              <a:rPr lang="en-US" altLang="zh-CN" dirty="0"/>
              <a:t>LSTM</a:t>
            </a:r>
          </a:p>
          <a:p>
            <a:pPr lvl="1"/>
            <a:r>
              <a:rPr lang="en-US" altLang="zh-CN" dirty="0" err="1"/>
              <a:t>Softmax</a:t>
            </a:r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en-US" altLang="zh-CN" dirty="0"/>
              <a:t>Loss</a:t>
            </a:r>
            <a:r>
              <a:rPr lang="zh-CN" altLang="en-US" dirty="0"/>
              <a:t>：</a:t>
            </a:r>
            <a:r>
              <a:rPr lang="en-US" altLang="zh-CN" dirty="0" err="1"/>
              <a:t>softmax</a:t>
            </a:r>
            <a:r>
              <a:rPr lang="zh-CN" altLang="en-US" dirty="0"/>
              <a:t>交叉熵</a:t>
            </a:r>
            <a:endParaRPr lang="en-US" altLang="zh-CN" dirty="0"/>
          </a:p>
          <a:p>
            <a:pPr lvl="1"/>
            <a:r>
              <a:rPr lang="zh-CN" altLang="en-US" dirty="0"/>
              <a:t>梯度下降：</a:t>
            </a:r>
            <a:r>
              <a:rPr lang="en-US" altLang="zh-CN" dirty="0"/>
              <a:t>Adam</a:t>
            </a:r>
          </a:p>
          <a:p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558BCFC-B243-4382-87F3-9A369E0B40E8}"/>
              </a:ext>
            </a:extLst>
          </p:cNvPr>
          <p:cNvSpPr/>
          <p:nvPr/>
        </p:nvSpPr>
        <p:spPr>
          <a:xfrm>
            <a:off x="6544965" y="6220590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9F7959-E1DC-4D0F-9E62-BFED08B33783}"/>
              </a:ext>
            </a:extLst>
          </p:cNvPr>
          <p:cNvSpPr/>
          <p:nvPr/>
        </p:nvSpPr>
        <p:spPr>
          <a:xfrm>
            <a:off x="7623757" y="6233842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469C64-C203-4016-995C-ECBED42D8C71}"/>
              </a:ext>
            </a:extLst>
          </p:cNvPr>
          <p:cNvSpPr/>
          <p:nvPr/>
        </p:nvSpPr>
        <p:spPr>
          <a:xfrm>
            <a:off x="8656203" y="6220591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6392E5-6B08-45BD-B20B-4655275374D5}"/>
              </a:ext>
            </a:extLst>
          </p:cNvPr>
          <p:cNvSpPr/>
          <p:nvPr/>
        </p:nvSpPr>
        <p:spPr>
          <a:xfrm>
            <a:off x="9646779" y="6220589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8113AE-72BB-4326-B8DE-CD7B050BB08F}"/>
              </a:ext>
            </a:extLst>
          </p:cNvPr>
          <p:cNvSpPr/>
          <p:nvPr/>
        </p:nvSpPr>
        <p:spPr>
          <a:xfrm>
            <a:off x="10573575" y="6233842"/>
            <a:ext cx="596348" cy="516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438CCEC-B8AD-4D5A-9B75-6808F3FB341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842313" y="5975427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F81F441A-8113-4F8F-A4DE-C0FAEF0023E8}"/>
              </a:ext>
            </a:extLst>
          </p:cNvPr>
          <p:cNvSpPr/>
          <p:nvPr/>
        </p:nvSpPr>
        <p:spPr>
          <a:xfrm>
            <a:off x="6332107" y="4244775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x11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C64EDE-BFCE-455F-BEA7-2420041CC907}"/>
              </a:ext>
            </a:extLst>
          </p:cNvPr>
          <p:cNvSpPr/>
          <p:nvPr/>
        </p:nvSpPr>
        <p:spPr>
          <a:xfrm>
            <a:off x="6358613" y="4915257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B848D0-C357-4330-918C-26DC33BA4507}"/>
              </a:ext>
            </a:extLst>
          </p:cNvPr>
          <p:cNvSpPr/>
          <p:nvPr/>
        </p:nvSpPr>
        <p:spPr>
          <a:xfrm>
            <a:off x="6389252" y="5510361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x1m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F0EB05-CFD0-4EBB-8D2C-05F24F8F61D3}"/>
              </a:ext>
            </a:extLst>
          </p:cNvPr>
          <p:cNvSpPr/>
          <p:nvPr/>
        </p:nvSpPr>
        <p:spPr>
          <a:xfrm>
            <a:off x="10412896" y="4244775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xn1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09715D-87CF-4762-AD78-BC5F35468A6A}"/>
              </a:ext>
            </a:extLst>
          </p:cNvPr>
          <p:cNvSpPr/>
          <p:nvPr/>
        </p:nvSpPr>
        <p:spPr>
          <a:xfrm>
            <a:off x="10439402" y="4915257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F40F12-E054-4D98-BA37-4B08E636411D}"/>
              </a:ext>
            </a:extLst>
          </p:cNvPr>
          <p:cNvSpPr/>
          <p:nvPr/>
        </p:nvSpPr>
        <p:spPr>
          <a:xfrm>
            <a:off x="10470041" y="5510361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xnm</a:t>
            </a:r>
            <a:endParaRPr lang="en-US" altLang="zh-CN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DA0319-9AA6-4830-BC58-B431482BA9B5}"/>
              </a:ext>
            </a:extLst>
          </p:cNvPr>
          <p:cNvSpPr/>
          <p:nvPr/>
        </p:nvSpPr>
        <p:spPr>
          <a:xfrm>
            <a:off x="9409906" y="4244775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24F18E4-5812-4D79-990E-776D15A103A3}"/>
              </a:ext>
            </a:extLst>
          </p:cNvPr>
          <p:cNvSpPr/>
          <p:nvPr/>
        </p:nvSpPr>
        <p:spPr>
          <a:xfrm>
            <a:off x="9436412" y="4915257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587CC26-7034-49A8-B463-4235DFE0888A}"/>
              </a:ext>
            </a:extLst>
          </p:cNvPr>
          <p:cNvSpPr/>
          <p:nvPr/>
        </p:nvSpPr>
        <p:spPr>
          <a:xfrm>
            <a:off x="9467051" y="5510361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D28C0AA-D0F0-43BC-BD8A-B458A3F90F56}"/>
              </a:ext>
            </a:extLst>
          </p:cNvPr>
          <p:cNvSpPr/>
          <p:nvPr/>
        </p:nvSpPr>
        <p:spPr>
          <a:xfrm>
            <a:off x="8406916" y="4244775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x31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09469B8-0624-4C96-9219-B645981B9013}"/>
              </a:ext>
            </a:extLst>
          </p:cNvPr>
          <p:cNvSpPr/>
          <p:nvPr/>
        </p:nvSpPr>
        <p:spPr>
          <a:xfrm>
            <a:off x="8433422" y="4915257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3695935-EAFD-4EEE-AABF-1F53B5334E6C}"/>
              </a:ext>
            </a:extLst>
          </p:cNvPr>
          <p:cNvSpPr/>
          <p:nvPr/>
        </p:nvSpPr>
        <p:spPr>
          <a:xfrm>
            <a:off x="8464061" y="5510361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x3m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22B3F3E-0A41-4527-889F-DF0AEC732C61}"/>
              </a:ext>
            </a:extLst>
          </p:cNvPr>
          <p:cNvSpPr/>
          <p:nvPr/>
        </p:nvSpPr>
        <p:spPr>
          <a:xfrm>
            <a:off x="7373229" y="4244775"/>
            <a:ext cx="914398" cy="488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7C5C6F0-2D80-4A00-9328-1A17601E3530}"/>
              </a:ext>
            </a:extLst>
          </p:cNvPr>
          <p:cNvSpPr/>
          <p:nvPr/>
        </p:nvSpPr>
        <p:spPr>
          <a:xfrm>
            <a:off x="7399735" y="4915257"/>
            <a:ext cx="914398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824FDE7-5B70-4A75-8AB2-0C970E58FBB5}"/>
              </a:ext>
            </a:extLst>
          </p:cNvPr>
          <p:cNvSpPr/>
          <p:nvPr/>
        </p:nvSpPr>
        <p:spPr>
          <a:xfrm>
            <a:off x="7430374" y="5510361"/>
            <a:ext cx="883759" cy="465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x2m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B4C86A-250B-4112-B3EE-C4B661CC4AB5}"/>
              </a:ext>
            </a:extLst>
          </p:cNvPr>
          <p:cNvCxnSpPr/>
          <p:nvPr/>
        </p:nvCxnSpPr>
        <p:spPr>
          <a:xfrm flipH="1" flipV="1">
            <a:off x="7907003" y="5988679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8A77800-EEFA-4A56-ACE7-7BBCB99DF67D}"/>
              </a:ext>
            </a:extLst>
          </p:cNvPr>
          <p:cNvCxnSpPr/>
          <p:nvPr/>
        </p:nvCxnSpPr>
        <p:spPr>
          <a:xfrm flipH="1" flipV="1">
            <a:off x="8966732" y="5972110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CF80EF2-1EA4-4B37-84C0-C03A56AB709A}"/>
              </a:ext>
            </a:extLst>
          </p:cNvPr>
          <p:cNvCxnSpPr/>
          <p:nvPr/>
        </p:nvCxnSpPr>
        <p:spPr>
          <a:xfrm flipH="1" flipV="1">
            <a:off x="9939992" y="5972108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B67C8E9-4D56-4B4A-BE61-66CAA9591486}"/>
              </a:ext>
            </a:extLst>
          </p:cNvPr>
          <p:cNvCxnSpPr/>
          <p:nvPr/>
        </p:nvCxnSpPr>
        <p:spPr>
          <a:xfrm flipH="1" flipV="1">
            <a:off x="10870095" y="5962173"/>
            <a:ext cx="826" cy="2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B6725821-186E-4159-8DF2-AA5BC7C302F8}"/>
              </a:ext>
            </a:extLst>
          </p:cNvPr>
          <p:cNvSpPr/>
          <p:nvPr/>
        </p:nvSpPr>
        <p:spPr>
          <a:xfrm>
            <a:off x="6052991" y="4489112"/>
            <a:ext cx="213849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0135737-F939-4157-A48C-7C666CDCFD89}"/>
              </a:ext>
            </a:extLst>
          </p:cNvPr>
          <p:cNvSpPr/>
          <p:nvPr/>
        </p:nvSpPr>
        <p:spPr>
          <a:xfrm>
            <a:off x="4260951" y="4824624"/>
            <a:ext cx="1879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    Word </a:t>
            </a:r>
          </a:p>
          <a:p>
            <a:pPr lvl="1"/>
            <a:r>
              <a:rPr lang="en-US" altLang="zh-CN" dirty="0"/>
              <a:t>Embeddings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444E4C-23E5-4B13-AF63-A605441415D2}"/>
              </a:ext>
            </a:extLst>
          </p:cNvPr>
          <p:cNvSpPr/>
          <p:nvPr/>
        </p:nvSpPr>
        <p:spPr>
          <a:xfrm>
            <a:off x="6332107" y="3315115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4755F4-182E-4D9F-9C92-FD5C161BF98E}"/>
              </a:ext>
            </a:extLst>
          </p:cNvPr>
          <p:cNvCxnSpPr>
            <a:stCxn id="12" idx="0"/>
            <a:endCxn id="37" idx="2"/>
          </p:cNvCxnSpPr>
          <p:nvPr/>
        </p:nvCxnSpPr>
        <p:spPr>
          <a:xfrm flipV="1">
            <a:off x="6789306" y="3961158"/>
            <a:ext cx="0" cy="2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00F6C2F-7DA3-46F1-B22C-4285EBA625A5}"/>
              </a:ext>
            </a:extLst>
          </p:cNvPr>
          <p:cNvSpPr/>
          <p:nvPr/>
        </p:nvSpPr>
        <p:spPr>
          <a:xfrm>
            <a:off x="10174796" y="2038204"/>
            <a:ext cx="1390597" cy="715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25548C-5D63-4569-BE39-70AD99DEFAA7}"/>
              </a:ext>
            </a:extLst>
          </p:cNvPr>
          <p:cNvSpPr/>
          <p:nvPr/>
        </p:nvSpPr>
        <p:spPr>
          <a:xfrm>
            <a:off x="7373229" y="3315115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B8B3C92-C68B-4346-9F8B-8B7F23ADD1F3}"/>
              </a:ext>
            </a:extLst>
          </p:cNvPr>
          <p:cNvCxnSpPr>
            <a:endCxn id="41" idx="2"/>
          </p:cNvCxnSpPr>
          <p:nvPr/>
        </p:nvCxnSpPr>
        <p:spPr>
          <a:xfrm flipV="1">
            <a:off x="7830428" y="3961158"/>
            <a:ext cx="0" cy="2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4C2326A-687D-4FA8-90CD-D552CDBC0705}"/>
              </a:ext>
            </a:extLst>
          </p:cNvPr>
          <p:cNvSpPr/>
          <p:nvPr/>
        </p:nvSpPr>
        <p:spPr>
          <a:xfrm>
            <a:off x="8414350" y="3315115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00CF1C5-3C6D-481A-9A2B-F7FA991D7389}"/>
              </a:ext>
            </a:extLst>
          </p:cNvPr>
          <p:cNvCxnSpPr>
            <a:endCxn id="43" idx="2"/>
          </p:cNvCxnSpPr>
          <p:nvPr/>
        </p:nvCxnSpPr>
        <p:spPr>
          <a:xfrm flipV="1">
            <a:off x="8871549" y="3961158"/>
            <a:ext cx="0" cy="2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40F26F5-4E1C-4F74-9AC3-99EB90753C52}"/>
              </a:ext>
            </a:extLst>
          </p:cNvPr>
          <p:cNvSpPr/>
          <p:nvPr/>
        </p:nvSpPr>
        <p:spPr>
          <a:xfrm>
            <a:off x="9409906" y="3315115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6FD963D-78E9-40E1-B96B-F75D8D6A986B}"/>
              </a:ext>
            </a:extLst>
          </p:cNvPr>
          <p:cNvCxnSpPr>
            <a:endCxn id="45" idx="2"/>
          </p:cNvCxnSpPr>
          <p:nvPr/>
        </p:nvCxnSpPr>
        <p:spPr>
          <a:xfrm flipV="1">
            <a:off x="9867105" y="3961158"/>
            <a:ext cx="0" cy="2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4A2A992-CDCA-49F4-843A-08FFBC34B28C}"/>
              </a:ext>
            </a:extLst>
          </p:cNvPr>
          <p:cNvSpPr/>
          <p:nvPr/>
        </p:nvSpPr>
        <p:spPr>
          <a:xfrm>
            <a:off x="10417501" y="3315115"/>
            <a:ext cx="914398" cy="646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F69E938-6F7F-46FF-9006-FE08572C593F}"/>
              </a:ext>
            </a:extLst>
          </p:cNvPr>
          <p:cNvCxnSpPr>
            <a:endCxn id="47" idx="2"/>
          </p:cNvCxnSpPr>
          <p:nvPr/>
        </p:nvCxnSpPr>
        <p:spPr>
          <a:xfrm flipV="1">
            <a:off x="10874700" y="3961158"/>
            <a:ext cx="0" cy="28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F094FFA-788B-4A1E-B549-159EF0D35DF9}"/>
              </a:ext>
            </a:extLst>
          </p:cNvPr>
          <p:cNvCxnSpPr>
            <a:stCxn id="37" idx="3"/>
            <a:endCxn id="41" idx="1"/>
          </p:cNvCxnSpPr>
          <p:nvPr/>
        </p:nvCxnSpPr>
        <p:spPr>
          <a:xfrm>
            <a:off x="7246505" y="3638137"/>
            <a:ext cx="12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634DCCC-DC3D-4AF1-994A-D98244E47DDD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>
            <a:off x="8287627" y="3638137"/>
            <a:ext cx="12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7F8B6A7-DAE1-45BD-BC62-021339599C10}"/>
              </a:ext>
            </a:extLst>
          </p:cNvPr>
          <p:cNvCxnSpPr/>
          <p:nvPr/>
        </p:nvCxnSpPr>
        <p:spPr>
          <a:xfrm>
            <a:off x="9346544" y="3638137"/>
            <a:ext cx="12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3CAC46C-4D5A-4D50-B453-4C23C87A25DD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10324304" y="3638137"/>
            <a:ext cx="93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1F05C20-78FE-483B-A558-4F567E6D7D70}"/>
              </a:ext>
            </a:extLst>
          </p:cNvPr>
          <p:cNvCxnSpPr>
            <a:cxnSpLocks/>
            <a:stCxn id="47" idx="0"/>
            <a:endCxn id="40" idx="4"/>
          </p:cNvCxnSpPr>
          <p:nvPr/>
        </p:nvCxnSpPr>
        <p:spPr>
          <a:xfrm flipH="1" flipV="1">
            <a:off x="10870095" y="2753821"/>
            <a:ext cx="4605" cy="56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8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EDB5-6971-410C-B165-CD83A922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思路</a:t>
            </a:r>
            <a:r>
              <a:rPr lang="en-US" altLang="zh-CN" sz="3600" b="1" dirty="0"/>
              <a:t>1——</a:t>
            </a:r>
            <a:r>
              <a:rPr lang="zh-CN" altLang="en-US" sz="3600" b="1" dirty="0"/>
              <a:t>对可能的三元组做分类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62A7F-8940-4FC2-8EF9-5131CD41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endParaRPr lang="en-US" altLang="zh-CN" dirty="0"/>
          </a:p>
          <a:p>
            <a:pPr lvl="1"/>
            <a:r>
              <a:rPr lang="en-US" altLang="zh-CN" dirty="0"/>
              <a:t>7:3</a:t>
            </a:r>
            <a:r>
              <a:rPr lang="zh-CN" altLang="en-US" dirty="0"/>
              <a:t>划分训练集和测试集</a:t>
            </a:r>
            <a:endParaRPr lang="en-US" altLang="zh-CN" dirty="0"/>
          </a:p>
          <a:p>
            <a:pPr lvl="1"/>
            <a:r>
              <a:rPr lang="en-US" altLang="zh-CN" dirty="0"/>
              <a:t>test error</a:t>
            </a:r>
            <a:r>
              <a:rPr lang="zh-CN" altLang="en-US" dirty="0"/>
              <a:t>，</a:t>
            </a:r>
            <a:r>
              <a:rPr lang="en-US" altLang="zh-CN" dirty="0"/>
              <a:t>train error</a:t>
            </a:r>
            <a:r>
              <a:rPr lang="zh-CN" altLang="en-US" dirty="0"/>
              <a:t>很低</a:t>
            </a:r>
            <a:endParaRPr lang="en-US" altLang="zh-CN" dirty="0"/>
          </a:p>
          <a:p>
            <a:pPr lvl="1"/>
            <a:r>
              <a:rPr lang="zh-CN" altLang="en-US" dirty="0"/>
              <a:t>计算的</a:t>
            </a:r>
            <a:r>
              <a:rPr lang="en-US" altLang="zh-CN" dirty="0"/>
              <a:t>Precision</a:t>
            </a:r>
            <a:r>
              <a:rPr lang="zh-CN" altLang="en-US" dirty="0"/>
              <a:t>、</a:t>
            </a:r>
            <a:r>
              <a:rPr lang="en-US" altLang="zh-CN" dirty="0"/>
              <a:t>Recall</a:t>
            </a:r>
            <a:r>
              <a:rPr lang="zh-CN" altLang="en-US" dirty="0"/>
              <a:t>和</a:t>
            </a:r>
            <a:r>
              <a:rPr lang="en-US" altLang="zh-CN" dirty="0"/>
              <a:t>F1</a:t>
            </a:r>
            <a:r>
              <a:rPr lang="zh-CN" altLang="en-US" dirty="0"/>
              <a:t>很低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0C0153-A01C-4A92-A766-90186C7CA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1" t="22657" r="881" b="-7120"/>
          <a:stretch/>
        </p:blipFill>
        <p:spPr>
          <a:xfrm>
            <a:off x="2004185" y="3741038"/>
            <a:ext cx="6772275" cy="26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DA520-4A04-4053-B20C-548C227F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反思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0C4F5-B8A1-48BD-BEB4-D7C06CFB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样本不均衡</a:t>
            </a:r>
            <a:endParaRPr lang="en-US" altLang="zh-CN" dirty="0"/>
          </a:p>
          <a:p>
            <a:pPr lvl="1"/>
            <a:r>
              <a:rPr lang="zh-CN" altLang="en-US" dirty="0"/>
              <a:t>即便全判</a:t>
            </a:r>
            <a:r>
              <a:rPr lang="en-US" altLang="zh-CN" dirty="0"/>
              <a:t>0</a:t>
            </a:r>
            <a:r>
              <a:rPr lang="zh-CN" altLang="en-US" dirty="0"/>
              <a:t>，训练的错误率都会非常低</a:t>
            </a:r>
            <a:endParaRPr lang="en-US" altLang="zh-CN" dirty="0"/>
          </a:p>
          <a:p>
            <a:r>
              <a:rPr lang="zh-CN" altLang="en-US" dirty="0"/>
              <a:t>思路也有问题</a:t>
            </a:r>
            <a:endParaRPr lang="en-US" altLang="zh-CN" dirty="0"/>
          </a:p>
          <a:p>
            <a:pPr lvl="1"/>
            <a:r>
              <a:rPr lang="zh-CN" altLang="en-US" dirty="0"/>
              <a:t>对网络不理解，数据预处理，构造的特征很没有道理</a:t>
            </a:r>
            <a:endParaRPr lang="en-US" altLang="zh-CN" dirty="0"/>
          </a:p>
          <a:p>
            <a:pPr lvl="1"/>
            <a:r>
              <a:rPr lang="zh-CN" altLang="en-US" dirty="0"/>
              <a:t>想让</a:t>
            </a:r>
            <a:r>
              <a:rPr lang="en-US" altLang="zh-CN" dirty="0"/>
              <a:t>LSTM</a:t>
            </a:r>
            <a:r>
              <a:rPr lang="zh-CN" altLang="en-US" dirty="0"/>
              <a:t>根据前面的句子学到最后三元组的匹配的</a:t>
            </a:r>
            <a:r>
              <a:rPr lang="en-US" altLang="zh-CN" dirty="0"/>
              <a:t>pattern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20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9D5A-9526-48B9-896A-6B79D883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进一步思考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B4FF7-7509-4D7F-8244-CC6C452A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对三元组匹配，一定是一个分类的问题，没法构造回归问题</a:t>
            </a:r>
            <a:endParaRPr lang="en-US" altLang="zh-CN" dirty="0"/>
          </a:p>
          <a:p>
            <a:r>
              <a:rPr lang="zh-CN" altLang="en-US" dirty="0"/>
              <a:t>分类：</a:t>
            </a:r>
            <a:endParaRPr lang="en-US" altLang="zh-CN" dirty="0"/>
          </a:p>
          <a:p>
            <a:pPr lvl="1"/>
            <a:r>
              <a:rPr lang="zh-CN" altLang="en-US" dirty="0"/>
              <a:t>对三元组分类</a:t>
            </a:r>
            <a:endParaRPr lang="en-US" altLang="zh-CN" dirty="0"/>
          </a:p>
          <a:p>
            <a:pPr lvl="2"/>
            <a:r>
              <a:rPr lang="zh-CN" altLang="en-US" dirty="0"/>
              <a:t>一个句子对应多个三元组，如果句子中没有三元组信息，那么同一个句子经过训练得出的结果会在多个三元组上分类为</a:t>
            </a:r>
            <a:r>
              <a:rPr lang="en-US" altLang="zh-CN" dirty="0"/>
              <a:t>1</a:t>
            </a:r>
            <a:r>
              <a:rPr lang="zh-CN" altLang="en-US" dirty="0"/>
              <a:t>，但是在哪里加入三元组是一个问题，如果利用</a:t>
            </a:r>
            <a:r>
              <a:rPr lang="en-US" altLang="zh-CN" dirty="0"/>
              <a:t>LSTM</a:t>
            </a:r>
            <a:r>
              <a:rPr lang="zh-CN" altLang="en-US" dirty="0"/>
              <a:t>输出和三元组向量之间的距离去判断，感觉也不能学到什么规律；如果句子中有三元组信息，这样构造我也解释不通，效果也不好</a:t>
            </a:r>
            <a:endParaRPr lang="en-US" altLang="zh-CN" dirty="0"/>
          </a:p>
          <a:p>
            <a:pPr lvl="1"/>
            <a:r>
              <a:rPr lang="zh-CN" altLang="en-US" dirty="0"/>
              <a:t>对句子分类</a:t>
            </a:r>
            <a:endParaRPr lang="en-US" altLang="zh-CN" dirty="0"/>
          </a:p>
          <a:p>
            <a:pPr lvl="2"/>
            <a:r>
              <a:rPr lang="zh-CN" altLang="en-US" dirty="0"/>
              <a:t>利用多标签，没有尝试，但是类别问题等，感觉不好处理</a:t>
            </a:r>
            <a:endParaRPr lang="en-US" altLang="zh-CN" dirty="0"/>
          </a:p>
          <a:p>
            <a:r>
              <a:rPr lang="zh-CN" altLang="en-US" dirty="0"/>
              <a:t>根据我们语言习惯，我们找三元组根据的是语法的信息</a:t>
            </a:r>
            <a:endParaRPr lang="en-US" altLang="zh-CN" dirty="0"/>
          </a:p>
          <a:p>
            <a:pPr lvl="1"/>
            <a:r>
              <a:rPr lang="zh-CN" altLang="en-US" dirty="0"/>
              <a:t>对句子做句法分析，然后进行规则匹配或者学习匹配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3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EA2F-B07E-4771-8E9E-1D5346C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进一步思考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3CB80-68CB-40F1-8394-3074C340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查阅资料</a:t>
            </a:r>
            <a:endParaRPr lang="en-US" altLang="zh-CN" dirty="0"/>
          </a:p>
          <a:p>
            <a:pPr lvl="1"/>
            <a:r>
              <a:rPr lang="en-US" altLang="zh-CN" dirty="0"/>
              <a:t>LSTM</a:t>
            </a:r>
            <a:r>
              <a:rPr lang="zh-CN" altLang="en-US" dirty="0"/>
              <a:t>用于分词、序列标注效果很好</a:t>
            </a:r>
            <a:endParaRPr lang="en-US" altLang="zh-CN" dirty="0"/>
          </a:p>
          <a:p>
            <a:pPr lvl="1"/>
            <a:r>
              <a:rPr lang="en-US" altLang="zh-CN" dirty="0" err="1"/>
              <a:t>BiLSTM+CRF</a:t>
            </a:r>
            <a:r>
              <a:rPr lang="zh-CN" altLang="en-US" dirty="0"/>
              <a:t>做序列标注</a:t>
            </a:r>
            <a:endParaRPr lang="en-US" altLang="zh-CN" dirty="0"/>
          </a:p>
          <a:p>
            <a:r>
              <a:rPr lang="zh-CN" altLang="en-US" dirty="0"/>
              <a:t>和同学交流</a:t>
            </a:r>
            <a:endParaRPr lang="en-US" altLang="zh-CN" dirty="0"/>
          </a:p>
          <a:p>
            <a:pPr lvl="1"/>
            <a:r>
              <a:rPr lang="zh-CN" altLang="en-US" dirty="0"/>
              <a:t>问了几个同学发现好像对三元组分类都没什么思路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通过对每个词进行分类，然后进行规则匹配，正确率很高</a:t>
            </a:r>
            <a:endParaRPr lang="en-US" altLang="zh-CN" dirty="0"/>
          </a:p>
          <a:p>
            <a:r>
              <a:rPr lang="zh-CN" altLang="en-US" dirty="0"/>
              <a:t>最终确定的思路</a:t>
            </a:r>
            <a:endParaRPr lang="en-US" altLang="zh-CN" dirty="0"/>
          </a:p>
          <a:p>
            <a:pPr lvl="1"/>
            <a:r>
              <a:rPr lang="en-US" altLang="zh-CN" dirty="0" err="1"/>
              <a:t>WordEmbeddings+BiLSTM+Softmax</a:t>
            </a:r>
            <a:r>
              <a:rPr lang="en-US" altLang="zh-CN" dirty="0"/>
              <a:t>/CRF</a:t>
            </a:r>
          </a:p>
        </p:txBody>
      </p:sp>
    </p:spTree>
    <p:extLst>
      <p:ext uri="{BB962C8B-B14F-4D97-AF65-F5344CB8AC3E}">
        <p14:creationId xmlns:p14="http://schemas.microsoft.com/office/powerpoint/2010/main" val="5339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52DD-F234-44C7-8124-DF822E6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5B8A1-8B14-44B7-A54A-515B3ECD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对每个词打标签，如果在有效的三元组里面，标为</a:t>
            </a:r>
            <a:r>
              <a:rPr lang="en-US" altLang="zh-CN" dirty="0"/>
              <a:t>1</a:t>
            </a:r>
            <a:r>
              <a:rPr lang="zh-CN" altLang="en-US" dirty="0"/>
              <a:t>，否则标为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输入的句子长度为</a:t>
            </a:r>
            <a:r>
              <a:rPr lang="en-US" altLang="zh-CN" dirty="0"/>
              <a:t>200</a:t>
            </a:r>
            <a:r>
              <a:rPr lang="zh-CN" altLang="en-US" dirty="0"/>
              <a:t>，对句子做</a:t>
            </a:r>
            <a:r>
              <a:rPr lang="en-US" altLang="zh-CN" dirty="0"/>
              <a:t>padding</a:t>
            </a:r>
            <a:r>
              <a:rPr lang="zh-CN" altLang="en-US" dirty="0"/>
              <a:t>，无效的</a:t>
            </a:r>
            <a:r>
              <a:rPr lang="en-US" altLang="zh-CN" dirty="0"/>
              <a:t>padding</a:t>
            </a:r>
            <a:r>
              <a:rPr lang="zh-CN" altLang="en-US" dirty="0"/>
              <a:t>标为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Padding</a:t>
            </a:r>
            <a:r>
              <a:rPr lang="zh-CN" altLang="en-US" dirty="0"/>
              <a:t>的数据是</a:t>
            </a:r>
            <a:r>
              <a:rPr lang="en-US" altLang="zh-CN" dirty="0"/>
              <a:t>0</a:t>
            </a:r>
            <a:r>
              <a:rPr lang="zh-CN" altLang="en-US" dirty="0"/>
              <a:t>，每个</a:t>
            </a:r>
            <a:r>
              <a:rPr lang="en-US" altLang="zh-CN" dirty="0"/>
              <a:t>index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7:3</a:t>
            </a:r>
            <a:r>
              <a:rPr lang="zh-CN" altLang="en-US" dirty="0"/>
              <a:t>划分训练集合测试集</a:t>
            </a:r>
            <a:endParaRPr lang="en-US" altLang="zh-CN" dirty="0"/>
          </a:p>
          <a:p>
            <a:r>
              <a:rPr lang="zh-CN" altLang="en-US" dirty="0"/>
              <a:t>将预处理好的数据保存为</a:t>
            </a:r>
            <a:r>
              <a:rPr lang="en-US" altLang="zh-CN" dirty="0"/>
              <a:t>.</a:t>
            </a:r>
            <a:r>
              <a:rPr lang="en-US" altLang="zh-CN" dirty="0" err="1"/>
              <a:t>npy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20087251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1204</Words>
  <Application>Microsoft Office PowerPoint</Application>
  <PresentationFormat>宽屏</PresentationFormat>
  <Paragraphs>195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Gill Sans MT</vt:lpstr>
      <vt:lpstr>画廊</vt:lpstr>
      <vt:lpstr>人工智能基础-PROJECT</vt:lpstr>
      <vt:lpstr>思路1——对可能的三元组做分类</vt:lpstr>
      <vt:lpstr>思路1——对可能的三元组做分类</vt:lpstr>
      <vt:lpstr>思路1——对可能的三元组做分类</vt:lpstr>
      <vt:lpstr>思路1——对可能的三元组做分类</vt:lpstr>
      <vt:lpstr>反思</vt:lpstr>
      <vt:lpstr>进一步思考</vt:lpstr>
      <vt:lpstr>进一步思考</vt:lpstr>
      <vt:lpstr>数据预处理</vt:lpstr>
      <vt:lpstr>网络</vt:lpstr>
      <vt:lpstr>规则匹配</vt:lpstr>
      <vt:lpstr>规则匹配</vt:lpstr>
      <vt:lpstr>规则匹配</vt:lpstr>
      <vt:lpstr>Softmax or CRF</vt:lpstr>
      <vt:lpstr>改进</vt:lpstr>
      <vt:lpstr>分工</vt:lpstr>
      <vt:lpstr>谢 谢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人工智能基础-PROJECT</dc:title>
  <dc:creator>JF D</dc:creator>
  <cp:lastModifiedBy>JF D</cp:lastModifiedBy>
  <cp:revision>112</cp:revision>
  <dcterms:created xsi:type="dcterms:W3CDTF">2019-01-10T10:56:27Z</dcterms:created>
  <dcterms:modified xsi:type="dcterms:W3CDTF">2019-01-24T06:46:29Z</dcterms:modified>
</cp:coreProperties>
</file>