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259" r:id="rId3"/>
    <p:sldId id="263" r:id="rId4"/>
    <p:sldId id="260" r:id="rId5"/>
    <p:sldId id="261" r:id="rId6"/>
    <p:sldId id="262" r:id="rId7"/>
    <p:sldId id="264" r:id="rId8"/>
    <p:sldId id="265" r:id="rId9"/>
    <p:sldId id="266" r:id="rId10"/>
    <p:sldId id="267" r:id="rId11"/>
    <p:sldId id="268" r:id="rId12"/>
    <p:sldId id="271" r:id="rId13"/>
    <p:sldId id="270" r:id="rId14"/>
    <p:sldId id="272" r:id="rId15"/>
    <p:sldId id="269" r:id="rId16"/>
    <p:sldId id="273" r:id="rId17"/>
    <p:sldId id="274" r:id="rId18"/>
    <p:sldId id="275" r:id="rId19"/>
    <p:sldId id="276"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 id="299"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7" r:id="rId60"/>
    <p:sldId id="318" r:id="rId61"/>
    <p:sldId id="319" r:id="rId62"/>
    <p:sldId id="320" r:id="rId63"/>
    <p:sldId id="321" r:id="rId64"/>
    <p:sldId id="322" r:id="rId65"/>
    <p:sldId id="323" r:id="rId66"/>
    <p:sldId id="324" r:id="rId67"/>
    <p:sldId id="325" r:id="rId68"/>
    <p:sldId id="32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58800455019915E-2"/>
          <c:y val="3.4499915672917748E-2"/>
          <c:w val="0.90286351706036749"/>
          <c:h val="0.8416746864975212"/>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5AEC-483C-9331-F2309EC87642}"/>
              </c:ext>
            </c:extLst>
          </c:dPt>
          <c:cat>
            <c:strRef>
              <c:f>Sheet1!$A$1:$B$1</c:f>
              <c:strCache>
                <c:ptCount val="2"/>
                <c:pt idx="0">
                  <c:v>Fluffy</c:v>
                </c:pt>
                <c:pt idx="1">
                  <c:v>Not Fluffy</c:v>
                </c:pt>
              </c:strCache>
            </c:strRef>
          </c:cat>
          <c:val>
            <c:numRef>
              <c:f>Sheet1!$A$2:$B$2</c:f>
              <c:numCache>
                <c:formatCode>General</c:formatCode>
                <c:ptCount val="2"/>
                <c:pt idx="0">
                  <c:v>10</c:v>
                </c:pt>
                <c:pt idx="1">
                  <c:v>14</c:v>
                </c:pt>
              </c:numCache>
            </c:numRef>
          </c:val>
          <c:extLst>
            <c:ext xmlns:c16="http://schemas.microsoft.com/office/drawing/2014/chart" uri="{C3380CC4-5D6E-409C-BE32-E72D297353CC}">
              <c16:uniqueId val="{00000002-5AEC-483C-9331-F2309EC87642}"/>
            </c:ext>
          </c:extLst>
        </c:ser>
        <c:dLbls>
          <c:showLegendKey val="0"/>
          <c:showVal val="0"/>
          <c:showCatName val="0"/>
          <c:showSerName val="0"/>
          <c:showPercent val="0"/>
          <c:showBubbleSize val="0"/>
        </c:dLbls>
        <c:gapWidth val="219"/>
        <c:overlap val="-27"/>
        <c:axId val="648655264"/>
        <c:axId val="656249232"/>
      </c:barChart>
      <c:catAx>
        <c:axId val="64865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6249232"/>
        <c:crosses val="autoZero"/>
        <c:auto val="1"/>
        <c:lblAlgn val="ctr"/>
        <c:lblOffset val="100"/>
        <c:noMultiLvlLbl val="0"/>
      </c:catAx>
      <c:valAx>
        <c:axId val="65624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655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58800455019915E-2"/>
          <c:y val="3.4499915672917748E-2"/>
          <c:w val="0.90286351706036749"/>
          <c:h val="0.8416746864975212"/>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5AEC-483C-9331-F2309EC87642}"/>
              </c:ext>
            </c:extLst>
          </c:dPt>
          <c:cat>
            <c:strRef>
              <c:f>Sheet1!$A$1:$B$1</c:f>
              <c:strCache>
                <c:ptCount val="2"/>
                <c:pt idx="0">
                  <c:v>Fluffy</c:v>
                </c:pt>
                <c:pt idx="1">
                  <c:v>Not Fluffy</c:v>
                </c:pt>
              </c:strCache>
            </c:strRef>
          </c:cat>
          <c:val>
            <c:numRef>
              <c:f>Sheet1!$A$2:$B$2</c:f>
              <c:numCache>
                <c:formatCode>General</c:formatCode>
                <c:ptCount val="2"/>
                <c:pt idx="0">
                  <c:v>10</c:v>
                </c:pt>
                <c:pt idx="1">
                  <c:v>14</c:v>
                </c:pt>
              </c:numCache>
            </c:numRef>
          </c:val>
          <c:extLst>
            <c:ext xmlns:c16="http://schemas.microsoft.com/office/drawing/2014/chart" uri="{C3380CC4-5D6E-409C-BE32-E72D297353CC}">
              <c16:uniqueId val="{00000002-5AEC-483C-9331-F2309EC87642}"/>
            </c:ext>
          </c:extLst>
        </c:ser>
        <c:dLbls>
          <c:showLegendKey val="0"/>
          <c:showVal val="0"/>
          <c:showCatName val="0"/>
          <c:showSerName val="0"/>
          <c:showPercent val="0"/>
          <c:showBubbleSize val="0"/>
        </c:dLbls>
        <c:gapWidth val="219"/>
        <c:overlap val="-27"/>
        <c:axId val="648655264"/>
        <c:axId val="656249232"/>
      </c:barChart>
      <c:catAx>
        <c:axId val="64865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6249232"/>
        <c:crosses val="autoZero"/>
        <c:auto val="1"/>
        <c:lblAlgn val="ctr"/>
        <c:lblOffset val="100"/>
        <c:noMultiLvlLbl val="0"/>
      </c:catAx>
      <c:valAx>
        <c:axId val="65624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655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1C7A7-2DDF-46B9-A43A-126B77F04916}" type="datetimeFigureOut">
              <a:rPr lang="en-GB" smtClean="0"/>
              <a:t>05/04/2019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8D07B-8CBD-4C09-9E0B-FBF17B624795}" type="slidenum">
              <a:rPr lang="en-GB" smtClean="0"/>
              <a:t>‹#›</a:t>
            </a:fld>
            <a:endParaRPr lang="en-GB"/>
          </a:p>
        </p:txBody>
      </p:sp>
    </p:spTree>
    <p:extLst>
      <p:ext uri="{BB962C8B-B14F-4D97-AF65-F5344CB8AC3E}">
        <p14:creationId xmlns:p14="http://schemas.microsoft.com/office/powerpoint/2010/main" val="1797053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31235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66143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40550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54801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99050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4632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41189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5048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61021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89011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7084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1850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78048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24755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81612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03722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43829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20227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24211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04330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84660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9287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74813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58297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36649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06340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70396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89281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9994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4272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402359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450194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6708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19701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48048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801634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556678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10864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99308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6777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11608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848801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05272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23729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45156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328286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206327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00306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356780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378889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656770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881671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178350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042820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58105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84637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03218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82181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36029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522250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094087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649599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4613893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4635185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825777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65832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1939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1985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0D08-5A75-4710-B679-CC91372AA3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C8AC59-F0F8-431E-932F-7F4AD1276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969A0C-3987-41EC-9108-6B6C57A77F77}"/>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2FE207F7-DAA1-4252-B837-D87A43BE76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6B8B3E-6016-49BA-8ABC-32225731264C}"/>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33623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8A11-D5DE-41CE-A984-9920D8214D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E48652-01B1-4506-B1B8-D516AAE0D2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5FEF5E-3442-44FF-B847-741B123FF620}"/>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214B1302-D651-4F24-B703-77F9B17E68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00B043-CBEC-4D78-91C6-183276C4AE46}"/>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177641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C8B80-6551-4CA5-A0AD-E63732FABC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5D2DFA-B465-404A-BA1B-5D828B489A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1C3E5C-0F25-47EB-8979-45D909106CE1}"/>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8B746CDF-521F-43A9-AC15-91AFB0AD69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20AD7-01EC-4777-A6A7-D97FE68CEBC7}"/>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402257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016000" y="928567"/>
            <a:ext cx="7195600" cy="1546400"/>
          </a:xfrm>
          <a:prstGeom prst="rect">
            <a:avLst/>
          </a:prstGeom>
        </p:spPr>
        <p:txBody>
          <a:bodyPr lIns="91425" tIns="91425" rIns="91425" bIns="91425" anchor="t" anchorCtr="0"/>
          <a:lstStyle>
            <a:lvl1pPr lvl="0">
              <a:spcBef>
                <a:spcPts val="0"/>
              </a:spcBef>
              <a:buClr>
                <a:srgbClr val="80BFB7"/>
              </a:buClr>
              <a:buSzPct val="100000"/>
              <a:defRPr sz="8000">
                <a:solidFill>
                  <a:srgbClr val="80BFB7"/>
                </a:solidFill>
              </a:defRPr>
            </a:lvl1pPr>
            <a:lvl2pPr lvl="1">
              <a:spcBef>
                <a:spcPts val="0"/>
              </a:spcBef>
              <a:buClr>
                <a:srgbClr val="80BFB7"/>
              </a:buClr>
              <a:buSzPct val="100000"/>
              <a:defRPr sz="8000">
                <a:solidFill>
                  <a:srgbClr val="80BFB7"/>
                </a:solidFill>
              </a:defRPr>
            </a:lvl2pPr>
            <a:lvl3pPr lvl="2">
              <a:spcBef>
                <a:spcPts val="0"/>
              </a:spcBef>
              <a:buClr>
                <a:srgbClr val="80BFB7"/>
              </a:buClr>
              <a:buSzPct val="100000"/>
              <a:defRPr sz="8000">
                <a:solidFill>
                  <a:srgbClr val="80BFB7"/>
                </a:solidFill>
              </a:defRPr>
            </a:lvl3pPr>
            <a:lvl4pPr lvl="3">
              <a:spcBef>
                <a:spcPts val="0"/>
              </a:spcBef>
              <a:buClr>
                <a:srgbClr val="80BFB7"/>
              </a:buClr>
              <a:buSzPct val="100000"/>
              <a:defRPr sz="8000">
                <a:solidFill>
                  <a:srgbClr val="80BFB7"/>
                </a:solidFill>
              </a:defRPr>
            </a:lvl4pPr>
            <a:lvl5pPr lvl="4">
              <a:spcBef>
                <a:spcPts val="0"/>
              </a:spcBef>
              <a:buClr>
                <a:srgbClr val="80BFB7"/>
              </a:buClr>
              <a:buSzPct val="100000"/>
              <a:defRPr sz="8000">
                <a:solidFill>
                  <a:srgbClr val="80BFB7"/>
                </a:solidFill>
              </a:defRPr>
            </a:lvl5pPr>
            <a:lvl6pPr lvl="5">
              <a:spcBef>
                <a:spcPts val="0"/>
              </a:spcBef>
              <a:buClr>
                <a:srgbClr val="80BFB7"/>
              </a:buClr>
              <a:buSzPct val="100000"/>
              <a:defRPr sz="8000">
                <a:solidFill>
                  <a:srgbClr val="80BFB7"/>
                </a:solidFill>
              </a:defRPr>
            </a:lvl6pPr>
            <a:lvl7pPr lvl="6">
              <a:spcBef>
                <a:spcPts val="0"/>
              </a:spcBef>
              <a:buClr>
                <a:srgbClr val="80BFB7"/>
              </a:buClr>
              <a:buSzPct val="100000"/>
              <a:defRPr sz="8000">
                <a:solidFill>
                  <a:srgbClr val="80BFB7"/>
                </a:solidFill>
              </a:defRPr>
            </a:lvl7pPr>
            <a:lvl8pPr lvl="7">
              <a:spcBef>
                <a:spcPts val="0"/>
              </a:spcBef>
              <a:buClr>
                <a:srgbClr val="80BFB7"/>
              </a:buClr>
              <a:buSzPct val="100000"/>
              <a:defRPr sz="8000">
                <a:solidFill>
                  <a:srgbClr val="80BFB7"/>
                </a:solidFill>
              </a:defRPr>
            </a:lvl8pPr>
            <a:lvl9pPr lvl="8">
              <a:spcBef>
                <a:spcPts val="0"/>
              </a:spcBef>
              <a:buClr>
                <a:srgbClr val="80BFB7"/>
              </a:buClr>
              <a:buSzPct val="100000"/>
              <a:defRPr sz="8000">
                <a:solidFill>
                  <a:srgbClr val="80BFB7"/>
                </a:solidFill>
              </a:defRPr>
            </a:lvl9pPr>
          </a:lstStyle>
          <a:p>
            <a:endParaRPr/>
          </a:p>
        </p:txBody>
      </p:sp>
      <p:grpSp>
        <p:nvGrpSpPr>
          <p:cNvPr id="11" name="Shape 11"/>
          <p:cNvGrpSpPr/>
          <p:nvPr/>
        </p:nvGrpSpPr>
        <p:grpSpPr>
          <a:xfrm rot="10800000">
            <a:off x="11607156" y="38263"/>
            <a:ext cx="546843" cy="6781736"/>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92" name="Shape 92"/>
          <p:cNvGrpSpPr/>
          <p:nvPr/>
        </p:nvGrpSpPr>
        <p:grpSpPr>
          <a:xfrm rot="10800000">
            <a:off x="8879381" y="38263"/>
            <a:ext cx="3079791" cy="6781736"/>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grpSp>
        <p:nvGrpSpPr>
          <p:cNvPr id="212" name="Shape 212"/>
          <p:cNvGrpSpPr/>
          <p:nvPr/>
        </p:nvGrpSpPr>
        <p:grpSpPr>
          <a:xfrm rot="10800000">
            <a:off x="8489725" y="38263"/>
            <a:ext cx="2690072" cy="6781736"/>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422" name="Shape 422"/>
          <p:cNvGrpSpPr/>
          <p:nvPr/>
        </p:nvGrpSpPr>
        <p:grpSpPr>
          <a:xfrm rot="10800000">
            <a:off x="8489726" y="38263"/>
            <a:ext cx="3079759" cy="6781736"/>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spTree>
    <p:extLst>
      <p:ext uri="{BB962C8B-B14F-4D97-AF65-F5344CB8AC3E}">
        <p14:creationId xmlns:p14="http://schemas.microsoft.com/office/powerpoint/2010/main" val="361178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957733" y="985833"/>
            <a:ext cx="90148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65" name="Shape 1565"/>
          <p:cNvSpPr txBox="1">
            <a:spLocks noGrp="1"/>
          </p:cNvSpPr>
          <p:nvPr>
            <p:ph type="body" idx="1"/>
          </p:nvPr>
        </p:nvSpPr>
        <p:spPr>
          <a:xfrm>
            <a:off x="957733" y="2311399"/>
            <a:ext cx="9014800" cy="397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1566" name="Shape 1566"/>
          <p:cNvGrpSpPr/>
          <p:nvPr/>
        </p:nvGrpSpPr>
        <p:grpSpPr>
          <a:xfrm rot="10800000">
            <a:off x="11801983" y="38275"/>
            <a:ext cx="352015" cy="6781736"/>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1624" name="Shape 1624"/>
          <p:cNvGrpSpPr/>
          <p:nvPr/>
        </p:nvGrpSpPr>
        <p:grpSpPr>
          <a:xfrm rot="10800000">
            <a:off x="10438095" y="38275"/>
            <a:ext cx="1521044" cy="6781736"/>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grpSp>
        <p:nvGrpSpPr>
          <p:cNvPr id="1687" name="Shape 1687"/>
          <p:cNvGrpSpPr/>
          <p:nvPr/>
        </p:nvGrpSpPr>
        <p:grpSpPr>
          <a:xfrm rot="10800000">
            <a:off x="10243267" y="38275"/>
            <a:ext cx="1326184" cy="6586908"/>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1789" name="Shape 1789"/>
          <p:cNvGrpSpPr/>
          <p:nvPr/>
        </p:nvGrpSpPr>
        <p:grpSpPr>
          <a:xfrm rot="10800000">
            <a:off x="10243267" y="38275"/>
            <a:ext cx="1521044" cy="6781736"/>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sp>
        <p:nvSpPr>
          <p:cNvPr id="1840" name="Shape 1840"/>
          <p:cNvSpPr txBox="1">
            <a:spLocks noGrp="1"/>
          </p:cNvSpPr>
          <p:nvPr>
            <p:ph type="sldNum" idx="12"/>
          </p:nvPr>
        </p:nvSpPr>
        <p:spPr>
          <a:xfrm>
            <a:off x="122041" y="6293600"/>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55665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C056-CCB0-47B5-9B11-88DA45D5DB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2F5AFC-749D-4594-B844-F3BA6EDFC8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5A0E6B-AF8E-4659-B469-D7B427158D05}"/>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D25F53D1-F0F0-4C3E-90E7-1614082D1A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83DC62-9C4B-4B38-834D-C9334AEDD87B}"/>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244589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3C4F-8E1A-461E-9327-08D41C732D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675C25-AADD-4B34-9B48-6CA0A1C84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F1087D-4A89-4292-B254-A709DC5C0342}"/>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B64BBC65-D059-4EDA-A4CE-2AA696311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EAEBA-A2A6-4CFD-A8E9-098C8F40534E}"/>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378297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F261-A4B7-4480-BB6E-795B1E98B4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BF761D-DAAB-4CBC-A591-CABC08D1C6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093EC33-3D47-469C-A942-7DDA2A556D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FE27D3D-7FE6-45A8-ADFD-852D49E59902}"/>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6" name="Footer Placeholder 5">
            <a:extLst>
              <a:ext uri="{FF2B5EF4-FFF2-40B4-BE49-F238E27FC236}">
                <a16:creationId xmlns:a16="http://schemas.microsoft.com/office/drawing/2014/main" id="{CB1B3B98-F703-4B77-ACAE-117BFA2006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ECB505-0003-49A3-A64A-CAC44644866A}"/>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211573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3F06-7621-4DD0-9047-CCB7F738104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A14C7C-31B2-4116-A277-F37C2CCCA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71FCF7-E5A5-4241-A48B-E6C57CF7A5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A9620D-FC09-421C-804C-813AE349D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4B3475-E519-40B9-99CE-9D2AB0ACBD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20BDB5-BC92-4AE6-ADAB-0447120574BC}"/>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8" name="Footer Placeholder 7">
            <a:extLst>
              <a:ext uri="{FF2B5EF4-FFF2-40B4-BE49-F238E27FC236}">
                <a16:creationId xmlns:a16="http://schemas.microsoft.com/office/drawing/2014/main" id="{D82F1DD7-CAF3-4402-9732-2BBFCDD004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E6FBB9F-21ED-411D-B8CD-461D374274B0}"/>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212732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CC51-99E9-461B-BC1D-871FABFC69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05EFEA-CFA7-41C3-8B8C-58CB47CF7F01}"/>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4" name="Footer Placeholder 3">
            <a:extLst>
              <a:ext uri="{FF2B5EF4-FFF2-40B4-BE49-F238E27FC236}">
                <a16:creationId xmlns:a16="http://schemas.microsoft.com/office/drawing/2014/main" id="{2B467B1F-8C1C-4035-A75C-466FAEEF58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C8D807-8A8C-4526-909B-0B6248127DA9}"/>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170770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3B516-A071-46F9-B061-B3C8668EB0E7}"/>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3" name="Footer Placeholder 2">
            <a:extLst>
              <a:ext uri="{FF2B5EF4-FFF2-40B4-BE49-F238E27FC236}">
                <a16:creationId xmlns:a16="http://schemas.microsoft.com/office/drawing/2014/main" id="{037BA36D-F330-4ACC-AC1F-82AAECD2B95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F54D9-ADBB-47C8-83FC-642EF71C7B92}"/>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98379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62EA-2273-4B39-A482-C8C5F9488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A7E152-BA7E-4673-BC92-115F4691B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0CBE07-97DA-408F-A7DC-DFFF17ED3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11B5BA-FB4D-4AC3-B427-348F8DA06A2A}"/>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6" name="Footer Placeholder 5">
            <a:extLst>
              <a:ext uri="{FF2B5EF4-FFF2-40B4-BE49-F238E27FC236}">
                <a16:creationId xmlns:a16="http://schemas.microsoft.com/office/drawing/2014/main" id="{96E6DD8A-EB04-4333-967A-63971E4DA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83A8B3-88F3-4701-ADF6-7914019147EF}"/>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13385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A7B6-6C9E-498E-B79E-7CE42FD0C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289847-282C-4161-8A2A-7342E5233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F48E135-E91D-4672-A3D0-7E5BB7C4F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0065F-7A9B-492D-A144-5E3AD9094F7D}"/>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6" name="Footer Placeholder 5">
            <a:extLst>
              <a:ext uri="{FF2B5EF4-FFF2-40B4-BE49-F238E27FC236}">
                <a16:creationId xmlns:a16="http://schemas.microsoft.com/office/drawing/2014/main" id="{060EA63C-D38E-40A0-AFF8-5C0ECB383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2BC461-9955-4357-A532-3FAFB416CB64}"/>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56210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3D6A2-90B8-4B18-90E7-1F05B5CA3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89B083-9C6F-47DB-9107-74AE8FD78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BF8554-6FDF-40CF-AECF-C9533148DA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1A259478-BE76-469B-B81C-FC004B2F7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449468C-AF1E-43EC-9325-8E3EF0B74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DCCB8-9DB1-4549-942D-C38893A90331}" type="slidenum">
              <a:rPr lang="en-GB" smtClean="0"/>
              <a:t>‹#›</a:t>
            </a:fld>
            <a:endParaRPr lang="en-GB"/>
          </a:p>
        </p:txBody>
      </p:sp>
    </p:spTree>
    <p:extLst>
      <p:ext uri="{BB962C8B-B14F-4D97-AF65-F5344CB8AC3E}">
        <p14:creationId xmlns:p14="http://schemas.microsoft.com/office/powerpoint/2010/main" val="149861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1005368" y="1258177"/>
            <a:ext cx="7195600" cy="1546400"/>
          </a:xfrm>
          <a:prstGeom prst="rect">
            <a:avLst/>
          </a:prstGeom>
        </p:spPr>
        <p:txBody>
          <a:bodyPr vert="horz" lIns="121900" tIns="121900" rIns="121900" bIns="121900" rtlCol="0" anchor="t" anchorCtr="0">
            <a:noAutofit/>
          </a:bodyPr>
          <a:lstStyle/>
          <a:p>
            <a:pPr lvl="0"/>
            <a:r>
              <a:rPr lang="en-GB" sz="5867" dirty="0"/>
              <a:t>AI and the Environment 3:</a:t>
            </a:r>
            <a:endParaRPr lang="en" sz="2800" dirty="0"/>
          </a:p>
        </p:txBody>
      </p:sp>
      <p:grpSp>
        <p:nvGrpSpPr>
          <p:cNvPr id="5" name="Group 4"/>
          <p:cNvGrpSpPr/>
          <p:nvPr/>
        </p:nvGrpSpPr>
        <p:grpSpPr>
          <a:xfrm>
            <a:off x="0" y="5877059"/>
            <a:ext cx="12192000" cy="1012840"/>
            <a:chOff x="0" y="5845160"/>
            <a:chExt cx="12192000" cy="1012840"/>
          </a:xfrm>
        </p:grpSpPr>
        <p:pic>
          <p:nvPicPr>
            <p:cNvPr id="1028"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Shape 3836"/>
          <p:cNvSpPr txBox="1">
            <a:spLocks/>
          </p:cNvSpPr>
          <p:nvPr/>
        </p:nvSpPr>
        <p:spPr>
          <a:xfrm>
            <a:off x="1416386" y="2989995"/>
            <a:ext cx="7195600" cy="1546400"/>
          </a:xfrm>
          <a:prstGeom prst="rect">
            <a:avLst/>
          </a:prstGeom>
        </p:spPr>
        <p:txBody>
          <a:bodyPr vert="horz" lIns="121900" tIns="121900" rIns="121900" bIns="121900" rtlCol="0" anchor="t" anchorCtr="0">
            <a:noAutofit/>
          </a:bodyPr>
          <a:lstStyle>
            <a:lvl1pPr lvl="0" algn="l" defTabSz="914400" rtl="0" eaLnBrk="1" latinLnBrk="0" hangingPunct="1">
              <a:lnSpc>
                <a:spcPct val="90000"/>
              </a:lnSpc>
              <a:spcBef>
                <a:spcPts val="0"/>
              </a:spcBef>
              <a:buClr>
                <a:srgbClr val="80BFB7"/>
              </a:buClr>
              <a:buSzPct val="100000"/>
              <a:buNone/>
              <a:defRPr sz="8000" kern="1200">
                <a:solidFill>
                  <a:srgbClr val="80BFB7"/>
                </a:solidFill>
                <a:latin typeface="+mj-lt"/>
                <a:ea typeface="+mj-ea"/>
                <a:cs typeface="+mj-cs"/>
              </a:defRPr>
            </a:lvl1pPr>
            <a:lvl2pPr lvl="1">
              <a:spcBef>
                <a:spcPts val="0"/>
              </a:spcBef>
              <a:buClr>
                <a:srgbClr val="80BFB7"/>
              </a:buClr>
              <a:buSzPct val="100000"/>
              <a:defRPr sz="8000">
                <a:solidFill>
                  <a:srgbClr val="80BFB7"/>
                </a:solidFill>
              </a:defRPr>
            </a:lvl2pPr>
            <a:lvl3pPr lvl="2">
              <a:spcBef>
                <a:spcPts val="0"/>
              </a:spcBef>
              <a:buClr>
                <a:srgbClr val="80BFB7"/>
              </a:buClr>
              <a:buSzPct val="100000"/>
              <a:defRPr sz="8000">
                <a:solidFill>
                  <a:srgbClr val="80BFB7"/>
                </a:solidFill>
              </a:defRPr>
            </a:lvl3pPr>
            <a:lvl4pPr lvl="3">
              <a:spcBef>
                <a:spcPts val="0"/>
              </a:spcBef>
              <a:buClr>
                <a:srgbClr val="80BFB7"/>
              </a:buClr>
              <a:buSzPct val="100000"/>
              <a:defRPr sz="8000">
                <a:solidFill>
                  <a:srgbClr val="80BFB7"/>
                </a:solidFill>
              </a:defRPr>
            </a:lvl4pPr>
            <a:lvl5pPr lvl="4">
              <a:spcBef>
                <a:spcPts val="0"/>
              </a:spcBef>
              <a:buClr>
                <a:srgbClr val="80BFB7"/>
              </a:buClr>
              <a:buSzPct val="100000"/>
              <a:defRPr sz="8000">
                <a:solidFill>
                  <a:srgbClr val="80BFB7"/>
                </a:solidFill>
              </a:defRPr>
            </a:lvl5pPr>
            <a:lvl6pPr lvl="5">
              <a:spcBef>
                <a:spcPts val="0"/>
              </a:spcBef>
              <a:buClr>
                <a:srgbClr val="80BFB7"/>
              </a:buClr>
              <a:buSzPct val="100000"/>
              <a:defRPr sz="8000">
                <a:solidFill>
                  <a:srgbClr val="80BFB7"/>
                </a:solidFill>
              </a:defRPr>
            </a:lvl6pPr>
            <a:lvl7pPr lvl="6">
              <a:spcBef>
                <a:spcPts val="0"/>
              </a:spcBef>
              <a:buClr>
                <a:srgbClr val="80BFB7"/>
              </a:buClr>
              <a:buSzPct val="100000"/>
              <a:defRPr sz="8000">
                <a:solidFill>
                  <a:srgbClr val="80BFB7"/>
                </a:solidFill>
              </a:defRPr>
            </a:lvl7pPr>
            <a:lvl8pPr lvl="7">
              <a:spcBef>
                <a:spcPts val="0"/>
              </a:spcBef>
              <a:buClr>
                <a:srgbClr val="80BFB7"/>
              </a:buClr>
              <a:buSzPct val="100000"/>
              <a:defRPr sz="8000">
                <a:solidFill>
                  <a:srgbClr val="80BFB7"/>
                </a:solidFill>
              </a:defRPr>
            </a:lvl8pPr>
            <a:lvl9pPr lvl="8">
              <a:spcBef>
                <a:spcPts val="0"/>
              </a:spcBef>
              <a:buClr>
                <a:srgbClr val="80BFB7"/>
              </a:buClr>
              <a:buSzPct val="100000"/>
              <a:defRPr sz="8000">
                <a:solidFill>
                  <a:srgbClr val="80BFB7"/>
                </a:solidFill>
              </a:defRPr>
            </a:lvl9pPr>
          </a:lstStyle>
          <a:p>
            <a:r>
              <a:rPr lang="en-GB" sz="2800" dirty="0"/>
              <a:t>Decision Trees</a:t>
            </a:r>
            <a:endParaRPr lang="en" sz="1100" dirty="0"/>
          </a:p>
        </p:txBody>
      </p:sp>
    </p:spTree>
    <p:extLst>
      <p:ext uri="{BB962C8B-B14F-4D97-AF65-F5344CB8AC3E}">
        <p14:creationId xmlns:p14="http://schemas.microsoft.com/office/powerpoint/2010/main" val="25562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So as we build trees what we are doing is essentially dividing the data based on something.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need to think about how to divide data. Which means we need to think about how our data is structured.</a:t>
            </a:r>
          </a:p>
        </p:txBody>
      </p:sp>
    </p:spTree>
    <p:extLst>
      <p:ext uri="{BB962C8B-B14F-4D97-AF65-F5344CB8AC3E}">
        <p14:creationId xmlns:p14="http://schemas.microsoft.com/office/powerpoint/2010/main" val="206082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Data Structures – Contingency Tables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Lets look at a few hypothetical data structures.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It’s easy to imagine how to split categorical data like our fluffy or not fluffy </a:t>
            </a:r>
          </a:p>
        </p:txBody>
      </p:sp>
      <p:graphicFrame>
        <p:nvGraphicFramePr>
          <p:cNvPr id="8" name="Chart 7">
            <a:extLst>
              <a:ext uri="{FF2B5EF4-FFF2-40B4-BE49-F238E27FC236}">
                <a16:creationId xmlns:a16="http://schemas.microsoft.com/office/drawing/2014/main" id="{1D8EF4F5-EAAA-4A2A-B61D-F45008F1D083}"/>
              </a:ext>
            </a:extLst>
          </p:cNvPr>
          <p:cNvGraphicFramePr>
            <a:graphicFrameLocks/>
          </p:cNvGraphicFramePr>
          <p:nvPr>
            <p:extLst>
              <p:ext uri="{D42A27DB-BD31-4B8C-83A1-F6EECF244321}">
                <p14:modId xmlns:p14="http://schemas.microsoft.com/office/powerpoint/2010/main" val="846543738"/>
              </p:ext>
            </p:extLst>
          </p:nvPr>
        </p:nvGraphicFramePr>
        <p:xfrm>
          <a:off x="3953190" y="3018407"/>
          <a:ext cx="2815701" cy="2021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4056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Data Structures – Contingency Tables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This data is a count of the two different values.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Normally you would call this a histogram in ML / computer science it is often referred to as a contingency table or more specifically a histogram is a 1 dimensional contingency table. </a:t>
            </a:r>
          </a:p>
        </p:txBody>
      </p:sp>
      <p:graphicFrame>
        <p:nvGraphicFramePr>
          <p:cNvPr id="8" name="Chart 7">
            <a:extLst>
              <a:ext uri="{FF2B5EF4-FFF2-40B4-BE49-F238E27FC236}">
                <a16:creationId xmlns:a16="http://schemas.microsoft.com/office/drawing/2014/main" id="{1D8EF4F5-EAAA-4A2A-B61D-F45008F1D083}"/>
              </a:ext>
            </a:extLst>
          </p:cNvPr>
          <p:cNvGraphicFramePr>
            <a:graphicFrameLocks/>
          </p:cNvGraphicFramePr>
          <p:nvPr>
            <p:extLst>
              <p:ext uri="{D42A27DB-BD31-4B8C-83A1-F6EECF244321}">
                <p14:modId xmlns:p14="http://schemas.microsoft.com/office/powerpoint/2010/main" val="3812418453"/>
              </p:ext>
            </p:extLst>
          </p:nvPr>
        </p:nvGraphicFramePr>
        <p:xfrm>
          <a:off x="3953190" y="3329126"/>
          <a:ext cx="2815701" cy="2021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3937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Data Structures – Data</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Lets look at a few hypothetical data structures.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But how about some continuous variables</a:t>
            </a:r>
          </a:p>
        </p:txBody>
      </p:sp>
      <p:pic>
        <p:nvPicPr>
          <p:cNvPr id="3" name="Picture 2">
            <a:extLst>
              <a:ext uri="{FF2B5EF4-FFF2-40B4-BE49-F238E27FC236}">
                <a16:creationId xmlns:a16="http://schemas.microsoft.com/office/drawing/2014/main" id="{2B3DB6E3-5DA1-45DE-8534-FEA070C4F52A}"/>
              </a:ext>
            </a:extLst>
          </p:cNvPr>
          <p:cNvPicPr>
            <a:picLocks noChangeAspect="1"/>
          </p:cNvPicPr>
          <p:nvPr/>
        </p:nvPicPr>
        <p:blipFill>
          <a:blip r:embed="rId4"/>
          <a:stretch>
            <a:fillRect/>
          </a:stretch>
        </p:blipFill>
        <p:spPr>
          <a:xfrm>
            <a:off x="667259" y="2771620"/>
            <a:ext cx="3842331" cy="2881748"/>
          </a:xfrm>
          <a:prstGeom prst="rect">
            <a:avLst/>
          </a:prstGeom>
        </p:spPr>
      </p:pic>
      <p:pic>
        <p:nvPicPr>
          <p:cNvPr id="4" name="Picture 3">
            <a:extLst>
              <a:ext uri="{FF2B5EF4-FFF2-40B4-BE49-F238E27FC236}">
                <a16:creationId xmlns:a16="http://schemas.microsoft.com/office/drawing/2014/main" id="{F2686B18-9E44-4853-B081-4B77865BCBF8}"/>
              </a:ext>
            </a:extLst>
          </p:cNvPr>
          <p:cNvPicPr>
            <a:picLocks noChangeAspect="1"/>
          </p:cNvPicPr>
          <p:nvPr/>
        </p:nvPicPr>
        <p:blipFill>
          <a:blip r:embed="rId5"/>
          <a:stretch>
            <a:fillRect/>
          </a:stretch>
        </p:blipFill>
        <p:spPr>
          <a:xfrm>
            <a:off x="4434043" y="2771619"/>
            <a:ext cx="3711132" cy="2783349"/>
          </a:xfrm>
          <a:prstGeom prst="rect">
            <a:avLst/>
          </a:prstGeom>
        </p:spPr>
      </p:pic>
      <p:pic>
        <p:nvPicPr>
          <p:cNvPr id="10" name="Picture 9">
            <a:extLst>
              <a:ext uri="{FF2B5EF4-FFF2-40B4-BE49-F238E27FC236}">
                <a16:creationId xmlns:a16="http://schemas.microsoft.com/office/drawing/2014/main" id="{DCE691AE-653A-4033-A9F8-B10CE39D6778}"/>
              </a:ext>
            </a:extLst>
          </p:cNvPr>
          <p:cNvPicPr>
            <a:picLocks noChangeAspect="1"/>
          </p:cNvPicPr>
          <p:nvPr/>
        </p:nvPicPr>
        <p:blipFill>
          <a:blip r:embed="rId6"/>
          <a:stretch>
            <a:fillRect/>
          </a:stretch>
        </p:blipFill>
        <p:spPr>
          <a:xfrm>
            <a:off x="7946464" y="2764696"/>
            <a:ext cx="3711132" cy="2783349"/>
          </a:xfrm>
          <a:prstGeom prst="rect">
            <a:avLst/>
          </a:prstGeom>
        </p:spPr>
      </p:pic>
    </p:spTree>
    <p:extLst>
      <p:ext uri="{BB962C8B-B14F-4D97-AF65-F5344CB8AC3E}">
        <p14:creationId xmlns:p14="http://schemas.microsoft.com/office/powerpoint/2010/main" val="345234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Data Structures – Data</a:t>
            </a:r>
          </a:p>
        </p:txBody>
      </p:sp>
      <p:sp>
        <p:nvSpPr>
          <p:cNvPr id="9" name="TextBox 8"/>
          <p:cNvSpPr txBox="1"/>
          <p:nvPr/>
        </p:nvSpPr>
        <p:spPr>
          <a:xfrm>
            <a:off x="951345" y="1722177"/>
            <a:ext cx="8294255" cy="369332"/>
          </a:xfrm>
          <a:prstGeom prst="rect">
            <a:avLst/>
          </a:prstGeom>
          <a:noFill/>
        </p:spPr>
        <p:txBody>
          <a:bodyPr wrap="square" rtlCol="0">
            <a:spAutoFit/>
          </a:bodyPr>
          <a:lstStyle/>
          <a:p>
            <a:pPr marL="285750" indent="-285750">
              <a:buFont typeface="Arial" panose="020B0604020202020204" pitchFamily="34" charset="0"/>
              <a:buChar char="•"/>
            </a:pPr>
            <a:r>
              <a:rPr lang="en-GB" dirty="0"/>
              <a:t>There are a few easy ways but with some data it is not that simple</a:t>
            </a:r>
          </a:p>
        </p:txBody>
      </p:sp>
      <p:pic>
        <p:nvPicPr>
          <p:cNvPr id="3" name="Picture 2">
            <a:extLst>
              <a:ext uri="{FF2B5EF4-FFF2-40B4-BE49-F238E27FC236}">
                <a16:creationId xmlns:a16="http://schemas.microsoft.com/office/drawing/2014/main" id="{2B3DB6E3-5DA1-45DE-8534-FEA070C4F52A}"/>
              </a:ext>
            </a:extLst>
          </p:cNvPr>
          <p:cNvPicPr>
            <a:picLocks noChangeAspect="1"/>
          </p:cNvPicPr>
          <p:nvPr/>
        </p:nvPicPr>
        <p:blipFill>
          <a:blip r:embed="rId4"/>
          <a:stretch>
            <a:fillRect/>
          </a:stretch>
        </p:blipFill>
        <p:spPr>
          <a:xfrm>
            <a:off x="667259" y="2771620"/>
            <a:ext cx="3842331" cy="2881748"/>
          </a:xfrm>
          <a:prstGeom prst="rect">
            <a:avLst/>
          </a:prstGeom>
        </p:spPr>
      </p:pic>
      <p:pic>
        <p:nvPicPr>
          <p:cNvPr id="4" name="Picture 3">
            <a:extLst>
              <a:ext uri="{FF2B5EF4-FFF2-40B4-BE49-F238E27FC236}">
                <a16:creationId xmlns:a16="http://schemas.microsoft.com/office/drawing/2014/main" id="{F2686B18-9E44-4853-B081-4B77865BCBF8}"/>
              </a:ext>
            </a:extLst>
          </p:cNvPr>
          <p:cNvPicPr>
            <a:picLocks noChangeAspect="1"/>
          </p:cNvPicPr>
          <p:nvPr/>
        </p:nvPicPr>
        <p:blipFill>
          <a:blip r:embed="rId5"/>
          <a:stretch>
            <a:fillRect/>
          </a:stretch>
        </p:blipFill>
        <p:spPr>
          <a:xfrm>
            <a:off x="4434043" y="2771619"/>
            <a:ext cx="3711132" cy="2783349"/>
          </a:xfrm>
          <a:prstGeom prst="rect">
            <a:avLst/>
          </a:prstGeom>
        </p:spPr>
      </p:pic>
      <p:pic>
        <p:nvPicPr>
          <p:cNvPr id="10" name="Picture 9">
            <a:extLst>
              <a:ext uri="{FF2B5EF4-FFF2-40B4-BE49-F238E27FC236}">
                <a16:creationId xmlns:a16="http://schemas.microsoft.com/office/drawing/2014/main" id="{DCE691AE-653A-4033-A9F8-B10CE39D6778}"/>
              </a:ext>
            </a:extLst>
          </p:cNvPr>
          <p:cNvPicPr>
            <a:picLocks noChangeAspect="1"/>
          </p:cNvPicPr>
          <p:nvPr/>
        </p:nvPicPr>
        <p:blipFill>
          <a:blip r:embed="rId6"/>
          <a:stretch>
            <a:fillRect/>
          </a:stretch>
        </p:blipFill>
        <p:spPr>
          <a:xfrm>
            <a:off x="7946464" y="2764696"/>
            <a:ext cx="3711132" cy="2783349"/>
          </a:xfrm>
          <a:prstGeom prst="rect">
            <a:avLst/>
          </a:prstGeom>
        </p:spPr>
      </p:pic>
      <p:cxnSp>
        <p:nvCxnSpPr>
          <p:cNvPr id="11" name="Straight Connector 10">
            <a:extLst>
              <a:ext uri="{FF2B5EF4-FFF2-40B4-BE49-F238E27FC236}">
                <a16:creationId xmlns:a16="http://schemas.microsoft.com/office/drawing/2014/main" id="{12A59B2C-B62F-4CBC-B795-E10BAB322FF2}"/>
              </a:ext>
            </a:extLst>
          </p:cNvPr>
          <p:cNvCxnSpPr/>
          <p:nvPr/>
        </p:nvCxnSpPr>
        <p:spPr>
          <a:xfrm>
            <a:off x="2778711" y="4261282"/>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A1F7F8-1252-4640-8A68-F1F3486C7F58}"/>
              </a:ext>
            </a:extLst>
          </p:cNvPr>
          <p:cNvCxnSpPr/>
          <p:nvPr/>
        </p:nvCxnSpPr>
        <p:spPr>
          <a:xfrm>
            <a:off x="5434613" y="416510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B29C64-9A25-4E15-8B99-C5FFF4C2104A}"/>
              </a:ext>
            </a:extLst>
          </p:cNvPr>
          <p:cNvCxnSpPr/>
          <p:nvPr/>
        </p:nvCxnSpPr>
        <p:spPr>
          <a:xfrm>
            <a:off x="9856036" y="1750687"/>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8A2A156-3F3E-458A-B5E7-0F2B623D2596}"/>
              </a:ext>
            </a:extLst>
          </p:cNvPr>
          <p:cNvSpPr txBox="1"/>
          <p:nvPr/>
        </p:nvSpPr>
        <p:spPr>
          <a:xfrm>
            <a:off x="9383697" y="1541062"/>
            <a:ext cx="594804" cy="369332"/>
          </a:xfrm>
          <a:prstGeom prst="rect">
            <a:avLst/>
          </a:prstGeom>
          <a:noFill/>
        </p:spPr>
        <p:txBody>
          <a:bodyPr wrap="square" rtlCol="0">
            <a:spAutoFit/>
          </a:bodyPr>
          <a:lstStyle/>
          <a:p>
            <a:r>
              <a:rPr lang="en-GB" dirty="0"/>
              <a:t>??</a:t>
            </a:r>
          </a:p>
        </p:txBody>
      </p:sp>
    </p:spTree>
    <p:extLst>
      <p:ext uri="{BB962C8B-B14F-4D97-AF65-F5344CB8AC3E}">
        <p14:creationId xmlns:p14="http://schemas.microsoft.com/office/powerpoint/2010/main" val="278343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When we go back to our trees what we want our </a:t>
            </a:r>
          </a:p>
          <a:p>
            <a:r>
              <a:rPr lang="en-GB" dirty="0"/>
              <a:t>      algorithm to learn on is in fact how it divides the</a:t>
            </a:r>
          </a:p>
          <a:p>
            <a:r>
              <a:rPr lang="en-GB" dirty="0"/>
              <a:t>      data</a:t>
            </a:r>
          </a:p>
          <a:p>
            <a:endParaRPr lang="en-GB" dirty="0"/>
          </a:p>
          <a:p>
            <a:pPr marL="285750" indent="-285750">
              <a:buFont typeface="Arial" panose="020B0604020202020204" pitchFamily="34" charset="0"/>
              <a:buChar char="•"/>
            </a:pPr>
            <a:r>
              <a:rPr lang="en-GB" dirty="0"/>
              <a:t>As with linear regression the way we want to divide the data is </a:t>
            </a:r>
          </a:p>
          <a:p>
            <a:r>
              <a:rPr lang="en-GB" dirty="0"/>
              <a:t>     to find the separation that minimises the cost.</a:t>
            </a:r>
          </a:p>
          <a:p>
            <a:endParaRPr lang="en-GB" dirty="0"/>
          </a:p>
          <a:p>
            <a:pPr marL="285750" indent="-285750">
              <a:buFont typeface="Arial" panose="020B0604020202020204" pitchFamily="34" charset="0"/>
              <a:buChar char="•"/>
            </a:pPr>
            <a:r>
              <a:rPr lang="en-GB" dirty="0"/>
              <a:t>Depending on how and what you are classifying there are different cost</a:t>
            </a:r>
          </a:p>
          <a:p>
            <a:r>
              <a:rPr lang="en-GB" dirty="0"/>
              <a:t>      functions. </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6729046" y="1182024"/>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6016431" y="2037933"/>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8" name="Rectangle: Rounded Corners 7">
            <a:extLst>
              <a:ext uri="{FF2B5EF4-FFF2-40B4-BE49-F238E27FC236}">
                <a16:creationId xmlns:a16="http://schemas.microsoft.com/office/drawing/2014/main" id="{D147DAE0-4E0D-40F5-B04E-F09FE48F7513}"/>
              </a:ext>
            </a:extLst>
          </p:cNvPr>
          <p:cNvSpPr/>
          <p:nvPr/>
        </p:nvSpPr>
        <p:spPr>
          <a:xfrm>
            <a:off x="8378435" y="2037933"/>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7491044" y="2999443"/>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9464418" y="295782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2" name="Rectangle: Rounded Corners 11">
            <a:extLst>
              <a:ext uri="{FF2B5EF4-FFF2-40B4-BE49-F238E27FC236}">
                <a16:creationId xmlns:a16="http://schemas.microsoft.com/office/drawing/2014/main" id="{CA1788E9-E1B2-4E76-9967-D6B0BBB6815B}"/>
              </a:ext>
            </a:extLst>
          </p:cNvPr>
          <p:cNvSpPr/>
          <p:nvPr/>
        </p:nvSpPr>
        <p:spPr>
          <a:xfrm>
            <a:off x="10551110" y="3785468"/>
            <a:ext cx="808046" cy="45470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Mammal</a:t>
            </a:r>
          </a:p>
        </p:txBody>
      </p:sp>
      <p:sp>
        <p:nvSpPr>
          <p:cNvPr id="14" name="Rectangle: Rounded Corners 13">
            <a:extLst>
              <a:ext uri="{FF2B5EF4-FFF2-40B4-BE49-F238E27FC236}">
                <a16:creationId xmlns:a16="http://schemas.microsoft.com/office/drawing/2014/main" id="{02B1DEB5-1EB8-4F97-A21D-FA55D17ED1CC}"/>
              </a:ext>
            </a:extLst>
          </p:cNvPr>
          <p:cNvSpPr/>
          <p:nvPr/>
        </p:nvSpPr>
        <p:spPr>
          <a:xfrm>
            <a:off x="8611256" y="3751669"/>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6661377" y="1723174"/>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42214B1-AD3F-4EE0-942A-BDA1001A7FFA}"/>
              </a:ext>
            </a:extLst>
          </p:cNvPr>
          <p:cNvSpPr/>
          <p:nvPr/>
        </p:nvSpPr>
        <p:spPr>
          <a:xfrm rot="19312734">
            <a:off x="8311835" y="171303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8184844" y="2516884"/>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9342918" y="2472890"/>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6CE1CBB3-DA9D-4275-93C5-26650B5F0A87}"/>
              </a:ext>
            </a:extLst>
          </p:cNvPr>
          <p:cNvSpPr/>
          <p:nvPr/>
        </p:nvSpPr>
        <p:spPr>
          <a:xfrm rot="2251763">
            <a:off x="9312109" y="3344254"/>
            <a:ext cx="135339" cy="446161"/>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16787658-93E5-4C77-82EC-4A95D51AD6EC}"/>
              </a:ext>
            </a:extLst>
          </p:cNvPr>
          <p:cNvSpPr/>
          <p:nvPr/>
        </p:nvSpPr>
        <p:spPr>
          <a:xfrm rot="19312734">
            <a:off x="10354386" y="3350505"/>
            <a:ext cx="135339" cy="49698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8149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GINI is the major calculator for splitting data.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GINI is what is termed as a greedy algorithm – meaning that it searches through the data all the way blindly trying lots or all of the possible splits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low efficiency but requires no prior knowledge of the data. </a:t>
            </a:r>
          </a:p>
        </p:txBody>
      </p:sp>
    </p:spTree>
    <p:extLst>
      <p:ext uri="{BB962C8B-B14F-4D97-AF65-F5344CB8AC3E}">
        <p14:creationId xmlns:p14="http://schemas.microsoft.com/office/powerpoint/2010/main" val="3000885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GINI works in a supervised way in that it divides up the data with a split and the measures the cost by looking at how many points in the data were misclassified.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Here we have two classes of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3004866"/>
            <a:ext cx="2480623" cy="2480623"/>
          </a:xfrm>
          <a:prstGeom prst="rect">
            <a:avLst/>
          </a:prstGeom>
        </p:spPr>
      </p:pic>
    </p:spTree>
    <p:extLst>
      <p:ext uri="{BB962C8B-B14F-4D97-AF65-F5344CB8AC3E}">
        <p14:creationId xmlns:p14="http://schemas.microsoft.com/office/powerpoint/2010/main" val="22898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GINI works in a supervised way in that it divides up the data with a split and the measures the cost by looking at how many points in the data were misclassified.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would be a perfect GINI split giving a score of 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3004866"/>
            <a:ext cx="2480623" cy="2480623"/>
          </a:xfrm>
          <a:prstGeom prst="rect">
            <a:avLst/>
          </a:prstGeom>
        </p:spPr>
      </p:pic>
      <p:cxnSp>
        <p:nvCxnSpPr>
          <p:cNvPr id="10" name="Straight Connector 9">
            <a:extLst>
              <a:ext uri="{FF2B5EF4-FFF2-40B4-BE49-F238E27FC236}">
                <a16:creationId xmlns:a16="http://schemas.microsoft.com/office/drawing/2014/main" id="{D763EF49-5D78-4576-A522-D948EF3263A1}"/>
              </a:ext>
            </a:extLst>
          </p:cNvPr>
          <p:cNvCxnSpPr/>
          <p:nvPr/>
        </p:nvCxnSpPr>
        <p:spPr>
          <a:xfrm>
            <a:off x="4980373" y="3737499"/>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35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GINI works in a supervised way in that it divides up the data with a split and the measures the cost by looking at how many points in the data were misclassified.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would be the worst possible GINI score of 0.5 </a:t>
            </a:r>
            <a:r>
              <a:rPr lang="en-GB" dirty="0" err="1"/>
              <a:t>i.e</a:t>
            </a:r>
            <a:r>
              <a:rPr lang="en-GB" dirty="0"/>
              <a:t> 50% of the data is in the wrong class.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3004866"/>
            <a:ext cx="2480623" cy="2480623"/>
          </a:xfrm>
          <a:prstGeom prst="rect">
            <a:avLst/>
          </a:prstGeom>
        </p:spPr>
      </p:pic>
      <p:cxnSp>
        <p:nvCxnSpPr>
          <p:cNvPr id="10" name="Straight Connector 9">
            <a:extLst>
              <a:ext uri="{FF2B5EF4-FFF2-40B4-BE49-F238E27FC236}">
                <a16:creationId xmlns:a16="http://schemas.microsoft.com/office/drawing/2014/main" id="{D763EF49-5D78-4576-A522-D948EF3263A1}"/>
              </a:ext>
            </a:extLst>
          </p:cNvPr>
          <p:cNvCxnSpPr>
            <a:cxnSpLocks/>
          </p:cNvCxnSpPr>
          <p:nvPr/>
        </p:nvCxnSpPr>
        <p:spPr>
          <a:xfrm>
            <a:off x="4287914" y="4208015"/>
            <a:ext cx="13849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62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Decision Trees are an elegant machine learning algorithm which have a great balance between </a:t>
            </a:r>
            <a:r>
              <a:rPr lang="en-GB" dirty="0" err="1"/>
              <a:t>explainability</a:t>
            </a:r>
            <a:r>
              <a:rPr lang="en-GB" dirty="0"/>
              <a:t> and learning ability.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work very much like how they sound.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Your data is categorised based on its groups and is passed to one or other node of a decision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Picture it like a flow chart.</a:t>
            </a:r>
          </a:p>
        </p:txBody>
      </p:sp>
    </p:spTree>
    <p:extLst>
      <p:ext uri="{BB962C8B-B14F-4D97-AF65-F5344CB8AC3E}">
        <p14:creationId xmlns:p14="http://schemas.microsoft.com/office/powerpoint/2010/main" val="202869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GINI works in a supervised way in that it divides up the data with a split and the measures the cost by looking at how many points in the data were misclassified.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can also weight our score by the proportion of points in each class against the total number of points.</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3129158"/>
            <a:ext cx="2480623" cy="2480623"/>
          </a:xfrm>
          <a:prstGeom prst="rect">
            <a:avLst/>
          </a:prstGeom>
        </p:spPr>
      </p:pic>
      <p:cxnSp>
        <p:nvCxnSpPr>
          <p:cNvPr id="10" name="Straight Connector 9">
            <a:extLst>
              <a:ext uri="{FF2B5EF4-FFF2-40B4-BE49-F238E27FC236}">
                <a16:creationId xmlns:a16="http://schemas.microsoft.com/office/drawing/2014/main" id="{D763EF49-5D78-4576-A522-D948EF3263A1}"/>
              </a:ext>
            </a:extLst>
          </p:cNvPr>
          <p:cNvCxnSpPr>
            <a:cxnSpLocks/>
          </p:cNvCxnSpPr>
          <p:nvPr/>
        </p:nvCxnSpPr>
        <p:spPr>
          <a:xfrm>
            <a:off x="4287914" y="4208015"/>
            <a:ext cx="13849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805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First step in calculating GINI is calculating the proportion of points in the group you have made with your split vs the total number that should be in our group and visa versa with wrong.</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2986578"/>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4980373" y="3682635"/>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89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in this case we have two classes and will end up with 4 proportions.</a:t>
            </a:r>
          </a:p>
          <a:p>
            <a:pPr marL="285750" indent="-285750">
              <a:buFont typeface="Arial" panose="020B0604020202020204" pitchFamily="34" charset="0"/>
              <a:buChar char="•"/>
            </a:pPr>
            <a:endParaRPr lang="en-GB" dirty="0"/>
          </a:p>
          <a:p>
            <a:r>
              <a:rPr lang="en-GB" dirty="0"/>
              <a:t>Proportion classified in group 1 /total group 1 size</a:t>
            </a:r>
          </a:p>
          <a:p>
            <a:r>
              <a:rPr lang="en-GB" dirty="0"/>
              <a:t>Proportion classified in group 2 that should be in 1 / total group 1 size</a:t>
            </a:r>
          </a:p>
          <a:p>
            <a:endParaRPr lang="en-GB" dirty="0"/>
          </a:p>
          <a:p>
            <a:r>
              <a:rPr lang="en-GB" dirty="0"/>
              <a:t>Proportion classified in group 2 /total group 2 size</a:t>
            </a:r>
          </a:p>
          <a:p>
            <a:r>
              <a:rPr lang="en-GB" dirty="0"/>
              <a:t>Proportion classified in group 1 that should be in 2 / total group 2 size</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918733"/>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614790"/>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706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in this case we have two classes and will end up with 4 proportions.</a:t>
            </a:r>
          </a:p>
          <a:p>
            <a:pPr marL="285750" indent="-285750">
              <a:buFont typeface="Arial" panose="020B0604020202020204" pitchFamily="34" charset="0"/>
              <a:buChar char="•"/>
            </a:pPr>
            <a:endParaRPr lang="en-GB" dirty="0"/>
          </a:p>
          <a:p>
            <a:r>
              <a:rPr lang="en-GB" dirty="0"/>
              <a:t>Proportion classified in group 1 /total group 1 size = 100/100</a:t>
            </a:r>
          </a:p>
          <a:p>
            <a:r>
              <a:rPr lang="en-GB" dirty="0"/>
              <a:t>Proportion classified in group 2 that should be in 1 / total group 1 size = 0/100</a:t>
            </a:r>
          </a:p>
          <a:p>
            <a:endParaRPr lang="en-GB" dirty="0"/>
          </a:p>
          <a:p>
            <a:r>
              <a:rPr lang="en-GB" dirty="0"/>
              <a:t>Proportion classified in group 2 /total group 2 size = 100/100</a:t>
            </a:r>
          </a:p>
          <a:p>
            <a:r>
              <a:rPr lang="en-GB" dirty="0"/>
              <a:t>Proportion classified in group 1 that should be in 2 / total group 2 size = 0/100</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65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We have 4 proportions now</a:t>
            </a:r>
          </a:p>
          <a:p>
            <a:pPr marL="285750" indent="-285750">
              <a:buFont typeface="Arial" panose="020B0604020202020204" pitchFamily="34" charset="0"/>
              <a:buChar char="•"/>
            </a:pPr>
            <a:endParaRPr lang="en-GB" dirty="0"/>
          </a:p>
          <a:p>
            <a:r>
              <a:rPr lang="en-GB" dirty="0"/>
              <a:t>100/100 = 1</a:t>
            </a:r>
          </a:p>
          <a:p>
            <a:r>
              <a:rPr lang="en-GB" dirty="0"/>
              <a:t>0/100 = 0</a:t>
            </a:r>
          </a:p>
          <a:p>
            <a:endParaRPr lang="en-GB" dirty="0"/>
          </a:p>
          <a:p>
            <a:r>
              <a:rPr lang="en-GB" dirty="0"/>
              <a:t>100/100 = 1</a:t>
            </a:r>
          </a:p>
          <a:p>
            <a:r>
              <a:rPr lang="en-GB" dirty="0"/>
              <a:t>0/100 = 0 </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844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We have 4 proportions now</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93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766398"/>
              </a:xfrm>
              <a:prstGeom prst="rect">
                <a:avLst/>
              </a:prstGeom>
              <a:noFill/>
            </p:spPr>
            <p:txBody>
              <a:bodyPr wrap="square" rtlCol="0">
                <a:spAutoFit/>
              </a:bodyPr>
              <a:lstStyle/>
              <a:p>
                <a:pPr marL="285750" indent="-285750">
                  <a:buFont typeface="Arial" panose="020B0604020202020204" pitchFamily="34" charset="0"/>
                  <a:buChar char="•"/>
                </a:pPr>
                <a:r>
                  <a:rPr lang="en-GB" dirty="0"/>
                  <a:t>Using these proportions we calculated GINI using the formula</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1 − </m:t>
                          </m:r>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2</m:t>
                                  </m:r>
                                </m:sup>
                              </m:sSup>
                            </m:e>
                          </m:nary>
                        </m:e>
                      </m:d>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766398"/>
              </a:xfrm>
              <a:prstGeom prst="rect">
                <a:avLst/>
              </a:prstGeom>
              <a:blipFill>
                <a:blip r:embed="rId4"/>
                <a:stretch>
                  <a:fillRect l="-588" t="-132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174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766398"/>
              </a:xfrm>
              <a:prstGeom prst="rect">
                <a:avLst/>
              </a:prstGeom>
              <a:noFill/>
            </p:spPr>
            <p:txBody>
              <a:bodyPr wrap="square" rtlCol="0">
                <a:spAutoFit/>
              </a:bodyPr>
              <a:lstStyle/>
              <a:p>
                <a:pPr marL="285750" indent="-285750">
                  <a:buFont typeface="Arial" panose="020B0604020202020204" pitchFamily="34" charset="0"/>
                  <a:buChar char="•"/>
                </a:pPr>
                <a:r>
                  <a:rPr lang="en-GB" dirty="0"/>
                  <a:t>Using these proportions we calculated GINI using the formula</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1 − </m:t>
                          </m:r>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2</m:t>
                                  </m:r>
                                </m:sup>
                              </m:sSup>
                            </m:e>
                          </m:nary>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𝐺𝑟𝑜𝑢𝑝</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𝑆𝑖𝑧𝑒</m:t>
                          </m:r>
                        </m:num>
                        <m:den>
                          <m:r>
                            <a:rPr lang="en-GB" b="0" i="1" smtClean="0">
                              <a:latin typeface="Cambria Math" panose="02040503050406030204" pitchFamily="18" charset="0"/>
                              <a:ea typeface="Cambria Math" panose="02040503050406030204" pitchFamily="18" charset="0"/>
                            </a:rPr>
                            <m:t>𝑇𝑜𝑡𝑎𝑙</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𝑆𝑖𝑧𝑒</m:t>
                          </m:r>
                        </m:den>
                      </m:f>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766398"/>
              </a:xfrm>
              <a:prstGeom prst="rect">
                <a:avLst/>
              </a:prstGeom>
              <a:blipFill>
                <a:blip r:embed="rId4"/>
                <a:stretch>
                  <a:fillRect l="-588" t="-132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198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766398"/>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1 − </m:t>
                          </m:r>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2</m:t>
                                  </m:r>
                                </m:sup>
                              </m:sSup>
                            </m:e>
                          </m:nary>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𝐺𝑟𝑜𝑢𝑝</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𝑆𝑖𝑧𝑒</m:t>
                          </m:r>
                        </m:num>
                        <m:den>
                          <m:r>
                            <a:rPr lang="en-GB" b="0" i="1" smtClean="0">
                              <a:latin typeface="Cambria Math" panose="02040503050406030204" pitchFamily="18" charset="0"/>
                              <a:ea typeface="Cambria Math" panose="02040503050406030204" pitchFamily="18" charset="0"/>
                            </a:rPr>
                            <m:t>𝑇𝑜𝑡𝑎𝑙</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𝑆𝑖𝑧𝑒</m:t>
                          </m:r>
                        </m:den>
                      </m:f>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766398"/>
              </a:xfrm>
              <a:prstGeom prst="rect">
                <a:avLst/>
              </a:prstGeom>
              <a:blipFill>
                <a:blip r:embed="rId4"/>
                <a:stretch>
                  <a:fillRect l="-588" t="-132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434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551789"/>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1= </m:t>
                      </m:r>
                      <m:d>
                        <m:dPr>
                          <m:ctrlPr>
                            <a:rPr lang="en-GB" b="0" i="1" smtClean="0">
                              <a:latin typeface="Cambria Math" panose="02040503050406030204" pitchFamily="18" charset="0"/>
                            </a:rPr>
                          </m:ctrlPr>
                        </m:dPr>
                        <m:e>
                          <m:r>
                            <a:rPr lang="en-GB" b="0" i="1" smtClean="0">
                              <a:latin typeface="Cambria Math" panose="02040503050406030204" pitchFamily="18" charset="0"/>
                            </a:rPr>
                            <m:t>1 −(</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0</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200</m:t>
                          </m:r>
                        </m:den>
                      </m:f>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551789"/>
              </a:xfrm>
              <a:prstGeom prst="rect">
                <a:avLst/>
              </a:prstGeom>
              <a:blipFill>
                <a:blip r:embed="rId4"/>
                <a:stretch>
                  <a:fillRect l="-588" t="-143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96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369332"/>
          </a:xfrm>
          <a:prstGeom prst="rect">
            <a:avLst/>
          </a:prstGeom>
          <a:noFill/>
        </p:spPr>
        <p:txBody>
          <a:bodyPr wrap="square" rtlCol="0">
            <a:spAutoFit/>
          </a:bodyPr>
          <a:lstStyle/>
          <a:p>
            <a:pPr marL="285750" indent="-285750">
              <a:buFont typeface="Arial" panose="020B0604020202020204" pitchFamily="34" charset="0"/>
              <a:buChar char="•"/>
            </a:pPr>
            <a:r>
              <a:rPr lang="en-GB" dirty="0"/>
              <a:t>Based on categories is it a mammal?</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4250881" y="2091509"/>
            <a:ext cx="2121877" cy="844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3358662" y="3259465"/>
            <a:ext cx="1295400" cy="69121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8" name="Rectangle: Rounded Corners 7">
            <a:extLst>
              <a:ext uri="{FF2B5EF4-FFF2-40B4-BE49-F238E27FC236}">
                <a16:creationId xmlns:a16="http://schemas.microsoft.com/office/drawing/2014/main" id="{D147DAE0-4E0D-40F5-B04E-F09FE48F7513}"/>
              </a:ext>
            </a:extLst>
          </p:cNvPr>
          <p:cNvSpPr/>
          <p:nvPr/>
        </p:nvSpPr>
        <p:spPr>
          <a:xfrm>
            <a:off x="6178062" y="3259465"/>
            <a:ext cx="1213338" cy="758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5574323" y="4554415"/>
            <a:ext cx="1025769" cy="63143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7203831" y="4554414"/>
            <a:ext cx="1078523" cy="631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Feathers</a:t>
            </a:r>
          </a:p>
        </p:txBody>
      </p:sp>
      <p:sp>
        <p:nvSpPr>
          <p:cNvPr id="12" name="Rectangle: Rounded Corners 11">
            <a:extLst>
              <a:ext uri="{FF2B5EF4-FFF2-40B4-BE49-F238E27FC236}">
                <a16:creationId xmlns:a16="http://schemas.microsoft.com/office/drawing/2014/main" id="{CA1788E9-E1B2-4E76-9967-D6B0BBB6815B}"/>
              </a:ext>
            </a:extLst>
          </p:cNvPr>
          <p:cNvSpPr/>
          <p:nvPr/>
        </p:nvSpPr>
        <p:spPr>
          <a:xfrm>
            <a:off x="8012218" y="5662168"/>
            <a:ext cx="1078523" cy="63143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Mammal</a:t>
            </a:r>
          </a:p>
        </p:txBody>
      </p:sp>
      <p:sp>
        <p:nvSpPr>
          <p:cNvPr id="14" name="Rectangle: Rounded Corners 13">
            <a:extLst>
              <a:ext uri="{FF2B5EF4-FFF2-40B4-BE49-F238E27FC236}">
                <a16:creationId xmlns:a16="http://schemas.microsoft.com/office/drawing/2014/main" id="{02B1DEB5-1EB8-4F97-A21D-FA55D17ED1CC}"/>
              </a:ext>
            </a:extLst>
          </p:cNvPr>
          <p:cNvSpPr/>
          <p:nvPr/>
        </p:nvSpPr>
        <p:spPr>
          <a:xfrm>
            <a:off x="6518245" y="5662168"/>
            <a:ext cx="1025769" cy="63143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4046851" y="2845422"/>
            <a:ext cx="180641" cy="51010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42214B1-AD3F-4EE0-942A-BDA1001A7FFA}"/>
              </a:ext>
            </a:extLst>
          </p:cNvPr>
          <p:cNvSpPr/>
          <p:nvPr/>
        </p:nvSpPr>
        <p:spPr>
          <a:xfrm rot="19312734">
            <a:off x="6152125" y="2828617"/>
            <a:ext cx="180641" cy="51010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5913086" y="3881809"/>
            <a:ext cx="180641" cy="83161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7416657" y="3913435"/>
            <a:ext cx="180641" cy="75192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6CE1CBB3-DA9D-4275-93C5-26650B5F0A87}"/>
              </a:ext>
            </a:extLst>
          </p:cNvPr>
          <p:cNvSpPr/>
          <p:nvPr/>
        </p:nvSpPr>
        <p:spPr>
          <a:xfrm rot="2251763">
            <a:off x="7071824" y="5129509"/>
            <a:ext cx="180641" cy="6195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16787658-93E5-4C77-82EC-4A95D51AD6EC}"/>
              </a:ext>
            </a:extLst>
          </p:cNvPr>
          <p:cNvSpPr/>
          <p:nvPr/>
        </p:nvSpPr>
        <p:spPr>
          <a:xfrm rot="19312734">
            <a:off x="8288223" y="5120756"/>
            <a:ext cx="180641" cy="69014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886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1= </m:t>
                      </m:r>
                      <m:d>
                        <m:dPr>
                          <m:ctrlPr>
                            <a:rPr lang="en-GB" b="0" i="1" smtClean="0">
                              <a:latin typeface="Cambria Math" panose="02040503050406030204" pitchFamily="18" charset="0"/>
                            </a:rPr>
                          </m:ctrlPr>
                        </m:dPr>
                        <m:e>
                          <m:r>
                            <a:rPr lang="en-GB" b="0" i="1" smtClean="0">
                              <a:latin typeface="Cambria Math" panose="02040503050406030204" pitchFamily="18" charset="0"/>
                            </a:rPr>
                            <m:t>1 −(1</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×0.5</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308324"/>
              </a:xfrm>
              <a:prstGeom prst="rect">
                <a:avLst/>
              </a:prstGeom>
              <a:blipFill>
                <a:blip r:embed="rId4"/>
                <a:stretch>
                  <a:fillRect l="-588" t="-1587" b="-132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99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1=0×0.5</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308324"/>
              </a:xfrm>
              <a:prstGeom prst="rect">
                <a:avLst/>
              </a:prstGeom>
              <a:blipFill>
                <a:blip r:embed="rId4"/>
                <a:stretch>
                  <a:fillRect l="-588" t="-1587" b="-132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793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1=0 </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308324"/>
              </a:xfrm>
              <a:prstGeom prst="rect">
                <a:avLst/>
              </a:prstGeom>
              <a:blipFill>
                <a:blip r:embed="rId4"/>
                <a:stretch>
                  <a:fillRect l="-588" t="-1587" b="-132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26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828723"/>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𝑊𝑒𝑖𝑔h𝑡𝑒𝑑</m:t>
                      </m:r>
                      <m:r>
                        <a:rPr lang="en-GB" i="1">
                          <a:latin typeface="Cambria Math" panose="02040503050406030204" pitchFamily="18" charset="0"/>
                        </a:rPr>
                        <m:t> </m:t>
                      </m:r>
                      <m:r>
                        <a:rPr lang="en-GB" i="1">
                          <a:latin typeface="Cambria Math" panose="02040503050406030204" pitchFamily="18" charset="0"/>
                        </a:rPr>
                        <m:t>𝐺𝐼𝑁𝐼</m:t>
                      </m:r>
                      <m:r>
                        <a:rPr lang="en-GB" i="1">
                          <a:latin typeface="Cambria Math" panose="02040503050406030204" pitchFamily="18" charset="0"/>
                        </a:rPr>
                        <m:t> </m:t>
                      </m:r>
                      <m:r>
                        <a:rPr lang="en-GB" i="1">
                          <a:latin typeface="Cambria Math" panose="02040503050406030204" pitchFamily="18" charset="0"/>
                        </a:rPr>
                        <m:t>𝐺</m:t>
                      </m:r>
                      <m:r>
                        <a:rPr lang="en-GB" i="1">
                          <a:latin typeface="Cambria Math" panose="02040503050406030204" pitchFamily="18" charset="0"/>
                        </a:rPr>
                        <m:t>1=0 </m:t>
                      </m:r>
                    </m:oMath>
                  </m:oMathPara>
                </a14:m>
                <a:endParaRPr lang="en-GB"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2= </m:t>
                      </m:r>
                      <m:d>
                        <m:dPr>
                          <m:ctrlPr>
                            <a:rPr lang="en-GB" b="0" i="1" smtClean="0">
                              <a:latin typeface="Cambria Math" panose="02040503050406030204" pitchFamily="18" charset="0"/>
                            </a:rPr>
                          </m:ctrlPr>
                        </m:dPr>
                        <m:e>
                          <m:r>
                            <a:rPr lang="en-GB" b="0" i="1" smtClean="0">
                              <a:latin typeface="Cambria Math" panose="02040503050406030204" pitchFamily="18" charset="0"/>
                            </a:rPr>
                            <m:t>1 −(</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0</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200</m:t>
                          </m:r>
                        </m:den>
                      </m:f>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828723"/>
              </a:xfrm>
              <a:prstGeom prst="rect">
                <a:avLst/>
              </a:prstGeom>
              <a:blipFill>
                <a:blip r:embed="rId4"/>
                <a:stretch>
                  <a:fillRect l="-588" t="-129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837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𝑊𝑒𝑖𝑔h𝑡𝑒𝑑</m:t>
                      </m:r>
                      <m:r>
                        <a:rPr lang="en-GB" i="1">
                          <a:latin typeface="Cambria Math" panose="02040503050406030204" pitchFamily="18" charset="0"/>
                        </a:rPr>
                        <m:t> </m:t>
                      </m:r>
                      <m:r>
                        <a:rPr lang="en-GB" i="1">
                          <a:latin typeface="Cambria Math" panose="02040503050406030204" pitchFamily="18" charset="0"/>
                        </a:rPr>
                        <m:t>𝐺𝐼𝑁𝐼</m:t>
                      </m:r>
                      <m:r>
                        <a:rPr lang="en-GB" i="1">
                          <a:latin typeface="Cambria Math" panose="02040503050406030204" pitchFamily="18" charset="0"/>
                        </a:rPr>
                        <m:t> </m:t>
                      </m:r>
                      <m:r>
                        <a:rPr lang="en-GB" i="1">
                          <a:latin typeface="Cambria Math" panose="02040503050406030204" pitchFamily="18" charset="0"/>
                        </a:rPr>
                        <m:t>𝐺</m:t>
                      </m:r>
                      <m:r>
                        <a:rPr lang="en-GB" i="1">
                          <a:latin typeface="Cambria Math" panose="02040503050406030204" pitchFamily="18" charset="0"/>
                        </a:rPr>
                        <m:t>1=0 </m:t>
                      </m:r>
                    </m:oMath>
                  </m:oMathPara>
                </a14:m>
                <a:endParaRPr lang="en-GB"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2=0</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585323"/>
              </a:xfrm>
              <a:prstGeom prst="rect">
                <a:avLst/>
              </a:prstGeom>
              <a:blipFill>
                <a:blip r:embed="rId4"/>
                <a:stretch>
                  <a:fillRect l="-588" t="-1415" b="-94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77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𝑊𝑒𝑖𝑔h𝑡𝑒𝑑</m:t>
                      </m:r>
                      <m:r>
                        <a:rPr lang="en-GB" i="1">
                          <a:latin typeface="Cambria Math" panose="02040503050406030204" pitchFamily="18" charset="0"/>
                        </a:rPr>
                        <m:t> </m:t>
                      </m:r>
                      <m:r>
                        <a:rPr lang="en-GB" i="1">
                          <a:latin typeface="Cambria Math" panose="02040503050406030204" pitchFamily="18" charset="0"/>
                        </a:rPr>
                        <m:t>𝐺𝐼𝑁𝐼</m:t>
                      </m:r>
                      <m:r>
                        <a:rPr lang="en-GB" i="1">
                          <a:latin typeface="Cambria Math" panose="02040503050406030204" pitchFamily="18" charset="0"/>
                        </a:rPr>
                        <m:t> </m:t>
                      </m:r>
                      <m:r>
                        <a:rPr lang="en-GB" i="1">
                          <a:latin typeface="Cambria Math" panose="02040503050406030204" pitchFamily="18" charset="0"/>
                        </a:rPr>
                        <m:t>𝐺</m:t>
                      </m:r>
                      <m:r>
                        <a:rPr lang="en-GB" i="1">
                          <a:latin typeface="Cambria Math" panose="02040503050406030204" pitchFamily="18" charset="0"/>
                        </a:rPr>
                        <m:t>1=0 </m:t>
                      </m:r>
                    </m:oMath>
                  </m:oMathPara>
                </a14:m>
                <a:endParaRPr lang="en-GB"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2=0</m:t>
                      </m:r>
                    </m:oMath>
                  </m:oMathPara>
                </a14:m>
                <a:endParaRPr lang="en-GB" dirty="0"/>
              </a:p>
              <a:p>
                <a:pPr marL="285750" indent="-285750">
                  <a:buFont typeface="Arial" panose="020B0604020202020204" pitchFamily="34" charset="0"/>
                  <a:buChar char="•"/>
                </a:pPr>
                <a:r>
                  <a:rPr lang="en-GB" dirty="0"/>
                  <a:t>Our total GINI for a split is the sum </a:t>
                </a:r>
                <a:r>
                  <a:rPr lang="en-GB" dirty="0" err="1"/>
                  <a:t>gini</a:t>
                </a:r>
                <a:r>
                  <a:rPr lang="en-GB" dirty="0"/>
                  <a:t> score</a:t>
                </a:r>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862322"/>
              </a:xfrm>
              <a:prstGeom prst="rect">
                <a:avLst/>
              </a:prstGeom>
              <a:blipFill>
                <a:blip r:embed="rId4"/>
                <a:stretch>
                  <a:fillRect l="-588" t="-1279" b="-2559"/>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14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3139321"/>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𝑊𝑒𝑖𝑔h𝑡𝑒𝑑</m:t>
                      </m:r>
                      <m:r>
                        <a:rPr lang="en-GB" i="1">
                          <a:latin typeface="Cambria Math" panose="02040503050406030204" pitchFamily="18" charset="0"/>
                        </a:rPr>
                        <m:t> </m:t>
                      </m:r>
                      <m:r>
                        <a:rPr lang="en-GB" i="1">
                          <a:latin typeface="Cambria Math" panose="02040503050406030204" pitchFamily="18" charset="0"/>
                        </a:rPr>
                        <m:t>𝐺𝐼𝑁𝐼</m:t>
                      </m:r>
                      <m:r>
                        <a:rPr lang="en-GB" i="1">
                          <a:latin typeface="Cambria Math" panose="02040503050406030204" pitchFamily="18" charset="0"/>
                        </a:rPr>
                        <m:t> </m:t>
                      </m:r>
                      <m:r>
                        <a:rPr lang="en-GB" i="1">
                          <a:latin typeface="Cambria Math" panose="02040503050406030204" pitchFamily="18" charset="0"/>
                        </a:rPr>
                        <m:t>𝐺</m:t>
                      </m:r>
                      <m:r>
                        <a:rPr lang="en-GB" i="1">
                          <a:latin typeface="Cambria Math" panose="02040503050406030204" pitchFamily="18" charset="0"/>
                        </a:rPr>
                        <m:t>1=0 </m:t>
                      </m:r>
                    </m:oMath>
                  </m:oMathPara>
                </a14:m>
                <a:endParaRPr lang="en-GB"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2=0</m:t>
                      </m:r>
                    </m:oMath>
                  </m:oMathPara>
                </a14:m>
                <a:endParaRPr lang="en-GB" dirty="0"/>
              </a:p>
              <a:p>
                <a:pPr marL="285750" indent="-285750">
                  <a:buFont typeface="Arial" panose="020B0604020202020204" pitchFamily="34" charset="0"/>
                  <a:buChar char="•"/>
                </a:pPr>
                <a:r>
                  <a:rPr lang="en-GB" dirty="0"/>
                  <a:t>Our total GINI for a split is the sum </a:t>
                </a:r>
                <a:r>
                  <a:rPr lang="en-GB" dirty="0" err="1"/>
                  <a:t>gini</a:t>
                </a:r>
                <a:r>
                  <a:rPr lang="en-GB" dirty="0"/>
                  <a:t> score</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𝑛𝑜𝑑𝑒</m:t>
                      </m:r>
                      <m:r>
                        <a:rPr lang="en-GB" b="0" i="1" smtClean="0">
                          <a:latin typeface="Cambria Math" panose="02040503050406030204" pitchFamily="18" charset="0"/>
                        </a:rPr>
                        <m:t>=0</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3139321"/>
              </a:xfrm>
              <a:prstGeom prst="rect">
                <a:avLst/>
              </a:prstGeom>
              <a:blipFill>
                <a:blip r:embed="rId4"/>
                <a:stretch>
                  <a:fillRect l="-588" t="-1167"/>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032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So with GINI what we have calculated is referred to as the purity of the split or in decision tree terms the node.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Now we know how to split data in a way that minimised a cost we need to know how to construct a tree. </a:t>
            </a:r>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a:cxnSpLocks/>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39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a:t>
            </a:r>
          </a:p>
        </p:txBody>
      </p:sp>
      <p:sp>
        <p:nvSpPr>
          <p:cNvPr id="9" name="TextBox 8"/>
          <p:cNvSpPr txBox="1"/>
          <p:nvPr/>
        </p:nvSpPr>
        <p:spPr>
          <a:xfrm>
            <a:off x="951345" y="1722177"/>
            <a:ext cx="829425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Now we know how to split data in a way that minimised a cost we need to know how to construct a tree.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where our algorithm begins to become computationally expensive.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start with a dataset and then begin to divide it up trying every possible combination and calculating the GINI for it. </a:t>
            </a:r>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a:cxnSpLocks/>
          </p:cNvCxnSpPr>
          <p:nvPr/>
        </p:nvCxnSpPr>
        <p:spPr>
          <a:xfrm>
            <a:off x="8930936" y="4332303"/>
            <a:ext cx="0" cy="14632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70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Once we have the lowest GINI for a split this becomes our first node in the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From then on we need to grow our tree this involves several complicated steps but the first principal is deciding on how big we are going to build our tree.</a:t>
            </a:r>
          </a:p>
        </p:txBody>
      </p:sp>
    </p:spTree>
    <p:extLst>
      <p:ext uri="{BB962C8B-B14F-4D97-AF65-F5344CB8AC3E}">
        <p14:creationId xmlns:p14="http://schemas.microsoft.com/office/powerpoint/2010/main" val="149091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They are heavily favoured in </a:t>
            </a:r>
            <a:r>
              <a:rPr lang="en-GB" dirty="0" err="1"/>
              <a:t>explainability</a:t>
            </a:r>
            <a:r>
              <a:rPr lang="en-GB" dirty="0"/>
              <a:t> as you can</a:t>
            </a:r>
          </a:p>
          <a:p>
            <a:r>
              <a:rPr lang="en-GB" dirty="0"/>
              <a:t>      see exactly why each decision was made.</a:t>
            </a:r>
          </a:p>
          <a:p>
            <a:endParaRPr lang="en-GB" dirty="0"/>
          </a:p>
          <a:p>
            <a:pPr marL="285750" indent="-285750">
              <a:buFont typeface="Arial" panose="020B0604020202020204" pitchFamily="34" charset="0"/>
              <a:buChar char="•"/>
            </a:pPr>
            <a:r>
              <a:rPr lang="en-GB" dirty="0"/>
              <a:t>This is particularly helpful in scientific uses where we want to know</a:t>
            </a:r>
          </a:p>
          <a:p>
            <a:r>
              <a:rPr lang="en-GB" dirty="0"/>
              <a:t>      the contributing factors to our prediction not just the results.</a:t>
            </a:r>
          </a:p>
          <a:p>
            <a:endParaRPr lang="en-GB" dirty="0"/>
          </a:p>
          <a:p>
            <a:pPr marL="285750" indent="-285750">
              <a:buFont typeface="Arial" panose="020B0604020202020204" pitchFamily="34" charset="0"/>
              <a:buChar char="•"/>
            </a:pPr>
            <a:r>
              <a:rPr lang="en-GB" dirty="0"/>
              <a:t>Often called Classification and Regression Trees or CART.</a:t>
            </a:r>
          </a:p>
          <a:p>
            <a:endParaRPr lang="en-GB" dirty="0"/>
          </a:p>
          <a:p>
            <a:pPr marL="285750" indent="-285750">
              <a:buFont typeface="Arial" panose="020B0604020202020204" pitchFamily="34" charset="0"/>
              <a:buChar char="•"/>
            </a:pPr>
            <a:endParaRPr lang="en-GB" dirty="0"/>
          </a:p>
        </p:txBody>
      </p:sp>
      <p:sp>
        <p:nvSpPr>
          <p:cNvPr id="21" name="Rectangle: Rounded Corners 20">
            <a:extLst>
              <a:ext uri="{FF2B5EF4-FFF2-40B4-BE49-F238E27FC236}">
                <a16:creationId xmlns:a16="http://schemas.microsoft.com/office/drawing/2014/main" id="{470A3345-1251-4085-B66D-DE19EFB5D087}"/>
              </a:ext>
            </a:extLst>
          </p:cNvPr>
          <p:cNvSpPr/>
          <p:nvPr/>
        </p:nvSpPr>
        <p:spPr>
          <a:xfrm>
            <a:off x="6729046" y="1182024"/>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22" name="Rectangle: Rounded Corners 21">
            <a:extLst>
              <a:ext uri="{FF2B5EF4-FFF2-40B4-BE49-F238E27FC236}">
                <a16:creationId xmlns:a16="http://schemas.microsoft.com/office/drawing/2014/main" id="{B01CEF06-3D00-411D-922E-61E6DF07F67F}"/>
              </a:ext>
            </a:extLst>
          </p:cNvPr>
          <p:cNvSpPr/>
          <p:nvPr/>
        </p:nvSpPr>
        <p:spPr>
          <a:xfrm>
            <a:off x="6016431" y="2037933"/>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23" name="Rectangle: Rounded Corners 22">
            <a:extLst>
              <a:ext uri="{FF2B5EF4-FFF2-40B4-BE49-F238E27FC236}">
                <a16:creationId xmlns:a16="http://schemas.microsoft.com/office/drawing/2014/main" id="{F50A8EBA-33A7-4A54-80F2-A21FE0F8137D}"/>
              </a:ext>
            </a:extLst>
          </p:cNvPr>
          <p:cNvSpPr/>
          <p:nvPr/>
        </p:nvSpPr>
        <p:spPr>
          <a:xfrm>
            <a:off x="8378435" y="2037933"/>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24" name="Rectangle: Rounded Corners 23">
            <a:extLst>
              <a:ext uri="{FF2B5EF4-FFF2-40B4-BE49-F238E27FC236}">
                <a16:creationId xmlns:a16="http://schemas.microsoft.com/office/drawing/2014/main" id="{6752566D-90E5-469F-AAFA-B127AA170911}"/>
              </a:ext>
            </a:extLst>
          </p:cNvPr>
          <p:cNvSpPr/>
          <p:nvPr/>
        </p:nvSpPr>
        <p:spPr>
          <a:xfrm>
            <a:off x="7491044" y="2999443"/>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25" name="Rectangle: Rounded Corners 24">
            <a:extLst>
              <a:ext uri="{FF2B5EF4-FFF2-40B4-BE49-F238E27FC236}">
                <a16:creationId xmlns:a16="http://schemas.microsoft.com/office/drawing/2014/main" id="{D472FB7D-96B2-4E0B-B4B6-73178AAE45AA}"/>
              </a:ext>
            </a:extLst>
          </p:cNvPr>
          <p:cNvSpPr/>
          <p:nvPr/>
        </p:nvSpPr>
        <p:spPr>
          <a:xfrm>
            <a:off x="9464418" y="295782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26" name="Rectangle: Rounded Corners 25">
            <a:extLst>
              <a:ext uri="{FF2B5EF4-FFF2-40B4-BE49-F238E27FC236}">
                <a16:creationId xmlns:a16="http://schemas.microsoft.com/office/drawing/2014/main" id="{4D98D5AC-5BA7-4F55-A98B-BE07C3D1EDFF}"/>
              </a:ext>
            </a:extLst>
          </p:cNvPr>
          <p:cNvSpPr/>
          <p:nvPr/>
        </p:nvSpPr>
        <p:spPr>
          <a:xfrm>
            <a:off x="10551110" y="3785468"/>
            <a:ext cx="808046" cy="45470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Mammal</a:t>
            </a:r>
          </a:p>
        </p:txBody>
      </p:sp>
      <p:sp>
        <p:nvSpPr>
          <p:cNvPr id="27" name="Rectangle: Rounded Corners 26">
            <a:extLst>
              <a:ext uri="{FF2B5EF4-FFF2-40B4-BE49-F238E27FC236}">
                <a16:creationId xmlns:a16="http://schemas.microsoft.com/office/drawing/2014/main" id="{B60F468F-090F-4BB3-8710-D7DFBBB8FD6A}"/>
              </a:ext>
            </a:extLst>
          </p:cNvPr>
          <p:cNvSpPr/>
          <p:nvPr/>
        </p:nvSpPr>
        <p:spPr>
          <a:xfrm>
            <a:off x="8611256" y="3751669"/>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28" name="Arrow: Down 27">
            <a:extLst>
              <a:ext uri="{FF2B5EF4-FFF2-40B4-BE49-F238E27FC236}">
                <a16:creationId xmlns:a16="http://schemas.microsoft.com/office/drawing/2014/main" id="{94DA8177-F102-429C-9F8B-B6EB4B7C2490}"/>
              </a:ext>
            </a:extLst>
          </p:cNvPr>
          <p:cNvSpPr/>
          <p:nvPr/>
        </p:nvSpPr>
        <p:spPr>
          <a:xfrm rot="2251763">
            <a:off x="6661377" y="1723174"/>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Down 28">
            <a:extLst>
              <a:ext uri="{FF2B5EF4-FFF2-40B4-BE49-F238E27FC236}">
                <a16:creationId xmlns:a16="http://schemas.microsoft.com/office/drawing/2014/main" id="{84DF6CE9-5845-45B6-8B64-E3C3A9EF2F88}"/>
              </a:ext>
            </a:extLst>
          </p:cNvPr>
          <p:cNvSpPr/>
          <p:nvPr/>
        </p:nvSpPr>
        <p:spPr>
          <a:xfrm rot="19312734">
            <a:off x="8311835" y="171303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Down 29">
            <a:extLst>
              <a:ext uri="{FF2B5EF4-FFF2-40B4-BE49-F238E27FC236}">
                <a16:creationId xmlns:a16="http://schemas.microsoft.com/office/drawing/2014/main" id="{57D00600-3B69-4E97-B55A-744D12CBC1DA}"/>
              </a:ext>
            </a:extLst>
          </p:cNvPr>
          <p:cNvSpPr/>
          <p:nvPr/>
        </p:nvSpPr>
        <p:spPr>
          <a:xfrm rot="2251763">
            <a:off x="8184844" y="2516884"/>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E0E81321-2EDE-41F1-8D0E-0F7B4B151026}"/>
              </a:ext>
            </a:extLst>
          </p:cNvPr>
          <p:cNvSpPr/>
          <p:nvPr/>
        </p:nvSpPr>
        <p:spPr>
          <a:xfrm rot="19312734">
            <a:off x="9342918" y="2472890"/>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9C2DD50E-235D-4724-A648-1EF78584FC5B}"/>
              </a:ext>
            </a:extLst>
          </p:cNvPr>
          <p:cNvSpPr/>
          <p:nvPr/>
        </p:nvSpPr>
        <p:spPr>
          <a:xfrm rot="2251763">
            <a:off x="9312109" y="3344254"/>
            <a:ext cx="135339" cy="446161"/>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D170D6C3-D328-4705-B3C1-934D1811EE49}"/>
              </a:ext>
            </a:extLst>
          </p:cNvPr>
          <p:cNvSpPr/>
          <p:nvPr/>
        </p:nvSpPr>
        <p:spPr>
          <a:xfrm rot="19312734">
            <a:off x="10354386" y="3350505"/>
            <a:ext cx="135339" cy="49698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114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Terminal Nodes </a:t>
            </a:r>
          </a:p>
        </p:txBody>
      </p:sp>
      <p:sp>
        <p:nvSpPr>
          <p:cNvPr id="9" name="TextBox 8"/>
          <p:cNvSpPr txBox="1"/>
          <p:nvPr/>
        </p:nvSpPr>
        <p:spPr>
          <a:xfrm>
            <a:off x="951345" y="1722177"/>
            <a:ext cx="829425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From then on we need to grow our tree this involves several complicated steps but the first principal is deciding on how big we are going to build our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When to stop building a tree outwards also called a Terminal Node is generally a Hyperparameter with two different kinds:</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Maximum Tree Depth – You have specified how deep you want your tree to go.</a:t>
            </a:r>
          </a:p>
          <a:p>
            <a:pPr marL="742950" lvl="1" indent="-285750">
              <a:buFont typeface="Arial" panose="020B0604020202020204" pitchFamily="34" charset="0"/>
              <a:buChar char="•"/>
            </a:pPr>
            <a:r>
              <a:rPr lang="en-GB" dirty="0"/>
              <a:t>Minimum Node Records – The minimum amount of data you want any split to be performed on (If you are splitting too small decision trees become prone to overfitting).</a:t>
            </a:r>
          </a:p>
        </p:txBody>
      </p:sp>
    </p:spTree>
    <p:extLst>
      <p:ext uri="{BB962C8B-B14F-4D97-AF65-F5344CB8AC3E}">
        <p14:creationId xmlns:p14="http://schemas.microsoft.com/office/powerpoint/2010/main" val="3227203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Terminal Nodes </a:t>
            </a:r>
          </a:p>
        </p:txBody>
      </p:sp>
      <p:sp>
        <p:nvSpPr>
          <p:cNvPr id="9" name="TextBox 8"/>
          <p:cNvSpPr txBox="1"/>
          <p:nvPr/>
        </p:nvSpPr>
        <p:spPr>
          <a:xfrm>
            <a:off x="951345" y="1722177"/>
            <a:ext cx="8294255" cy="3139321"/>
          </a:xfrm>
          <a:prstGeom prst="rect">
            <a:avLst/>
          </a:prstGeom>
          <a:noFill/>
        </p:spPr>
        <p:txBody>
          <a:bodyPr wrap="square" rtlCol="0">
            <a:spAutoFit/>
          </a:bodyPr>
          <a:lstStyle/>
          <a:p>
            <a:pPr marL="285750" indent="-285750">
              <a:buFont typeface="Arial" panose="020B0604020202020204" pitchFamily="34" charset="0"/>
              <a:buChar char="•"/>
            </a:pPr>
            <a:r>
              <a:rPr lang="en-GB" dirty="0"/>
              <a:t>When to stop building a tree outwards also called a Terminal Node is generally a Hyperparameter with two different kinds:</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Maximum Tree Depth – You have specified how deep you want your tree to go.</a:t>
            </a:r>
          </a:p>
          <a:p>
            <a:pPr marL="742950" lvl="1" indent="-285750">
              <a:buFont typeface="Arial" panose="020B0604020202020204" pitchFamily="34" charset="0"/>
              <a:buChar char="•"/>
            </a:pPr>
            <a:r>
              <a:rPr lang="en-GB" dirty="0"/>
              <a:t>Minimum Node Records – The minimum amount of data you want any split to be performed 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is the final and obvious reason to stop which is if you can only split everything into a single group.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At this point it is impossible to split the data any further and the tree ends there. </a:t>
            </a:r>
          </a:p>
        </p:txBody>
      </p:sp>
    </p:spTree>
    <p:extLst>
      <p:ext uri="{BB962C8B-B14F-4D97-AF65-F5344CB8AC3E}">
        <p14:creationId xmlns:p14="http://schemas.microsoft.com/office/powerpoint/2010/main" val="2412178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So now we know where to start our tree (called the root node) and where to end our tree ( The terminal nodes) we just have to begin splitting from the start until we hit our end point.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called recursive splitting and it creates nodes at each split which have child or parent nodes: </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5301128" y="374816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10" name="Rectangle: Rounded Corners 9">
            <a:extLst>
              <a:ext uri="{FF2B5EF4-FFF2-40B4-BE49-F238E27FC236}">
                <a16:creationId xmlns:a16="http://schemas.microsoft.com/office/drawing/2014/main" id="{8F7D08BE-8362-4DB9-997D-30FBFDF6D3C5}"/>
              </a:ext>
            </a:extLst>
          </p:cNvPr>
          <p:cNvSpPr/>
          <p:nvPr/>
        </p:nvSpPr>
        <p:spPr>
          <a:xfrm>
            <a:off x="4588513" y="4604075"/>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73296055-70E4-4230-AE99-873DEFEFF609}"/>
              </a:ext>
            </a:extLst>
          </p:cNvPr>
          <p:cNvSpPr/>
          <p:nvPr/>
        </p:nvSpPr>
        <p:spPr>
          <a:xfrm>
            <a:off x="6950517" y="4604075"/>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2" name="Arrow: Down 11">
            <a:extLst>
              <a:ext uri="{FF2B5EF4-FFF2-40B4-BE49-F238E27FC236}">
                <a16:creationId xmlns:a16="http://schemas.microsoft.com/office/drawing/2014/main" id="{3B20203B-753C-4145-8720-D0DF585692A4}"/>
              </a:ext>
            </a:extLst>
          </p:cNvPr>
          <p:cNvSpPr/>
          <p:nvPr/>
        </p:nvSpPr>
        <p:spPr>
          <a:xfrm rot="2251763">
            <a:off x="5233459" y="428931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48709B22-74AD-4E20-8E8A-17CA0F3CE153}"/>
              </a:ext>
            </a:extLst>
          </p:cNvPr>
          <p:cNvSpPr/>
          <p:nvPr/>
        </p:nvSpPr>
        <p:spPr>
          <a:xfrm rot="19312734">
            <a:off x="6883917" y="427917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E83F9E4-7A35-4761-8360-5FBE0C639E71}"/>
              </a:ext>
            </a:extLst>
          </p:cNvPr>
          <p:cNvSpPr txBox="1"/>
          <p:nvPr/>
        </p:nvSpPr>
        <p:spPr>
          <a:xfrm>
            <a:off x="7215860" y="3662037"/>
            <a:ext cx="1519767" cy="369332"/>
          </a:xfrm>
          <a:prstGeom prst="rect">
            <a:avLst/>
          </a:prstGeom>
          <a:noFill/>
        </p:spPr>
        <p:txBody>
          <a:bodyPr wrap="square" rtlCol="0">
            <a:spAutoFit/>
          </a:bodyPr>
          <a:lstStyle/>
          <a:p>
            <a:r>
              <a:rPr lang="en-GB" dirty="0"/>
              <a:t>Root Node</a:t>
            </a:r>
          </a:p>
        </p:txBody>
      </p:sp>
      <p:sp>
        <p:nvSpPr>
          <p:cNvPr id="14" name="TextBox 13">
            <a:extLst>
              <a:ext uri="{FF2B5EF4-FFF2-40B4-BE49-F238E27FC236}">
                <a16:creationId xmlns:a16="http://schemas.microsoft.com/office/drawing/2014/main" id="{C5FF10F8-A8AC-4A2D-8DE8-C516402386E9}"/>
              </a:ext>
            </a:extLst>
          </p:cNvPr>
          <p:cNvSpPr txBox="1"/>
          <p:nvPr/>
        </p:nvSpPr>
        <p:spPr>
          <a:xfrm>
            <a:off x="7975743" y="4692485"/>
            <a:ext cx="1647651" cy="369332"/>
          </a:xfrm>
          <a:prstGeom prst="rect">
            <a:avLst/>
          </a:prstGeom>
          <a:noFill/>
        </p:spPr>
        <p:txBody>
          <a:bodyPr wrap="square" rtlCol="0">
            <a:spAutoFit/>
          </a:bodyPr>
          <a:lstStyle/>
          <a:p>
            <a:r>
              <a:rPr lang="en-GB" dirty="0"/>
              <a:t>Terminal Node</a:t>
            </a:r>
          </a:p>
        </p:txBody>
      </p:sp>
    </p:spTree>
    <p:extLst>
      <p:ext uri="{BB962C8B-B14F-4D97-AF65-F5344CB8AC3E}">
        <p14:creationId xmlns:p14="http://schemas.microsoft.com/office/powerpoint/2010/main" val="4139484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So now we know where to start our tree (called the root node) and where to end our tree ( The terminal nodes) we just have to begin splitting from the start until we hit our end point.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called recursive splitting and it creates nodes at each split which have child or parent nodes: </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5301128" y="374816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10" name="Rectangle: Rounded Corners 9">
            <a:extLst>
              <a:ext uri="{FF2B5EF4-FFF2-40B4-BE49-F238E27FC236}">
                <a16:creationId xmlns:a16="http://schemas.microsoft.com/office/drawing/2014/main" id="{8F7D08BE-8362-4DB9-997D-30FBFDF6D3C5}"/>
              </a:ext>
            </a:extLst>
          </p:cNvPr>
          <p:cNvSpPr/>
          <p:nvPr/>
        </p:nvSpPr>
        <p:spPr>
          <a:xfrm>
            <a:off x="4588513" y="4604075"/>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73296055-70E4-4230-AE99-873DEFEFF609}"/>
              </a:ext>
            </a:extLst>
          </p:cNvPr>
          <p:cNvSpPr/>
          <p:nvPr/>
        </p:nvSpPr>
        <p:spPr>
          <a:xfrm>
            <a:off x="6950517" y="4604075"/>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2" name="Arrow: Down 11">
            <a:extLst>
              <a:ext uri="{FF2B5EF4-FFF2-40B4-BE49-F238E27FC236}">
                <a16:creationId xmlns:a16="http://schemas.microsoft.com/office/drawing/2014/main" id="{3B20203B-753C-4145-8720-D0DF585692A4}"/>
              </a:ext>
            </a:extLst>
          </p:cNvPr>
          <p:cNvSpPr/>
          <p:nvPr/>
        </p:nvSpPr>
        <p:spPr>
          <a:xfrm rot="2251763">
            <a:off x="5233459" y="428931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48709B22-74AD-4E20-8E8A-17CA0F3CE153}"/>
              </a:ext>
            </a:extLst>
          </p:cNvPr>
          <p:cNvSpPr/>
          <p:nvPr/>
        </p:nvSpPr>
        <p:spPr>
          <a:xfrm rot="19312734">
            <a:off x="6883917" y="427917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E83F9E4-7A35-4761-8360-5FBE0C639E71}"/>
              </a:ext>
            </a:extLst>
          </p:cNvPr>
          <p:cNvSpPr txBox="1"/>
          <p:nvPr/>
        </p:nvSpPr>
        <p:spPr>
          <a:xfrm>
            <a:off x="7215860" y="3662037"/>
            <a:ext cx="1519767" cy="369332"/>
          </a:xfrm>
          <a:prstGeom prst="rect">
            <a:avLst/>
          </a:prstGeom>
          <a:noFill/>
        </p:spPr>
        <p:txBody>
          <a:bodyPr wrap="square" rtlCol="0">
            <a:spAutoFit/>
          </a:bodyPr>
          <a:lstStyle/>
          <a:p>
            <a:r>
              <a:rPr lang="en-GB" dirty="0"/>
              <a:t>Parent Node</a:t>
            </a:r>
          </a:p>
        </p:txBody>
      </p:sp>
      <p:sp>
        <p:nvSpPr>
          <p:cNvPr id="14" name="TextBox 13">
            <a:extLst>
              <a:ext uri="{FF2B5EF4-FFF2-40B4-BE49-F238E27FC236}">
                <a16:creationId xmlns:a16="http://schemas.microsoft.com/office/drawing/2014/main" id="{C5FF10F8-A8AC-4A2D-8DE8-C516402386E9}"/>
              </a:ext>
            </a:extLst>
          </p:cNvPr>
          <p:cNvSpPr txBox="1"/>
          <p:nvPr/>
        </p:nvSpPr>
        <p:spPr>
          <a:xfrm>
            <a:off x="7975743" y="4692485"/>
            <a:ext cx="1519767" cy="369332"/>
          </a:xfrm>
          <a:prstGeom prst="rect">
            <a:avLst/>
          </a:prstGeom>
          <a:noFill/>
        </p:spPr>
        <p:txBody>
          <a:bodyPr wrap="square" rtlCol="0">
            <a:spAutoFit/>
          </a:bodyPr>
          <a:lstStyle/>
          <a:p>
            <a:r>
              <a:rPr lang="en-GB" dirty="0"/>
              <a:t>Child Node</a:t>
            </a:r>
          </a:p>
        </p:txBody>
      </p:sp>
    </p:spTree>
    <p:extLst>
      <p:ext uri="{BB962C8B-B14F-4D97-AF65-F5344CB8AC3E}">
        <p14:creationId xmlns:p14="http://schemas.microsoft.com/office/powerpoint/2010/main" val="287567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So now we know where to start our tree (called the root node) and where to end our tree ( The terminal nodes) we just have to begin splitting from the start until we hit our end point.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Each node can have 0 ,1 or 2 child nodes: If it has 0 it is a terminal node, if it has 1 it has created a terminal node that makes predictions and 2 it will carry on splitting.</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5301128" y="374816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Rounded Corners 9">
            <a:extLst>
              <a:ext uri="{FF2B5EF4-FFF2-40B4-BE49-F238E27FC236}">
                <a16:creationId xmlns:a16="http://schemas.microsoft.com/office/drawing/2014/main" id="{8F7D08BE-8362-4DB9-997D-30FBFDF6D3C5}"/>
              </a:ext>
            </a:extLst>
          </p:cNvPr>
          <p:cNvSpPr/>
          <p:nvPr/>
        </p:nvSpPr>
        <p:spPr>
          <a:xfrm>
            <a:off x="4588513" y="4604075"/>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73296055-70E4-4230-AE99-873DEFEFF609}"/>
              </a:ext>
            </a:extLst>
          </p:cNvPr>
          <p:cNvSpPr/>
          <p:nvPr/>
        </p:nvSpPr>
        <p:spPr>
          <a:xfrm>
            <a:off x="6950517" y="4604075"/>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3B20203B-753C-4145-8720-D0DF585692A4}"/>
              </a:ext>
            </a:extLst>
          </p:cNvPr>
          <p:cNvSpPr/>
          <p:nvPr/>
        </p:nvSpPr>
        <p:spPr>
          <a:xfrm rot="2251763">
            <a:off x="5233460" y="428931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48709B22-74AD-4E20-8E8A-17CA0F3CE153}"/>
              </a:ext>
            </a:extLst>
          </p:cNvPr>
          <p:cNvSpPr/>
          <p:nvPr/>
        </p:nvSpPr>
        <p:spPr>
          <a:xfrm rot="19312734">
            <a:off x="6883917" y="427917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E83F9E4-7A35-4761-8360-5FBE0C639E71}"/>
              </a:ext>
            </a:extLst>
          </p:cNvPr>
          <p:cNvSpPr txBox="1"/>
          <p:nvPr/>
        </p:nvSpPr>
        <p:spPr>
          <a:xfrm>
            <a:off x="7215860" y="3662037"/>
            <a:ext cx="1519767" cy="369332"/>
          </a:xfrm>
          <a:prstGeom prst="rect">
            <a:avLst/>
          </a:prstGeom>
          <a:noFill/>
        </p:spPr>
        <p:txBody>
          <a:bodyPr wrap="square" rtlCol="0">
            <a:spAutoFit/>
          </a:bodyPr>
          <a:lstStyle/>
          <a:p>
            <a:r>
              <a:rPr lang="en-GB" dirty="0"/>
              <a:t>Root Node</a:t>
            </a:r>
          </a:p>
        </p:txBody>
      </p:sp>
      <p:sp>
        <p:nvSpPr>
          <p:cNvPr id="14" name="TextBox 13">
            <a:extLst>
              <a:ext uri="{FF2B5EF4-FFF2-40B4-BE49-F238E27FC236}">
                <a16:creationId xmlns:a16="http://schemas.microsoft.com/office/drawing/2014/main" id="{C5FF10F8-A8AC-4A2D-8DE8-C516402386E9}"/>
              </a:ext>
            </a:extLst>
          </p:cNvPr>
          <p:cNvSpPr txBox="1"/>
          <p:nvPr/>
        </p:nvSpPr>
        <p:spPr>
          <a:xfrm>
            <a:off x="7975743" y="4692485"/>
            <a:ext cx="1519767" cy="369332"/>
          </a:xfrm>
          <a:prstGeom prst="rect">
            <a:avLst/>
          </a:prstGeom>
          <a:noFill/>
        </p:spPr>
        <p:txBody>
          <a:bodyPr wrap="square" rtlCol="0">
            <a:spAutoFit/>
          </a:bodyPr>
          <a:lstStyle/>
          <a:p>
            <a:r>
              <a:rPr lang="en-GB" dirty="0"/>
              <a:t>Child Node</a:t>
            </a:r>
          </a:p>
        </p:txBody>
      </p:sp>
      <p:sp>
        <p:nvSpPr>
          <p:cNvPr id="15" name="TextBox 14">
            <a:extLst>
              <a:ext uri="{FF2B5EF4-FFF2-40B4-BE49-F238E27FC236}">
                <a16:creationId xmlns:a16="http://schemas.microsoft.com/office/drawing/2014/main" id="{C6F575C0-3B17-49BC-B30A-F868DA65FD58}"/>
              </a:ext>
            </a:extLst>
          </p:cNvPr>
          <p:cNvSpPr txBox="1"/>
          <p:nvPr/>
        </p:nvSpPr>
        <p:spPr>
          <a:xfrm>
            <a:off x="2797842" y="4659863"/>
            <a:ext cx="1674497" cy="369332"/>
          </a:xfrm>
          <a:prstGeom prst="rect">
            <a:avLst/>
          </a:prstGeom>
          <a:noFill/>
        </p:spPr>
        <p:txBody>
          <a:bodyPr wrap="square" rtlCol="0">
            <a:spAutoFit/>
          </a:bodyPr>
          <a:lstStyle/>
          <a:p>
            <a:r>
              <a:rPr lang="en-GB" dirty="0"/>
              <a:t>Terminal Node</a:t>
            </a:r>
          </a:p>
        </p:txBody>
      </p:sp>
      <p:sp>
        <p:nvSpPr>
          <p:cNvPr id="16" name="Arrow: Down 15">
            <a:extLst>
              <a:ext uri="{FF2B5EF4-FFF2-40B4-BE49-F238E27FC236}">
                <a16:creationId xmlns:a16="http://schemas.microsoft.com/office/drawing/2014/main" id="{A92D5BA0-D72D-4581-934D-74982F3168F4}"/>
              </a:ext>
            </a:extLst>
          </p:cNvPr>
          <p:cNvSpPr/>
          <p:nvPr/>
        </p:nvSpPr>
        <p:spPr>
          <a:xfrm rot="19312734">
            <a:off x="7812792" y="509799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F5058EB7-D367-45C0-B50D-718C5DBE2917}"/>
              </a:ext>
            </a:extLst>
          </p:cNvPr>
          <p:cNvSpPr/>
          <p:nvPr/>
        </p:nvSpPr>
        <p:spPr>
          <a:xfrm>
            <a:off x="7880461" y="5449857"/>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4B282A3C-D79D-4DFC-A878-3742202B23C8}"/>
              </a:ext>
            </a:extLst>
          </p:cNvPr>
          <p:cNvSpPr txBox="1"/>
          <p:nvPr/>
        </p:nvSpPr>
        <p:spPr>
          <a:xfrm>
            <a:off x="8813823" y="5722933"/>
            <a:ext cx="1674497" cy="646331"/>
          </a:xfrm>
          <a:prstGeom prst="rect">
            <a:avLst/>
          </a:prstGeom>
          <a:noFill/>
        </p:spPr>
        <p:txBody>
          <a:bodyPr wrap="square" rtlCol="0">
            <a:spAutoFit/>
          </a:bodyPr>
          <a:lstStyle/>
          <a:p>
            <a:r>
              <a:rPr lang="en-GB" dirty="0"/>
              <a:t>Terminal Node with prediction.</a:t>
            </a:r>
          </a:p>
        </p:txBody>
      </p:sp>
    </p:spTree>
    <p:extLst>
      <p:ext uri="{BB962C8B-B14F-4D97-AF65-F5344CB8AC3E}">
        <p14:creationId xmlns:p14="http://schemas.microsoft.com/office/powerpoint/2010/main" val="3640385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1: split data to create root node</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629720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1: split data to create root node</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69012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2: Go to left node and check that it a) contains data b) is not at maximum depth, c) has enough Data</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3700412" y="3718293"/>
            <a:ext cx="1230782" cy="10192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7723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3: If Left node is not Terminal split again</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2707689" y="4394451"/>
            <a:ext cx="3479349"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9656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4: Go to new left node and check if it is terminal</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2858610" y="4394451"/>
            <a:ext cx="1513492"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280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This is a very simplistic concept but it follows these</a:t>
            </a:r>
          </a:p>
          <a:p>
            <a:r>
              <a:rPr lang="en-GB" dirty="0"/>
              <a:t>      ideas. </a:t>
            </a:r>
          </a:p>
          <a:p>
            <a:endParaRPr lang="en-GB" dirty="0"/>
          </a:p>
          <a:p>
            <a:pPr marL="285750" indent="-285750">
              <a:buFont typeface="Arial" panose="020B0604020202020204" pitchFamily="34" charset="0"/>
              <a:buChar char="•"/>
            </a:pPr>
            <a:r>
              <a:rPr lang="en-GB" dirty="0"/>
              <a:t>First the data is divided into sub groups at each </a:t>
            </a:r>
          </a:p>
          <a:p>
            <a:r>
              <a:rPr lang="en-GB" dirty="0"/>
              <a:t>      node and then that is what makes the decision</a:t>
            </a:r>
          </a:p>
          <a:p>
            <a:r>
              <a:rPr lang="en-GB" dirty="0"/>
              <a:t>      of which node to advance to.</a:t>
            </a:r>
          </a:p>
          <a:p>
            <a:endParaRPr lang="en-GB" dirty="0"/>
          </a:p>
          <a:p>
            <a:pPr marL="285750" indent="-285750">
              <a:buFont typeface="Arial" panose="020B0604020202020204" pitchFamily="34" charset="0"/>
              <a:buChar char="•"/>
            </a:pPr>
            <a:r>
              <a:rPr lang="en-GB" dirty="0"/>
              <a:t>Deciding how to group is based on the information contained</a:t>
            </a:r>
          </a:p>
          <a:p>
            <a:r>
              <a:rPr lang="en-GB" dirty="0"/>
              <a:t>      in the data, and is generally categorised with entropy</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6729046" y="1182024"/>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6016431" y="2037933"/>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8" name="Rectangle: Rounded Corners 7">
            <a:extLst>
              <a:ext uri="{FF2B5EF4-FFF2-40B4-BE49-F238E27FC236}">
                <a16:creationId xmlns:a16="http://schemas.microsoft.com/office/drawing/2014/main" id="{D147DAE0-4E0D-40F5-B04E-F09FE48F7513}"/>
              </a:ext>
            </a:extLst>
          </p:cNvPr>
          <p:cNvSpPr/>
          <p:nvPr/>
        </p:nvSpPr>
        <p:spPr>
          <a:xfrm>
            <a:off x="8378435" y="2037933"/>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7491044" y="2999443"/>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9464418" y="295782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2" name="Rectangle: Rounded Corners 11">
            <a:extLst>
              <a:ext uri="{FF2B5EF4-FFF2-40B4-BE49-F238E27FC236}">
                <a16:creationId xmlns:a16="http://schemas.microsoft.com/office/drawing/2014/main" id="{CA1788E9-E1B2-4E76-9967-D6B0BBB6815B}"/>
              </a:ext>
            </a:extLst>
          </p:cNvPr>
          <p:cNvSpPr/>
          <p:nvPr/>
        </p:nvSpPr>
        <p:spPr>
          <a:xfrm>
            <a:off x="10551110" y="3785468"/>
            <a:ext cx="808046" cy="45470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Mammal</a:t>
            </a:r>
          </a:p>
        </p:txBody>
      </p:sp>
      <p:sp>
        <p:nvSpPr>
          <p:cNvPr id="14" name="Rectangle: Rounded Corners 13">
            <a:extLst>
              <a:ext uri="{FF2B5EF4-FFF2-40B4-BE49-F238E27FC236}">
                <a16:creationId xmlns:a16="http://schemas.microsoft.com/office/drawing/2014/main" id="{02B1DEB5-1EB8-4F97-A21D-FA55D17ED1CC}"/>
              </a:ext>
            </a:extLst>
          </p:cNvPr>
          <p:cNvSpPr/>
          <p:nvPr/>
        </p:nvSpPr>
        <p:spPr>
          <a:xfrm>
            <a:off x="8611256" y="3751669"/>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6661377" y="1723174"/>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42214B1-AD3F-4EE0-942A-BDA1001A7FFA}"/>
              </a:ext>
            </a:extLst>
          </p:cNvPr>
          <p:cNvSpPr/>
          <p:nvPr/>
        </p:nvSpPr>
        <p:spPr>
          <a:xfrm rot="19312734">
            <a:off x="8311835" y="171303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8184844" y="2516884"/>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9342918" y="2472890"/>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6CE1CBB3-DA9D-4275-93C5-26650B5F0A87}"/>
              </a:ext>
            </a:extLst>
          </p:cNvPr>
          <p:cNvSpPr/>
          <p:nvPr/>
        </p:nvSpPr>
        <p:spPr>
          <a:xfrm rot="2251763">
            <a:off x="9312109" y="3344254"/>
            <a:ext cx="135339" cy="446161"/>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16787658-93E5-4C77-82EC-4A95D51AD6EC}"/>
              </a:ext>
            </a:extLst>
          </p:cNvPr>
          <p:cNvSpPr/>
          <p:nvPr/>
        </p:nvSpPr>
        <p:spPr>
          <a:xfrm rot="19312734">
            <a:off x="10354386" y="3350505"/>
            <a:ext cx="135339" cy="49698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3825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5: Go Back up tree and then down into the right node.</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3615355" y="3658047"/>
            <a:ext cx="1513492"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93552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5: Go Back up tree and then down into the right node.</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4400980" y="4380164"/>
            <a:ext cx="1513492"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81763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6: Check if right node is terminal.</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4400980" y="4380164"/>
            <a:ext cx="1513492"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6302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7: Back up the tree.</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3640905" y="3564348"/>
            <a:ext cx="1513492"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8415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7: Back up the tree.</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4225771" y="2738789"/>
            <a:ext cx="2228295"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67528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8: Now we are back at the root we go down the right nodes.</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4225771" y="2738789"/>
            <a:ext cx="2228295"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87003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8: Now we are back at the root we go down the right nodes.</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5972817" y="3590575"/>
            <a:ext cx="1337493"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35992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9: Check if node is terminal</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5972817" y="3590575"/>
            <a:ext cx="1337493"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9946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10: Split node</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5568542" y="4413629"/>
            <a:ext cx="1337493"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5338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Tree nodes are referred to as either left or right. And it is generally common practice to go down the left nodes first.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Step 11: Check if node is terminal – in this case all the data went into it so it is.</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2602FAFA-EC0B-4EDB-96B3-C63371A4F62B}"/>
              </a:ext>
            </a:extLst>
          </p:cNvPr>
          <p:cNvSpPr/>
          <p:nvPr/>
        </p:nvSpPr>
        <p:spPr>
          <a:xfrm>
            <a:off x="5568542" y="4413629"/>
            <a:ext cx="1337493" cy="13050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014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This is a very simplistic concept but it follows these</a:t>
            </a:r>
          </a:p>
          <a:p>
            <a:r>
              <a:rPr lang="en-GB" dirty="0"/>
              <a:t>      ideas. </a:t>
            </a:r>
          </a:p>
          <a:p>
            <a:endParaRPr lang="en-GB" dirty="0"/>
          </a:p>
          <a:p>
            <a:pPr marL="285750" indent="-285750">
              <a:buFont typeface="Arial" panose="020B0604020202020204" pitchFamily="34" charset="0"/>
              <a:buChar char="•"/>
            </a:pPr>
            <a:r>
              <a:rPr lang="en-GB" dirty="0"/>
              <a:t>First the data is divided into sub groups at each </a:t>
            </a:r>
          </a:p>
          <a:p>
            <a:r>
              <a:rPr lang="en-GB" dirty="0"/>
              <a:t>      node and then that is what makes the decision</a:t>
            </a:r>
          </a:p>
          <a:p>
            <a:r>
              <a:rPr lang="en-GB" dirty="0"/>
              <a:t>      of which node to advance to.</a:t>
            </a:r>
          </a:p>
          <a:p>
            <a:endParaRPr lang="en-GB" dirty="0"/>
          </a:p>
          <a:p>
            <a:pPr marL="285750" indent="-285750">
              <a:buFont typeface="Arial" panose="020B0604020202020204" pitchFamily="34" charset="0"/>
              <a:buChar char="•"/>
            </a:pPr>
            <a:r>
              <a:rPr lang="en-GB" dirty="0"/>
              <a:t>Deciding how to group is based on the information contained</a:t>
            </a:r>
          </a:p>
          <a:p>
            <a:r>
              <a:rPr lang="en-GB" dirty="0"/>
              <a:t>      in the data, and is generally categorised with entropy</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6729046" y="1182024"/>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6016431" y="2037933"/>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8" name="Rectangle: Rounded Corners 7">
            <a:extLst>
              <a:ext uri="{FF2B5EF4-FFF2-40B4-BE49-F238E27FC236}">
                <a16:creationId xmlns:a16="http://schemas.microsoft.com/office/drawing/2014/main" id="{D147DAE0-4E0D-40F5-B04E-F09FE48F7513}"/>
              </a:ext>
            </a:extLst>
          </p:cNvPr>
          <p:cNvSpPr/>
          <p:nvPr/>
        </p:nvSpPr>
        <p:spPr>
          <a:xfrm>
            <a:off x="8378435" y="2037933"/>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7491044" y="2999443"/>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9464418" y="295782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2" name="Rectangle: Rounded Corners 11">
            <a:extLst>
              <a:ext uri="{FF2B5EF4-FFF2-40B4-BE49-F238E27FC236}">
                <a16:creationId xmlns:a16="http://schemas.microsoft.com/office/drawing/2014/main" id="{CA1788E9-E1B2-4E76-9967-D6B0BBB6815B}"/>
              </a:ext>
            </a:extLst>
          </p:cNvPr>
          <p:cNvSpPr/>
          <p:nvPr/>
        </p:nvSpPr>
        <p:spPr>
          <a:xfrm>
            <a:off x="10551110" y="3785468"/>
            <a:ext cx="808046" cy="45470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Mammal</a:t>
            </a:r>
          </a:p>
        </p:txBody>
      </p:sp>
      <p:sp>
        <p:nvSpPr>
          <p:cNvPr id="14" name="Rectangle: Rounded Corners 13">
            <a:extLst>
              <a:ext uri="{FF2B5EF4-FFF2-40B4-BE49-F238E27FC236}">
                <a16:creationId xmlns:a16="http://schemas.microsoft.com/office/drawing/2014/main" id="{02B1DEB5-1EB8-4F97-A21D-FA55D17ED1CC}"/>
              </a:ext>
            </a:extLst>
          </p:cNvPr>
          <p:cNvSpPr/>
          <p:nvPr/>
        </p:nvSpPr>
        <p:spPr>
          <a:xfrm>
            <a:off x="8611256" y="3751669"/>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6661377" y="1723174"/>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42214B1-AD3F-4EE0-942A-BDA1001A7FFA}"/>
              </a:ext>
            </a:extLst>
          </p:cNvPr>
          <p:cNvSpPr/>
          <p:nvPr/>
        </p:nvSpPr>
        <p:spPr>
          <a:xfrm rot="19312734">
            <a:off x="8311835" y="171303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8184844" y="2516884"/>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9342918" y="2472890"/>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6CE1CBB3-DA9D-4275-93C5-26650B5F0A87}"/>
              </a:ext>
            </a:extLst>
          </p:cNvPr>
          <p:cNvSpPr/>
          <p:nvPr/>
        </p:nvSpPr>
        <p:spPr>
          <a:xfrm rot="2251763">
            <a:off x="9312109" y="3344254"/>
            <a:ext cx="135339" cy="446161"/>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16787658-93E5-4C77-82EC-4A95D51AD6EC}"/>
              </a:ext>
            </a:extLst>
          </p:cNvPr>
          <p:cNvSpPr/>
          <p:nvPr/>
        </p:nvSpPr>
        <p:spPr>
          <a:xfrm rot="19312734">
            <a:off x="10354386" y="3350505"/>
            <a:ext cx="135339" cy="49698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35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That’s the process by which a tree is built.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Once a Tree is built predictions can then be made using it.</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2881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A single data entry is passed to the tree and navigates it’s way down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Imagine our first Split takes a split like in the histogram on the right</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F36881FE-04CE-4FEB-939F-D4CDEB230EBE}"/>
              </a:ext>
            </a:extLst>
          </p:cNvPr>
          <p:cNvPicPr>
            <a:picLocks noChangeAspect="1"/>
          </p:cNvPicPr>
          <p:nvPr/>
        </p:nvPicPr>
        <p:blipFill>
          <a:blip r:embed="rId4"/>
          <a:stretch>
            <a:fillRect/>
          </a:stretch>
        </p:blipFill>
        <p:spPr>
          <a:xfrm>
            <a:off x="7732418" y="2377197"/>
            <a:ext cx="2512114" cy="1884085"/>
          </a:xfrm>
          <a:prstGeom prst="rect">
            <a:avLst/>
          </a:prstGeom>
        </p:spPr>
      </p:pic>
      <p:cxnSp>
        <p:nvCxnSpPr>
          <p:cNvPr id="24" name="Straight Connector 23">
            <a:extLst>
              <a:ext uri="{FF2B5EF4-FFF2-40B4-BE49-F238E27FC236}">
                <a16:creationId xmlns:a16="http://schemas.microsoft.com/office/drawing/2014/main" id="{3014E231-C1BB-4B89-9B9C-1F22BCC71881}"/>
              </a:ext>
            </a:extLst>
          </p:cNvPr>
          <p:cNvCxnSpPr>
            <a:cxnSpLocks/>
          </p:cNvCxnSpPr>
          <p:nvPr/>
        </p:nvCxnSpPr>
        <p:spPr>
          <a:xfrm>
            <a:off x="9117335" y="3381796"/>
            <a:ext cx="0" cy="6410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966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369332"/>
          </a:xfrm>
          <a:prstGeom prst="rect">
            <a:avLst/>
          </a:prstGeom>
          <a:noFill/>
        </p:spPr>
        <p:txBody>
          <a:bodyPr wrap="square" rtlCol="0">
            <a:spAutoFit/>
          </a:bodyPr>
          <a:lstStyle/>
          <a:p>
            <a:pPr marL="285750" indent="-285750">
              <a:buFont typeface="Arial" panose="020B0604020202020204" pitchFamily="34" charset="0"/>
              <a:buChar char="•"/>
            </a:pPr>
            <a:r>
              <a:rPr lang="en-GB" dirty="0"/>
              <a:t>Values above 0 are passed left and below 0 are passed right.</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F36881FE-04CE-4FEB-939F-D4CDEB230EBE}"/>
              </a:ext>
            </a:extLst>
          </p:cNvPr>
          <p:cNvPicPr>
            <a:picLocks noChangeAspect="1"/>
          </p:cNvPicPr>
          <p:nvPr/>
        </p:nvPicPr>
        <p:blipFill>
          <a:blip r:embed="rId4"/>
          <a:stretch>
            <a:fillRect/>
          </a:stretch>
        </p:blipFill>
        <p:spPr>
          <a:xfrm>
            <a:off x="7732418" y="2377197"/>
            <a:ext cx="2512114" cy="1884085"/>
          </a:xfrm>
          <a:prstGeom prst="rect">
            <a:avLst/>
          </a:prstGeom>
        </p:spPr>
      </p:pic>
      <p:cxnSp>
        <p:nvCxnSpPr>
          <p:cNvPr id="24" name="Straight Connector 23">
            <a:extLst>
              <a:ext uri="{FF2B5EF4-FFF2-40B4-BE49-F238E27FC236}">
                <a16:creationId xmlns:a16="http://schemas.microsoft.com/office/drawing/2014/main" id="{3014E231-C1BB-4B89-9B9C-1F22BCC71881}"/>
              </a:ext>
            </a:extLst>
          </p:cNvPr>
          <p:cNvCxnSpPr>
            <a:cxnSpLocks/>
          </p:cNvCxnSpPr>
          <p:nvPr/>
        </p:nvCxnSpPr>
        <p:spPr>
          <a:xfrm>
            <a:off x="9117335" y="3381796"/>
            <a:ext cx="0" cy="6410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269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Values above 0 are passed left and below 0 are passed right.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input first value is 1.2</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F36881FE-04CE-4FEB-939F-D4CDEB230EBE}"/>
              </a:ext>
            </a:extLst>
          </p:cNvPr>
          <p:cNvPicPr>
            <a:picLocks noChangeAspect="1"/>
          </p:cNvPicPr>
          <p:nvPr/>
        </p:nvPicPr>
        <p:blipFill>
          <a:blip r:embed="rId4"/>
          <a:stretch>
            <a:fillRect/>
          </a:stretch>
        </p:blipFill>
        <p:spPr>
          <a:xfrm>
            <a:off x="7732418" y="2377197"/>
            <a:ext cx="2512114" cy="1884085"/>
          </a:xfrm>
          <a:prstGeom prst="rect">
            <a:avLst/>
          </a:prstGeom>
        </p:spPr>
      </p:pic>
      <p:cxnSp>
        <p:nvCxnSpPr>
          <p:cNvPr id="24" name="Straight Connector 23">
            <a:extLst>
              <a:ext uri="{FF2B5EF4-FFF2-40B4-BE49-F238E27FC236}">
                <a16:creationId xmlns:a16="http://schemas.microsoft.com/office/drawing/2014/main" id="{3014E231-C1BB-4B89-9B9C-1F22BCC71881}"/>
              </a:ext>
            </a:extLst>
          </p:cNvPr>
          <p:cNvCxnSpPr>
            <a:cxnSpLocks/>
          </p:cNvCxnSpPr>
          <p:nvPr/>
        </p:nvCxnSpPr>
        <p:spPr>
          <a:xfrm>
            <a:off x="9117335" y="3381796"/>
            <a:ext cx="0" cy="6410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456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Values above 0 are passed left and below 0 are passed right.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input first value is 1.2</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F36881FE-04CE-4FEB-939F-D4CDEB230EBE}"/>
              </a:ext>
            </a:extLst>
          </p:cNvPr>
          <p:cNvPicPr>
            <a:picLocks noChangeAspect="1"/>
          </p:cNvPicPr>
          <p:nvPr/>
        </p:nvPicPr>
        <p:blipFill>
          <a:blip r:embed="rId4"/>
          <a:stretch>
            <a:fillRect/>
          </a:stretch>
        </p:blipFill>
        <p:spPr>
          <a:xfrm>
            <a:off x="7732418" y="2377197"/>
            <a:ext cx="2512114" cy="1884085"/>
          </a:xfrm>
          <a:prstGeom prst="rect">
            <a:avLst/>
          </a:prstGeom>
        </p:spPr>
      </p:pic>
      <p:cxnSp>
        <p:nvCxnSpPr>
          <p:cNvPr id="24" name="Straight Connector 23">
            <a:extLst>
              <a:ext uri="{FF2B5EF4-FFF2-40B4-BE49-F238E27FC236}">
                <a16:creationId xmlns:a16="http://schemas.microsoft.com/office/drawing/2014/main" id="{3014E231-C1BB-4B89-9B9C-1F22BCC71881}"/>
              </a:ext>
            </a:extLst>
          </p:cNvPr>
          <p:cNvCxnSpPr>
            <a:cxnSpLocks/>
          </p:cNvCxnSpPr>
          <p:nvPr/>
        </p:nvCxnSpPr>
        <p:spPr>
          <a:xfrm>
            <a:off x="9117335" y="3381796"/>
            <a:ext cx="0" cy="6410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154E8E4B-A973-4AC1-B42F-75AE7F42E1B0}"/>
              </a:ext>
            </a:extLst>
          </p:cNvPr>
          <p:cNvSpPr/>
          <p:nvPr/>
        </p:nvSpPr>
        <p:spPr>
          <a:xfrm>
            <a:off x="9510733" y="3716239"/>
            <a:ext cx="325575" cy="2634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3260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Values above 0 are passed left and below 0 are passed right.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1.2 is passed to the left of the tree.</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F36881FE-04CE-4FEB-939F-D4CDEB230EBE}"/>
              </a:ext>
            </a:extLst>
          </p:cNvPr>
          <p:cNvPicPr>
            <a:picLocks noChangeAspect="1"/>
          </p:cNvPicPr>
          <p:nvPr/>
        </p:nvPicPr>
        <p:blipFill>
          <a:blip r:embed="rId4"/>
          <a:stretch>
            <a:fillRect/>
          </a:stretch>
        </p:blipFill>
        <p:spPr>
          <a:xfrm>
            <a:off x="7732418" y="2377197"/>
            <a:ext cx="2512114" cy="1884085"/>
          </a:xfrm>
          <a:prstGeom prst="rect">
            <a:avLst/>
          </a:prstGeom>
        </p:spPr>
      </p:pic>
      <p:cxnSp>
        <p:nvCxnSpPr>
          <p:cNvPr id="24" name="Straight Connector 23">
            <a:extLst>
              <a:ext uri="{FF2B5EF4-FFF2-40B4-BE49-F238E27FC236}">
                <a16:creationId xmlns:a16="http://schemas.microsoft.com/office/drawing/2014/main" id="{3014E231-C1BB-4B89-9B9C-1F22BCC71881}"/>
              </a:ext>
            </a:extLst>
          </p:cNvPr>
          <p:cNvCxnSpPr>
            <a:cxnSpLocks/>
          </p:cNvCxnSpPr>
          <p:nvPr/>
        </p:nvCxnSpPr>
        <p:spPr>
          <a:xfrm>
            <a:off x="9117335" y="3381796"/>
            <a:ext cx="0" cy="6410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154E8E4B-A973-4AC1-B42F-75AE7F42E1B0}"/>
              </a:ext>
            </a:extLst>
          </p:cNvPr>
          <p:cNvSpPr/>
          <p:nvPr/>
        </p:nvSpPr>
        <p:spPr>
          <a:xfrm>
            <a:off x="9510733" y="3716239"/>
            <a:ext cx="325575" cy="2634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30AAE3E8-5FC6-4D71-A33B-461D7ACA8D61}"/>
              </a:ext>
            </a:extLst>
          </p:cNvPr>
          <p:cNvSpPr/>
          <p:nvPr/>
        </p:nvSpPr>
        <p:spPr>
          <a:xfrm>
            <a:off x="4225641" y="3595218"/>
            <a:ext cx="576070" cy="4707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613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Our next node is based on this split.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Values above 1 are passed to the right and values below 1 are passed to the left</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a:extLst>
              <a:ext uri="{FF2B5EF4-FFF2-40B4-BE49-F238E27FC236}">
                <a16:creationId xmlns:a16="http://schemas.microsoft.com/office/drawing/2014/main" id="{D6F02470-FB04-4B7A-81A5-6D1C831446FF}"/>
              </a:ext>
            </a:extLst>
          </p:cNvPr>
          <p:cNvPicPr>
            <a:picLocks noChangeAspect="1"/>
          </p:cNvPicPr>
          <p:nvPr/>
        </p:nvPicPr>
        <p:blipFill>
          <a:blip r:embed="rId4"/>
          <a:stretch>
            <a:fillRect/>
          </a:stretch>
        </p:blipFill>
        <p:spPr>
          <a:xfrm>
            <a:off x="8291146" y="2726148"/>
            <a:ext cx="2668176" cy="2001132"/>
          </a:xfrm>
          <a:prstGeom prst="rect">
            <a:avLst/>
          </a:prstGeom>
        </p:spPr>
      </p:pic>
      <p:cxnSp>
        <p:nvCxnSpPr>
          <p:cNvPr id="26" name="Straight Connector 25">
            <a:extLst>
              <a:ext uri="{FF2B5EF4-FFF2-40B4-BE49-F238E27FC236}">
                <a16:creationId xmlns:a16="http://schemas.microsoft.com/office/drawing/2014/main" id="{FBB96623-4DE9-4ABA-B382-36200C09A311}"/>
              </a:ext>
            </a:extLst>
          </p:cNvPr>
          <p:cNvCxnSpPr>
            <a:cxnSpLocks/>
          </p:cNvCxnSpPr>
          <p:nvPr/>
        </p:nvCxnSpPr>
        <p:spPr>
          <a:xfrm>
            <a:off x="9021117" y="3763271"/>
            <a:ext cx="0" cy="6630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91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Values above 1 are passed to the right and values below 1 are passed to the left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Our input of 1.2 is above 1 so is passed to the right</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a:extLst>
              <a:ext uri="{FF2B5EF4-FFF2-40B4-BE49-F238E27FC236}">
                <a16:creationId xmlns:a16="http://schemas.microsoft.com/office/drawing/2014/main" id="{D6F02470-FB04-4B7A-81A5-6D1C831446FF}"/>
              </a:ext>
            </a:extLst>
          </p:cNvPr>
          <p:cNvPicPr>
            <a:picLocks noChangeAspect="1"/>
          </p:cNvPicPr>
          <p:nvPr/>
        </p:nvPicPr>
        <p:blipFill>
          <a:blip r:embed="rId4"/>
          <a:stretch>
            <a:fillRect/>
          </a:stretch>
        </p:blipFill>
        <p:spPr>
          <a:xfrm>
            <a:off x="8291146" y="2726148"/>
            <a:ext cx="2668176" cy="2001132"/>
          </a:xfrm>
          <a:prstGeom prst="rect">
            <a:avLst/>
          </a:prstGeom>
        </p:spPr>
      </p:pic>
      <p:cxnSp>
        <p:nvCxnSpPr>
          <p:cNvPr id="26" name="Straight Connector 25">
            <a:extLst>
              <a:ext uri="{FF2B5EF4-FFF2-40B4-BE49-F238E27FC236}">
                <a16:creationId xmlns:a16="http://schemas.microsoft.com/office/drawing/2014/main" id="{FBB96623-4DE9-4ABA-B382-36200C09A311}"/>
              </a:ext>
            </a:extLst>
          </p:cNvPr>
          <p:cNvCxnSpPr>
            <a:cxnSpLocks/>
          </p:cNvCxnSpPr>
          <p:nvPr/>
        </p:nvCxnSpPr>
        <p:spPr>
          <a:xfrm>
            <a:off x="9021117" y="3763271"/>
            <a:ext cx="0" cy="6630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70D9308B-5D85-473F-87B7-0D9D0DD12F59}"/>
              </a:ext>
            </a:extLst>
          </p:cNvPr>
          <p:cNvSpPr/>
          <p:nvPr/>
        </p:nvSpPr>
        <p:spPr>
          <a:xfrm>
            <a:off x="8965661" y="4236034"/>
            <a:ext cx="325575" cy="2634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C209AAC4-7404-4525-A252-DB687CD9C069}"/>
              </a:ext>
            </a:extLst>
          </p:cNvPr>
          <p:cNvSpPr/>
          <p:nvPr/>
        </p:nvSpPr>
        <p:spPr>
          <a:xfrm>
            <a:off x="4551312" y="4349523"/>
            <a:ext cx="576070" cy="4707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4578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Our input of 1.2 is above 1 so is passed to the right.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a terminal node so our input is predicted or classified as whatever that node classifies as.</a:t>
            </a:r>
          </a:p>
        </p:txBody>
      </p:sp>
      <p:sp>
        <p:nvSpPr>
          <p:cNvPr id="8" name="Rectangle: Rounded Corners 7">
            <a:extLst>
              <a:ext uri="{FF2B5EF4-FFF2-40B4-BE49-F238E27FC236}">
                <a16:creationId xmlns:a16="http://schemas.microsoft.com/office/drawing/2014/main" id="{D6FAB584-80F4-4C9C-870E-843905C3D128}"/>
              </a:ext>
            </a:extLst>
          </p:cNvPr>
          <p:cNvSpPr/>
          <p:nvPr/>
        </p:nvSpPr>
        <p:spPr>
          <a:xfrm>
            <a:off x="4506257" y="3073677"/>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Rounded Corners 10">
            <a:extLst>
              <a:ext uri="{FF2B5EF4-FFF2-40B4-BE49-F238E27FC236}">
                <a16:creationId xmlns:a16="http://schemas.microsoft.com/office/drawing/2014/main" id="{133B8873-AA83-44B2-AD61-10F43B2B24E4}"/>
              </a:ext>
            </a:extLst>
          </p:cNvPr>
          <p:cNvSpPr/>
          <p:nvPr/>
        </p:nvSpPr>
        <p:spPr>
          <a:xfrm>
            <a:off x="6187038" y="3962958"/>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Down 11">
            <a:extLst>
              <a:ext uri="{FF2B5EF4-FFF2-40B4-BE49-F238E27FC236}">
                <a16:creationId xmlns:a16="http://schemas.microsoft.com/office/drawing/2014/main" id="{6837AB9D-28B3-4BFE-BB67-4858974B30D3}"/>
              </a:ext>
            </a:extLst>
          </p:cNvPr>
          <p:cNvSpPr/>
          <p:nvPr/>
        </p:nvSpPr>
        <p:spPr>
          <a:xfrm rot="2251763">
            <a:off x="4469981" y="3648200"/>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D103D92E-EAF0-4793-A98D-A3913E3D4B1B}"/>
              </a:ext>
            </a:extLst>
          </p:cNvPr>
          <p:cNvSpPr/>
          <p:nvPr/>
        </p:nvSpPr>
        <p:spPr>
          <a:xfrm rot="19312734">
            <a:off x="6120438" y="36380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CFF23786-3ECB-4BAF-8D6E-E30EB8F9A19F}"/>
              </a:ext>
            </a:extLst>
          </p:cNvPr>
          <p:cNvSpPr/>
          <p:nvPr/>
        </p:nvSpPr>
        <p:spPr>
          <a:xfrm>
            <a:off x="3900295" y="3979732"/>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Down 14">
            <a:extLst>
              <a:ext uri="{FF2B5EF4-FFF2-40B4-BE49-F238E27FC236}">
                <a16:creationId xmlns:a16="http://schemas.microsoft.com/office/drawing/2014/main" id="{E63C4272-A0C4-4182-AF19-FDDA23793152}"/>
              </a:ext>
            </a:extLst>
          </p:cNvPr>
          <p:cNvSpPr/>
          <p:nvPr/>
        </p:nvSpPr>
        <p:spPr>
          <a:xfrm rot="2251763">
            <a:off x="3771090" y="4472758"/>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84BB7D43-C95C-4CFC-93A2-EC320229193D}"/>
              </a:ext>
            </a:extLst>
          </p:cNvPr>
          <p:cNvSpPr/>
          <p:nvPr/>
        </p:nvSpPr>
        <p:spPr>
          <a:xfrm rot="19312734">
            <a:off x="4862454" y="4451122"/>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EC931BCC-980D-4BE0-8B35-5E30A34CC1EE}"/>
              </a:ext>
            </a:extLst>
          </p:cNvPr>
          <p:cNvSpPr/>
          <p:nvPr/>
        </p:nvSpPr>
        <p:spPr>
          <a:xfrm>
            <a:off x="3186379" y="480792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4C0FA68F-391B-49C7-9D18-A43FE231FF03}"/>
              </a:ext>
            </a:extLst>
          </p:cNvPr>
          <p:cNvSpPr/>
          <p:nvPr/>
        </p:nvSpPr>
        <p:spPr>
          <a:xfrm>
            <a:off x="4703200" y="4773881"/>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9E07E726-3EA1-4F5C-A56D-B3996ADFBE31}"/>
              </a:ext>
            </a:extLst>
          </p:cNvPr>
          <p:cNvSpPr/>
          <p:nvPr/>
        </p:nvSpPr>
        <p:spPr>
          <a:xfrm>
            <a:off x="5670698" y="4759020"/>
            <a:ext cx="909052" cy="546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Arrow: Down 20">
            <a:extLst>
              <a:ext uri="{FF2B5EF4-FFF2-40B4-BE49-F238E27FC236}">
                <a16:creationId xmlns:a16="http://schemas.microsoft.com/office/drawing/2014/main" id="{A109A006-98CF-4F0C-A4B6-C7C332C278D5}"/>
              </a:ext>
            </a:extLst>
          </p:cNvPr>
          <p:cNvSpPr/>
          <p:nvPr/>
        </p:nvSpPr>
        <p:spPr>
          <a:xfrm rot="2251763">
            <a:off x="6151442" y="4443697"/>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a:extLst>
              <a:ext uri="{FF2B5EF4-FFF2-40B4-BE49-F238E27FC236}">
                <a16:creationId xmlns:a16="http://schemas.microsoft.com/office/drawing/2014/main" id="{D6F02470-FB04-4B7A-81A5-6D1C831446FF}"/>
              </a:ext>
            </a:extLst>
          </p:cNvPr>
          <p:cNvPicPr>
            <a:picLocks noChangeAspect="1"/>
          </p:cNvPicPr>
          <p:nvPr/>
        </p:nvPicPr>
        <p:blipFill>
          <a:blip r:embed="rId4"/>
          <a:stretch>
            <a:fillRect/>
          </a:stretch>
        </p:blipFill>
        <p:spPr>
          <a:xfrm>
            <a:off x="8291146" y="2726148"/>
            <a:ext cx="2668176" cy="2001132"/>
          </a:xfrm>
          <a:prstGeom prst="rect">
            <a:avLst/>
          </a:prstGeom>
        </p:spPr>
      </p:pic>
      <p:cxnSp>
        <p:nvCxnSpPr>
          <p:cNvPr id="26" name="Straight Connector 25">
            <a:extLst>
              <a:ext uri="{FF2B5EF4-FFF2-40B4-BE49-F238E27FC236}">
                <a16:creationId xmlns:a16="http://schemas.microsoft.com/office/drawing/2014/main" id="{FBB96623-4DE9-4ABA-B382-36200C09A311}"/>
              </a:ext>
            </a:extLst>
          </p:cNvPr>
          <p:cNvCxnSpPr>
            <a:cxnSpLocks/>
          </p:cNvCxnSpPr>
          <p:nvPr/>
        </p:nvCxnSpPr>
        <p:spPr>
          <a:xfrm>
            <a:off x="9021117" y="3763271"/>
            <a:ext cx="0" cy="6630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70D9308B-5D85-473F-87B7-0D9D0DD12F59}"/>
              </a:ext>
            </a:extLst>
          </p:cNvPr>
          <p:cNvSpPr/>
          <p:nvPr/>
        </p:nvSpPr>
        <p:spPr>
          <a:xfrm>
            <a:off x="8965661" y="4236034"/>
            <a:ext cx="325575" cy="2634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C209AAC4-7404-4525-A252-DB687CD9C069}"/>
              </a:ext>
            </a:extLst>
          </p:cNvPr>
          <p:cNvSpPr/>
          <p:nvPr/>
        </p:nvSpPr>
        <p:spPr>
          <a:xfrm>
            <a:off x="4551312" y="4349523"/>
            <a:ext cx="576070" cy="4707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At its heart it is based on the concept of a binary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tree can have either 0, 1 or 2 nodes </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1596636"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3270607" y="4387994"/>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5366251" y="4502221"/>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7711107" y="438799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3853754" y="40322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5985873" y="3962046"/>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7678680" y="3945194"/>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A995C216-44E2-4764-A17E-4E2EA4EE3372}"/>
              </a:ext>
            </a:extLst>
          </p:cNvPr>
          <p:cNvSpPr/>
          <p:nvPr/>
        </p:nvSpPr>
        <p:spPr>
          <a:xfrm>
            <a:off x="3906085" y="3421231"/>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22" name="Rectangle: Rounded Corners 21">
            <a:extLst>
              <a:ext uri="{FF2B5EF4-FFF2-40B4-BE49-F238E27FC236}">
                <a16:creationId xmlns:a16="http://schemas.microsoft.com/office/drawing/2014/main" id="{905F0DDD-B3F2-4233-951F-628B23CC4FD4}"/>
              </a:ext>
            </a:extLst>
          </p:cNvPr>
          <p:cNvSpPr/>
          <p:nvPr/>
        </p:nvSpPr>
        <p:spPr>
          <a:xfrm>
            <a:off x="6038053"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Tree>
    <p:extLst>
      <p:ext uri="{BB962C8B-B14F-4D97-AF65-F5344CB8AC3E}">
        <p14:creationId xmlns:p14="http://schemas.microsoft.com/office/powerpoint/2010/main" val="151568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At its heart it is based on the concept of a binary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binary tree can have either 0, 1 or 2 nodes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Some decision tree algorithms allow for more nodes than 2</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1596636"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3270607" y="4387994"/>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5366251" y="4502221"/>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7711107" y="438799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3853754" y="40322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5985873" y="3962046"/>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7678680" y="3945194"/>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A995C216-44E2-4764-A17E-4E2EA4EE3372}"/>
              </a:ext>
            </a:extLst>
          </p:cNvPr>
          <p:cNvSpPr/>
          <p:nvPr/>
        </p:nvSpPr>
        <p:spPr>
          <a:xfrm>
            <a:off x="3906085" y="3421231"/>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22" name="Rectangle: Rounded Corners 21">
            <a:extLst>
              <a:ext uri="{FF2B5EF4-FFF2-40B4-BE49-F238E27FC236}">
                <a16:creationId xmlns:a16="http://schemas.microsoft.com/office/drawing/2014/main" id="{905F0DDD-B3F2-4233-951F-628B23CC4FD4}"/>
              </a:ext>
            </a:extLst>
          </p:cNvPr>
          <p:cNvSpPr/>
          <p:nvPr/>
        </p:nvSpPr>
        <p:spPr>
          <a:xfrm>
            <a:off x="6038053"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Tree>
    <p:extLst>
      <p:ext uri="{BB962C8B-B14F-4D97-AF65-F5344CB8AC3E}">
        <p14:creationId xmlns:p14="http://schemas.microsoft.com/office/powerpoint/2010/main" val="26726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646331"/>
          </a:xfrm>
          <a:prstGeom prst="rect">
            <a:avLst/>
          </a:prstGeom>
          <a:noFill/>
        </p:spPr>
        <p:txBody>
          <a:bodyPr wrap="square" rtlCol="0">
            <a:spAutoFit/>
          </a:bodyPr>
          <a:lstStyle/>
          <a:p>
            <a:pPr marL="285750" indent="-285750">
              <a:buFont typeface="Arial" panose="020B0604020202020204" pitchFamily="34" charset="0"/>
              <a:buChar char="•"/>
            </a:pPr>
            <a:r>
              <a:rPr lang="en-GB" dirty="0"/>
              <a:t>So as we build trees what we are doing is essentially dividing the data based on something.</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1596636"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3270607" y="4387994"/>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5366251" y="4502221"/>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7711107" y="438799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3853754" y="40322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5985873" y="3962046"/>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7678680" y="3945194"/>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A995C216-44E2-4764-A17E-4E2EA4EE3372}"/>
              </a:ext>
            </a:extLst>
          </p:cNvPr>
          <p:cNvSpPr/>
          <p:nvPr/>
        </p:nvSpPr>
        <p:spPr>
          <a:xfrm>
            <a:off x="3906085" y="3421231"/>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22" name="Rectangle: Rounded Corners 21">
            <a:extLst>
              <a:ext uri="{FF2B5EF4-FFF2-40B4-BE49-F238E27FC236}">
                <a16:creationId xmlns:a16="http://schemas.microsoft.com/office/drawing/2014/main" id="{905F0DDD-B3F2-4233-951F-628B23CC4FD4}"/>
              </a:ext>
            </a:extLst>
          </p:cNvPr>
          <p:cNvSpPr/>
          <p:nvPr/>
        </p:nvSpPr>
        <p:spPr>
          <a:xfrm>
            <a:off x="6038053"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Tree>
    <p:extLst>
      <p:ext uri="{BB962C8B-B14F-4D97-AF65-F5344CB8AC3E}">
        <p14:creationId xmlns:p14="http://schemas.microsoft.com/office/powerpoint/2010/main" val="677647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4836</TotalTime>
  <Words>3065</Words>
  <Application>Microsoft Office PowerPoint</Application>
  <PresentationFormat>Widescreen</PresentationFormat>
  <Paragraphs>514</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Cambria Math</vt:lpstr>
      <vt:lpstr>Office Theme</vt:lpstr>
      <vt:lpstr>AI and the Environment 3:</vt:lpstr>
      <vt:lpstr>Decision Trees</vt:lpstr>
      <vt:lpstr>Decision Trees</vt:lpstr>
      <vt:lpstr>Decision Trees</vt:lpstr>
      <vt:lpstr>Decision Trees</vt:lpstr>
      <vt:lpstr>Decision Trees</vt:lpstr>
      <vt:lpstr>Decision Trees</vt:lpstr>
      <vt:lpstr>Decision Trees</vt:lpstr>
      <vt:lpstr>Decision Trees</vt:lpstr>
      <vt:lpstr>Decision Trees</vt:lpstr>
      <vt:lpstr>Data Structures – Contingency Tables</vt:lpstr>
      <vt:lpstr>Data Structures – Contingency Tables</vt:lpstr>
      <vt:lpstr>Data Structures – Data</vt:lpstr>
      <vt:lpstr>Data Structures – Data</vt:lpstr>
      <vt:lpstr>Decision Trees</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vt:lpstr>
      <vt:lpstr>Decision Trees </vt:lpstr>
      <vt:lpstr>Decision Trees – Terminal Nodes </vt:lpstr>
      <vt:lpstr>Decision Trees – Terminal Nodes </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the Environment 3:</dc:title>
  <dc:creator>James Foley</dc:creator>
  <cp:lastModifiedBy>Conrad Foley</cp:lastModifiedBy>
  <cp:revision>67</cp:revision>
  <dcterms:created xsi:type="dcterms:W3CDTF">2019-04-02T17:05:35Z</dcterms:created>
  <dcterms:modified xsi:type="dcterms:W3CDTF">2019-04-06T15:23:29Z</dcterms:modified>
</cp:coreProperties>
</file>