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2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C917-452E-431B-82A0-86361E539ADE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859F-FBE1-4609-A66D-BF548B941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32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10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02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22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2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31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75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77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8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89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9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66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734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481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653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456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453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572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764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261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627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33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920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670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109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742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11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7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622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070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67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989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38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832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29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812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46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725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226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45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4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01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81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70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26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1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29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5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69F0-DFCE-40D2-BCBE-52AE32C88115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A3B8-895D-416A-AF95-59806208E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 smtClean="0"/>
              <a:t>AI and the Environment:</a:t>
            </a:r>
            <a:br>
              <a:rPr lang="en-GB" sz="5867" dirty="0" smtClean="0"/>
            </a:br>
            <a:r>
              <a:rPr lang="en-GB" sz="2800" dirty="0" smtClean="0"/>
              <a:t>An Introduction to machine learning for environmental scientists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5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Current Uses of ML?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all around you in day to day life.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95" y="2985900"/>
            <a:ext cx="3262168" cy="2178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2" y="2687782"/>
            <a:ext cx="2131738" cy="21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Current Uses of ML?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8" y="1860699"/>
            <a:ext cx="5953125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70248" y="5360613"/>
            <a:ext cx="38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Which face is fake?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and the Environment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04" y="3298373"/>
            <a:ext cx="3121158" cy="1755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620" y="2798618"/>
            <a:ext cx="4161461" cy="25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and the Environment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425560" y="2540998"/>
            <a:ext cx="5639448" cy="30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Where is it going?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already making an impact in environmental sciences.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6" y="2778012"/>
            <a:ext cx="4376629" cy="2604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74" y="3060243"/>
            <a:ext cx="5228636" cy="19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Well… The real answer is that it depends on the method you are using.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each have their own form of underlying maths that makes them but the methods of learning tend to be similar.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87972" y="3806762"/>
            <a:ext cx="54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Weights and Biases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280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for simplicities sake lets initially think of them as dials and switches tuning the radio.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86379" y="2544668"/>
            <a:ext cx="381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Dials and Switches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31" y="3384336"/>
            <a:ext cx="3594215" cy="19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Ok… So how does it work?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for simplicities sake lets initially think of them as dials and switches tuning the radio.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I have a radio and want to find a station that is playing classic rock but start at a random frequency I need to tune the dials until I find the correct station.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Every time I change the dials I am listening to a new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then need to change the dials in response to that new frequency.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more wrong the frequency the more I need to change the dial.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much should we adjust the frequency?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where the hardest maths in machine learning comes in.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54" y="3152575"/>
            <a:ext cx="3318598" cy="24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Error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first concept is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Error is a measure of how wrong the prediction of your machine learning algorithm was.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needs to be calculated in a mathematical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calculation is done with the error function of which there are many options to choose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2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6" y="1706252"/>
            <a:ext cx="3143120" cy="3719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1" y="688157"/>
            <a:ext cx="4033241" cy="50297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0" y="6474400"/>
            <a:ext cx="171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/>
              <a:t>1</a:t>
            </a:r>
            <a:r>
              <a:rPr lang="en-GB" sz="1200" dirty="0" smtClean="0"/>
              <a:t>XKCD, </a:t>
            </a:r>
            <a:r>
              <a:rPr lang="en-GB" sz="1200" baseline="30000" dirty="0" smtClean="0"/>
              <a:t>2</a:t>
            </a:r>
            <a:r>
              <a:rPr lang="en-GB" sz="1200" dirty="0" smtClean="0"/>
              <a:t>SMBC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20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3640" y="1828800"/>
                <a:ext cx="9534697" cy="425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This calculation is done with the error function of which there are many options to choose.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 few examples: y is the true value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is the predicted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Mean Squared Error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Mean Absolute Error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</m:e>
                        </m:nary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 smtClean="0"/>
                  <a:t>Negative Log Likelihood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0" y="1828800"/>
                <a:ext cx="9534697" cy="4259308"/>
              </a:xfrm>
              <a:prstGeom prst="rect">
                <a:avLst/>
              </a:prstGeom>
              <a:blipFill>
                <a:blip r:embed="rId4"/>
                <a:stretch>
                  <a:fillRect l="-512" t="-7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Ok now we have a direct measure of how badly we did how do we then adjust all our switches and dials for how wrong we were?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where backpropagation comes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Backpropagation is where your send the error back through to correct your dials and switches.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9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where we use complex maths to get a measure of how much each weight / bias has to change based on it’s own value and the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you work out the change from one thing to another?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where we use complex maths to get a measure of how much each weight / bias has to change based on it’s own value and the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you work out the change from one thing to another?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Differentiation!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Backpropagation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Calculating the differential of the error in respect to the weights and biases gives you how much you need to adjust the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we won’t go too deep into the details of it right now.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6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6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First you have your data input.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9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then put that data into your ML Algorithm of Choice.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100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6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6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Your ML algorithm then gives you an output prediction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4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0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0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414501" y="338454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7312454" y="2959671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2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it to the true value.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4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0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0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414501" y="338454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7312454" y="2959671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</a:t>
            </a:r>
            <a:endParaRPr lang="en-GB" dirty="0"/>
          </a:p>
        </p:txBody>
      </p:sp>
      <p:sp>
        <p:nvSpPr>
          <p:cNvPr id="14" name="Isosceles Triangle 13"/>
          <p:cNvSpPr/>
          <p:nvPr/>
        </p:nvSpPr>
        <p:spPr>
          <a:xfrm>
            <a:off x="7312454" y="942175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 Value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8258381" y="2142252"/>
            <a:ext cx="377617" cy="74796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The Course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1 : What is Machine Learning and how can we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2: </a:t>
            </a:r>
            <a:r>
              <a:rPr lang="en-GB" dirty="0" smtClean="0"/>
              <a:t>Linear and Logistic Regression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Practical 1: Linear </a:t>
            </a:r>
            <a:r>
              <a:rPr lang="en-GB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3: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Practical 3: Decision Trees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Day 2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4: Deep Learning and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Lecture 5: The Methods of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Practical 4: Build a Neural Network from Scratch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5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Calculate the error.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4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0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0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414501" y="338454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7312454" y="2959671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</a:t>
            </a:r>
            <a:endParaRPr lang="en-GB" dirty="0"/>
          </a:p>
        </p:txBody>
      </p:sp>
      <p:sp>
        <p:nvSpPr>
          <p:cNvPr id="14" name="Isosceles Triangle 13"/>
          <p:cNvSpPr/>
          <p:nvPr/>
        </p:nvSpPr>
        <p:spPr>
          <a:xfrm>
            <a:off x="7312454" y="942175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 Value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8258381" y="2142252"/>
            <a:ext cx="377617" cy="74796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xplosion 1 11"/>
          <p:cNvSpPr/>
          <p:nvPr/>
        </p:nvSpPr>
        <p:spPr>
          <a:xfrm>
            <a:off x="8936942" y="1970163"/>
            <a:ext cx="1856509" cy="154305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Calculate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Back Propagate the error into and through the algorithm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4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0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0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flipH="1">
            <a:off x="6372757" y="3361127"/>
            <a:ext cx="900015" cy="397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7312454" y="2959671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</a:t>
            </a:r>
            <a:endParaRPr lang="en-GB" dirty="0"/>
          </a:p>
        </p:txBody>
      </p:sp>
      <p:sp>
        <p:nvSpPr>
          <p:cNvPr id="14" name="Isosceles Triangle 13"/>
          <p:cNvSpPr/>
          <p:nvPr/>
        </p:nvSpPr>
        <p:spPr>
          <a:xfrm>
            <a:off x="7312454" y="942175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 Value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8258381" y="2142252"/>
            <a:ext cx="377617" cy="74796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xplosion 1 11"/>
          <p:cNvSpPr/>
          <p:nvPr/>
        </p:nvSpPr>
        <p:spPr>
          <a:xfrm>
            <a:off x="8936942" y="1970163"/>
            <a:ext cx="1856509" cy="154305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Calculate Error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3928877" y="3361126"/>
            <a:ext cx="849746" cy="3971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5400000">
            <a:off x="5440826" y="3361126"/>
            <a:ext cx="849746" cy="3971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 Summary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to explain how it learns step by step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Rinse and repeat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715094" y="2959671"/>
            <a:ext cx="2272312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Input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00590" y="2959671"/>
            <a:ext cx="2050473" cy="1246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ML Magic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121890" y="3371273"/>
            <a:ext cx="849746" cy="3971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flipH="1">
            <a:off x="6372757" y="3361127"/>
            <a:ext cx="900015" cy="397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7312454" y="2959671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</a:t>
            </a:r>
            <a:endParaRPr lang="en-GB" dirty="0"/>
          </a:p>
        </p:txBody>
      </p:sp>
      <p:sp>
        <p:nvSpPr>
          <p:cNvPr id="14" name="Isosceles Triangle 13"/>
          <p:cNvSpPr/>
          <p:nvPr/>
        </p:nvSpPr>
        <p:spPr>
          <a:xfrm>
            <a:off x="7312454" y="942175"/>
            <a:ext cx="2265655" cy="1200076"/>
          </a:xfrm>
          <a:prstGeom prst="triangle">
            <a:avLst>
              <a:gd name="adj" fmla="val 500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True Value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8258381" y="2142252"/>
            <a:ext cx="377617" cy="747964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xplosion 1 11"/>
          <p:cNvSpPr/>
          <p:nvPr/>
        </p:nvSpPr>
        <p:spPr>
          <a:xfrm>
            <a:off x="8936942" y="1970163"/>
            <a:ext cx="1856509" cy="154305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Calculate Error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3928877" y="3361126"/>
            <a:ext cx="849746" cy="3971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5400000">
            <a:off x="5440826" y="3361126"/>
            <a:ext cx="849746" cy="3971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Lets talk about Data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we’ve covered the basis of how ML algorithms actually learn but there are of course important things to think about before we can even start putting the data into an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are the critical things we want to think about in terms of our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data do we even need to feed into our algorithm?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6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ML the input we put into the algorithm is often called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Features are extracted from the data and have often undergone some form of transformation or dimensionality reduction.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process is called feature engineering and is an important part of ML.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1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Choosing the correct features is an important part of any ML project, sometimes this means using only some of your data, or creating new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Lets think about what data you would want to go into various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model that wants to predict chance of a fire in a forest. What data would you want?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2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Choosing the correct features is an important part of any ML project, sometimes this means using only some of your data, or creating new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Lets think about what data you would want to go into various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model that wants to predict chance of a fire in a forest. What data would you want?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What format would all those data be in?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3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Feature Engineering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As with most statistics machine learning algorithms often don’t like funky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Particularly things like neural networks like normal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often will mean transforming data, normalising data and often PCAs to collapse the dimensions.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You may often make new features as well that are summaries of other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important thing is information.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Features and information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ability of any algorithm to have predictive power is based on the information that the input features have.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You will often be surprised how the addition of one particular feature causes a sudden jump up in predictive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is because that feature contains a high level of information. You might not know why but the computer sees something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</a:t>
            </a:r>
            <a:r>
              <a:rPr lang="en-GB" dirty="0" smtClean="0"/>
              <a:t>s is based on information theory and we won’t cover that too much.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8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Complexity vs </a:t>
            </a:r>
            <a:r>
              <a:rPr lang="en-GB" dirty="0" err="1" smtClean="0"/>
              <a:t>Explainability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what does a computer see when it is making a prediction?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do you see 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Why?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14" y="2344070"/>
            <a:ext cx="2437822" cy="32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AI?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Artificial Intelligence (AI) is generally a useless term that describes anything that attempts to replicate a level of intelligence only seen in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It’s generally used as a buzz word that doesn’t mean very much to attract attention. It worked for this course….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is something that is used to replicate human intelligence. Or even perform above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Complexity vs </a:t>
            </a:r>
            <a:r>
              <a:rPr lang="en-GB" dirty="0" err="1" smtClean="0"/>
              <a:t>Explainability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no reason to assume that the reason you classify this as a cat is the same a ML algorithm classifies it as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Maybe it’s main feature is nose to ear ratio? Who knows?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41" y="3043170"/>
            <a:ext cx="2437822" cy="32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Complexity vs </a:t>
            </a:r>
            <a:r>
              <a:rPr lang="en-GB" dirty="0" err="1" smtClean="0"/>
              <a:t>Explainability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brings in the question of how explainable do we want our ML to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important to consider this kind of thing when building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is the purpose of the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 you want just a prediction or do you want to know what elements are causing that prediction?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more complex the algorithm generally the less explanatory power you have.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Different ML algorithms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 we’ve covered how learning happens, what to do with our data to make it happen and some of the shortfalls but what are the tools actually available to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Well we have spectrums of simple to complex, explainable to black box, tolerant to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Choosing the appropriate algorithm is about your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here are some of the most common ones: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3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Different ML algorithms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Neural Networks: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GAN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9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Different ML algorithms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Neural Networks: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GAN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1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 – Up Next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Yep Linear Regression is a form of ML, turns out you’ve been doing it for years…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Machine Learning?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(ML) is the current approach to performing tasks that replicate human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ML is almost entirely algorithms based on maths.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use a variety of mathematical methods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learning aspect of it comes from their ability to adjust their predictions based on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“learn” to make better predictions </a:t>
            </a:r>
            <a:r>
              <a:rPr lang="en-GB" dirty="0"/>
              <a:t>by adjusting their internal maths.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is Deep Learning?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Deep Learning (DL) is a particular form of ML that utilises huge data sets to learn more to higher accuracy and more effectively than regular methods and even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primary DL method are Neural Networks (NN) which are based on the principle of emulating a human brain in a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are the cutting edge ML methods and are already capable of incredible achievements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461488" y="1911927"/>
            <a:ext cx="2498439" cy="24407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863271" y="2346037"/>
            <a:ext cx="1671781" cy="16117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AI vs ML vs DL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232727" y="2752436"/>
            <a:ext cx="895928" cy="849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926" y="2387661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05198" y="2004475"/>
            <a:ext cx="4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Supervision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learning in general falls into two major categories:</a:t>
            </a:r>
          </a:p>
          <a:p>
            <a:endParaRPr lang="en-GB" dirty="0"/>
          </a:p>
          <a:p>
            <a:r>
              <a:rPr lang="en-GB" dirty="0" smtClean="0"/>
              <a:t>	1. Supervised: ML which is trained using a classified dataset where it given the correct 	answers and adjusts the prediction based on that.</a:t>
            </a:r>
          </a:p>
          <a:p>
            <a:endParaRPr lang="en-GB" dirty="0"/>
          </a:p>
          <a:p>
            <a:r>
              <a:rPr lang="en-GB" dirty="0" smtClean="0"/>
              <a:t>	2. Unsupervised: ML which has no correct answers to compare to and simply looks for 	patterns in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What can we use ML for?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40" y="1828800"/>
            <a:ext cx="9534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are used for 2 major purposes.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1. Data “trawling”: looking through large data sets to find things that cluster together.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2. Prediction or Classification: This is when you train an algorithm to classify data into 	groups or make predictions based on that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3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1792</Words>
  <Application>Microsoft Office PowerPoint</Application>
  <PresentationFormat>Widescreen</PresentationFormat>
  <Paragraphs>430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AI and the Environment: An Introduction to machine learning for environmental scientists</vt:lpstr>
      <vt:lpstr>Machine Learning</vt:lpstr>
      <vt:lpstr>The Course</vt:lpstr>
      <vt:lpstr>What is AI?</vt:lpstr>
      <vt:lpstr>What is Machine Learning?</vt:lpstr>
      <vt:lpstr>What is Deep Learning?</vt:lpstr>
      <vt:lpstr>AI vs ML vs DL</vt:lpstr>
      <vt:lpstr>Supervision</vt:lpstr>
      <vt:lpstr>What can we use ML for?</vt:lpstr>
      <vt:lpstr>Current Uses of ML?</vt:lpstr>
      <vt:lpstr>Current Uses of ML?</vt:lpstr>
      <vt:lpstr>AI and the Environment</vt:lpstr>
      <vt:lpstr>AI and the Environment</vt:lpstr>
      <vt:lpstr>Where is it going?</vt:lpstr>
      <vt:lpstr>Ok… So how does it work?</vt:lpstr>
      <vt:lpstr>Ok… So how does it work?</vt:lpstr>
      <vt:lpstr>Ok… So how does it work?</vt:lpstr>
      <vt:lpstr>Backpropagation </vt:lpstr>
      <vt:lpstr>Error</vt:lpstr>
      <vt:lpstr>Error</vt:lpstr>
      <vt:lpstr>Backpropagation</vt:lpstr>
      <vt:lpstr>Backpropagation</vt:lpstr>
      <vt:lpstr>Backpropagation</vt:lpstr>
      <vt:lpstr>Backpropagation</vt:lpstr>
      <vt:lpstr>A Summary</vt:lpstr>
      <vt:lpstr>A Summary</vt:lpstr>
      <vt:lpstr>A Summary</vt:lpstr>
      <vt:lpstr>A Summary</vt:lpstr>
      <vt:lpstr>A Summary</vt:lpstr>
      <vt:lpstr>A Summary</vt:lpstr>
      <vt:lpstr>A Summary</vt:lpstr>
      <vt:lpstr>A Summary</vt:lpstr>
      <vt:lpstr>Lets talk about Data</vt:lpstr>
      <vt:lpstr>Features</vt:lpstr>
      <vt:lpstr>Features</vt:lpstr>
      <vt:lpstr>Features</vt:lpstr>
      <vt:lpstr>Feature Engineering</vt:lpstr>
      <vt:lpstr>Features and information</vt:lpstr>
      <vt:lpstr>Complexity vs Explainability</vt:lpstr>
      <vt:lpstr>Complexity vs Explainability</vt:lpstr>
      <vt:lpstr>Complexity vs Explainability</vt:lpstr>
      <vt:lpstr>Different ML algorithms</vt:lpstr>
      <vt:lpstr>Different ML algorithms</vt:lpstr>
      <vt:lpstr>Different ML algorithms</vt:lpstr>
      <vt:lpstr>Linear Regression – Up Next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Environment: An Introduction to machine learning for environmental scientists</dc:title>
  <dc:creator>James Foley</dc:creator>
  <cp:lastModifiedBy>James Foley</cp:lastModifiedBy>
  <cp:revision>109</cp:revision>
  <dcterms:created xsi:type="dcterms:W3CDTF">2019-02-27T11:38:59Z</dcterms:created>
  <dcterms:modified xsi:type="dcterms:W3CDTF">2019-03-13T15:52:49Z</dcterms:modified>
</cp:coreProperties>
</file>