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E6B9C-BF1A-4611-8EA9-DA790F50BCCB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DF888-A032-4764-AD67-0F773EC676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102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Shape 38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Shape 38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1235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71850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76399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55809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4667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38143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99821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7986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899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2943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0513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3220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0048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2149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0315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3987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E1C7-94E4-413E-B32E-09A7E588DC12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244C-F72D-452F-8359-30143BA7A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13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E1C7-94E4-413E-B32E-09A7E588DC12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244C-F72D-452F-8359-30143BA7A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5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E1C7-94E4-413E-B32E-09A7E588DC12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244C-F72D-452F-8359-30143BA7A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774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1016000" y="928567"/>
            <a:ext cx="7195600" cy="15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Shape 11"/>
          <p:cNvGrpSpPr/>
          <p:nvPr/>
        </p:nvGrpSpPr>
        <p:grpSpPr>
          <a:xfrm rot="10800000">
            <a:off x="11607156" y="38263"/>
            <a:ext cx="546843" cy="6781736"/>
            <a:chOff x="836200" y="238125"/>
            <a:chExt cx="422425" cy="5238750"/>
          </a:xfrm>
        </p:grpSpPr>
        <p:sp>
          <p:nvSpPr>
            <p:cNvPr id="12" name="Shape 1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" name="Shape 1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" name="Shape 1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" name="Shape 15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" name="Shape 16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" name="Shape 17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" name="Shape 18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" name="Shape 19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" name="Shape 20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" name="Shape 21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" name="Shape 2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" name="Shape 2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" name="Shape 2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" name="Shape 25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" name="Shape 26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" name="Shape 27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" name="Shape 28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" name="Shape 29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" name="Shape 30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" name="Shape 31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" name="Shape 3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" name="Shape 3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" name="Shape 3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" name="Shape 35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" name="Shape 36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" name="Shape 37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" name="Shape 38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" name="Shape 39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" name="Shape 40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" name="Shape 41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" name="Shape 4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" name="Shape 4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" name="Shape 4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" name="Shape 45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" name="Shape 46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" name="Shape 47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" name="Shape 48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" name="Shape 49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" name="Shape 50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" name="Shape 51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" name="Shape 5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3" name="Shape 5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4" name="Shape 5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5" name="Shape 55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6" name="Shape 56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7" name="Shape 57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8" name="Shape 58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9" name="Shape 59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0" name="Shape 60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1" name="Shape 61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2" name="Shape 6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3" name="Shape 6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4" name="Shape 6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5" name="Shape 65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6" name="Shape 66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7" name="Shape 67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8" name="Shape 68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9" name="Shape 69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0" name="Shape 70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1" name="Shape 71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2" name="Shape 7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3" name="Shape 7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4" name="Shape 7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5" name="Shape 75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6" name="Shape 76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7" name="Shape 77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8" name="Shape 78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9" name="Shape 79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0" name="Shape 80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1" name="Shape 81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2" name="Shape 8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3" name="Shape 8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4" name="Shape 8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5" name="Shape 85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6" name="Shape 86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7" name="Shape 87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8" name="Shape 88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9" name="Shape 89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0" name="Shape 90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1" name="Shape 91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92" name="Shape 92"/>
          <p:cNvGrpSpPr/>
          <p:nvPr/>
        </p:nvGrpSpPr>
        <p:grpSpPr>
          <a:xfrm rot="10800000">
            <a:off x="8879381" y="38263"/>
            <a:ext cx="3079791" cy="6781736"/>
            <a:chOff x="986700" y="238125"/>
            <a:chExt cx="2379075" cy="5238750"/>
          </a:xfrm>
        </p:grpSpPr>
        <p:sp>
          <p:nvSpPr>
            <p:cNvPr id="93" name="Shape 9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4" name="Shape 9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5" name="Shape 95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6" name="Shape 96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7" name="Shape 97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8" name="Shape 98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9" name="Shape 99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0" name="Shape 100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1" name="Shape 101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2" name="Shape 10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3" name="Shape 10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4" name="Shape 10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5" name="Shape 105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6" name="Shape 106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7" name="Shape 107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8" name="Shape 108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9" name="Shape 109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0" name="Shape 110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1" name="Shape 111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2" name="Shape 11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3" name="Shape 11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7" name="Shape 117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8" name="Shape 118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9" name="Shape 119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0" name="Shape 120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2" name="Shape 12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3" name="Shape 12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4" name="Shape 12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5" name="Shape 125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6" name="Shape 126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8" name="Shape 128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9" name="Shape 129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0" name="Shape 130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1" name="Shape 131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2" name="Shape 13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3" name="Shape 13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4" name="Shape 13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5" name="Shape 135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6" name="Shape 136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7" name="Shape 137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8" name="Shape 138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9" name="Shape 139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0" name="Shape 140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4" name="Shape 14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5" name="Shape 145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6" name="Shape 146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7" name="Shape 147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0" name="Shape 150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1" name="Shape 151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5" name="Shape 155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" name="Shape 157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" name="Shape 165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" name="Shape 166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" name="Shape 168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" name="Shape 17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" name="Shape 17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" name="Shape 175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" name="Shape 176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" name="Shape 177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" name="Shape 178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" name="Shape 179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" name="Shape 180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" name="Shape 181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" name="Shape 18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" name="Shape 18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4" name="Shape 18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5" name="Shape 185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6" name="Shape 186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8" name="Shape 188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9" name="Shape 189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0" name="Shape 190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1" name="Shape 191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2" name="Shape 19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3" name="Shape 19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4" name="Shape 19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5" name="Shape 195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6" name="Shape 196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7" name="Shape 197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8" name="Shape 198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9" name="Shape 199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0" name="Shape 200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1" name="Shape 201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2" name="Shape 20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3" name="Shape 20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4" name="Shape 20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5" name="Shape 205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6" name="Shape 206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7" name="Shape 207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8" name="Shape 208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9" name="Shape 209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0" name="Shape 210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1" name="Shape 211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212" name="Shape 212"/>
          <p:cNvGrpSpPr/>
          <p:nvPr/>
        </p:nvGrpSpPr>
        <p:grpSpPr>
          <a:xfrm rot="10800000">
            <a:off x="8489725" y="38263"/>
            <a:ext cx="2690072" cy="6781736"/>
            <a:chOff x="1588750" y="238125"/>
            <a:chExt cx="2078025" cy="5238750"/>
          </a:xfrm>
        </p:grpSpPr>
        <p:sp>
          <p:nvSpPr>
            <p:cNvPr id="213" name="Shape 21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4" name="Shape 21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5" name="Shape 215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6" name="Shape 216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7" name="Shape 217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8" name="Shape 218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9" name="Shape 219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0" name="Shape 220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1" name="Shape 221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2" name="Shape 22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3" name="Shape 22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4" name="Shape 22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5" name="Shape 225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6" name="Shape 226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7" name="Shape 227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8" name="Shape 228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9" name="Shape 229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0" name="Shape 230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1" name="Shape 231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2" name="Shape 23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3" name="Shape 23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4" name="Shape 23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5" name="Shape 235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6" name="Shape 236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7" name="Shape 237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8" name="Shape 238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9" name="Shape 239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0" name="Shape 240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1" name="Shape 241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2" name="Shape 24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3" name="Shape 24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4" name="Shape 24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5" name="Shape 245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6" name="Shape 246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7" name="Shape 247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8" name="Shape 248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9" name="Shape 249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0" name="Shape 250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1" name="Shape 251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2" name="Shape 25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3" name="Shape 25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4" name="Shape 25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5" name="Shape 255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6" name="Shape 256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7" name="Shape 257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8" name="Shape 258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9" name="Shape 259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0" name="Shape 260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1" name="Shape 261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2" name="Shape 26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3" name="Shape 26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4" name="Shape 26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5" name="Shape 265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6" name="Shape 266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7" name="Shape 267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8" name="Shape 268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9" name="Shape 269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0" name="Shape 270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1" name="Shape 271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2" name="Shape 27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3" name="Shape 27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4" name="Shape 27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6" name="Shape 276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7" name="Shape 277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8" name="Shape 278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9" name="Shape 279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0" name="Shape 280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1" name="Shape 281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2" name="Shape 28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3" name="Shape 28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4" name="Shape 28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5" name="Shape 285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6" name="Shape 286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7" name="Shape 287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8" name="Shape 288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9" name="Shape 289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0" name="Shape 290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1" name="Shape 291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2" name="Shape 29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3" name="Shape 29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4" name="Shape 29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5" name="Shape 295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6" name="Shape 296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7" name="Shape 297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8" name="Shape 298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9" name="Shape 299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0" name="Shape 300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2" name="Shape 30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3" name="Shape 30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4" name="Shape 30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5" name="Shape 305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6" name="Shape 306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7" name="Shape 307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8" name="Shape 308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9" name="Shape 309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0" name="Shape 310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1" name="Shape 311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2" name="Shape 31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3" name="Shape 31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4" name="Shape 31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5" name="Shape 315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6" name="Shape 316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7" name="Shape 317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8" name="Shape 318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9" name="Shape 319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0" name="Shape 320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1" name="Shape 321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2" name="Shape 32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3" name="Shape 32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4" name="Shape 32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5" name="Shape 325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6" name="Shape 326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7" name="Shape 327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8" name="Shape 328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0" name="Shape 330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1" name="Shape 331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2" name="Shape 33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3" name="Shape 33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4" name="Shape 33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5" name="Shape 335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6" name="Shape 336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7" name="Shape 337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8" name="Shape 338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9" name="Shape 339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0" name="Shape 340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1" name="Shape 341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2" name="Shape 34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3" name="Shape 34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4" name="Shape 34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5" name="Shape 345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6" name="Shape 346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7" name="Shape 347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8" name="Shape 348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9" name="Shape 349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0" name="Shape 350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1" name="Shape 351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2" name="Shape 35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3" name="Shape 35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4" name="Shape 35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5" name="Shape 355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6" name="Shape 356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7" name="Shape 357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8" name="Shape 358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9" name="Shape 359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0" name="Shape 360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1" name="Shape 361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2" name="Shape 36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3" name="Shape 36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4" name="Shape 36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5" name="Shape 365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6" name="Shape 366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7" name="Shape 367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8" name="Shape 368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9" name="Shape 369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0" name="Shape 370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1" name="Shape 371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2" name="Shape 37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3" name="Shape 37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4" name="Shape 37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5" name="Shape 375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6" name="Shape 376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7" name="Shape 377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8" name="Shape 378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9" name="Shape 379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0" name="Shape 380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1" name="Shape 381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2" name="Shape 38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3" name="Shape 38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4" name="Shape 38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5" name="Shape 385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6" name="Shape 386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7" name="Shape 387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8" name="Shape 388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9" name="Shape 389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0" name="Shape 390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1" name="Shape 391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3" name="Shape 39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4" name="Shape 39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5" name="Shape 395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6" name="Shape 396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7" name="Shape 397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8" name="Shape 398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9" name="Shape 399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0" name="Shape 400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1" name="Shape 401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2" name="Shape 40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3" name="Shape 40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4" name="Shape 40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5" name="Shape 405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6" name="Shape 406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7" name="Shape 407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8" name="Shape 408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9" name="Shape 409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0" name="Shape 410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1" name="Shape 411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2" name="Shape 41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3" name="Shape 41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4" name="Shape 41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5" name="Shape 415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6" name="Shape 416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7" name="Shape 417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8" name="Shape 418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9" name="Shape 419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0" name="Shape 420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1" name="Shape 421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422" name="Shape 422"/>
          <p:cNvGrpSpPr/>
          <p:nvPr/>
        </p:nvGrpSpPr>
        <p:grpSpPr>
          <a:xfrm rot="10800000">
            <a:off x="8489726" y="38263"/>
            <a:ext cx="3079759" cy="6781736"/>
            <a:chOff x="1287725" y="238125"/>
            <a:chExt cx="2379050" cy="5238750"/>
          </a:xfrm>
        </p:grpSpPr>
        <p:sp>
          <p:nvSpPr>
            <p:cNvPr id="423" name="Shape 42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5" name="Shape 425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6" name="Shape 426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7" name="Shape 427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8" name="Shape 428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9" name="Shape 429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0" name="Shape 430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3" name="Shape 43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4" name="Shape 43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5" name="Shape 435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6" name="Shape 436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7" name="Shape 437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8" name="Shape 438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9" name="Shape 439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0" name="Shape 440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1" name="Shape 441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2" name="Shape 44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3" name="Shape 44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4" name="Shape 44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5" name="Shape 445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6" name="Shape 446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7" name="Shape 447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8" name="Shape 448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9" name="Shape 449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0" name="Shape 450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1" name="Shape 451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2" name="Shape 45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3" name="Shape 45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4" name="Shape 45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5" name="Shape 455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6" name="Shape 456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7" name="Shape 457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8" name="Shape 458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9" name="Shape 459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0" name="Shape 460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1" name="Shape 461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2" name="Shape 46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3" name="Shape 46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4" name="Shape 46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5" name="Shape 465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6" name="Shape 466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7" name="Shape 467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8" name="Shape 468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9" name="Shape 469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0" name="Shape 470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1" name="Shape 471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2" name="Shape 47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3" name="Shape 47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4" name="Shape 47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5" name="Shape 475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6" name="Shape 476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7" name="Shape 477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8" name="Shape 478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9" name="Shape 479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0" name="Shape 480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1" name="Shape 481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2" name="Shape 48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3" name="Shape 48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4" name="Shape 48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5" name="Shape 485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6" name="Shape 486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7" name="Shape 487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8" name="Shape 488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9" name="Shape 489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0" name="Shape 490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1" name="Shape 491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3" name="Shape 49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4" name="Shape 49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5" name="Shape 495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6" name="Shape 496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7" name="Shape 497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8" name="Shape 498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9" name="Shape 499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0" name="Shape 500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1" name="Shape 501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2" name="Shape 50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3" name="Shape 50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4" name="Shape 50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5" name="Shape 505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6" name="Shape 506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7" name="Shape 507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8" name="Shape 508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9" name="Shape 509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0" name="Shape 510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1" name="Shape 511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2" name="Shape 51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3" name="Shape 51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4" name="Shape 51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5" name="Shape 515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6" name="Shape 516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7" name="Shape 517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8" name="Shape 518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9" name="Shape 519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0" name="Shape 520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1" name="Shape 521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2" name="Shape 52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3" name="Shape 52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4" name="Shape 52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5" name="Shape 525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01974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5" name="Shape 1565"/>
          <p:cNvSpPr txBox="1">
            <a:spLocks noGrp="1"/>
          </p:cNvSpPr>
          <p:nvPr>
            <p:ph type="body" idx="1"/>
          </p:nvPr>
        </p:nvSpPr>
        <p:spPr>
          <a:xfrm>
            <a:off x="957733" y="2311399"/>
            <a:ext cx="9014800" cy="397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1566" name="Shape 1566"/>
          <p:cNvGrpSpPr/>
          <p:nvPr/>
        </p:nvGrpSpPr>
        <p:grpSpPr>
          <a:xfrm rot="10800000">
            <a:off x="11801983" y="38275"/>
            <a:ext cx="352015" cy="6781736"/>
            <a:chOff x="5307800" y="238125"/>
            <a:chExt cx="271925" cy="5238750"/>
          </a:xfrm>
        </p:grpSpPr>
        <p:sp>
          <p:nvSpPr>
            <p:cNvPr id="1567" name="Shape 156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2" name="Shape 1592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3" name="Shape 1593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4" name="Shape 1594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5" name="Shape 159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7" name="Shape 159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8" name="Shape 159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9" name="Shape 159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0" name="Shape 160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1" name="Shape 160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3" name="Shape 1603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4" name="Shape 1604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6" name="Shape 160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7" name="Shape 160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9" name="Shape 160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0" name="Shape 16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1" name="Shape 16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2" name="Shape 1612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3" name="Shape 1613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4" name="Shape 1614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5" name="Shape 161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6" name="Shape 161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7" name="Shape 161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8" name="Shape 161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9" name="Shape 161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0" name="Shape 162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1" name="Shape 162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2" name="Shape 1622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3" name="Shape 1623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624" name="Shape 1624"/>
          <p:cNvGrpSpPr/>
          <p:nvPr/>
        </p:nvGrpSpPr>
        <p:grpSpPr>
          <a:xfrm rot="10800000">
            <a:off x="10438095" y="38275"/>
            <a:ext cx="1521044" cy="6781736"/>
            <a:chOff x="5458325" y="238125"/>
            <a:chExt cx="1174975" cy="5238750"/>
          </a:xfrm>
        </p:grpSpPr>
        <p:sp>
          <p:nvSpPr>
            <p:cNvPr id="1625" name="Shape 162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6" name="Shape 162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7" name="Shape 162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8" name="Shape 162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9" name="Shape 162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0" name="Shape 164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1" name="Shape 164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5" name="Shape 164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8" name="Shape 164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8" name="Shape 165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687" name="Shape 1687"/>
          <p:cNvGrpSpPr/>
          <p:nvPr/>
        </p:nvGrpSpPr>
        <p:grpSpPr>
          <a:xfrm rot="10800000">
            <a:off x="10243267" y="38275"/>
            <a:ext cx="1326184" cy="6586908"/>
            <a:chOff x="5759350" y="388625"/>
            <a:chExt cx="1024450" cy="5088250"/>
          </a:xfrm>
        </p:grpSpPr>
        <p:sp>
          <p:nvSpPr>
            <p:cNvPr id="1688" name="Shape 168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789" name="Shape 1789"/>
          <p:cNvGrpSpPr/>
          <p:nvPr/>
        </p:nvGrpSpPr>
        <p:grpSpPr>
          <a:xfrm rot="10800000">
            <a:off x="10243267" y="38275"/>
            <a:ext cx="1521044" cy="6781736"/>
            <a:chOff x="5608825" y="238125"/>
            <a:chExt cx="1174975" cy="5238750"/>
          </a:xfrm>
        </p:grpSpPr>
        <p:sp>
          <p:nvSpPr>
            <p:cNvPr id="1790" name="Shape 179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4" name="Shape 1804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5" name="Shape 180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6" name="Shape 180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7" name="Shape 180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8" name="Shape 180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9" name="Shape 180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0" name="Shape 18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1" name="Shape 18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2" name="Shape 1812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3" name="Shape 1813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4" name="Shape 1814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5" name="Shape 181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6" name="Shape 181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7" name="Shape 181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8" name="Shape 181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9" name="Shape 181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0" name="Shape 182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1" name="Shape 182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2" name="Shape 1822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3" name="Shape 1823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4" name="Shape 1824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5" name="Shape 182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6" name="Shape 182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7" name="Shape 182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8" name="Shape 182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9" name="Shape 182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0" name="Shape 183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1" name="Shape 183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2" name="Shape 1832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3" name="Shape 1833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4" name="Shape 1834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5" name="Shape 183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6" name="Shape 183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7" name="Shape 183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8" name="Shape 183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9" name="Shape 183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sp>
        <p:nvSpPr>
          <p:cNvPr id="1840" name="Shape 1840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2960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E1C7-94E4-413E-B32E-09A7E588DC12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244C-F72D-452F-8359-30143BA7A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80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E1C7-94E4-413E-B32E-09A7E588DC12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244C-F72D-452F-8359-30143BA7A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528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E1C7-94E4-413E-B32E-09A7E588DC12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244C-F72D-452F-8359-30143BA7A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610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E1C7-94E4-413E-B32E-09A7E588DC12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244C-F72D-452F-8359-30143BA7A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4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E1C7-94E4-413E-B32E-09A7E588DC12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244C-F72D-452F-8359-30143BA7A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433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E1C7-94E4-413E-B32E-09A7E588DC12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244C-F72D-452F-8359-30143BA7A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59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E1C7-94E4-413E-B32E-09A7E588DC12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244C-F72D-452F-8359-30143BA7A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469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E1C7-94E4-413E-B32E-09A7E588DC12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244C-F72D-452F-8359-30143BA7A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883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4E1C7-94E4-413E-B32E-09A7E588DC12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9244C-F72D-452F-8359-30143BA7A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943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Shape 3836"/>
          <p:cNvSpPr txBox="1">
            <a:spLocks noGrp="1"/>
          </p:cNvSpPr>
          <p:nvPr>
            <p:ph type="ctrTitle"/>
          </p:nvPr>
        </p:nvSpPr>
        <p:spPr>
          <a:xfrm>
            <a:off x="1005368" y="1258177"/>
            <a:ext cx="7195600" cy="15464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lvl="0"/>
            <a:r>
              <a:rPr lang="en-GB" sz="5867" dirty="0" smtClean="0"/>
              <a:t>AI and the Environment 2:</a:t>
            </a:r>
            <a:endParaRPr lang="en"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2192000" cy="1012840"/>
            <a:chOff x="0" y="5845160"/>
            <a:chExt cx="12192000" cy="1012840"/>
          </a:xfrm>
        </p:grpSpPr>
        <p:pic>
          <p:nvPicPr>
            <p:cNvPr id="1028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6" name="Shape 3836"/>
          <p:cNvSpPr txBox="1">
            <a:spLocks/>
          </p:cNvSpPr>
          <p:nvPr/>
        </p:nvSpPr>
        <p:spPr>
          <a:xfrm>
            <a:off x="1416386" y="2989995"/>
            <a:ext cx="7195600" cy="15464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rgbClr val="80BFB7"/>
              </a:buClr>
              <a:buSzPct val="100000"/>
              <a:buNone/>
              <a:defRPr sz="8000" kern="1200">
                <a:solidFill>
                  <a:srgbClr val="80BFB7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9pPr>
          </a:lstStyle>
          <a:p>
            <a:r>
              <a:rPr lang="en-GB" sz="2800" dirty="0" smtClean="0"/>
              <a:t>Linear Regression</a:t>
            </a:r>
            <a:endParaRPr lang="en" sz="1100" dirty="0"/>
          </a:p>
        </p:txBody>
      </p:sp>
    </p:spTree>
    <p:extLst>
      <p:ext uri="{BB962C8B-B14F-4D97-AF65-F5344CB8AC3E}">
        <p14:creationId xmlns:p14="http://schemas.microsoft.com/office/powerpoint/2010/main" val="25562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 smtClean="0"/>
              <a:t>Linear Regression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How do we describe a line with Maths?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 line is a vector – It describes the movement between two locations in “space” </a:t>
            </a:r>
          </a:p>
        </p:txBody>
      </p:sp>
      <p:grpSp>
        <p:nvGrpSpPr>
          <p:cNvPr id="11" name="Group 10"/>
          <p:cNvGrpSpPr/>
          <p:nvPr/>
        </p:nvGrpSpPr>
        <p:grpSpPr>
          <a:xfrm rot="18519627">
            <a:off x="4076679" y="4146598"/>
            <a:ext cx="2800365" cy="395726"/>
            <a:chOff x="4304145" y="4968240"/>
            <a:chExt cx="3740728" cy="395726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4304145" y="5181600"/>
              <a:ext cx="37407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 flipV="1">
              <a:off x="5963920" y="4968240"/>
              <a:ext cx="213360" cy="2133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5963920" y="5181600"/>
              <a:ext cx="217979" cy="18236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/>
          <p:cNvCxnSpPr/>
          <p:nvPr/>
        </p:nvCxnSpPr>
        <p:spPr>
          <a:xfrm flipV="1">
            <a:off x="3897745" y="3269673"/>
            <a:ext cx="3417455" cy="9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897745" y="3798361"/>
            <a:ext cx="3509819" cy="22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897745" y="4357526"/>
            <a:ext cx="3537528" cy="41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897745" y="4874752"/>
            <a:ext cx="3583710" cy="56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056921" y="3034338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786195" y="2989791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943894" y="2975817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365045" y="2975817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248204" y="2989791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668521" y="2989790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69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 smtClean="0"/>
              <a:t>Linear Regression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 line is a vector – It describes the movement between two locations in “space”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What movement does this vector describe?</a:t>
            </a:r>
          </a:p>
        </p:txBody>
      </p:sp>
      <p:grpSp>
        <p:nvGrpSpPr>
          <p:cNvPr id="11" name="Group 10"/>
          <p:cNvGrpSpPr/>
          <p:nvPr/>
        </p:nvGrpSpPr>
        <p:grpSpPr>
          <a:xfrm rot="18519627">
            <a:off x="4076679" y="4146598"/>
            <a:ext cx="2800365" cy="395726"/>
            <a:chOff x="4304145" y="4968240"/>
            <a:chExt cx="3740728" cy="395726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4304145" y="5181600"/>
              <a:ext cx="37407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 flipV="1">
              <a:off x="5963920" y="4968240"/>
              <a:ext cx="213360" cy="2133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5963920" y="5181600"/>
              <a:ext cx="217979" cy="18236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/>
          <p:cNvCxnSpPr/>
          <p:nvPr/>
        </p:nvCxnSpPr>
        <p:spPr>
          <a:xfrm flipV="1">
            <a:off x="3897745" y="3269673"/>
            <a:ext cx="3417455" cy="9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897745" y="3798361"/>
            <a:ext cx="3509819" cy="22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897745" y="4357526"/>
            <a:ext cx="3537528" cy="41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897745" y="4874752"/>
            <a:ext cx="3583710" cy="56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056921" y="3034338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786195" y="2989791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943894" y="2975817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365045" y="2975817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248204" y="2989791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668521" y="2989790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97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 smtClean="0"/>
              <a:t>Linear Regression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51345" y="1722177"/>
                <a:ext cx="8294255" cy="2272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A line is a vector – It describes the movement between two locations in “space”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What movement does this vector describe?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GB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endParaRPr lang="en-GB" dirty="0" smtClean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45" y="1722177"/>
                <a:ext cx="8294255" cy="2272417"/>
              </a:xfrm>
              <a:prstGeom prst="rect">
                <a:avLst/>
              </a:prstGeom>
              <a:blipFill>
                <a:blip r:embed="rId4"/>
                <a:stretch>
                  <a:fillRect l="-441" t="-16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 rot="18519627">
            <a:off x="4076679" y="4146598"/>
            <a:ext cx="2800365" cy="395726"/>
            <a:chOff x="4304145" y="4968240"/>
            <a:chExt cx="3740728" cy="395726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4304145" y="5181600"/>
              <a:ext cx="37407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 flipV="1">
              <a:off x="5963920" y="4968240"/>
              <a:ext cx="213360" cy="2133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5963920" y="5181600"/>
              <a:ext cx="217979" cy="18236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/>
          <p:cNvCxnSpPr/>
          <p:nvPr/>
        </p:nvCxnSpPr>
        <p:spPr>
          <a:xfrm flipV="1">
            <a:off x="3897745" y="3269673"/>
            <a:ext cx="3417455" cy="9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897745" y="3798361"/>
            <a:ext cx="3509819" cy="22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897745" y="4357526"/>
            <a:ext cx="3537528" cy="41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897745" y="4874752"/>
            <a:ext cx="3583710" cy="56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056921" y="3034338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786195" y="2989791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943894" y="2975817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365045" y="2975817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248204" y="2989791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668521" y="2989790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07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 smtClean="0"/>
              <a:t>Linear Regression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51345" y="1722177"/>
                <a:ext cx="8294255" cy="2272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So we have moved 3 along the bottom and 4 upwards.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But what we want for a prediction is being able to work out the Y with any X.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GB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endParaRPr lang="en-GB" dirty="0" smtClean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45" y="1722177"/>
                <a:ext cx="8294255" cy="2272417"/>
              </a:xfrm>
              <a:prstGeom prst="rect">
                <a:avLst/>
              </a:prstGeom>
              <a:blipFill>
                <a:blip r:embed="rId4"/>
                <a:stretch>
                  <a:fillRect l="-441" t="-16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 rot="18519627">
            <a:off x="4076679" y="4146598"/>
            <a:ext cx="2800365" cy="395726"/>
            <a:chOff x="4304145" y="4968240"/>
            <a:chExt cx="3740728" cy="395726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4304145" y="5181600"/>
              <a:ext cx="37407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 flipV="1">
              <a:off x="5963920" y="4968240"/>
              <a:ext cx="213360" cy="2133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5963920" y="5181600"/>
              <a:ext cx="217979" cy="18236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/>
          <p:cNvCxnSpPr/>
          <p:nvPr/>
        </p:nvCxnSpPr>
        <p:spPr>
          <a:xfrm flipV="1">
            <a:off x="3897745" y="3269673"/>
            <a:ext cx="3417455" cy="9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897745" y="3798361"/>
            <a:ext cx="3509819" cy="22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897745" y="4357526"/>
            <a:ext cx="3537528" cy="41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897745" y="4874752"/>
            <a:ext cx="3583710" cy="56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056921" y="3034338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786195" y="2989791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943894" y="2975817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365045" y="2975817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248204" y="2989791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668521" y="2989790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12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 smtClean="0"/>
              <a:t>Linear Regression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51345" y="1722177"/>
                <a:ext cx="8294255" cy="25494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Gradient is the key here. Gradient simply describes the relationship between a unit change in the explanatory and the predicted.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3 in the X causes 4 in the Y so what is our relationship between the two: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GB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endParaRPr lang="en-GB" dirty="0" smtClean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45" y="1722177"/>
                <a:ext cx="8294255" cy="2549416"/>
              </a:xfrm>
              <a:prstGeom prst="rect">
                <a:avLst/>
              </a:prstGeom>
              <a:blipFill>
                <a:blip r:embed="rId4"/>
                <a:stretch>
                  <a:fillRect l="-441" t="-14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 rot="18519627">
            <a:off x="4076679" y="4146598"/>
            <a:ext cx="2800365" cy="395726"/>
            <a:chOff x="4304145" y="4968240"/>
            <a:chExt cx="3740728" cy="395726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4304145" y="5181600"/>
              <a:ext cx="37407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 flipV="1">
              <a:off x="5963920" y="4968240"/>
              <a:ext cx="213360" cy="2133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5963920" y="5181600"/>
              <a:ext cx="217979" cy="18236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/>
          <p:cNvCxnSpPr/>
          <p:nvPr/>
        </p:nvCxnSpPr>
        <p:spPr>
          <a:xfrm flipV="1">
            <a:off x="3897745" y="3269673"/>
            <a:ext cx="3417455" cy="9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897745" y="3798361"/>
            <a:ext cx="3509819" cy="22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897745" y="4357526"/>
            <a:ext cx="3537528" cy="41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897745" y="4874752"/>
            <a:ext cx="3583710" cy="56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056921" y="3034338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786195" y="2989791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943894" y="2975817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365045" y="2975817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248204" y="2989791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668521" y="2989790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25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 smtClean="0"/>
              <a:t>Linear Regression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51345" y="1722177"/>
                <a:ext cx="8294255" cy="3103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Gradient is the key here. Gradient simply describes the relationship between a unit change in the explanatory and the predicted.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3 in the X causes 4 in the Y so what is our relationship between the two: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4/3 = 1.33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GB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endParaRPr lang="en-GB" dirty="0" smtClean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45" y="1722177"/>
                <a:ext cx="8294255" cy="3103414"/>
              </a:xfrm>
              <a:prstGeom prst="rect">
                <a:avLst/>
              </a:prstGeom>
              <a:blipFill>
                <a:blip r:embed="rId4"/>
                <a:stretch>
                  <a:fillRect l="-441" t="-11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 rot="18519627">
            <a:off x="4076679" y="4146598"/>
            <a:ext cx="2800365" cy="395726"/>
            <a:chOff x="4304145" y="4968240"/>
            <a:chExt cx="3740728" cy="395726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4304145" y="5181600"/>
              <a:ext cx="37407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 flipV="1">
              <a:off x="5963920" y="4968240"/>
              <a:ext cx="213360" cy="2133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5963920" y="5181600"/>
              <a:ext cx="217979" cy="18236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/>
          <p:cNvCxnSpPr/>
          <p:nvPr/>
        </p:nvCxnSpPr>
        <p:spPr>
          <a:xfrm flipV="1">
            <a:off x="3897745" y="3269673"/>
            <a:ext cx="3417455" cy="9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897745" y="3798361"/>
            <a:ext cx="3509819" cy="22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897745" y="4357526"/>
            <a:ext cx="3537528" cy="41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897745" y="4874752"/>
            <a:ext cx="3583710" cy="56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056921" y="3034338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786195" y="2989791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943894" y="2975817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365045" y="2975817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248204" y="2989791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668521" y="2989790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16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 smtClean="0"/>
              <a:t>Linear Regression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So we can use a line to make a prediction based on a given input by calculating the gradient of a 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This gradient is calculated as the ratio between Y/X so if we call this gradient 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 = Y/X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44018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 smtClean="0"/>
              <a:t>Linear Regression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Well here we go getting a little bit more technical thankfully we a linear regression is the easiest form of ML and is a nice simple go to for ML.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If you understand linear regression in statistics it is almost the exact same thing.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Realistically we just use different terminology.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671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 smtClean="0"/>
              <a:t>Linear Regression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Lets go over some of the principals of linear regression just in a general statistical point of view.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Lets take a look at a random bunch of data: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4547" t="16965" r="14730" b="11248"/>
          <a:stretch/>
        </p:blipFill>
        <p:spPr>
          <a:xfrm>
            <a:off x="5061194" y="2841766"/>
            <a:ext cx="5265061" cy="302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9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 smtClean="0"/>
              <a:t>Linear Regression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So here we have 10 data point, which isn’t very much but the point of a linear regression is to find the pattern from this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point of finding this pattern is to make predictions about the relationship between X and 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4547" t="16965" r="14730" b="11248"/>
          <a:stretch/>
        </p:blipFill>
        <p:spPr>
          <a:xfrm>
            <a:off x="5098472" y="2926584"/>
            <a:ext cx="5265061" cy="302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20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 smtClean="0"/>
              <a:t>Linear Regression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point of finding this pattern is to make predictions about the relationship between X and 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Making a prediction about something is exactly what ML is meant to do so linear Regression is a nice simple way to do it.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4547" t="16965" r="14730" b="11248"/>
          <a:stretch/>
        </p:blipFill>
        <p:spPr>
          <a:xfrm>
            <a:off x="5098472" y="2926584"/>
            <a:ext cx="5265061" cy="302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5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 smtClean="0"/>
              <a:t>Linear Regression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So when we are looking at an explanatory variable and a predictor variable what do we do to try and get a prediction based on any explanatory input?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Well it’s in the name… Draw a line.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4547" t="16965" r="14730" b="11248"/>
          <a:stretch/>
        </p:blipFill>
        <p:spPr>
          <a:xfrm>
            <a:off x="5098472" y="2926584"/>
            <a:ext cx="5265061" cy="302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 smtClean="0"/>
              <a:t>Linear Regression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So when we are looking at an explanatory variable and a predictor variable what do we do to try and get a prediction based on any explanatory input?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Well it’s in the name… Draw a line.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4547" t="16965" r="14730" b="11248"/>
          <a:stretch/>
        </p:blipFill>
        <p:spPr>
          <a:xfrm>
            <a:off x="5098472" y="2926584"/>
            <a:ext cx="5265061" cy="3027805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615709" y="4184073"/>
            <a:ext cx="4664364" cy="9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00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 smtClean="0"/>
              <a:t>Linear Regression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How do we describe a line with Maths?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028859" y="3686115"/>
            <a:ext cx="4664364" cy="9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00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 smtClean="0"/>
              <a:t>Linear Regression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How do we describe a line with Maths?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 line is a vector – It describes the movement between two locations in “space”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028859" y="3686115"/>
            <a:ext cx="4664364" cy="9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49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568</Words>
  <Application>Microsoft Office PowerPoint</Application>
  <PresentationFormat>Widescreen</PresentationFormat>
  <Paragraphs>97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AI and the Environment 2: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</vt:vector>
  </TitlesOfParts>
  <Company>Department of Zoology, University of Oxford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</dc:title>
  <dc:creator>James Foley</dc:creator>
  <cp:lastModifiedBy>James Foley</cp:lastModifiedBy>
  <cp:revision>22</cp:revision>
  <dcterms:created xsi:type="dcterms:W3CDTF">2019-03-13T16:02:05Z</dcterms:created>
  <dcterms:modified xsi:type="dcterms:W3CDTF">2019-03-13T18:09:13Z</dcterms:modified>
</cp:coreProperties>
</file>