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259" r:id="rId3"/>
    <p:sldId id="258" r:id="rId4"/>
    <p:sldId id="262" r:id="rId5"/>
    <p:sldId id="263" r:id="rId6"/>
    <p:sldId id="260" r:id="rId7"/>
    <p:sldId id="261" r:id="rId8"/>
    <p:sldId id="264" r:id="rId9"/>
    <p:sldId id="265" r:id="rId10"/>
    <p:sldId id="266" r:id="rId11"/>
    <p:sldId id="267" r:id="rId12"/>
    <p:sldId id="268" r:id="rId13"/>
    <p:sldId id="269" r:id="rId14"/>
    <p:sldId id="270" r:id="rId15"/>
    <p:sldId id="286" r:id="rId16"/>
    <p:sldId id="287" r:id="rId17"/>
    <p:sldId id="288" r:id="rId18"/>
    <p:sldId id="289"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AB408B-0C32-4718-A946-14160C8BA90D}" type="datetimeFigureOut">
              <a:rPr lang="en-GB" smtClean="0"/>
              <a:t>26/03/2019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0BB7A0-BF47-42B8-A4D8-74495F85266B}" type="slidenum">
              <a:rPr lang="en-GB" smtClean="0"/>
              <a:t>‹#›</a:t>
            </a:fld>
            <a:endParaRPr lang="en-GB"/>
          </a:p>
        </p:txBody>
      </p:sp>
    </p:spTree>
    <p:extLst>
      <p:ext uri="{BB962C8B-B14F-4D97-AF65-F5344CB8AC3E}">
        <p14:creationId xmlns:p14="http://schemas.microsoft.com/office/powerpoint/2010/main" val="273203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Shape 38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4" name="Shape 38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931235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654479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514959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220373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748060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627092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248451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533424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580106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063773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964072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018508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2913941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24231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5580484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4082182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8644421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1646183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775298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8417714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734196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804074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14899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6018402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1847193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1456296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042048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351170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752240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861701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098549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285731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902934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3FBD6-0949-4B9D-A32A-9F87867FFF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88A45DF-7E47-45FC-80E6-664887191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94680BD-C50E-45A4-B02C-6E752CFF78F2}"/>
              </a:ext>
            </a:extLst>
          </p:cNvPr>
          <p:cNvSpPr>
            <a:spLocks noGrp="1"/>
          </p:cNvSpPr>
          <p:nvPr>
            <p:ph type="dt" sz="half" idx="10"/>
          </p:nvPr>
        </p:nvSpPr>
        <p:spPr/>
        <p:txBody>
          <a:bodyPr/>
          <a:lstStyle/>
          <a:p>
            <a:fld id="{5003588A-2667-4283-B934-D7BE168B5397}" type="datetimeFigureOut">
              <a:rPr lang="en-GB" smtClean="0"/>
              <a:t>26/03/2019</a:t>
            </a:fld>
            <a:endParaRPr lang="en-GB"/>
          </a:p>
        </p:txBody>
      </p:sp>
      <p:sp>
        <p:nvSpPr>
          <p:cNvPr id="5" name="Footer Placeholder 4">
            <a:extLst>
              <a:ext uri="{FF2B5EF4-FFF2-40B4-BE49-F238E27FC236}">
                <a16:creationId xmlns:a16="http://schemas.microsoft.com/office/drawing/2014/main" id="{28727809-CFC0-4BB7-B7C8-70BD6C732D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39D3FC-2C1E-471C-A981-3B920275D4C4}"/>
              </a:ext>
            </a:extLst>
          </p:cNvPr>
          <p:cNvSpPr>
            <a:spLocks noGrp="1"/>
          </p:cNvSpPr>
          <p:nvPr>
            <p:ph type="sldNum" sz="quarter" idx="12"/>
          </p:nvPr>
        </p:nvSpPr>
        <p:spPr/>
        <p:txBody>
          <a:bodyPr/>
          <a:lstStyle/>
          <a:p>
            <a:fld id="{574182DA-622B-4C06-AFD0-750DC9DFFC29}" type="slidenum">
              <a:rPr lang="en-GB" smtClean="0"/>
              <a:t>‹#›</a:t>
            </a:fld>
            <a:endParaRPr lang="en-GB"/>
          </a:p>
        </p:txBody>
      </p:sp>
    </p:spTree>
    <p:extLst>
      <p:ext uri="{BB962C8B-B14F-4D97-AF65-F5344CB8AC3E}">
        <p14:creationId xmlns:p14="http://schemas.microsoft.com/office/powerpoint/2010/main" val="2463806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65BD9-7C65-42CA-A823-8D877AD57F8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3D0C73-583D-4F31-A257-6097C0902A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8C3ECE-5219-4BA9-AAE0-EAE27C43B842}"/>
              </a:ext>
            </a:extLst>
          </p:cNvPr>
          <p:cNvSpPr>
            <a:spLocks noGrp="1"/>
          </p:cNvSpPr>
          <p:nvPr>
            <p:ph type="dt" sz="half" idx="10"/>
          </p:nvPr>
        </p:nvSpPr>
        <p:spPr/>
        <p:txBody>
          <a:bodyPr/>
          <a:lstStyle/>
          <a:p>
            <a:fld id="{5003588A-2667-4283-B934-D7BE168B5397}" type="datetimeFigureOut">
              <a:rPr lang="en-GB" smtClean="0"/>
              <a:t>26/03/2019</a:t>
            </a:fld>
            <a:endParaRPr lang="en-GB"/>
          </a:p>
        </p:txBody>
      </p:sp>
      <p:sp>
        <p:nvSpPr>
          <p:cNvPr id="5" name="Footer Placeholder 4">
            <a:extLst>
              <a:ext uri="{FF2B5EF4-FFF2-40B4-BE49-F238E27FC236}">
                <a16:creationId xmlns:a16="http://schemas.microsoft.com/office/drawing/2014/main" id="{4F2CEA58-C6B1-4553-BB97-504FB324F1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FF6A80-E983-41C1-9A6D-69A183E55A4B}"/>
              </a:ext>
            </a:extLst>
          </p:cNvPr>
          <p:cNvSpPr>
            <a:spLocks noGrp="1"/>
          </p:cNvSpPr>
          <p:nvPr>
            <p:ph type="sldNum" sz="quarter" idx="12"/>
          </p:nvPr>
        </p:nvSpPr>
        <p:spPr/>
        <p:txBody>
          <a:bodyPr/>
          <a:lstStyle/>
          <a:p>
            <a:fld id="{574182DA-622B-4C06-AFD0-750DC9DFFC29}" type="slidenum">
              <a:rPr lang="en-GB" smtClean="0"/>
              <a:t>‹#›</a:t>
            </a:fld>
            <a:endParaRPr lang="en-GB"/>
          </a:p>
        </p:txBody>
      </p:sp>
    </p:spTree>
    <p:extLst>
      <p:ext uri="{BB962C8B-B14F-4D97-AF65-F5344CB8AC3E}">
        <p14:creationId xmlns:p14="http://schemas.microsoft.com/office/powerpoint/2010/main" val="1251570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3CBCCE-19CB-4288-9728-9DA8C6DDBB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C789228-8112-493E-8B52-8F46D7358CE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2A9378-D7D3-43E0-B356-456208AD8015}"/>
              </a:ext>
            </a:extLst>
          </p:cNvPr>
          <p:cNvSpPr>
            <a:spLocks noGrp="1"/>
          </p:cNvSpPr>
          <p:nvPr>
            <p:ph type="dt" sz="half" idx="10"/>
          </p:nvPr>
        </p:nvSpPr>
        <p:spPr/>
        <p:txBody>
          <a:bodyPr/>
          <a:lstStyle/>
          <a:p>
            <a:fld id="{5003588A-2667-4283-B934-D7BE168B5397}" type="datetimeFigureOut">
              <a:rPr lang="en-GB" smtClean="0"/>
              <a:t>26/03/2019</a:t>
            </a:fld>
            <a:endParaRPr lang="en-GB"/>
          </a:p>
        </p:txBody>
      </p:sp>
      <p:sp>
        <p:nvSpPr>
          <p:cNvPr id="5" name="Footer Placeholder 4">
            <a:extLst>
              <a:ext uri="{FF2B5EF4-FFF2-40B4-BE49-F238E27FC236}">
                <a16:creationId xmlns:a16="http://schemas.microsoft.com/office/drawing/2014/main" id="{A981EEBB-4E4F-4FBD-B16C-FF20C1D796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9E0BEC-062D-4CC4-8F58-AFC89E7E0CB5}"/>
              </a:ext>
            </a:extLst>
          </p:cNvPr>
          <p:cNvSpPr>
            <a:spLocks noGrp="1"/>
          </p:cNvSpPr>
          <p:nvPr>
            <p:ph type="sldNum" sz="quarter" idx="12"/>
          </p:nvPr>
        </p:nvSpPr>
        <p:spPr/>
        <p:txBody>
          <a:bodyPr/>
          <a:lstStyle/>
          <a:p>
            <a:fld id="{574182DA-622B-4C06-AFD0-750DC9DFFC29}" type="slidenum">
              <a:rPr lang="en-GB" smtClean="0"/>
              <a:t>‹#›</a:t>
            </a:fld>
            <a:endParaRPr lang="en-GB"/>
          </a:p>
        </p:txBody>
      </p:sp>
    </p:spTree>
    <p:extLst>
      <p:ext uri="{BB962C8B-B14F-4D97-AF65-F5344CB8AC3E}">
        <p14:creationId xmlns:p14="http://schemas.microsoft.com/office/powerpoint/2010/main" val="2323716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016000" y="928567"/>
            <a:ext cx="7195600" cy="1546400"/>
          </a:xfrm>
          <a:prstGeom prst="rect">
            <a:avLst/>
          </a:prstGeom>
        </p:spPr>
        <p:txBody>
          <a:bodyPr lIns="91425" tIns="91425" rIns="91425" bIns="91425" anchor="t" anchorCtr="0"/>
          <a:lstStyle>
            <a:lvl1pPr lvl="0">
              <a:spcBef>
                <a:spcPts val="0"/>
              </a:spcBef>
              <a:buClr>
                <a:srgbClr val="80BFB7"/>
              </a:buClr>
              <a:buSzPct val="100000"/>
              <a:defRPr sz="8000">
                <a:solidFill>
                  <a:srgbClr val="80BFB7"/>
                </a:solidFill>
              </a:defRPr>
            </a:lvl1pPr>
            <a:lvl2pPr lvl="1">
              <a:spcBef>
                <a:spcPts val="0"/>
              </a:spcBef>
              <a:buClr>
                <a:srgbClr val="80BFB7"/>
              </a:buClr>
              <a:buSzPct val="100000"/>
              <a:defRPr sz="8000">
                <a:solidFill>
                  <a:srgbClr val="80BFB7"/>
                </a:solidFill>
              </a:defRPr>
            </a:lvl2pPr>
            <a:lvl3pPr lvl="2">
              <a:spcBef>
                <a:spcPts val="0"/>
              </a:spcBef>
              <a:buClr>
                <a:srgbClr val="80BFB7"/>
              </a:buClr>
              <a:buSzPct val="100000"/>
              <a:defRPr sz="8000">
                <a:solidFill>
                  <a:srgbClr val="80BFB7"/>
                </a:solidFill>
              </a:defRPr>
            </a:lvl3pPr>
            <a:lvl4pPr lvl="3">
              <a:spcBef>
                <a:spcPts val="0"/>
              </a:spcBef>
              <a:buClr>
                <a:srgbClr val="80BFB7"/>
              </a:buClr>
              <a:buSzPct val="100000"/>
              <a:defRPr sz="8000">
                <a:solidFill>
                  <a:srgbClr val="80BFB7"/>
                </a:solidFill>
              </a:defRPr>
            </a:lvl4pPr>
            <a:lvl5pPr lvl="4">
              <a:spcBef>
                <a:spcPts val="0"/>
              </a:spcBef>
              <a:buClr>
                <a:srgbClr val="80BFB7"/>
              </a:buClr>
              <a:buSzPct val="100000"/>
              <a:defRPr sz="8000">
                <a:solidFill>
                  <a:srgbClr val="80BFB7"/>
                </a:solidFill>
              </a:defRPr>
            </a:lvl5pPr>
            <a:lvl6pPr lvl="5">
              <a:spcBef>
                <a:spcPts val="0"/>
              </a:spcBef>
              <a:buClr>
                <a:srgbClr val="80BFB7"/>
              </a:buClr>
              <a:buSzPct val="100000"/>
              <a:defRPr sz="8000">
                <a:solidFill>
                  <a:srgbClr val="80BFB7"/>
                </a:solidFill>
              </a:defRPr>
            </a:lvl6pPr>
            <a:lvl7pPr lvl="6">
              <a:spcBef>
                <a:spcPts val="0"/>
              </a:spcBef>
              <a:buClr>
                <a:srgbClr val="80BFB7"/>
              </a:buClr>
              <a:buSzPct val="100000"/>
              <a:defRPr sz="8000">
                <a:solidFill>
                  <a:srgbClr val="80BFB7"/>
                </a:solidFill>
              </a:defRPr>
            </a:lvl7pPr>
            <a:lvl8pPr lvl="7">
              <a:spcBef>
                <a:spcPts val="0"/>
              </a:spcBef>
              <a:buClr>
                <a:srgbClr val="80BFB7"/>
              </a:buClr>
              <a:buSzPct val="100000"/>
              <a:defRPr sz="8000">
                <a:solidFill>
                  <a:srgbClr val="80BFB7"/>
                </a:solidFill>
              </a:defRPr>
            </a:lvl8pPr>
            <a:lvl9pPr lvl="8">
              <a:spcBef>
                <a:spcPts val="0"/>
              </a:spcBef>
              <a:buClr>
                <a:srgbClr val="80BFB7"/>
              </a:buClr>
              <a:buSzPct val="100000"/>
              <a:defRPr sz="8000">
                <a:solidFill>
                  <a:srgbClr val="80BFB7"/>
                </a:solidFill>
              </a:defRPr>
            </a:lvl9pPr>
          </a:lstStyle>
          <a:p>
            <a:endParaRPr/>
          </a:p>
        </p:txBody>
      </p:sp>
      <p:grpSp>
        <p:nvGrpSpPr>
          <p:cNvPr id="11" name="Shape 11"/>
          <p:cNvGrpSpPr/>
          <p:nvPr/>
        </p:nvGrpSpPr>
        <p:grpSpPr>
          <a:xfrm rot="10800000">
            <a:off x="11607156" y="38263"/>
            <a:ext cx="546843" cy="6781736"/>
            <a:chOff x="836200" y="238125"/>
            <a:chExt cx="422425" cy="5238750"/>
          </a:xfrm>
        </p:grpSpPr>
        <p:sp>
          <p:nvSpPr>
            <p:cNvPr id="12" name="Shape 12"/>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3" name="Shape 13"/>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4" name="Shape 14"/>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5" name="Shape 15"/>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 name="Shape 16"/>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 name="Shape 17"/>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8" name="Shape 18"/>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9" name="Shape 19"/>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0" name="Shape 20"/>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1" name="Shape 21"/>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2" name="Shape 22"/>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3" name="Shape 23"/>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4" name="Shape 24"/>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5" name="Shape 25"/>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6" name="Shape 26"/>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7" name="Shape 27"/>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8" name="Shape 28"/>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29" name="Shape 29"/>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0" name="Shape 30"/>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1" name="Shape 31"/>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2" name="Shape 32"/>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3" name="Shape 33"/>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4" name="Shape 34"/>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5" name="Shape 35"/>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6" name="Shape 36"/>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7" name="Shape 37"/>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8" name="Shape 38"/>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39" name="Shape 39"/>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0" name="Shape 40"/>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1" name="Shape 41"/>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2" name="Shape 42"/>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3" name="Shape 43"/>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4" name="Shape 44"/>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5" name="Shape 45"/>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6" name="Shape 46"/>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7" name="Shape 47"/>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8" name="Shape 48"/>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49" name="Shape 49"/>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0" name="Shape 50"/>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1" name="Shape 51"/>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2" name="Shape 52"/>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3" name="Shape 53"/>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4" name="Shape 54"/>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5" name="Shape 55"/>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6" name="Shape 56"/>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7" name="Shape 57"/>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8" name="Shape 58"/>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59" name="Shape 59"/>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0" name="Shape 60"/>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1" name="Shape 61"/>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2" name="Shape 62"/>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3" name="Shape 63"/>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4" name="Shape 64"/>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5" name="Shape 65"/>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6" name="Shape 66"/>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7" name="Shape 67"/>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8" name="Shape 68"/>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69" name="Shape 69"/>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0" name="Shape 70"/>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1" name="Shape 71"/>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2" name="Shape 72"/>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3" name="Shape 73"/>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4" name="Shape 74"/>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5" name="Shape 75"/>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6" name="Shape 76"/>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7" name="Shape 77"/>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8" name="Shape 78"/>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79" name="Shape 79"/>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0" name="Shape 80"/>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1" name="Shape 81"/>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2" name="Shape 82"/>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3" name="Shape 83"/>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4" name="Shape 84"/>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5" name="Shape 85"/>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6" name="Shape 86"/>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7" name="Shape 87"/>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8" name="Shape 88"/>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89" name="Shape 89"/>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90" name="Shape 90"/>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91" name="Shape 91"/>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grpSp>
      <p:grpSp>
        <p:nvGrpSpPr>
          <p:cNvPr id="92" name="Shape 92"/>
          <p:cNvGrpSpPr/>
          <p:nvPr/>
        </p:nvGrpSpPr>
        <p:grpSpPr>
          <a:xfrm rot="10800000">
            <a:off x="8879381" y="38263"/>
            <a:ext cx="3079791" cy="6781736"/>
            <a:chOff x="986700" y="238125"/>
            <a:chExt cx="2379075" cy="5238750"/>
          </a:xfrm>
        </p:grpSpPr>
        <p:sp>
          <p:nvSpPr>
            <p:cNvPr id="93" name="Shape 93"/>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94" name="Shape 94"/>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95" name="Shape 95"/>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96" name="Shape 96"/>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97" name="Shape 97"/>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98" name="Shape 98"/>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99" name="Shape 99"/>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0" name="Shape 100"/>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1" name="Shape 101"/>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2" name="Shape 102"/>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3" name="Shape 103"/>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4" name="Shape 104"/>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5" name="Shape 105"/>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6" name="Shape 106"/>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7" name="Shape 107"/>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8" name="Shape 108"/>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09" name="Shape 109"/>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0" name="Shape 110"/>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1" name="Shape 111"/>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2" name="Shape 112"/>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3" name="Shape 113"/>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4" name="Shape 114"/>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5" name="Shape 115"/>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6" name="Shape 116"/>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7" name="Shape 117"/>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8" name="Shape 118"/>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19" name="Shape 119"/>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0" name="Shape 120"/>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1" name="Shape 121"/>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2" name="Shape 122"/>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3" name="Shape 123"/>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4" name="Shape 124"/>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5" name="Shape 125"/>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6" name="Shape 126"/>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7" name="Shape 127"/>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8" name="Shape 128"/>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29" name="Shape 129"/>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0" name="Shape 130"/>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1" name="Shape 131"/>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2" name="Shape 132"/>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3" name="Shape 133"/>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4" name="Shape 134"/>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5" name="Shape 135"/>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6" name="Shape 136"/>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7" name="Shape 137"/>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8" name="Shape 138"/>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39" name="Shape 139"/>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0" name="Shape 140"/>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1" name="Shape 141"/>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2" name="Shape 142"/>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3" name="Shape 143"/>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4" name="Shape 144"/>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5" name="Shape 145"/>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6" name="Shape 146"/>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7" name="Shape 147"/>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8" name="Shape 148"/>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49" name="Shape 149"/>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0" name="Shape 150"/>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1" name="Shape 151"/>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2" name="Shape 152"/>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3" name="Shape 153"/>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4" name="Shape 154"/>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5" name="Shape 155"/>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6" name="Shape 156"/>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7" name="Shape 157"/>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8" name="Shape 158"/>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59" name="Shape 159"/>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0" name="Shape 160"/>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1" name="Shape 161"/>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2" name="Shape 162"/>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3" name="Shape 163"/>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4" name="Shape 164"/>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5" name="Shape 165"/>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6" name="Shape 166"/>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7" name="Shape 167"/>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8" name="Shape 168"/>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69" name="Shape 169"/>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0" name="Shape 170"/>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1" name="Shape 171"/>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2" name="Shape 172"/>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3" name="Shape 173"/>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4" name="Shape 174"/>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5" name="Shape 175"/>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6" name="Shape 176"/>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7" name="Shape 177"/>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8" name="Shape 178"/>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 name="Shape 179"/>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 name="Shape 180"/>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 name="Shape 181"/>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 name="Shape 182"/>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 name="Shape 183"/>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4" name="Shape 184"/>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5" name="Shape 185"/>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6" name="Shape 186"/>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7" name="Shape 187"/>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8" name="Shape 188"/>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9" name="Shape 189"/>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0" name="Shape 190"/>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1" name="Shape 191"/>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2" name="Shape 192"/>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3" name="Shape 193"/>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4" name="Shape 194"/>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5" name="Shape 195"/>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6" name="Shape 196"/>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7" name="Shape 197"/>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8" name="Shape 198"/>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99" name="Shape 199"/>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0" name="Shape 200"/>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1" name="Shape 201"/>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2" name="Shape 202"/>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3" name="Shape 203"/>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4" name="Shape 204"/>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5" name="Shape 205"/>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6" name="Shape 206"/>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7" name="Shape 207"/>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8" name="Shape 208"/>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09" name="Shape 209"/>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10" name="Shape 210"/>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211" name="Shape 211"/>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grpSp>
      <p:grpSp>
        <p:nvGrpSpPr>
          <p:cNvPr id="212" name="Shape 212"/>
          <p:cNvGrpSpPr/>
          <p:nvPr/>
        </p:nvGrpSpPr>
        <p:grpSpPr>
          <a:xfrm rot="10800000">
            <a:off x="8489725" y="38263"/>
            <a:ext cx="2690072" cy="6781736"/>
            <a:chOff x="1588750" y="238125"/>
            <a:chExt cx="2078025" cy="5238750"/>
          </a:xfrm>
        </p:grpSpPr>
        <p:sp>
          <p:nvSpPr>
            <p:cNvPr id="213" name="Shape 213"/>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14" name="Shape 214"/>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15" name="Shape 215"/>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16" name="Shape 216"/>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17" name="Shape 217"/>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18" name="Shape 218"/>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19" name="Shape 219"/>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0" name="Shape 220"/>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1" name="Shape 221"/>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2" name="Shape 222"/>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3" name="Shape 223"/>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4" name="Shape 224"/>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5" name="Shape 225"/>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6" name="Shape 226"/>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7" name="Shape 227"/>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8" name="Shape 228"/>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29" name="Shape 229"/>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0" name="Shape 230"/>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1" name="Shape 231"/>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2" name="Shape 232"/>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3" name="Shape 233"/>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4" name="Shape 234"/>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5" name="Shape 235"/>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6" name="Shape 236"/>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7" name="Shape 237"/>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8" name="Shape 238"/>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39" name="Shape 239"/>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0" name="Shape 240"/>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1" name="Shape 241"/>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2" name="Shape 242"/>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3" name="Shape 243"/>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4" name="Shape 244"/>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5" name="Shape 245"/>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6" name="Shape 246"/>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7" name="Shape 247"/>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8" name="Shape 248"/>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49" name="Shape 249"/>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0" name="Shape 250"/>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1" name="Shape 251"/>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2" name="Shape 252"/>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3" name="Shape 253"/>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4" name="Shape 254"/>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5" name="Shape 255"/>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6" name="Shape 256"/>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7" name="Shape 257"/>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8" name="Shape 258"/>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59" name="Shape 259"/>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0" name="Shape 260"/>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1" name="Shape 261"/>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2" name="Shape 262"/>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3" name="Shape 263"/>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4" name="Shape 264"/>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5" name="Shape 265"/>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6" name="Shape 266"/>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7" name="Shape 267"/>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8" name="Shape 268"/>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69" name="Shape 269"/>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0" name="Shape 270"/>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1" name="Shape 271"/>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2" name="Shape 272"/>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3" name="Shape 273"/>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4" name="Shape 274"/>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5" name="Shape 275"/>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6" name="Shape 276"/>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7" name="Shape 277"/>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8" name="Shape 278"/>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79" name="Shape 279"/>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0" name="Shape 280"/>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1" name="Shape 281"/>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2" name="Shape 282"/>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3" name="Shape 283"/>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4" name="Shape 284"/>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5" name="Shape 285"/>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6" name="Shape 286"/>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7" name="Shape 287"/>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8" name="Shape 288"/>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89" name="Shape 289"/>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0" name="Shape 290"/>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1" name="Shape 291"/>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2" name="Shape 292"/>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3" name="Shape 293"/>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4" name="Shape 294"/>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5" name="Shape 295"/>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6" name="Shape 296"/>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7" name="Shape 297"/>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8" name="Shape 298"/>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299" name="Shape 299"/>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0" name="Shape 300"/>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1" name="Shape 301"/>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2" name="Shape 302"/>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3" name="Shape 303"/>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4" name="Shape 304"/>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5" name="Shape 305"/>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6" name="Shape 306"/>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7" name="Shape 307"/>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8" name="Shape 308"/>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09" name="Shape 309"/>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0" name="Shape 310"/>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1" name="Shape 311"/>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2" name="Shape 312"/>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3" name="Shape 313"/>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4" name="Shape 314"/>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5" name="Shape 315"/>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6" name="Shape 316"/>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7" name="Shape 317"/>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8" name="Shape 318"/>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19" name="Shape 319"/>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0" name="Shape 320"/>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1" name="Shape 321"/>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2" name="Shape 322"/>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3" name="Shape 323"/>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4" name="Shape 324"/>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5" name="Shape 325"/>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6" name="Shape 326"/>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7" name="Shape 327"/>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8" name="Shape 328"/>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29" name="Shape 329"/>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0" name="Shape 330"/>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1" name="Shape 331"/>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2" name="Shape 332"/>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3" name="Shape 333"/>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4" name="Shape 334"/>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5" name="Shape 335"/>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6" name="Shape 336"/>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7" name="Shape 337"/>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8" name="Shape 338"/>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39" name="Shape 339"/>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0" name="Shape 340"/>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1" name="Shape 341"/>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2" name="Shape 342"/>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3" name="Shape 343"/>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4" name="Shape 344"/>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5" name="Shape 345"/>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6" name="Shape 346"/>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7" name="Shape 347"/>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8" name="Shape 348"/>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49" name="Shape 349"/>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0" name="Shape 350"/>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1" name="Shape 351"/>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2" name="Shape 352"/>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3" name="Shape 353"/>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4" name="Shape 354"/>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5" name="Shape 355"/>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6" name="Shape 356"/>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7" name="Shape 357"/>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8" name="Shape 358"/>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59" name="Shape 359"/>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0" name="Shape 360"/>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1" name="Shape 361"/>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2" name="Shape 362"/>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3" name="Shape 363"/>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4" name="Shape 364"/>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5" name="Shape 365"/>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6" name="Shape 366"/>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7" name="Shape 367"/>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8" name="Shape 368"/>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69" name="Shape 369"/>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0" name="Shape 370"/>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1" name="Shape 371"/>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2" name="Shape 372"/>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3" name="Shape 373"/>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4" name="Shape 374"/>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5" name="Shape 375"/>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6" name="Shape 376"/>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7" name="Shape 377"/>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8" name="Shape 378"/>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79" name="Shape 379"/>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0" name="Shape 380"/>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1" name="Shape 381"/>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2" name="Shape 382"/>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3" name="Shape 383"/>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4" name="Shape 384"/>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5" name="Shape 385"/>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6" name="Shape 386"/>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7" name="Shape 387"/>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8" name="Shape 388"/>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89" name="Shape 389"/>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0" name="Shape 390"/>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1" name="Shape 391"/>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2" name="Shape 392"/>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3" name="Shape 393"/>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4" name="Shape 394"/>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5" name="Shape 395"/>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6" name="Shape 396"/>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7" name="Shape 397"/>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8" name="Shape 398"/>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399" name="Shape 399"/>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0" name="Shape 400"/>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1" name="Shape 401"/>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2" name="Shape 402"/>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3" name="Shape 403"/>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4" name="Shape 404"/>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5" name="Shape 405"/>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6" name="Shape 406"/>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7" name="Shape 407"/>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8" name="Shape 408"/>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09" name="Shape 409"/>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0" name="Shape 410"/>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1" name="Shape 411"/>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2" name="Shape 412"/>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3" name="Shape 413"/>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4" name="Shape 414"/>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5" name="Shape 415"/>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6" name="Shape 416"/>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7" name="Shape 417"/>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8" name="Shape 418"/>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19" name="Shape 419"/>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20" name="Shape 420"/>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421" name="Shape 421"/>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grpSp>
      <p:grpSp>
        <p:nvGrpSpPr>
          <p:cNvPr id="422" name="Shape 422"/>
          <p:cNvGrpSpPr/>
          <p:nvPr/>
        </p:nvGrpSpPr>
        <p:grpSpPr>
          <a:xfrm rot="10800000">
            <a:off x="8489726" y="38263"/>
            <a:ext cx="3079759" cy="6781736"/>
            <a:chOff x="1287725" y="238125"/>
            <a:chExt cx="2379050" cy="5238750"/>
          </a:xfrm>
        </p:grpSpPr>
        <p:sp>
          <p:nvSpPr>
            <p:cNvPr id="423" name="Shape 423"/>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24" name="Shape 424"/>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25" name="Shape 425"/>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26" name="Shape 426"/>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27" name="Shape 427"/>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28" name="Shape 428"/>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29" name="Shape 429"/>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0" name="Shape 430"/>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1" name="Shape 431"/>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2" name="Shape 432"/>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3" name="Shape 433"/>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4" name="Shape 434"/>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5" name="Shape 435"/>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6" name="Shape 436"/>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7" name="Shape 437"/>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8" name="Shape 438"/>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39" name="Shape 439"/>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0" name="Shape 440"/>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1" name="Shape 441"/>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2" name="Shape 442"/>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3" name="Shape 443"/>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4" name="Shape 444"/>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5" name="Shape 445"/>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6" name="Shape 446"/>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7" name="Shape 447"/>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8" name="Shape 448"/>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49" name="Shape 449"/>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0" name="Shape 450"/>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1" name="Shape 451"/>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2" name="Shape 452"/>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3" name="Shape 453"/>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4" name="Shape 454"/>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5" name="Shape 455"/>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6" name="Shape 456"/>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7" name="Shape 457"/>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8" name="Shape 458"/>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59" name="Shape 459"/>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0" name="Shape 460"/>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1" name="Shape 461"/>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2" name="Shape 462"/>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3" name="Shape 463"/>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4" name="Shape 464"/>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5" name="Shape 465"/>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6" name="Shape 466"/>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7" name="Shape 467"/>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8" name="Shape 468"/>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69" name="Shape 469"/>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0" name="Shape 470"/>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1" name="Shape 471"/>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2" name="Shape 472"/>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3" name="Shape 473"/>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4" name="Shape 474"/>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5" name="Shape 475"/>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6" name="Shape 476"/>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7" name="Shape 477"/>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8" name="Shape 478"/>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79" name="Shape 479"/>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0" name="Shape 480"/>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1" name="Shape 481"/>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2" name="Shape 482"/>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3" name="Shape 483"/>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4" name="Shape 484"/>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5" name="Shape 485"/>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6" name="Shape 486"/>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7" name="Shape 487"/>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8" name="Shape 488"/>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89" name="Shape 489"/>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0" name="Shape 490"/>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1" name="Shape 491"/>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2" name="Shape 492"/>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3" name="Shape 493"/>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4" name="Shape 494"/>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5" name="Shape 495"/>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6" name="Shape 496"/>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7" name="Shape 497"/>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8" name="Shape 498"/>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499" name="Shape 499"/>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0" name="Shape 500"/>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1" name="Shape 501"/>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2" name="Shape 502"/>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3" name="Shape 503"/>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4" name="Shape 504"/>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5" name="Shape 505"/>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6" name="Shape 506"/>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7" name="Shape 507"/>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8" name="Shape 508"/>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09" name="Shape 509"/>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0" name="Shape 510"/>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1" name="Shape 511"/>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2" name="Shape 512"/>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3" name="Shape 513"/>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4" name="Shape 514"/>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5" name="Shape 515"/>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6" name="Shape 516"/>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7" name="Shape 517"/>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8" name="Shape 518"/>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19" name="Shape 519"/>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20" name="Shape 520"/>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21" name="Shape 521"/>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22" name="Shape 522"/>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23" name="Shape 523"/>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24" name="Shape 524"/>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525" name="Shape 525"/>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grpSp>
    </p:spTree>
    <p:extLst>
      <p:ext uri="{BB962C8B-B14F-4D97-AF65-F5344CB8AC3E}">
        <p14:creationId xmlns:p14="http://schemas.microsoft.com/office/powerpoint/2010/main" val="3177998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563"/>
        <p:cNvGrpSpPr/>
        <p:nvPr/>
      </p:nvGrpSpPr>
      <p:grpSpPr>
        <a:xfrm>
          <a:off x="0" y="0"/>
          <a:ext cx="0" cy="0"/>
          <a:chOff x="0" y="0"/>
          <a:chExt cx="0" cy="0"/>
        </a:xfrm>
      </p:grpSpPr>
      <p:sp>
        <p:nvSpPr>
          <p:cNvPr id="1564" name="Shape 1564"/>
          <p:cNvSpPr txBox="1">
            <a:spLocks noGrp="1"/>
          </p:cNvSpPr>
          <p:nvPr>
            <p:ph type="title"/>
          </p:nvPr>
        </p:nvSpPr>
        <p:spPr>
          <a:xfrm>
            <a:off x="957733" y="985833"/>
            <a:ext cx="9014800" cy="11432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65" name="Shape 1565"/>
          <p:cNvSpPr txBox="1">
            <a:spLocks noGrp="1"/>
          </p:cNvSpPr>
          <p:nvPr>
            <p:ph type="body" idx="1"/>
          </p:nvPr>
        </p:nvSpPr>
        <p:spPr>
          <a:xfrm>
            <a:off x="957733" y="2311399"/>
            <a:ext cx="9014800" cy="3974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1566" name="Shape 1566"/>
          <p:cNvGrpSpPr/>
          <p:nvPr/>
        </p:nvGrpSpPr>
        <p:grpSpPr>
          <a:xfrm rot="10800000">
            <a:off x="11801983" y="38275"/>
            <a:ext cx="352015" cy="6781736"/>
            <a:chOff x="5307800" y="238125"/>
            <a:chExt cx="271925" cy="5238750"/>
          </a:xfrm>
        </p:grpSpPr>
        <p:sp>
          <p:nvSpPr>
            <p:cNvPr id="1567" name="Shape 1567"/>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68" name="Shape 1568"/>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69" name="Shape 1569"/>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0" name="Shape 1570"/>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1" name="Shape 1571"/>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2" name="Shape 1572"/>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3" name="Shape 1573"/>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4" name="Shape 1574"/>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5" name="Shape 1575"/>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6" name="Shape 1576"/>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7" name="Shape 1577"/>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8" name="Shape 1578"/>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79" name="Shape 1579"/>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0" name="Shape 1580"/>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1" name="Shape 1581"/>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2" name="Shape 1582"/>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3" name="Shape 1583"/>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4" name="Shape 1584"/>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5" name="Shape 1585"/>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6" name="Shape 1586"/>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7" name="Shape 1587"/>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8" name="Shape 1588"/>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89" name="Shape 1589"/>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0" name="Shape 1590"/>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1" name="Shape 1591"/>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2" name="Shape 1592"/>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3" name="Shape 1593"/>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4" name="Shape 1594"/>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5" name="Shape 1595"/>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6" name="Shape 1596"/>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7" name="Shape 1597"/>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8" name="Shape 1598"/>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599" name="Shape 1599"/>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0" name="Shape 1600"/>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1" name="Shape 1601"/>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2" name="Shape 1602"/>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3" name="Shape 1603"/>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4" name="Shape 1604"/>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5" name="Shape 1605"/>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6" name="Shape 1606"/>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7" name="Shape 1607"/>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8" name="Shape 1608"/>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09" name="Shape 1609"/>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0" name="Shape 1610"/>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1" name="Shape 1611"/>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2" name="Shape 1612"/>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3" name="Shape 1613"/>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4" name="Shape 1614"/>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5" name="Shape 1615"/>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6" name="Shape 1616"/>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7" name="Shape 1617"/>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8" name="Shape 1618"/>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19" name="Shape 1619"/>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20" name="Shape 1620"/>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21" name="Shape 1621"/>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22" name="Shape 1622"/>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sp>
          <p:nvSpPr>
            <p:cNvPr id="1623" name="Shape 1623"/>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lIns="91425" tIns="91425" rIns="91425" bIns="91425" anchor="ctr" anchorCtr="0">
              <a:noAutofit/>
            </a:bodyPr>
            <a:lstStyle/>
            <a:p>
              <a:pPr lvl="0">
                <a:spcBef>
                  <a:spcPts val="0"/>
                </a:spcBef>
                <a:buNone/>
              </a:pPr>
              <a:endParaRPr sz="2400" dirty="0"/>
            </a:p>
          </p:txBody>
        </p:sp>
      </p:grpSp>
      <p:grpSp>
        <p:nvGrpSpPr>
          <p:cNvPr id="1624" name="Shape 1624"/>
          <p:cNvGrpSpPr/>
          <p:nvPr/>
        </p:nvGrpSpPr>
        <p:grpSpPr>
          <a:xfrm rot="10800000">
            <a:off x="10438095" y="38275"/>
            <a:ext cx="1521044" cy="6781736"/>
            <a:chOff x="5458325" y="238125"/>
            <a:chExt cx="1174975" cy="5238750"/>
          </a:xfrm>
        </p:grpSpPr>
        <p:sp>
          <p:nvSpPr>
            <p:cNvPr id="1625" name="Shape 1625"/>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26" name="Shape 1626"/>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27" name="Shape 1627"/>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28" name="Shape 1628"/>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29" name="Shape 1629"/>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0" name="Shape 1630"/>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1" name="Shape 1631"/>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2" name="Shape 1632"/>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3" name="Shape 1633"/>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4" name="Shape 1634"/>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5" name="Shape 1635"/>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6" name="Shape 1636"/>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7" name="Shape 1637"/>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8" name="Shape 1638"/>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39" name="Shape 1639"/>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0" name="Shape 1640"/>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1" name="Shape 1641"/>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2" name="Shape 1642"/>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3" name="Shape 1643"/>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4" name="Shape 1644"/>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5" name="Shape 1645"/>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6" name="Shape 1646"/>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7" name="Shape 1647"/>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8" name="Shape 1648"/>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49" name="Shape 1649"/>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0" name="Shape 1650"/>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1" name="Shape 1651"/>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2" name="Shape 1652"/>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3" name="Shape 1653"/>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4" name="Shape 1654"/>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5" name="Shape 1655"/>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6" name="Shape 1656"/>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7" name="Shape 1657"/>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8" name="Shape 1658"/>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59" name="Shape 1659"/>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0" name="Shape 1660"/>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1" name="Shape 1661"/>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2" name="Shape 1662"/>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3" name="Shape 1663"/>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4" name="Shape 1664"/>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5" name="Shape 1665"/>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6" name="Shape 1666"/>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7" name="Shape 1667"/>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8" name="Shape 1668"/>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69" name="Shape 1669"/>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0" name="Shape 1670"/>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1" name="Shape 1671"/>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2" name="Shape 1672"/>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3" name="Shape 1673"/>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4" name="Shape 1674"/>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5" name="Shape 1675"/>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6" name="Shape 1676"/>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7" name="Shape 1677"/>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8" name="Shape 1678"/>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79" name="Shape 1679"/>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0" name="Shape 1680"/>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1" name="Shape 1681"/>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2" name="Shape 1682"/>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3" name="Shape 1683"/>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4" name="Shape 1684"/>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5" name="Shape 1685"/>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sp>
          <p:nvSpPr>
            <p:cNvPr id="1686" name="Shape 1686"/>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lIns="91425" tIns="91425" rIns="91425" bIns="91425" anchor="ctr" anchorCtr="0">
              <a:noAutofit/>
            </a:bodyPr>
            <a:lstStyle/>
            <a:p>
              <a:pPr lvl="0">
                <a:spcBef>
                  <a:spcPts val="0"/>
                </a:spcBef>
                <a:buNone/>
              </a:pPr>
              <a:endParaRPr sz="2400" dirty="0"/>
            </a:p>
          </p:txBody>
        </p:sp>
      </p:grpSp>
      <p:grpSp>
        <p:nvGrpSpPr>
          <p:cNvPr id="1687" name="Shape 1687"/>
          <p:cNvGrpSpPr/>
          <p:nvPr/>
        </p:nvGrpSpPr>
        <p:grpSpPr>
          <a:xfrm rot="10800000">
            <a:off x="10243267" y="38275"/>
            <a:ext cx="1326184" cy="6586908"/>
            <a:chOff x="5759350" y="388625"/>
            <a:chExt cx="1024450" cy="5088250"/>
          </a:xfrm>
        </p:grpSpPr>
        <p:sp>
          <p:nvSpPr>
            <p:cNvPr id="1688" name="Shape 1688"/>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89" name="Shape 1689"/>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0" name="Shape 1690"/>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1" name="Shape 1691"/>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2" name="Shape 1692"/>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3" name="Shape 1693"/>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4" name="Shape 1694"/>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5" name="Shape 1695"/>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6" name="Shape 1696"/>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7" name="Shape 1697"/>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8" name="Shape 1698"/>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699" name="Shape 1699"/>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0" name="Shape 1700"/>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1" name="Shape 1701"/>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2" name="Shape 1702"/>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3" name="Shape 1703"/>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4" name="Shape 1704"/>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5" name="Shape 1705"/>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6" name="Shape 1706"/>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7" name="Shape 1707"/>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8" name="Shape 1708"/>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09" name="Shape 1709"/>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0" name="Shape 1710"/>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1" name="Shape 1711"/>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2" name="Shape 1712"/>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3" name="Shape 1713"/>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4" name="Shape 1714"/>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5" name="Shape 1715"/>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6" name="Shape 1716"/>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7" name="Shape 1717"/>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8" name="Shape 1718"/>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19" name="Shape 1719"/>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0" name="Shape 1720"/>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1" name="Shape 1721"/>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2" name="Shape 1722"/>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3" name="Shape 1723"/>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4" name="Shape 1724"/>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5" name="Shape 1725"/>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6" name="Shape 1726"/>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7" name="Shape 1727"/>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8" name="Shape 1728"/>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29" name="Shape 1729"/>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0" name="Shape 1730"/>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1" name="Shape 1731"/>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2" name="Shape 1732"/>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3" name="Shape 1733"/>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4" name="Shape 1734"/>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5" name="Shape 1735"/>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6" name="Shape 1736"/>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7" name="Shape 1737"/>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8" name="Shape 1738"/>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39" name="Shape 1739"/>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0" name="Shape 1740"/>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1" name="Shape 1741"/>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2" name="Shape 1742"/>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3" name="Shape 1743"/>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4" name="Shape 1744"/>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5" name="Shape 1745"/>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6" name="Shape 1746"/>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7" name="Shape 1747"/>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8" name="Shape 1748"/>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49" name="Shape 1749"/>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0" name="Shape 1750"/>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1" name="Shape 1751"/>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2" name="Shape 1752"/>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3" name="Shape 1753"/>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4" name="Shape 1754"/>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5" name="Shape 1755"/>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6" name="Shape 1756"/>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7" name="Shape 1757"/>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8" name="Shape 1758"/>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59" name="Shape 1759"/>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0" name="Shape 1760"/>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1" name="Shape 1761"/>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2" name="Shape 1762"/>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3" name="Shape 1763"/>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4" name="Shape 1764"/>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5" name="Shape 1765"/>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6" name="Shape 1766"/>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7" name="Shape 1767"/>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8" name="Shape 1768"/>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69" name="Shape 1769"/>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0" name="Shape 1770"/>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1" name="Shape 1771"/>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2" name="Shape 1772"/>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3" name="Shape 1773"/>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4" name="Shape 1774"/>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5" name="Shape 1775"/>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6" name="Shape 1776"/>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7" name="Shape 1777"/>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8" name="Shape 1778"/>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79" name="Shape 1779"/>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0" name="Shape 1780"/>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1" name="Shape 1781"/>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2" name="Shape 1782"/>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3" name="Shape 1783"/>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4" name="Shape 1784"/>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5" name="Shape 1785"/>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6" name="Shape 1786"/>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7" name="Shape 1787"/>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sp>
          <p:nvSpPr>
            <p:cNvPr id="1788" name="Shape 1788"/>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lIns="91425" tIns="91425" rIns="91425" bIns="91425" anchor="ctr" anchorCtr="0">
              <a:noAutofit/>
            </a:bodyPr>
            <a:lstStyle/>
            <a:p>
              <a:pPr lvl="0">
                <a:spcBef>
                  <a:spcPts val="0"/>
                </a:spcBef>
                <a:buNone/>
              </a:pPr>
              <a:endParaRPr sz="2400" dirty="0"/>
            </a:p>
          </p:txBody>
        </p:sp>
      </p:grpSp>
      <p:grpSp>
        <p:nvGrpSpPr>
          <p:cNvPr id="1789" name="Shape 1789"/>
          <p:cNvGrpSpPr/>
          <p:nvPr/>
        </p:nvGrpSpPr>
        <p:grpSpPr>
          <a:xfrm rot="10800000">
            <a:off x="10243267" y="38275"/>
            <a:ext cx="1521044" cy="6781736"/>
            <a:chOff x="5608825" y="238125"/>
            <a:chExt cx="1174975" cy="5238750"/>
          </a:xfrm>
        </p:grpSpPr>
        <p:sp>
          <p:nvSpPr>
            <p:cNvPr id="1790" name="Shape 1790"/>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1" name="Shape 1791"/>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2" name="Shape 1792"/>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3" name="Shape 1793"/>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4" name="Shape 1794"/>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5" name="Shape 1795"/>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6" name="Shape 1796"/>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7" name="Shape 1797"/>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8" name="Shape 1798"/>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799" name="Shape 1799"/>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0" name="Shape 1800"/>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1" name="Shape 1801"/>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2" name="Shape 1802"/>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3" name="Shape 1803"/>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4" name="Shape 1804"/>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5" name="Shape 1805"/>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6" name="Shape 1806"/>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7" name="Shape 1807"/>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8" name="Shape 1808"/>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09" name="Shape 1809"/>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0" name="Shape 1810"/>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1" name="Shape 1811"/>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2" name="Shape 1812"/>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3" name="Shape 1813"/>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4" name="Shape 1814"/>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5" name="Shape 1815"/>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6" name="Shape 1816"/>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7" name="Shape 1817"/>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8" name="Shape 1818"/>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19" name="Shape 1819"/>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0" name="Shape 1820"/>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1" name="Shape 1821"/>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2" name="Shape 1822"/>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3" name="Shape 1823"/>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4" name="Shape 1824"/>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5" name="Shape 1825"/>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6" name="Shape 1826"/>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7" name="Shape 1827"/>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8" name="Shape 1828"/>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29" name="Shape 1829"/>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0" name="Shape 1830"/>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1" name="Shape 1831"/>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2" name="Shape 1832"/>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3" name="Shape 1833"/>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4" name="Shape 1834"/>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5" name="Shape 1835"/>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6" name="Shape 1836"/>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7" name="Shape 1837"/>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8" name="Shape 1838"/>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sp>
          <p:nvSpPr>
            <p:cNvPr id="1839" name="Shape 1839"/>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lIns="91425" tIns="91425" rIns="91425" bIns="91425" anchor="ctr" anchorCtr="0">
              <a:noAutofit/>
            </a:bodyPr>
            <a:lstStyle/>
            <a:p>
              <a:pPr lvl="0">
                <a:spcBef>
                  <a:spcPts val="0"/>
                </a:spcBef>
                <a:buNone/>
              </a:pPr>
              <a:endParaRPr sz="2400" dirty="0"/>
            </a:p>
          </p:txBody>
        </p:sp>
      </p:grpSp>
      <p:sp>
        <p:nvSpPr>
          <p:cNvPr id="1840" name="Shape 1840"/>
          <p:cNvSpPr txBox="1">
            <a:spLocks noGrp="1"/>
          </p:cNvSpPr>
          <p:nvPr>
            <p:ph type="sldNum" idx="12"/>
          </p:nvPr>
        </p:nvSpPr>
        <p:spPr>
          <a:xfrm>
            <a:off x="122041" y="6293600"/>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4268238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A901E-F483-4A0A-8A31-152BDFDCFEB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F03732-C2B5-4CD5-B10A-D95A83C2CA4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22F2A99-4710-4B69-881B-1FCF2F480925}"/>
              </a:ext>
            </a:extLst>
          </p:cNvPr>
          <p:cNvSpPr>
            <a:spLocks noGrp="1"/>
          </p:cNvSpPr>
          <p:nvPr>
            <p:ph type="dt" sz="half" idx="10"/>
          </p:nvPr>
        </p:nvSpPr>
        <p:spPr/>
        <p:txBody>
          <a:bodyPr/>
          <a:lstStyle/>
          <a:p>
            <a:fld id="{5003588A-2667-4283-B934-D7BE168B5397}" type="datetimeFigureOut">
              <a:rPr lang="en-GB" smtClean="0"/>
              <a:t>26/03/2019</a:t>
            </a:fld>
            <a:endParaRPr lang="en-GB"/>
          </a:p>
        </p:txBody>
      </p:sp>
      <p:sp>
        <p:nvSpPr>
          <p:cNvPr id="5" name="Footer Placeholder 4">
            <a:extLst>
              <a:ext uri="{FF2B5EF4-FFF2-40B4-BE49-F238E27FC236}">
                <a16:creationId xmlns:a16="http://schemas.microsoft.com/office/drawing/2014/main" id="{72A07884-3D2B-4CA5-839F-9212D4E463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1DC357-4A3B-4E3C-BF3B-122F179D0FEA}"/>
              </a:ext>
            </a:extLst>
          </p:cNvPr>
          <p:cNvSpPr>
            <a:spLocks noGrp="1"/>
          </p:cNvSpPr>
          <p:nvPr>
            <p:ph type="sldNum" sz="quarter" idx="12"/>
          </p:nvPr>
        </p:nvSpPr>
        <p:spPr/>
        <p:txBody>
          <a:bodyPr/>
          <a:lstStyle/>
          <a:p>
            <a:fld id="{574182DA-622B-4C06-AFD0-750DC9DFFC29}" type="slidenum">
              <a:rPr lang="en-GB" smtClean="0"/>
              <a:t>‹#›</a:t>
            </a:fld>
            <a:endParaRPr lang="en-GB"/>
          </a:p>
        </p:txBody>
      </p:sp>
    </p:spTree>
    <p:extLst>
      <p:ext uri="{BB962C8B-B14F-4D97-AF65-F5344CB8AC3E}">
        <p14:creationId xmlns:p14="http://schemas.microsoft.com/office/powerpoint/2010/main" val="806261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24C43-EC48-498A-9CDC-00CF4EB90C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4225880-6C4E-4D09-8ABB-D38477F14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7FF138-10D4-48AC-A1FC-B166DC505F91}"/>
              </a:ext>
            </a:extLst>
          </p:cNvPr>
          <p:cNvSpPr>
            <a:spLocks noGrp="1"/>
          </p:cNvSpPr>
          <p:nvPr>
            <p:ph type="dt" sz="half" idx="10"/>
          </p:nvPr>
        </p:nvSpPr>
        <p:spPr/>
        <p:txBody>
          <a:bodyPr/>
          <a:lstStyle/>
          <a:p>
            <a:fld id="{5003588A-2667-4283-B934-D7BE168B5397}" type="datetimeFigureOut">
              <a:rPr lang="en-GB" smtClean="0"/>
              <a:t>26/03/2019</a:t>
            </a:fld>
            <a:endParaRPr lang="en-GB"/>
          </a:p>
        </p:txBody>
      </p:sp>
      <p:sp>
        <p:nvSpPr>
          <p:cNvPr id="5" name="Footer Placeholder 4">
            <a:extLst>
              <a:ext uri="{FF2B5EF4-FFF2-40B4-BE49-F238E27FC236}">
                <a16:creationId xmlns:a16="http://schemas.microsoft.com/office/drawing/2014/main" id="{22F62E36-431A-4F99-8E46-B5FE42B263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57F48A-13C1-48A4-B498-7D10182DD8C4}"/>
              </a:ext>
            </a:extLst>
          </p:cNvPr>
          <p:cNvSpPr>
            <a:spLocks noGrp="1"/>
          </p:cNvSpPr>
          <p:nvPr>
            <p:ph type="sldNum" sz="quarter" idx="12"/>
          </p:nvPr>
        </p:nvSpPr>
        <p:spPr/>
        <p:txBody>
          <a:bodyPr/>
          <a:lstStyle/>
          <a:p>
            <a:fld id="{574182DA-622B-4C06-AFD0-750DC9DFFC29}" type="slidenum">
              <a:rPr lang="en-GB" smtClean="0"/>
              <a:t>‹#›</a:t>
            </a:fld>
            <a:endParaRPr lang="en-GB"/>
          </a:p>
        </p:txBody>
      </p:sp>
    </p:spTree>
    <p:extLst>
      <p:ext uri="{BB962C8B-B14F-4D97-AF65-F5344CB8AC3E}">
        <p14:creationId xmlns:p14="http://schemas.microsoft.com/office/powerpoint/2010/main" val="2609327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CAF57-860B-4946-A491-7C14029737E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A7A2DE2-490D-46D4-9ACB-5B800790674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12606FF-D32B-4A12-B6F0-D3F809EDD26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A967A85-6AA8-46C5-B2BA-9D7FE551B055}"/>
              </a:ext>
            </a:extLst>
          </p:cNvPr>
          <p:cNvSpPr>
            <a:spLocks noGrp="1"/>
          </p:cNvSpPr>
          <p:nvPr>
            <p:ph type="dt" sz="half" idx="10"/>
          </p:nvPr>
        </p:nvSpPr>
        <p:spPr/>
        <p:txBody>
          <a:bodyPr/>
          <a:lstStyle/>
          <a:p>
            <a:fld id="{5003588A-2667-4283-B934-D7BE168B5397}" type="datetimeFigureOut">
              <a:rPr lang="en-GB" smtClean="0"/>
              <a:t>26/03/2019</a:t>
            </a:fld>
            <a:endParaRPr lang="en-GB"/>
          </a:p>
        </p:txBody>
      </p:sp>
      <p:sp>
        <p:nvSpPr>
          <p:cNvPr id="6" name="Footer Placeholder 5">
            <a:extLst>
              <a:ext uri="{FF2B5EF4-FFF2-40B4-BE49-F238E27FC236}">
                <a16:creationId xmlns:a16="http://schemas.microsoft.com/office/drawing/2014/main" id="{E13F9B0E-AB97-4718-9D48-A0FA90B8F9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72AB8C-D75E-4895-9836-94A9CA0653EA}"/>
              </a:ext>
            </a:extLst>
          </p:cNvPr>
          <p:cNvSpPr>
            <a:spLocks noGrp="1"/>
          </p:cNvSpPr>
          <p:nvPr>
            <p:ph type="sldNum" sz="quarter" idx="12"/>
          </p:nvPr>
        </p:nvSpPr>
        <p:spPr/>
        <p:txBody>
          <a:bodyPr/>
          <a:lstStyle/>
          <a:p>
            <a:fld id="{574182DA-622B-4C06-AFD0-750DC9DFFC29}" type="slidenum">
              <a:rPr lang="en-GB" smtClean="0"/>
              <a:t>‹#›</a:t>
            </a:fld>
            <a:endParaRPr lang="en-GB"/>
          </a:p>
        </p:txBody>
      </p:sp>
    </p:spTree>
    <p:extLst>
      <p:ext uri="{BB962C8B-B14F-4D97-AF65-F5344CB8AC3E}">
        <p14:creationId xmlns:p14="http://schemas.microsoft.com/office/powerpoint/2010/main" val="79470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CBBE-6993-40E8-98B5-0639E050D0E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64D7520-5E8D-4B28-B26A-6BD970B062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4BF1203-ADE6-4352-ADF3-654FBC59EAC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5731C2B-94B0-4DF5-A975-76A7B57D5C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16EA398-8F5F-41C2-B4BF-EBC5203A9C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A552902-76E7-42C2-8C50-9C0AA8819FCD}"/>
              </a:ext>
            </a:extLst>
          </p:cNvPr>
          <p:cNvSpPr>
            <a:spLocks noGrp="1"/>
          </p:cNvSpPr>
          <p:nvPr>
            <p:ph type="dt" sz="half" idx="10"/>
          </p:nvPr>
        </p:nvSpPr>
        <p:spPr/>
        <p:txBody>
          <a:bodyPr/>
          <a:lstStyle/>
          <a:p>
            <a:fld id="{5003588A-2667-4283-B934-D7BE168B5397}" type="datetimeFigureOut">
              <a:rPr lang="en-GB" smtClean="0"/>
              <a:t>26/03/2019</a:t>
            </a:fld>
            <a:endParaRPr lang="en-GB"/>
          </a:p>
        </p:txBody>
      </p:sp>
      <p:sp>
        <p:nvSpPr>
          <p:cNvPr id="8" name="Footer Placeholder 7">
            <a:extLst>
              <a:ext uri="{FF2B5EF4-FFF2-40B4-BE49-F238E27FC236}">
                <a16:creationId xmlns:a16="http://schemas.microsoft.com/office/drawing/2014/main" id="{F6206080-2AC3-411A-85FF-8EFCC30593E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0E7AC3E-231D-4855-9058-95D4A01C9DF2}"/>
              </a:ext>
            </a:extLst>
          </p:cNvPr>
          <p:cNvSpPr>
            <a:spLocks noGrp="1"/>
          </p:cNvSpPr>
          <p:nvPr>
            <p:ph type="sldNum" sz="quarter" idx="12"/>
          </p:nvPr>
        </p:nvSpPr>
        <p:spPr/>
        <p:txBody>
          <a:bodyPr/>
          <a:lstStyle/>
          <a:p>
            <a:fld id="{574182DA-622B-4C06-AFD0-750DC9DFFC29}" type="slidenum">
              <a:rPr lang="en-GB" smtClean="0"/>
              <a:t>‹#›</a:t>
            </a:fld>
            <a:endParaRPr lang="en-GB"/>
          </a:p>
        </p:txBody>
      </p:sp>
    </p:spTree>
    <p:extLst>
      <p:ext uri="{BB962C8B-B14F-4D97-AF65-F5344CB8AC3E}">
        <p14:creationId xmlns:p14="http://schemas.microsoft.com/office/powerpoint/2010/main" val="2708274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B90E-22D1-426E-B06A-A0F15402FB9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D8C1303-CC29-4A95-8067-6B3548AE4E67}"/>
              </a:ext>
            </a:extLst>
          </p:cNvPr>
          <p:cNvSpPr>
            <a:spLocks noGrp="1"/>
          </p:cNvSpPr>
          <p:nvPr>
            <p:ph type="dt" sz="half" idx="10"/>
          </p:nvPr>
        </p:nvSpPr>
        <p:spPr/>
        <p:txBody>
          <a:bodyPr/>
          <a:lstStyle/>
          <a:p>
            <a:fld id="{5003588A-2667-4283-B934-D7BE168B5397}" type="datetimeFigureOut">
              <a:rPr lang="en-GB" smtClean="0"/>
              <a:t>26/03/2019</a:t>
            </a:fld>
            <a:endParaRPr lang="en-GB"/>
          </a:p>
        </p:txBody>
      </p:sp>
      <p:sp>
        <p:nvSpPr>
          <p:cNvPr id="4" name="Footer Placeholder 3">
            <a:extLst>
              <a:ext uri="{FF2B5EF4-FFF2-40B4-BE49-F238E27FC236}">
                <a16:creationId xmlns:a16="http://schemas.microsoft.com/office/drawing/2014/main" id="{56387D93-78EC-48B3-B83F-EF4D16CA526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1CEDE4C-C6FD-4346-8F0E-6885803D2372}"/>
              </a:ext>
            </a:extLst>
          </p:cNvPr>
          <p:cNvSpPr>
            <a:spLocks noGrp="1"/>
          </p:cNvSpPr>
          <p:nvPr>
            <p:ph type="sldNum" sz="quarter" idx="12"/>
          </p:nvPr>
        </p:nvSpPr>
        <p:spPr/>
        <p:txBody>
          <a:bodyPr/>
          <a:lstStyle/>
          <a:p>
            <a:fld id="{574182DA-622B-4C06-AFD0-750DC9DFFC29}" type="slidenum">
              <a:rPr lang="en-GB" smtClean="0"/>
              <a:t>‹#›</a:t>
            </a:fld>
            <a:endParaRPr lang="en-GB"/>
          </a:p>
        </p:txBody>
      </p:sp>
    </p:spTree>
    <p:extLst>
      <p:ext uri="{BB962C8B-B14F-4D97-AF65-F5344CB8AC3E}">
        <p14:creationId xmlns:p14="http://schemas.microsoft.com/office/powerpoint/2010/main" val="2395216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BFC6B8-9525-4521-96FF-578F73399C02}"/>
              </a:ext>
            </a:extLst>
          </p:cNvPr>
          <p:cNvSpPr>
            <a:spLocks noGrp="1"/>
          </p:cNvSpPr>
          <p:nvPr>
            <p:ph type="dt" sz="half" idx="10"/>
          </p:nvPr>
        </p:nvSpPr>
        <p:spPr/>
        <p:txBody>
          <a:bodyPr/>
          <a:lstStyle/>
          <a:p>
            <a:fld id="{5003588A-2667-4283-B934-D7BE168B5397}" type="datetimeFigureOut">
              <a:rPr lang="en-GB" smtClean="0"/>
              <a:t>26/03/2019</a:t>
            </a:fld>
            <a:endParaRPr lang="en-GB"/>
          </a:p>
        </p:txBody>
      </p:sp>
      <p:sp>
        <p:nvSpPr>
          <p:cNvPr id="3" name="Footer Placeholder 2">
            <a:extLst>
              <a:ext uri="{FF2B5EF4-FFF2-40B4-BE49-F238E27FC236}">
                <a16:creationId xmlns:a16="http://schemas.microsoft.com/office/drawing/2014/main" id="{650FCDA4-A1E5-4068-AE48-A8F44BD03FA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E358367-A3A7-4F02-BD54-96CD627F01FC}"/>
              </a:ext>
            </a:extLst>
          </p:cNvPr>
          <p:cNvSpPr>
            <a:spLocks noGrp="1"/>
          </p:cNvSpPr>
          <p:nvPr>
            <p:ph type="sldNum" sz="quarter" idx="12"/>
          </p:nvPr>
        </p:nvSpPr>
        <p:spPr/>
        <p:txBody>
          <a:bodyPr/>
          <a:lstStyle/>
          <a:p>
            <a:fld id="{574182DA-622B-4C06-AFD0-750DC9DFFC29}" type="slidenum">
              <a:rPr lang="en-GB" smtClean="0"/>
              <a:t>‹#›</a:t>
            </a:fld>
            <a:endParaRPr lang="en-GB"/>
          </a:p>
        </p:txBody>
      </p:sp>
    </p:spTree>
    <p:extLst>
      <p:ext uri="{BB962C8B-B14F-4D97-AF65-F5344CB8AC3E}">
        <p14:creationId xmlns:p14="http://schemas.microsoft.com/office/powerpoint/2010/main" val="407768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D929-F771-49DA-A85B-16621C82F7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3C70403-DE45-4FCA-9B09-FAB91FBFBA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3EC2EDF-3DF1-44FE-84A6-0B78B13FC6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B23C1D-9517-4563-BBF1-06767C9A11BE}"/>
              </a:ext>
            </a:extLst>
          </p:cNvPr>
          <p:cNvSpPr>
            <a:spLocks noGrp="1"/>
          </p:cNvSpPr>
          <p:nvPr>
            <p:ph type="dt" sz="half" idx="10"/>
          </p:nvPr>
        </p:nvSpPr>
        <p:spPr/>
        <p:txBody>
          <a:bodyPr/>
          <a:lstStyle/>
          <a:p>
            <a:fld id="{5003588A-2667-4283-B934-D7BE168B5397}" type="datetimeFigureOut">
              <a:rPr lang="en-GB" smtClean="0"/>
              <a:t>26/03/2019</a:t>
            </a:fld>
            <a:endParaRPr lang="en-GB"/>
          </a:p>
        </p:txBody>
      </p:sp>
      <p:sp>
        <p:nvSpPr>
          <p:cNvPr id="6" name="Footer Placeholder 5">
            <a:extLst>
              <a:ext uri="{FF2B5EF4-FFF2-40B4-BE49-F238E27FC236}">
                <a16:creationId xmlns:a16="http://schemas.microsoft.com/office/drawing/2014/main" id="{BC0DD007-776A-4942-AD0C-32CB027DB7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96FD01-9AFC-4B5D-B4FB-804E10FECDD7}"/>
              </a:ext>
            </a:extLst>
          </p:cNvPr>
          <p:cNvSpPr>
            <a:spLocks noGrp="1"/>
          </p:cNvSpPr>
          <p:nvPr>
            <p:ph type="sldNum" sz="quarter" idx="12"/>
          </p:nvPr>
        </p:nvSpPr>
        <p:spPr/>
        <p:txBody>
          <a:bodyPr/>
          <a:lstStyle/>
          <a:p>
            <a:fld id="{574182DA-622B-4C06-AFD0-750DC9DFFC29}" type="slidenum">
              <a:rPr lang="en-GB" smtClean="0"/>
              <a:t>‹#›</a:t>
            </a:fld>
            <a:endParaRPr lang="en-GB"/>
          </a:p>
        </p:txBody>
      </p:sp>
    </p:spTree>
    <p:extLst>
      <p:ext uri="{BB962C8B-B14F-4D97-AF65-F5344CB8AC3E}">
        <p14:creationId xmlns:p14="http://schemas.microsoft.com/office/powerpoint/2010/main" val="3306298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B7A65-C352-415C-AEFB-BDB7F87C4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70BA4CE-D034-41D8-A382-ACA820DCEE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61974EB-1A29-47A8-95F5-65883A40F5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065CE7-AA24-4CD2-AA1A-C074A6388DE8}"/>
              </a:ext>
            </a:extLst>
          </p:cNvPr>
          <p:cNvSpPr>
            <a:spLocks noGrp="1"/>
          </p:cNvSpPr>
          <p:nvPr>
            <p:ph type="dt" sz="half" idx="10"/>
          </p:nvPr>
        </p:nvSpPr>
        <p:spPr/>
        <p:txBody>
          <a:bodyPr/>
          <a:lstStyle/>
          <a:p>
            <a:fld id="{5003588A-2667-4283-B934-D7BE168B5397}" type="datetimeFigureOut">
              <a:rPr lang="en-GB" smtClean="0"/>
              <a:t>26/03/2019</a:t>
            </a:fld>
            <a:endParaRPr lang="en-GB"/>
          </a:p>
        </p:txBody>
      </p:sp>
      <p:sp>
        <p:nvSpPr>
          <p:cNvPr id="6" name="Footer Placeholder 5">
            <a:extLst>
              <a:ext uri="{FF2B5EF4-FFF2-40B4-BE49-F238E27FC236}">
                <a16:creationId xmlns:a16="http://schemas.microsoft.com/office/drawing/2014/main" id="{D6C5A39B-52F6-4074-AF6A-2F08E5B80F1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DAA465-CBB3-4DBE-A76D-82272ED4C7B1}"/>
              </a:ext>
            </a:extLst>
          </p:cNvPr>
          <p:cNvSpPr>
            <a:spLocks noGrp="1"/>
          </p:cNvSpPr>
          <p:nvPr>
            <p:ph type="sldNum" sz="quarter" idx="12"/>
          </p:nvPr>
        </p:nvSpPr>
        <p:spPr/>
        <p:txBody>
          <a:bodyPr/>
          <a:lstStyle/>
          <a:p>
            <a:fld id="{574182DA-622B-4C06-AFD0-750DC9DFFC29}" type="slidenum">
              <a:rPr lang="en-GB" smtClean="0"/>
              <a:t>‹#›</a:t>
            </a:fld>
            <a:endParaRPr lang="en-GB"/>
          </a:p>
        </p:txBody>
      </p:sp>
    </p:spTree>
    <p:extLst>
      <p:ext uri="{BB962C8B-B14F-4D97-AF65-F5344CB8AC3E}">
        <p14:creationId xmlns:p14="http://schemas.microsoft.com/office/powerpoint/2010/main" val="2535227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30641C-2600-4C68-A532-2F10A3C196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6650B8-6BDB-477E-9093-ABADB24D9C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134DEF-0F7A-42CF-858B-AC600272D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03588A-2667-4283-B934-D7BE168B5397}" type="datetimeFigureOut">
              <a:rPr lang="en-GB" smtClean="0"/>
              <a:t>26/03/2019</a:t>
            </a:fld>
            <a:endParaRPr lang="en-GB"/>
          </a:p>
        </p:txBody>
      </p:sp>
      <p:sp>
        <p:nvSpPr>
          <p:cNvPr id="5" name="Footer Placeholder 4">
            <a:extLst>
              <a:ext uri="{FF2B5EF4-FFF2-40B4-BE49-F238E27FC236}">
                <a16:creationId xmlns:a16="http://schemas.microsoft.com/office/drawing/2014/main" id="{83AD8B06-5E2A-4C4B-83F9-D909A5383C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A1C47A0-DCD2-46A0-87A8-6A710B72B3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182DA-622B-4C06-AFD0-750DC9DFFC29}" type="slidenum">
              <a:rPr lang="en-GB" smtClean="0"/>
              <a:t>‹#›</a:t>
            </a:fld>
            <a:endParaRPr lang="en-GB"/>
          </a:p>
        </p:txBody>
      </p:sp>
    </p:spTree>
    <p:extLst>
      <p:ext uri="{BB962C8B-B14F-4D97-AF65-F5344CB8AC3E}">
        <p14:creationId xmlns:p14="http://schemas.microsoft.com/office/powerpoint/2010/main" val="468971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4.jpg"/><Relationship Id="rId5" Type="http://schemas.openxmlformats.org/officeDocument/2006/relationships/image" Target="../media/image3.jfif"/><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13.xml"/><Relationship Id="rId5" Type="http://schemas.openxmlformats.org/officeDocument/2006/relationships/image" Target="../media/image9.jpe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13.xml"/><Relationship Id="rId5" Type="http://schemas.openxmlformats.org/officeDocument/2006/relationships/image" Target="../media/image9.jpe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13.xml"/><Relationship Id="rId5" Type="http://schemas.openxmlformats.org/officeDocument/2006/relationships/image" Target="../media/image10.jp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13.xml"/><Relationship Id="rId5" Type="http://schemas.openxmlformats.org/officeDocument/2006/relationships/image" Target="../media/image10.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4.jpg"/><Relationship Id="rId5" Type="http://schemas.openxmlformats.org/officeDocument/2006/relationships/image" Target="../media/image3.jfif"/><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4.jpg"/><Relationship Id="rId5" Type="http://schemas.openxmlformats.org/officeDocument/2006/relationships/image" Target="../media/image3.jfif"/><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4.jpg"/><Relationship Id="rId5" Type="http://schemas.openxmlformats.org/officeDocument/2006/relationships/image" Target="../media/image3.jfif"/><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4.jpg"/><Relationship Id="rId5" Type="http://schemas.openxmlformats.org/officeDocument/2006/relationships/image" Target="../media/image3.jfif"/><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Shape 3836"/>
          <p:cNvSpPr txBox="1">
            <a:spLocks noGrp="1"/>
          </p:cNvSpPr>
          <p:nvPr>
            <p:ph type="ctrTitle"/>
          </p:nvPr>
        </p:nvSpPr>
        <p:spPr>
          <a:xfrm>
            <a:off x="1005368" y="1258177"/>
            <a:ext cx="7195600" cy="1546400"/>
          </a:xfrm>
          <a:prstGeom prst="rect">
            <a:avLst/>
          </a:prstGeom>
        </p:spPr>
        <p:txBody>
          <a:bodyPr vert="horz" lIns="121900" tIns="121900" rIns="121900" bIns="121900" rtlCol="0" anchor="t" anchorCtr="0">
            <a:noAutofit/>
          </a:bodyPr>
          <a:lstStyle/>
          <a:p>
            <a:pPr lvl="0"/>
            <a:r>
              <a:rPr lang="en-GB" sz="5867" dirty="0"/>
              <a:t>AI and the Environment 4:</a:t>
            </a:r>
            <a:endParaRPr lang="en" sz="2800" dirty="0"/>
          </a:p>
        </p:txBody>
      </p:sp>
      <p:grpSp>
        <p:nvGrpSpPr>
          <p:cNvPr id="5" name="Group 4"/>
          <p:cNvGrpSpPr/>
          <p:nvPr/>
        </p:nvGrpSpPr>
        <p:grpSpPr>
          <a:xfrm>
            <a:off x="0" y="5877059"/>
            <a:ext cx="12192000" cy="1012840"/>
            <a:chOff x="0" y="5845160"/>
            <a:chExt cx="12192000" cy="1012840"/>
          </a:xfrm>
        </p:grpSpPr>
        <p:pic>
          <p:nvPicPr>
            <p:cNvPr id="1028"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6" name="Shape 3836"/>
          <p:cNvSpPr txBox="1">
            <a:spLocks/>
          </p:cNvSpPr>
          <p:nvPr/>
        </p:nvSpPr>
        <p:spPr>
          <a:xfrm>
            <a:off x="1416386" y="2989995"/>
            <a:ext cx="7195600" cy="1546400"/>
          </a:xfrm>
          <a:prstGeom prst="rect">
            <a:avLst/>
          </a:prstGeom>
        </p:spPr>
        <p:txBody>
          <a:bodyPr vert="horz" lIns="121900" tIns="121900" rIns="121900" bIns="121900" rtlCol="0" anchor="t" anchorCtr="0">
            <a:noAutofit/>
          </a:bodyPr>
          <a:lstStyle>
            <a:lvl1pPr lvl="0" algn="l" defTabSz="914400" rtl="0" eaLnBrk="1" latinLnBrk="0" hangingPunct="1">
              <a:lnSpc>
                <a:spcPct val="90000"/>
              </a:lnSpc>
              <a:spcBef>
                <a:spcPts val="0"/>
              </a:spcBef>
              <a:buClr>
                <a:srgbClr val="80BFB7"/>
              </a:buClr>
              <a:buSzPct val="100000"/>
              <a:buNone/>
              <a:defRPr sz="8000" kern="1200">
                <a:solidFill>
                  <a:srgbClr val="80BFB7"/>
                </a:solidFill>
                <a:latin typeface="+mj-lt"/>
                <a:ea typeface="+mj-ea"/>
                <a:cs typeface="+mj-cs"/>
              </a:defRPr>
            </a:lvl1pPr>
            <a:lvl2pPr lvl="1">
              <a:spcBef>
                <a:spcPts val="0"/>
              </a:spcBef>
              <a:buClr>
                <a:srgbClr val="80BFB7"/>
              </a:buClr>
              <a:buSzPct val="100000"/>
              <a:defRPr sz="8000">
                <a:solidFill>
                  <a:srgbClr val="80BFB7"/>
                </a:solidFill>
              </a:defRPr>
            </a:lvl2pPr>
            <a:lvl3pPr lvl="2">
              <a:spcBef>
                <a:spcPts val="0"/>
              </a:spcBef>
              <a:buClr>
                <a:srgbClr val="80BFB7"/>
              </a:buClr>
              <a:buSzPct val="100000"/>
              <a:defRPr sz="8000">
                <a:solidFill>
                  <a:srgbClr val="80BFB7"/>
                </a:solidFill>
              </a:defRPr>
            </a:lvl3pPr>
            <a:lvl4pPr lvl="3">
              <a:spcBef>
                <a:spcPts val="0"/>
              </a:spcBef>
              <a:buClr>
                <a:srgbClr val="80BFB7"/>
              </a:buClr>
              <a:buSzPct val="100000"/>
              <a:defRPr sz="8000">
                <a:solidFill>
                  <a:srgbClr val="80BFB7"/>
                </a:solidFill>
              </a:defRPr>
            </a:lvl4pPr>
            <a:lvl5pPr lvl="4">
              <a:spcBef>
                <a:spcPts val="0"/>
              </a:spcBef>
              <a:buClr>
                <a:srgbClr val="80BFB7"/>
              </a:buClr>
              <a:buSzPct val="100000"/>
              <a:defRPr sz="8000">
                <a:solidFill>
                  <a:srgbClr val="80BFB7"/>
                </a:solidFill>
              </a:defRPr>
            </a:lvl5pPr>
            <a:lvl6pPr lvl="5">
              <a:spcBef>
                <a:spcPts val="0"/>
              </a:spcBef>
              <a:buClr>
                <a:srgbClr val="80BFB7"/>
              </a:buClr>
              <a:buSzPct val="100000"/>
              <a:defRPr sz="8000">
                <a:solidFill>
                  <a:srgbClr val="80BFB7"/>
                </a:solidFill>
              </a:defRPr>
            </a:lvl6pPr>
            <a:lvl7pPr lvl="6">
              <a:spcBef>
                <a:spcPts val="0"/>
              </a:spcBef>
              <a:buClr>
                <a:srgbClr val="80BFB7"/>
              </a:buClr>
              <a:buSzPct val="100000"/>
              <a:defRPr sz="8000">
                <a:solidFill>
                  <a:srgbClr val="80BFB7"/>
                </a:solidFill>
              </a:defRPr>
            </a:lvl7pPr>
            <a:lvl8pPr lvl="7">
              <a:spcBef>
                <a:spcPts val="0"/>
              </a:spcBef>
              <a:buClr>
                <a:srgbClr val="80BFB7"/>
              </a:buClr>
              <a:buSzPct val="100000"/>
              <a:defRPr sz="8000">
                <a:solidFill>
                  <a:srgbClr val="80BFB7"/>
                </a:solidFill>
              </a:defRPr>
            </a:lvl8pPr>
            <a:lvl9pPr lvl="8">
              <a:spcBef>
                <a:spcPts val="0"/>
              </a:spcBef>
              <a:buClr>
                <a:srgbClr val="80BFB7"/>
              </a:buClr>
              <a:buSzPct val="100000"/>
              <a:defRPr sz="8000">
                <a:solidFill>
                  <a:srgbClr val="80BFB7"/>
                </a:solidFill>
              </a:defRPr>
            </a:lvl9pPr>
          </a:lstStyle>
          <a:p>
            <a:r>
              <a:rPr lang="en-GB" sz="2800" dirty="0"/>
              <a:t>What are Neural Networks?</a:t>
            </a:r>
            <a:endParaRPr lang="en" sz="1100" dirty="0"/>
          </a:p>
        </p:txBody>
      </p:sp>
    </p:spTree>
    <p:extLst>
      <p:ext uri="{BB962C8B-B14F-4D97-AF65-F5344CB8AC3E}">
        <p14:creationId xmlns:p14="http://schemas.microsoft.com/office/powerpoint/2010/main" val="255622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10</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Neural Networks</a:t>
            </a:r>
          </a:p>
        </p:txBody>
      </p:sp>
      <p:sp>
        <p:nvSpPr>
          <p:cNvPr id="9" name="TextBox 8"/>
          <p:cNvSpPr txBox="1"/>
          <p:nvPr/>
        </p:nvSpPr>
        <p:spPr>
          <a:xfrm>
            <a:off x="951345" y="1722177"/>
            <a:ext cx="8294255" cy="646331"/>
          </a:xfrm>
          <a:prstGeom prst="rect">
            <a:avLst/>
          </a:prstGeom>
          <a:noFill/>
        </p:spPr>
        <p:txBody>
          <a:bodyPr wrap="square" rtlCol="0">
            <a:spAutoFit/>
          </a:bodyPr>
          <a:lstStyle/>
          <a:p>
            <a:pPr marL="285750" indent="-285750">
              <a:buFont typeface="Arial" panose="020B0604020202020204" pitchFamily="34" charset="0"/>
              <a:buChar char="•"/>
            </a:pPr>
            <a:r>
              <a:rPr lang="en-GB" dirty="0"/>
              <a:t>What it amounts to is each neuron is a mathematical value that is then multiplied by a series of weights and biases to get the value of the next layers values.</a:t>
            </a:r>
          </a:p>
        </p:txBody>
      </p:sp>
      <p:pic>
        <p:nvPicPr>
          <p:cNvPr id="4" name="Picture 3">
            <a:extLst>
              <a:ext uri="{FF2B5EF4-FFF2-40B4-BE49-F238E27FC236}">
                <a16:creationId xmlns:a16="http://schemas.microsoft.com/office/drawing/2014/main" id="{AD884FB0-6156-4D67-B04C-BFF7190C2B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6493" y="2604751"/>
            <a:ext cx="5449096" cy="2914373"/>
          </a:xfrm>
          <a:prstGeom prst="rect">
            <a:avLst/>
          </a:prstGeom>
        </p:spPr>
      </p:pic>
    </p:spTree>
    <p:extLst>
      <p:ext uri="{BB962C8B-B14F-4D97-AF65-F5344CB8AC3E}">
        <p14:creationId xmlns:p14="http://schemas.microsoft.com/office/powerpoint/2010/main" val="399500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11</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Neural Networks</a:t>
            </a:r>
          </a:p>
        </p:txBody>
      </p:sp>
      <p:sp>
        <p:nvSpPr>
          <p:cNvPr id="9" name="TextBox 8"/>
          <p:cNvSpPr txBox="1"/>
          <p:nvPr/>
        </p:nvSpPr>
        <p:spPr>
          <a:xfrm>
            <a:off x="951345" y="1722177"/>
            <a:ext cx="8294255" cy="646331"/>
          </a:xfrm>
          <a:prstGeom prst="rect">
            <a:avLst/>
          </a:prstGeom>
          <a:noFill/>
        </p:spPr>
        <p:txBody>
          <a:bodyPr wrap="square" rtlCol="0">
            <a:spAutoFit/>
          </a:bodyPr>
          <a:lstStyle/>
          <a:p>
            <a:pPr marL="285750" indent="-285750">
              <a:buFont typeface="Arial" panose="020B0604020202020204" pitchFamily="34" charset="0"/>
              <a:buChar char="•"/>
            </a:pPr>
            <a:r>
              <a:rPr lang="en-GB" dirty="0"/>
              <a:t>What it amounts to is each neuron is a mathematical value that is then multiplied by a series of weights and biases to get the value of the next layers values.</a:t>
            </a:r>
          </a:p>
        </p:txBody>
      </p:sp>
      <p:pic>
        <p:nvPicPr>
          <p:cNvPr id="4" name="Picture 3">
            <a:extLst>
              <a:ext uri="{FF2B5EF4-FFF2-40B4-BE49-F238E27FC236}">
                <a16:creationId xmlns:a16="http://schemas.microsoft.com/office/drawing/2014/main" id="{AD884FB0-6156-4D67-B04C-BFF7190C2B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6493" y="2604751"/>
            <a:ext cx="5449096" cy="2914373"/>
          </a:xfrm>
          <a:prstGeom prst="rect">
            <a:avLst/>
          </a:prstGeom>
        </p:spPr>
      </p:pic>
      <p:sp>
        <p:nvSpPr>
          <p:cNvPr id="3" name="TextBox 2">
            <a:extLst>
              <a:ext uri="{FF2B5EF4-FFF2-40B4-BE49-F238E27FC236}">
                <a16:creationId xmlns:a16="http://schemas.microsoft.com/office/drawing/2014/main" id="{C67D701F-923A-40D6-9B29-A9C74B525F82}"/>
              </a:ext>
            </a:extLst>
          </p:cNvPr>
          <p:cNvSpPr txBox="1"/>
          <p:nvPr/>
        </p:nvSpPr>
        <p:spPr>
          <a:xfrm>
            <a:off x="4341181" y="2604751"/>
            <a:ext cx="466794" cy="369332"/>
          </a:xfrm>
          <a:prstGeom prst="rect">
            <a:avLst/>
          </a:prstGeom>
          <a:noFill/>
        </p:spPr>
        <p:txBody>
          <a:bodyPr wrap="none" rtlCol="0">
            <a:spAutoFit/>
          </a:bodyPr>
          <a:lstStyle/>
          <a:p>
            <a:r>
              <a:rPr lang="en-GB" dirty="0"/>
              <a:t>w1</a:t>
            </a:r>
          </a:p>
        </p:txBody>
      </p:sp>
      <p:sp>
        <p:nvSpPr>
          <p:cNvPr id="10" name="TextBox 9">
            <a:extLst>
              <a:ext uri="{FF2B5EF4-FFF2-40B4-BE49-F238E27FC236}">
                <a16:creationId xmlns:a16="http://schemas.microsoft.com/office/drawing/2014/main" id="{E684F968-5220-4A16-A88D-4DE60F39C648}"/>
              </a:ext>
            </a:extLst>
          </p:cNvPr>
          <p:cNvSpPr txBox="1"/>
          <p:nvPr/>
        </p:nvSpPr>
        <p:spPr>
          <a:xfrm>
            <a:off x="4068551" y="3047664"/>
            <a:ext cx="466794" cy="369332"/>
          </a:xfrm>
          <a:prstGeom prst="rect">
            <a:avLst/>
          </a:prstGeom>
          <a:noFill/>
        </p:spPr>
        <p:txBody>
          <a:bodyPr wrap="none" rtlCol="0">
            <a:spAutoFit/>
          </a:bodyPr>
          <a:lstStyle/>
          <a:p>
            <a:r>
              <a:rPr lang="en-GB" dirty="0"/>
              <a:t>w2</a:t>
            </a:r>
          </a:p>
        </p:txBody>
      </p:sp>
      <p:sp>
        <p:nvSpPr>
          <p:cNvPr id="11" name="TextBox 10">
            <a:extLst>
              <a:ext uri="{FF2B5EF4-FFF2-40B4-BE49-F238E27FC236}">
                <a16:creationId xmlns:a16="http://schemas.microsoft.com/office/drawing/2014/main" id="{4D612DD9-0FB2-4C43-AE04-D86263A5EB09}"/>
              </a:ext>
            </a:extLst>
          </p:cNvPr>
          <p:cNvSpPr txBox="1"/>
          <p:nvPr/>
        </p:nvSpPr>
        <p:spPr>
          <a:xfrm>
            <a:off x="3874387" y="3210326"/>
            <a:ext cx="466794" cy="369332"/>
          </a:xfrm>
          <a:prstGeom prst="rect">
            <a:avLst/>
          </a:prstGeom>
          <a:noFill/>
        </p:spPr>
        <p:txBody>
          <a:bodyPr wrap="none" rtlCol="0">
            <a:spAutoFit/>
          </a:bodyPr>
          <a:lstStyle/>
          <a:p>
            <a:r>
              <a:rPr lang="en-GB" dirty="0"/>
              <a:t>w3</a:t>
            </a:r>
          </a:p>
        </p:txBody>
      </p:sp>
      <p:sp>
        <p:nvSpPr>
          <p:cNvPr id="12" name="TextBox 11">
            <a:extLst>
              <a:ext uri="{FF2B5EF4-FFF2-40B4-BE49-F238E27FC236}">
                <a16:creationId xmlns:a16="http://schemas.microsoft.com/office/drawing/2014/main" id="{54A23A6A-21FD-4E31-96D7-28F7D6BC5A53}"/>
              </a:ext>
            </a:extLst>
          </p:cNvPr>
          <p:cNvSpPr txBox="1"/>
          <p:nvPr/>
        </p:nvSpPr>
        <p:spPr>
          <a:xfrm>
            <a:off x="3589157" y="3210326"/>
            <a:ext cx="466794" cy="369332"/>
          </a:xfrm>
          <a:prstGeom prst="rect">
            <a:avLst/>
          </a:prstGeom>
          <a:noFill/>
        </p:spPr>
        <p:txBody>
          <a:bodyPr wrap="none" rtlCol="0">
            <a:spAutoFit/>
          </a:bodyPr>
          <a:lstStyle/>
          <a:p>
            <a:r>
              <a:rPr lang="en-GB" dirty="0"/>
              <a:t>w4</a:t>
            </a:r>
          </a:p>
        </p:txBody>
      </p:sp>
      <p:sp>
        <p:nvSpPr>
          <p:cNvPr id="8" name="TextBox 7">
            <a:extLst>
              <a:ext uri="{FF2B5EF4-FFF2-40B4-BE49-F238E27FC236}">
                <a16:creationId xmlns:a16="http://schemas.microsoft.com/office/drawing/2014/main" id="{37DBB7A2-8ADD-4710-AA6C-B7B1B4D832B4}"/>
              </a:ext>
            </a:extLst>
          </p:cNvPr>
          <p:cNvSpPr txBox="1"/>
          <p:nvPr/>
        </p:nvSpPr>
        <p:spPr>
          <a:xfrm>
            <a:off x="5227964" y="2870877"/>
            <a:ext cx="466794" cy="369332"/>
          </a:xfrm>
          <a:prstGeom prst="rect">
            <a:avLst/>
          </a:prstGeom>
          <a:noFill/>
        </p:spPr>
        <p:txBody>
          <a:bodyPr wrap="square" rtlCol="0">
            <a:spAutoFit/>
          </a:bodyPr>
          <a:lstStyle/>
          <a:p>
            <a:r>
              <a:rPr lang="en-GB" dirty="0"/>
              <a:t>b1</a:t>
            </a:r>
          </a:p>
        </p:txBody>
      </p:sp>
    </p:spTree>
    <p:extLst>
      <p:ext uri="{BB962C8B-B14F-4D97-AF65-F5344CB8AC3E}">
        <p14:creationId xmlns:p14="http://schemas.microsoft.com/office/powerpoint/2010/main" val="433130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12</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Neural Networks</a:t>
            </a:r>
          </a:p>
        </p:txBody>
      </p:sp>
      <p:sp>
        <p:nvSpPr>
          <p:cNvPr id="9" name="TextBox 8"/>
          <p:cNvSpPr txBox="1"/>
          <p:nvPr/>
        </p:nvSpPr>
        <p:spPr>
          <a:xfrm>
            <a:off x="951345" y="1722177"/>
            <a:ext cx="8294255" cy="923330"/>
          </a:xfrm>
          <a:prstGeom prst="rect">
            <a:avLst/>
          </a:prstGeom>
          <a:noFill/>
        </p:spPr>
        <p:txBody>
          <a:bodyPr wrap="square" rtlCol="0">
            <a:spAutoFit/>
          </a:bodyPr>
          <a:lstStyle/>
          <a:p>
            <a:pPr marL="285750" indent="-285750">
              <a:buFont typeface="Arial" panose="020B0604020202020204" pitchFamily="34" charset="0"/>
              <a:buChar char="•"/>
            </a:pPr>
            <a:r>
              <a:rPr lang="en-GB" dirty="0"/>
              <a:t>Layers usually have what is termed an activation function applied to them. This is generally some for of mathematical function that transforms the numbers into something within a known distribution.</a:t>
            </a:r>
          </a:p>
        </p:txBody>
      </p:sp>
      <p:pic>
        <p:nvPicPr>
          <p:cNvPr id="4" name="Picture 3">
            <a:extLst>
              <a:ext uri="{FF2B5EF4-FFF2-40B4-BE49-F238E27FC236}">
                <a16:creationId xmlns:a16="http://schemas.microsoft.com/office/drawing/2014/main" id="{AD884FB0-6156-4D67-B04C-BFF7190C2B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6493" y="2604751"/>
            <a:ext cx="5449096" cy="2914373"/>
          </a:xfrm>
          <a:prstGeom prst="rect">
            <a:avLst/>
          </a:prstGeom>
        </p:spPr>
      </p:pic>
      <p:sp>
        <p:nvSpPr>
          <p:cNvPr id="3" name="TextBox 2">
            <a:extLst>
              <a:ext uri="{FF2B5EF4-FFF2-40B4-BE49-F238E27FC236}">
                <a16:creationId xmlns:a16="http://schemas.microsoft.com/office/drawing/2014/main" id="{C67D701F-923A-40D6-9B29-A9C74B525F82}"/>
              </a:ext>
            </a:extLst>
          </p:cNvPr>
          <p:cNvSpPr txBox="1"/>
          <p:nvPr/>
        </p:nvSpPr>
        <p:spPr>
          <a:xfrm>
            <a:off x="4341181" y="2604751"/>
            <a:ext cx="466794" cy="369332"/>
          </a:xfrm>
          <a:prstGeom prst="rect">
            <a:avLst/>
          </a:prstGeom>
          <a:noFill/>
        </p:spPr>
        <p:txBody>
          <a:bodyPr wrap="none" rtlCol="0">
            <a:spAutoFit/>
          </a:bodyPr>
          <a:lstStyle/>
          <a:p>
            <a:r>
              <a:rPr lang="en-GB" dirty="0"/>
              <a:t>w1</a:t>
            </a:r>
          </a:p>
        </p:txBody>
      </p:sp>
      <p:sp>
        <p:nvSpPr>
          <p:cNvPr id="10" name="TextBox 9">
            <a:extLst>
              <a:ext uri="{FF2B5EF4-FFF2-40B4-BE49-F238E27FC236}">
                <a16:creationId xmlns:a16="http://schemas.microsoft.com/office/drawing/2014/main" id="{E684F968-5220-4A16-A88D-4DE60F39C648}"/>
              </a:ext>
            </a:extLst>
          </p:cNvPr>
          <p:cNvSpPr txBox="1"/>
          <p:nvPr/>
        </p:nvSpPr>
        <p:spPr>
          <a:xfrm>
            <a:off x="4068551" y="3047664"/>
            <a:ext cx="466794" cy="369332"/>
          </a:xfrm>
          <a:prstGeom prst="rect">
            <a:avLst/>
          </a:prstGeom>
          <a:noFill/>
        </p:spPr>
        <p:txBody>
          <a:bodyPr wrap="none" rtlCol="0">
            <a:spAutoFit/>
          </a:bodyPr>
          <a:lstStyle/>
          <a:p>
            <a:r>
              <a:rPr lang="en-GB" dirty="0"/>
              <a:t>w2</a:t>
            </a:r>
          </a:p>
        </p:txBody>
      </p:sp>
      <p:sp>
        <p:nvSpPr>
          <p:cNvPr id="11" name="TextBox 10">
            <a:extLst>
              <a:ext uri="{FF2B5EF4-FFF2-40B4-BE49-F238E27FC236}">
                <a16:creationId xmlns:a16="http://schemas.microsoft.com/office/drawing/2014/main" id="{4D612DD9-0FB2-4C43-AE04-D86263A5EB09}"/>
              </a:ext>
            </a:extLst>
          </p:cNvPr>
          <p:cNvSpPr txBox="1"/>
          <p:nvPr/>
        </p:nvSpPr>
        <p:spPr>
          <a:xfrm>
            <a:off x="3874387" y="3210326"/>
            <a:ext cx="466794" cy="369332"/>
          </a:xfrm>
          <a:prstGeom prst="rect">
            <a:avLst/>
          </a:prstGeom>
          <a:noFill/>
        </p:spPr>
        <p:txBody>
          <a:bodyPr wrap="none" rtlCol="0">
            <a:spAutoFit/>
          </a:bodyPr>
          <a:lstStyle/>
          <a:p>
            <a:r>
              <a:rPr lang="en-GB" dirty="0"/>
              <a:t>w3</a:t>
            </a:r>
          </a:p>
        </p:txBody>
      </p:sp>
      <p:sp>
        <p:nvSpPr>
          <p:cNvPr id="12" name="TextBox 11">
            <a:extLst>
              <a:ext uri="{FF2B5EF4-FFF2-40B4-BE49-F238E27FC236}">
                <a16:creationId xmlns:a16="http://schemas.microsoft.com/office/drawing/2014/main" id="{54A23A6A-21FD-4E31-96D7-28F7D6BC5A53}"/>
              </a:ext>
            </a:extLst>
          </p:cNvPr>
          <p:cNvSpPr txBox="1"/>
          <p:nvPr/>
        </p:nvSpPr>
        <p:spPr>
          <a:xfrm>
            <a:off x="3589157" y="3210326"/>
            <a:ext cx="466794" cy="369332"/>
          </a:xfrm>
          <a:prstGeom prst="rect">
            <a:avLst/>
          </a:prstGeom>
          <a:noFill/>
        </p:spPr>
        <p:txBody>
          <a:bodyPr wrap="none" rtlCol="0">
            <a:spAutoFit/>
          </a:bodyPr>
          <a:lstStyle/>
          <a:p>
            <a:r>
              <a:rPr lang="en-GB" dirty="0"/>
              <a:t>w4</a:t>
            </a:r>
          </a:p>
        </p:txBody>
      </p:sp>
      <p:sp>
        <p:nvSpPr>
          <p:cNvPr id="8" name="Rectangle: Rounded Corners 7">
            <a:extLst>
              <a:ext uri="{FF2B5EF4-FFF2-40B4-BE49-F238E27FC236}">
                <a16:creationId xmlns:a16="http://schemas.microsoft.com/office/drawing/2014/main" id="{7E751EBA-EF86-448C-835D-501355FB1918}"/>
              </a:ext>
            </a:extLst>
          </p:cNvPr>
          <p:cNvSpPr/>
          <p:nvPr/>
        </p:nvSpPr>
        <p:spPr>
          <a:xfrm>
            <a:off x="2902998" y="2604751"/>
            <a:ext cx="896645" cy="273960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3AB22AFE-F04C-4E47-B900-E3EDB749A518}"/>
              </a:ext>
            </a:extLst>
          </p:cNvPr>
          <p:cNvSpPr/>
          <p:nvPr/>
        </p:nvSpPr>
        <p:spPr>
          <a:xfrm>
            <a:off x="5250157" y="2692134"/>
            <a:ext cx="896645" cy="273960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502682DA-CA27-410B-858C-E6D1E1EDFEDE}"/>
              </a:ext>
            </a:extLst>
          </p:cNvPr>
          <p:cNvSpPr/>
          <p:nvPr/>
        </p:nvSpPr>
        <p:spPr>
          <a:xfrm>
            <a:off x="7112913" y="3416996"/>
            <a:ext cx="896645" cy="112837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DECEDB76-BD1E-4BF4-B59E-0286643AE7E2}"/>
              </a:ext>
            </a:extLst>
          </p:cNvPr>
          <p:cNvSpPr txBox="1"/>
          <p:nvPr/>
        </p:nvSpPr>
        <p:spPr>
          <a:xfrm>
            <a:off x="2872842" y="5519123"/>
            <a:ext cx="1001545" cy="369332"/>
          </a:xfrm>
          <a:prstGeom prst="rect">
            <a:avLst/>
          </a:prstGeom>
          <a:noFill/>
        </p:spPr>
        <p:txBody>
          <a:bodyPr wrap="square" rtlCol="0">
            <a:spAutoFit/>
          </a:bodyPr>
          <a:lstStyle/>
          <a:p>
            <a:r>
              <a:rPr lang="en-GB" dirty="0"/>
              <a:t>tanh</a:t>
            </a:r>
          </a:p>
        </p:txBody>
      </p:sp>
      <p:sp>
        <p:nvSpPr>
          <p:cNvPr id="17" name="TextBox 16">
            <a:extLst>
              <a:ext uri="{FF2B5EF4-FFF2-40B4-BE49-F238E27FC236}">
                <a16:creationId xmlns:a16="http://schemas.microsoft.com/office/drawing/2014/main" id="{53CEE524-B522-49F3-8B63-6790A00A5042}"/>
              </a:ext>
            </a:extLst>
          </p:cNvPr>
          <p:cNvSpPr txBox="1"/>
          <p:nvPr/>
        </p:nvSpPr>
        <p:spPr>
          <a:xfrm>
            <a:off x="5248748" y="5381085"/>
            <a:ext cx="1237894" cy="369332"/>
          </a:xfrm>
          <a:prstGeom prst="rect">
            <a:avLst/>
          </a:prstGeom>
          <a:noFill/>
        </p:spPr>
        <p:txBody>
          <a:bodyPr wrap="square" rtlCol="0">
            <a:spAutoFit/>
          </a:bodyPr>
          <a:lstStyle/>
          <a:p>
            <a:r>
              <a:rPr lang="en-GB" dirty="0"/>
              <a:t>Leaky </a:t>
            </a:r>
            <a:r>
              <a:rPr lang="en-GB" dirty="0" err="1"/>
              <a:t>ReLU</a:t>
            </a:r>
            <a:endParaRPr lang="en-GB" dirty="0"/>
          </a:p>
        </p:txBody>
      </p:sp>
      <p:sp>
        <p:nvSpPr>
          <p:cNvPr id="18" name="TextBox 17">
            <a:extLst>
              <a:ext uri="{FF2B5EF4-FFF2-40B4-BE49-F238E27FC236}">
                <a16:creationId xmlns:a16="http://schemas.microsoft.com/office/drawing/2014/main" id="{20FF2AC4-1CE5-460E-A2FB-48674049FDA2}"/>
              </a:ext>
            </a:extLst>
          </p:cNvPr>
          <p:cNvSpPr txBox="1"/>
          <p:nvPr/>
        </p:nvSpPr>
        <p:spPr>
          <a:xfrm>
            <a:off x="7055778" y="4539669"/>
            <a:ext cx="1237894" cy="369332"/>
          </a:xfrm>
          <a:prstGeom prst="rect">
            <a:avLst/>
          </a:prstGeom>
          <a:noFill/>
        </p:spPr>
        <p:txBody>
          <a:bodyPr wrap="square" rtlCol="0">
            <a:spAutoFit/>
          </a:bodyPr>
          <a:lstStyle/>
          <a:p>
            <a:r>
              <a:rPr lang="en-GB" dirty="0"/>
              <a:t>Sigmoid</a:t>
            </a:r>
          </a:p>
        </p:txBody>
      </p:sp>
      <p:sp>
        <p:nvSpPr>
          <p:cNvPr id="19" name="TextBox 18">
            <a:extLst>
              <a:ext uri="{FF2B5EF4-FFF2-40B4-BE49-F238E27FC236}">
                <a16:creationId xmlns:a16="http://schemas.microsoft.com/office/drawing/2014/main" id="{774E67D9-0A50-40FC-84F9-B8B19D07B84C}"/>
              </a:ext>
            </a:extLst>
          </p:cNvPr>
          <p:cNvSpPr txBox="1"/>
          <p:nvPr/>
        </p:nvSpPr>
        <p:spPr>
          <a:xfrm>
            <a:off x="5227964" y="2870877"/>
            <a:ext cx="466794" cy="369332"/>
          </a:xfrm>
          <a:prstGeom prst="rect">
            <a:avLst/>
          </a:prstGeom>
          <a:noFill/>
        </p:spPr>
        <p:txBody>
          <a:bodyPr wrap="square" rtlCol="0">
            <a:spAutoFit/>
          </a:bodyPr>
          <a:lstStyle/>
          <a:p>
            <a:r>
              <a:rPr lang="en-GB" dirty="0"/>
              <a:t>b1</a:t>
            </a:r>
          </a:p>
        </p:txBody>
      </p:sp>
    </p:spTree>
    <p:extLst>
      <p:ext uri="{BB962C8B-B14F-4D97-AF65-F5344CB8AC3E}">
        <p14:creationId xmlns:p14="http://schemas.microsoft.com/office/powerpoint/2010/main" val="3794971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13</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Neural Networks</a:t>
            </a:r>
          </a:p>
        </p:txBody>
      </p:sp>
      <p:sp>
        <p:nvSpPr>
          <p:cNvPr id="9" name="TextBox 8"/>
          <p:cNvSpPr txBox="1"/>
          <p:nvPr/>
        </p:nvSpPr>
        <p:spPr>
          <a:xfrm>
            <a:off x="951345" y="1722177"/>
            <a:ext cx="8294255" cy="2031325"/>
          </a:xfrm>
          <a:prstGeom prst="rect">
            <a:avLst/>
          </a:prstGeom>
          <a:noFill/>
        </p:spPr>
        <p:txBody>
          <a:bodyPr wrap="square" rtlCol="0">
            <a:spAutoFit/>
          </a:bodyPr>
          <a:lstStyle/>
          <a:p>
            <a:pPr marL="285750" indent="-285750">
              <a:buFont typeface="Arial" panose="020B0604020202020204" pitchFamily="34" charset="0"/>
              <a:buChar char="•"/>
            </a:pPr>
            <a:r>
              <a:rPr lang="en-GB" dirty="0"/>
              <a:t>There are lots of different kinds of neural networks that each excel in different tasks.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neural network structure we covered already is a standard artificial or feed forward neural network.</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We will discuss 3 other kinds of NN, convolutional neural networks (</a:t>
            </a:r>
            <a:r>
              <a:rPr lang="en-GB" dirty="0" err="1"/>
              <a:t>cnn</a:t>
            </a:r>
            <a:r>
              <a:rPr lang="en-GB" dirty="0"/>
              <a:t>), recurrent neural networks(</a:t>
            </a:r>
            <a:r>
              <a:rPr lang="en-GB" dirty="0" err="1"/>
              <a:t>rnn</a:t>
            </a:r>
            <a:r>
              <a:rPr lang="en-GB" dirty="0"/>
              <a:t>) and generative adversarial networks(</a:t>
            </a:r>
            <a:r>
              <a:rPr lang="en-GB" dirty="0" err="1"/>
              <a:t>gan</a:t>
            </a:r>
            <a:r>
              <a:rPr lang="en-GB" dirty="0"/>
              <a:t>).</a:t>
            </a:r>
          </a:p>
        </p:txBody>
      </p:sp>
    </p:spTree>
    <p:extLst>
      <p:ext uri="{BB962C8B-B14F-4D97-AF65-F5344CB8AC3E}">
        <p14:creationId xmlns:p14="http://schemas.microsoft.com/office/powerpoint/2010/main" val="2547710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14</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Convolutional Neural Networks</a:t>
            </a:r>
          </a:p>
        </p:txBody>
      </p:sp>
      <p:sp>
        <p:nvSpPr>
          <p:cNvPr id="9" name="TextBox 8"/>
          <p:cNvSpPr txBox="1"/>
          <p:nvPr/>
        </p:nvSpPr>
        <p:spPr>
          <a:xfrm>
            <a:off x="951345" y="1722177"/>
            <a:ext cx="8294255" cy="3139321"/>
          </a:xfrm>
          <a:prstGeom prst="rect">
            <a:avLst/>
          </a:prstGeom>
          <a:noFill/>
        </p:spPr>
        <p:txBody>
          <a:bodyPr wrap="square" rtlCol="0">
            <a:spAutoFit/>
          </a:bodyPr>
          <a:lstStyle/>
          <a:p>
            <a:pPr marL="285750" indent="-285750">
              <a:buFont typeface="Arial" panose="020B0604020202020204" pitchFamily="34" charset="0"/>
              <a:buChar char="•"/>
            </a:pPr>
            <a:r>
              <a:rPr lang="en-GB" dirty="0"/>
              <a:t>CNNs are a form of neural network that excel at visual recognition tasks.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They are designed in a way the emulates the visual cortex.</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To process an image with a standard neural network it would have to be the size of the total number of pixels.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Instead a CNN takes an area of a picture and correlates it to a smaller number of neurones.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This process is called convolution  </a:t>
            </a:r>
          </a:p>
        </p:txBody>
      </p:sp>
    </p:spTree>
    <p:extLst>
      <p:ext uri="{BB962C8B-B14F-4D97-AF65-F5344CB8AC3E}">
        <p14:creationId xmlns:p14="http://schemas.microsoft.com/office/powerpoint/2010/main" val="1560366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15</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Convolutional Neural Networks</a:t>
            </a:r>
          </a:p>
        </p:txBody>
      </p:sp>
      <p:sp>
        <p:nvSpPr>
          <p:cNvPr id="9" name="TextBox 8"/>
          <p:cNvSpPr txBox="1"/>
          <p:nvPr/>
        </p:nvSpPr>
        <p:spPr>
          <a:xfrm>
            <a:off x="951345" y="1722177"/>
            <a:ext cx="8294255" cy="2862322"/>
          </a:xfrm>
          <a:prstGeom prst="rect">
            <a:avLst/>
          </a:prstGeom>
          <a:noFill/>
        </p:spPr>
        <p:txBody>
          <a:bodyPr wrap="square" rtlCol="0">
            <a:spAutoFit/>
          </a:bodyPr>
          <a:lstStyle/>
          <a:p>
            <a:pPr marL="285750" indent="-285750">
              <a:buFont typeface="Arial" panose="020B0604020202020204" pitchFamily="34" charset="0"/>
              <a:buChar char="•"/>
            </a:pPr>
            <a:r>
              <a:rPr lang="en-GB" dirty="0"/>
              <a:t>CNNs are a form of neural network that excel at visual recognition tasks.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They are designed in a way the emulates the visual cortex.</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To process an image with a standard neural network it would have to be the size of the total number of pixels.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Instead a CNN takes an area of a picture and correlates it to a smaller number of neurones.</a:t>
            </a:r>
          </a:p>
          <a:p>
            <a:pPr marL="285750" indent="-285750">
              <a:buFont typeface="Arial" panose="020B0604020202020204" pitchFamily="34" charset="0"/>
              <a:buChar char="•"/>
            </a:pPr>
            <a:endParaRPr lang="en-GB" dirty="0"/>
          </a:p>
        </p:txBody>
      </p:sp>
      <p:pic>
        <p:nvPicPr>
          <p:cNvPr id="8" name="Picture 7">
            <a:extLst>
              <a:ext uri="{FF2B5EF4-FFF2-40B4-BE49-F238E27FC236}">
                <a16:creationId xmlns:a16="http://schemas.microsoft.com/office/drawing/2014/main" id="{80D159EB-F5EC-46F7-A104-059537D6FC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9175" y="4102104"/>
            <a:ext cx="1981292" cy="1437276"/>
          </a:xfrm>
          <a:prstGeom prst="rect">
            <a:avLst/>
          </a:prstGeom>
        </p:spPr>
      </p:pic>
      <p:sp>
        <p:nvSpPr>
          <p:cNvPr id="3" name="Rectangle 2">
            <a:extLst>
              <a:ext uri="{FF2B5EF4-FFF2-40B4-BE49-F238E27FC236}">
                <a16:creationId xmlns:a16="http://schemas.microsoft.com/office/drawing/2014/main" id="{CB4074AC-3FDB-4ED4-B595-2BFA08DB8E96}"/>
              </a:ext>
            </a:extLst>
          </p:cNvPr>
          <p:cNvSpPr/>
          <p:nvPr/>
        </p:nvSpPr>
        <p:spPr>
          <a:xfrm>
            <a:off x="3727917" y="4541455"/>
            <a:ext cx="506732" cy="4350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Isosceles Triangle 3">
            <a:extLst>
              <a:ext uri="{FF2B5EF4-FFF2-40B4-BE49-F238E27FC236}">
                <a16:creationId xmlns:a16="http://schemas.microsoft.com/office/drawing/2014/main" id="{50C53ABC-4429-40CF-944C-F600932DFE12}"/>
              </a:ext>
            </a:extLst>
          </p:cNvPr>
          <p:cNvSpPr/>
          <p:nvPr/>
        </p:nvSpPr>
        <p:spPr>
          <a:xfrm rot="5589145">
            <a:off x="4606630" y="4164224"/>
            <a:ext cx="504117" cy="1222211"/>
          </a:xfrm>
          <a:prstGeom prst="triangle">
            <a:avLst>
              <a:gd name="adj" fmla="val 558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B9D58094-BAA4-4398-AB58-1D1FF467BD83}"/>
              </a:ext>
            </a:extLst>
          </p:cNvPr>
          <p:cNvSpPr/>
          <p:nvPr/>
        </p:nvSpPr>
        <p:spPr>
          <a:xfrm>
            <a:off x="5482731" y="4385569"/>
            <a:ext cx="1095622" cy="78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FFFE0CBB-7595-4AAA-A718-52852727AB89}"/>
              </a:ext>
            </a:extLst>
          </p:cNvPr>
          <p:cNvSpPr/>
          <p:nvPr/>
        </p:nvSpPr>
        <p:spPr>
          <a:xfrm>
            <a:off x="5558931" y="4461769"/>
            <a:ext cx="1095622" cy="78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29F63DA4-D3B8-4D30-B523-2B838DF4906A}"/>
              </a:ext>
            </a:extLst>
          </p:cNvPr>
          <p:cNvSpPr/>
          <p:nvPr/>
        </p:nvSpPr>
        <p:spPr>
          <a:xfrm>
            <a:off x="5635131" y="4537969"/>
            <a:ext cx="1095622" cy="78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E7B461E7-5A3D-43D6-A749-D902A3414FD0}"/>
              </a:ext>
            </a:extLst>
          </p:cNvPr>
          <p:cNvSpPr/>
          <p:nvPr/>
        </p:nvSpPr>
        <p:spPr>
          <a:xfrm>
            <a:off x="5720732" y="4589698"/>
            <a:ext cx="1095622" cy="78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2971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16</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Convolutional Neural Networks</a:t>
            </a:r>
          </a:p>
        </p:txBody>
      </p:sp>
      <p:sp>
        <p:nvSpPr>
          <p:cNvPr id="9" name="TextBox 8"/>
          <p:cNvSpPr txBox="1"/>
          <p:nvPr/>
        </p:nvSpPr>
        <p:spPr>
          <a:xfrm>
            <a:off x="951345" y="1722177"/>
            <a:ext cx="8294255" cy="923330"/>
          </a:xfrm>
          <a:prstGeom prst="rect">
            <a:avLst/>
          </a:prstGeom>
          <a:noFill/>
        </p:spPr>
        <p:txBody>
          <a:bodyPr wrap="square" rtlCol="0">
            <a:spAutoFit/>
          </a:bodyPr>
          <a:lstStyle/>
          <a:p>
            <a:pPr marL="285750" indent="-285750">
              <a:buFont typeface="Arial" panose="020B0604020202020204" pitchFamily="34" charset="0"/>
              <a:buChar char="•"/>
            </a:pPr>
            <a:r>
              <a:rPr lang="en-GB" dirty="0"/>
              <a:t>CNNs take an area of the image and then turn it into a feature map. It may extract features like % of black pixels etc.</a:t>
            </a:r>
          </a:p>
          <a:p>
            <a:pPr marL="285750" indent="-285750">
              <a:buFont typeface="Arial" panose="020B0604020202020204" pitchFamily="34" charset="0"/>
              <a:buChar char="•"/>
            </a:pPr>
            <a:endParaRPr lang="en-GB" dirty="0"/>
          </a:p>
        </p:txBody>
      </p:sp>
      <p:pic>
        <p:nvPicPr>
          <p:cNvPr id="8" name="Picture 7">
            <a:extLst>
              <a:ext uri="{FF2B5EF4-FFF2-40B4-BE49-F238E27FC236}">
                <a16:creationId xmlns:a16="http://schemas.microsoft.com/office/drawing/2014/main" id="{80D159EB-F5EC-46F7-A104-059537D6FC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9175" y="4102104"/>
            <a:ext cx="1981292" cy="1437276"/>
          </a:xfrm>
          <a:prstGeom prst="rect">
            <a:avLst/>
          </a:prstGeom>
        </p:spPr>
      </p:pic>
      <p:sp>
        <p:nvSpPr>
          <p:cNvPr id="3" name="Rectangle 2">
            <a:extLst>
              <a:ext uri="{FF2B5EF4-FFF2-40B4-BE49-F238E27FC236}">
                <a16:creationId xmlns:a16="http://schemas.microsoft.com/office/drawing/2014/main" id="{CB4074AC-3FDB-4ED4-B595-2BFA08DB8E96}"/>
              </a:ext>
            </a:extLst>
          </p:cNvPr>
          <p:cNvSpPr/>
          <p:nvPr/>
        </p:nvSpPr>
        <p:spPr>
          <a:xfrm>
            <a:off x="3727917" y="4541455"/>
            <a:ext cx="506732" cy="4350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Isosceles Triangle 3">
            <a:extLst>
              <a:ext uri="{FF2B5EF4-FFF2-40B4-BE49-F238E27FC236}">
                <a16:creationId xmlns:a16="http://schemas.microsoft.com/office/drawing/2014/main" id="{50C53ABC-4429-40CF-944C-F600932DFE12}"/>
              </a:ext>
            </a:extLst>
          </p:cNvPr>
          <p:cNvSpPr/>
          <p:nvPr/>
        </p:nvSpPr>
        <p:spPr>
          <a:xfrm rot="5589145">
            <a:off x="4606630" y="4164224"/>
            <a:ext cx="504117" cy="1222211"/>
          </a:xfrm>
          <a:prstGeom prst="triangle">
            <a:avLst>
              <a:gd name="adj" fmla="val 558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B9D58094-BAA4-4398-AB58-1D1FF467BD83}"/>
              </a:ext>
            </a:extLst>
          </p:cNvPr>
          <p:cNvSpPr/>
          <p:nvPr/>
        </p:nvSpPr>
        <p:spPr>
          <a:xfrm>
            <a:off x="5482731" y="4385569"/>
            <a:ext cx="1095622" cy="78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FFFE0CBB-7595-4AAA-A718-52852727AB89}"/>
              </a:ext>
            </a:extLst>
          </p:cNvPr>
          <p:cNvSpPr/>
          <p:nvPr/>
        </p:nvSpPr>
        <p:spPr>
          <a:xfrm>
            <a:off x="5558931" y="4461769"/>
            <a:ext cx="1095622" cy="78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29F63DA4-D3B8-4D30-B523-2B838DF4906A}"/>
              </a:ext>
            </a:extLst>
          </p:cNvPr>
          <p:cNvSpPr/>
          <p:nvPr/>
        </p:nvSpPr>
        <p:spPr>
          <a:xfrm>
            <a:off x="5635131" y="4537969"/>
            <a:ext cx="1095622" cy="78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E7B461E7-5A3D-43D6-A749-D902A3414FD0}"/>
              </a:ext>
            </a:extLst>
          </p:cNvPr>
          <p:cNvSpPr/>
          <p:nvPr/>
        </p:nvSpPr>
        <p:spPr>
          <a:xfrm>
            <a:off x="5720732" y="4589698"/>
            <a:ext cx="1095622" cy="78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55416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17</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Convolutional Neural Networks</a:t>
            </a:r>
          </a:p>
        </p:txBody>
      </p:sp>
      <p:sp>
        <p:nvSpPr>
          <p:cNvPr id="9" name="TextBox 8"/>
          <p:cNvSpPr txBox="1"/>
          <p:nvPr/>
        </p:nvSpPr>
        <p:spPr>
          <a:xfrm>
            <a:off x="951345" y="1722177"/>
            <a:ext cx="8294255" cy="1477328"/>
          </a:xfrm>
          <a:prstGeom prst="rect">
            <a:avLst/>
          </a:prstGeom>
          <a:noFill/>
        </p:spPr>
        <p:txBody>
          <a:bodyPr wrap="square" rtlCol="0">
            <a:spAutoFit/>
          </a:bodyPr>
          <a:lstStyle/>
          <a:p>
            <a:pPr marL="285750" indent="-285750">
              <a:buFont typeface="Arial" panose="020B0604020202020204" pitchFamily="34" charset="0"/>
              <a:buChar char="•"/>
            </a:pPr>
            <a:r>
              <a:rPr lang="en-GB" dirty="0"/>
              <a:t>CNNs take an area of the image and then turn it into a feature map. It may extract features like % of black pixels etc.</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It then pools these together and sub samples within them.</a:t>
            </a:r>
          </a:p>
          <a:p>
            <a:pPr marL="285750" indent="-285750">
              <a:buFont typeface="Arial" panose="020B0604020202020204" pitchFamily="34" charset="0"/>
              <a:buChar char="•"/>
            </a:pPr>
            <a:endParaRPr lang="en-GB" dirty="0"/>
          </a:p>
        </p:txBody>
      </p:sp>
      <p:pic>
        <p:nvPicPr>
          <p:cNvPr id="8" name="Picture 7">
            <a:extLst>
              <a:ext uri="{FF2B5EF4-FFF2-40B4-BE49-F238E27FC236}">
                <a16:creationId xmlns:a16="http://schemas.microsoft.com/office/drawing/2014/main" id="{80D159EB-F5EC-46F7-A104-059537D6FC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9175" y="4102104"/>
            <a:ext cx="1981292" cy="1437276"/>
          </a:xfrm>
          <a:prstGeom prst="rect">
            <a:avLst/>
          </a:prstGeom>
        </p:spPr>
      </p:pic>
      <p:sp>
        <p:nvSpPr>
          <p:cNvPr id="3" name="Rectangle 2">
            <a:extLst>
              <a:ext uri="{FF2B5EF4-FFF2-40B4-BE49-F238E27FC236}">
                <a16:creationId xmlns:a16="http://schemas.microsoft.com/office/drawing/2014/main" id="{CB4074AC-3FDB-4ED4-B595-2BFA08DB8E96}"/>
              </a:ext>
            </a:extLst>
          </p:cNvPr>
          <p:cNvSpPr/>
          <p:nvPr/>
        </p:nvSpPr>
        <p:spPr>
          <a:xfrm>
            <a:off x="3727917" y="4541455"/>
            <a:ext cx="506732" cy="4350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Isosceles Triangle 3">
            <a:extLst>
              <a:ext uri="{FF2B5EF4-FFF2-40B4-BE49-F238E27FC236}">
                <a16:creationId xmlns:a16="http://schemas.microsoft.com/office/drawing/2014/main" id="{50C53ABC-4429-40CF-944C-F600932DFE12}"/>
              </a:ext>
            </a:extLst>
          </p:cNvPr>
          <p:cNvSpPr/>
          <p:nvPr/>
        </p:nvSpPr>
        <p:spPr>
          <a:xfrm rot="5589145">
            <a:off x="4606630" y="4164224"/>
            <a:ext cx="504117" cy="1222211"/>
          </a:xfrm>
          <a:prstGeom prst="triangle">
            <a:avLst>
              <a:gd name="adj" fmla="val 558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B9D58094-BAA4-4398-AB58-1D1FF467BD83}"/>
              </a:ext>
            </a:extLst>
          </p:cNvPr>
          <p:cNvSpPr/>
          <p:nvPr/>
        </p:nvSpPr>
        <p:spPr>
          <a:xfrm>
            <a:off x="5482731" y="4385569"/>
            <a:ext cx="1095622" cy="78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FFFE0CBB-7595-4AAA-A718-52852727AB89}"/>
              </a:ext>
            </a:extLst>
          </p:cNvPr>
          <p:cNvSpPr/>
          <p:nvPr/>
        </p:nvSpPr>
        <p:spPr>
          <a:xfrm>
            <a:off x="5558931" y="4461769"/>
            <a:ext cx="1095622" cy="78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29F63DA4-D3B8-4D30-B523-2B838DF4906A}"/>
              </a:ext>
            </a:extLst>
          </p:cNvPr>
          <p:cNvSpPr/>
          <p:nvPr/>
        </p:nvSpPr>
        <p:spPr>
          <a:xfrm>
            <a:off x="5635131" y="4537969"/>
            <a:ext cx="1095622" cy="78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E7B461E7-5A3D-43D6-A749-D902A3414FD0}"/>
              </a:ext>
            </a:extLst>
          </p:cNvPr>
          <p:cNvSpPr/>
          <p:nvPr/>
        </p:nvSpPr>
        <p:spPr>
          <a:xfrm>
            <a:off x="5720732" y="4589698"/>
            <a:ext cx="1095622" cy="78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D9A97C24-4F75-4EBC-A0EC-8F81FE15B774}"/>
              </a:ext>
            </a:extLst>
          </p:cNvPr>
          <p:cNvSpPr/>
          <p:nvPr/>
        </p:nvSpPr>
        <p:spPr>
          <a:xfrm>
            <a:off x="6462025" y="4694808"/>
            <a:ext cx="268728" cy="2816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Isosceles Triangle 16">
            <a:extLst>
              <a:ext uri="{FF2B5EF4-FFF2-40B4-BE49-F238E27FC236}">
                <a16:creationId xmlns:a16="http://schemas.microsoft.com/office/drawing/2014/main" id="{98516ABC-B6C1-4CB2-A288-41B825E310E8}"/>
              </a:ext>
            </a:extLst>
          </p:cNvPr>
          <p:cNvSpPr/>
          <p:nvPr/>
        </p:nvSpPr>
        <p:spPr>
          <a:xfrm rot="5589145">
            <a:off x="7211977" y="4262679"/>
            <a:ext cx="281951" cy="1230757"/>
          </a:xfrm>
          <a:prstGeom prst="triangle">
            <a:avLst>
              <a:gd name="adj" fmla="val 558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72508E8E-E6EF-4180-8F51-C93B8DF1C349}"/>
              </a:ext>
            </a:extLst>
          </p:cNvPr>
          <p:cNvSpPr/>
          <p:nvPr/>
        </p:nvSpPr>
        <p:spPr>
          <a:xfrm>
            <a:off x="7603017" y="4523926"/>
            <a:ext cx="564681" cy="496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DBE824CB-5481-4542-926E-02C9E3371D40}"/>
              </a:ext>
            </a:extLst>
          </p:cNvPr>
          <p:cNvSpPr/>
          <p:nvPr/>
        </p:nvSpPr>
        <p:spPr>
          <a:xfrm>
            <a:off x="7679217" y="4600126"/>
            <a:ext cx="564681" cy="496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BD601361-CAFD-4FB0-ADDB-92851D88EA2E}"/>
              </a:ext>
            </a:extLst>
          </p:cNvPr>
          <p:cNvSpPr/>
          <p:nvPr/>
        </p:nvSpPr>
        <p:spPr>
          <a:xfrm>
            <a:off x="7755417" y="4676326"/>
            <a:ext cx="564681" cy="496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FE5F4601-EAA1-49A2-B2D8-D92B65479DE6}"/>
              </a:ext>
            </a:extLst>
          </p:cNvPr>
          <p:cNvSpPr/>
          <p:nvPr/>
        </p:nvSpPr>
        <p:spPr>
          <a:xfrm>
            <a:off x="7841018" y="4728055"/>
            <a:ext cx="564681" cy="496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5660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18</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Convolutional Neural Networks</a:t>
            </a:r>
          </a:p>
        </p:txBody>
      </p:sp>
      <p:sp>
        <p:nvSpPr>
          <p:cNvPr id="9" name="TextBox 8"/>
          <p:cNvSpPr txBox="1"/>
          <p:nvPr/>
        </p:nvSpPr>
        <p:spPr>
          <a:xfrm>
            <a:off x="951345" y="1722177"/>
            <a:ext cx="8294255" cy="2308324"/>
          </a:xfrm>
          <a:prstGeom prst="rect">
            <a:avLst/>
          </a:prstGeom>
          <a:noFill/>
        </p:spPr>
        <p:txBody>
          <a:bodyPr wrap="square" rtlCol="0">
            <a:spAutoFit/>
          </a:bodyPr>
          <a:lstStyle/>
          <a:p>
            <a:pPr marL="285750" indent="-285750">
              <a:buFont typeface="Arial" panose="020B0604020202020204" pitchFamily="34" charset="0"/>
              <a:buChar char="•"/>
            </a:pPr>
            <a:r>
              <a:rPr lang="en-GB" dirty="0"/>
              <a:t>CNNs take an area of the image and then turn it into a feature map. It may extract features like % of black pixels etc.</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It then pools these together and sub samples within them.</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It repeats this process until it flattens them out into a standard feed forward neural network</a:t>
            </a:r>
          </a:p>
          <a:p>
            <a:pPr marL="285750" indent="-285750">
              <a:buFont typeface="Arial" panose="020B0604020202020204" pitchFamily="34" charset="0"/>
              <a:buChar char="•"/>
            </a:pPr>
            <a:endParaRPr lang="en-GB" dirty="0"/>
          </a:p>
        </p:txBody>
      </p:sp>
      <p:pic>
        <p:nvPicPr>
          <p:cNvPr id="8" name="Picture 7">
            <a:extLst>
              <a:ext uri="{FF2B5EF4-FFF2-40B4-BE49-F238E27FC236}">
                <a16:creationId xmlns:a16="http://schemas.microsoft.com/office/drawing/2014/main" id="{80D159EB-F5EC-46F7-A104-059537D6FC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9175" y="4102104"/>
            <a:ext cx="1981292" cy="1437276"/>
          </a:xfrm>
          <a:prstGeom prst="rect">
            <a:avLst/>
          </a:prstGeom>
        </p:spPr>
      </p:pic>
      <p:sp>
        <p:nvSpPr>
          <p:cNvPr id="3" name="Rectangle 2">
            <a:extLst>
              <a:ext uri="{FF2B5EF4-FFF2-40B4-BE49-F238E27FC236}">
                <a16:creationId xmlns:a16="http://schemas.microsoft.com/office/drawing/2014/main" id="{CB4074AC-3FDB-4ED4-B595-2BFA08DB8E96}"/>
              </a:ext>
            </a:extLst>
          </p:cNvPr>
          <p:cNvSpPr/>
          <p:nvPr/>
        </p:nvSpPr>
        <p:spPr>
          <a:xfrm>
            <a:off x="3727917" y="4541455"/>
            <a:ext cx="506732" cy="4350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Isosceles Triangle 3">
            <a:extLst>
              <a:ext uri="{FF2B5EF4-FFF2-40B4-BE49-F238E27FC236}">
                <a16:creationId xmlns:a16="http://schemas.microsoft.com/office/drawing/2014/main" id="{50C53ABC-4429-40CF-944C-F600932DFE12}"/>
              </a:ext>
            </a:extLst>
          </p:cNvPr>
          <p:cNvSpPr/>
          <p:nvPr/>
        </p:nvSpPr>
        <p:spPr>
          <a:xfrm rot="5589145">
            <a:off x="4606630" y="4164224"/>
            <a:ext cx="504117" cy="1222211"/>
          </a:xfrm>
          <a:prstGeom prst="triangle">
            <a:avLst>
              <a:gd name="adj" fmla="val 558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B9D58094-BAA4-4398-AB58-1D1FF467BD83}"/>
              </a:ext>
            </a:extLst>
          </p:cNvPr>
          <p:cNvSpPr/>
          <p:nvPr/>
        </p:nvSpPr>
        <p:spPr>
          <a:xfrm>
            <a:off x="5482731" y="4385569"/>
            <a:ext cx="1095622" cy="78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FFFE0CBB-7595-4AAA-A718-52852727AB89}"/>
              </a:ext>
            </a:extLst>
          </p:cNvPr>
          <p:cNvSpPr/>
          <p:nvPr/>
        </p:nvSpPr>
        <p:spPr>
          <a:xfrm>
            <a:off x="5558931" y="4461769"/>
            <a:ext cx="1095622" cy="78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29F63DA4-D3B8-4D30-B523-2B838DF4906A}"/>
              </a:ext>
            </a:extLst>
          </p:cNvPr>
          <p:cNvSpPr/>
          <p:nvPr/>
        </p:nvSpPr>
        <p:spPr>
          <a:xfrm>
            <a:off x="5635131" y="4537969"/>
            <a:ext cx="1095622" cy="78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E7B461E7-5A3D-43D6-A749-D902A3414FD0}"/>
              </a:ext>
            </a:extLst>
          </p:cNvPr>
          <p:cNvSpPr/>
          <p:nvPr/>
        </p:nvSpPr>
        <p:spPr>
          <a:xfrm>
            <a:off x="5720732" y="4589698"/>
            <a:ext cx="1095622" cy="781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D9A97C24-4F75-4EBC-A0EC-8F81FE15B774}"/>
              </a:ext>
            </a:extLst>
          </p:cNvPr>
          <p:cNvSpPr/>
          <p:nvPr/>
        </p:nvSpPr>
        <p:spPr>
          <a:xfrm>
            <a:off x="6462025" y="4694808"/>
            <a:ext cx="268728" cy="28165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Isosceles Triangle 16">
            <a:extLst>
              <a:ext uri="{FF2B5EF4-FFF2-40B4-BE49-F238E27FC236}">
                <a16:creationId xmlns:a16="http://schemas.microsoft.com/office/drawing/2014/main" id="{98516ABC-B6C1-4CB2-A288-41B825E310E8}"/>
              </a:ext>
            </a:extLst>
          </p:cNvPr>
          <p:cNvSpPr/>
          <p:nvPr/>
        </p:nvSpPr>
        <p:spPr>
          <a:xfrm rot="5589145">
            <a:off x="7211977" y="4262679"/>
            <a:ext cx="281951" cy="1230757"/>
          </a:xfrm>
          <a:prstGeom prst="triangle">
            <a:avLst>
              <a:gd name="adj" fmla="val 558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72508E8E-E6EF-4180-8F51-C93B8DF1C349}"/>
              </a:ext>
            </a:extLst>
          </p:cNvPr>
          <p:cNvSpPr/>
          <p:nvPr/>
        </p:nvSpPr>
        <p:spPr>
          <a:xfrm>
            <a:off x="7603017" y="4523926"/>
            <a:ext cx="564681" cy="496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DBE824CB-5481-4542-926E-02C9E3371D40}"/>
              </a:ext>
            </a:extLst>
          </p:cNvPr>
          <p:cNvSpPr/>
          <p:nvPr/>
        </p:nvSpPr>
        <p:spPr>
          <a:xfrm>
            <a:off x="7679217" y="4600126"/>
            <a:ext cx="564681" cy="496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BD601361-CAFD-4FB0-ADDB-92851D88EA2E}"/>
              </a:ext>
            </a:extLst>
          </p:cNvPr>
          <p:cNvSpPr/>
          <p:nvPr/>
        </p:nvSpPr>
        <p:spPr>
          <a:xfrm>
            <a:off x="7755417" y="4676326"/>
            <a:ext cx="564681" cy="496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FE5F4601-EAA1-49A2-B2D8-D92B65479DE6}"/>
              </a:ext>
            </a:extLst>
          </p:cNvPr>
          <p:cNvSpPr/>
          <p:nvPr/>
        </p:nvSpPr>
        <p:spPr>
          <a:xfrm>
            <a:off x="7841018" y="4728055"/>
            <a:ext cx="564681" cy="496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21">
            <a:extLst>
              <a:ext uri="{FF2B5EF4-FFF2-40B4-BE49-F238E27FC236}">
                <a16:creationId xmlns:a16="http://schemas.microsoft.com/office/drawing/2014/main" id="{F20F2819-C790-4223-A26A-DF571C0ACC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10150" y="4613259"/>
            <a:ext cx="1324703" cy="708499"/>
          </a:xfrm>
          <a:prstGeom prst="rect">
            <a:avLst/>
          </a:prstGeom>
        </p:spPr>
      </p:pic>
      <p:sp>
        <p:nvSpPr>
          <p:cNvPr id="23" name="Rectangle 22">
            <a:extLst>
              <a:ext uri="{FF2B5EF4-FFF2-40B4-BE49-F238E27FC236}">
                <a16:creationId xmlns:a16="http://schemas.microsoft.com/office/drawing/2014/main" id="{9EC39234-85A7-4EA4-8F2E-77D99F139DD0}"/>
              </a:ext>
            </a:extLst>
          </p:cNvPr>
          <p:cNvSpPr/>
          <p:nvPr/>
        </p:nvSpPr>
        <p:spPr>
          <a:xfrm>
            <a:off x="8847417" y="4594517"/>
            <a:ext cx="223179" cy="230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27E3A0E6-D6FD-4698-B0EB-86C8BFA58182}"/>
              </a:ext>
            </a:extLst>
          </p:cNvPr>
          <p:cNvSpPr/>
          <p:nvPr/>
        </p:nvSpPr>
        <p:spPr>
          <a:xfrm>
            <a:off x="8860361" y="4843787"/>
            <a:ext cx="223179" cy="230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66E10A18-9443-4BE0-AAEA-08C54889A5A4}"/>
              </a:ext>
            </a:extLst>
          </p:cNvPr>
          <p:cNvSpPr/>
          <p:nvPr/>
        </p:nvSpPr>
        <p:spPr>
          <a:xfrm>
            <a:off x="8860360" y="5093057"/>
            <a:ext cx="223179" cy="230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9AB0059E-6B10-43EB-9CEA-6523C77DB8C2}"/>
              </a:ext>
            </a:extLst>
          </p:cNvPr>
          <p:cNvSpPr/>
          <p:nvPr/>
        </p:nvSpPr>
        <p:spPr>
          <a:xfrm>
            <a:off x="8042349" y="4896930"/>
            <a:ext cx="152404" cy="1524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Isosceles Triangle 26">
            <a:extLst>
              <a:ext uri="{FF2B5EF4-FFF2-40B4-BE49-F238E27FC236}">
                <a16:creationId xmlns:a16="http://schemas.microsoft.com/office/drawing/2014/main" id="{F192740C-DEBD-4BF5-8611-3B55C8FF51EA}"/>
              </a:ext>
            </a:extLst>
          </p:cNvPr>
          <p:cNvSpPr/>
          <p:nvPr/>
        </p:nvSpPr>
        <p:spPr>
          <a:xfrm rot="5589145">
            <a:off x="8491404" y="4645482"/>
            <a:ext cx="140072" cy="680389"/>
          </a:xfrm>
          <a:prstGeom prst="triangle">
            <a:avLst>
              <a:gd name="adj" fmla="val 558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173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19</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Recurrent Neural Networks</a:t>
            </a:r>
          </a:p>
        </p:txBody>
      </p:sp>
      <p:sp>
        <p:nvSpPr>
          <p:cNvPr id="9" name="TextBox 8"/>
          <p:cNvSpPr txBox="1"/>
          <p:nvPr/>
        </p:nvSpPr>
        <p:spPr>
          <a:xfrm>
            <a:off x="951345" y="1722177"/>
            <a:ext cx="8294255" cy="1477328"/>
          </a:xfrm>
          <a:prstGeom prst="rect">
            <a:avLst/>
          </a:prstGeom>
          <a:noFill/>
        </p:spPr>
        <p:txBody>
          <a:bodyPr wrap="square" rtlCol="0">
            <a:spAutoFit/>
          </a:bodyPr>
          <a:lstStyle/>
          <a:p>
            <a:pPr marL="285750" indent="-285750">
              <a:buFont typeface="Arial" panose="020B0604020202020204" pitchFamily="34" charset="0"/>
              <a:buChar char="•"/>
            </a:pPr>
            <a:r>
              <a:rPr lang="en-GB" dirty="0"/>
              <a:t>RNNs are neural networks that excel at time series data.</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They allow for the allow for information to be maintained between each input data.</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err="1"/>
              <a:t>i.e</a:t>
            </a:r>
            <a:r>
              <a:rPr lang="en-GB" dirty="0"/>
              <a:t> the value of the previous input can effect the classification of the current input.</a:t>
            </a:r>
          </a:p>
        </p:txBody>
      </p:sp>
      <p:pic>
        <p:nvPicPr>
          <p:cNvPr id="4" name="Picture 3">
            <a:extLst>
              <a:ext uri="{FF2B5EF4-FFF2-40B4-BE49-F238E27FC236}">
                <a16:creationId xmlns:a16="http://schemas.microsoft.com/office/drawing/2014/main" id="{BB3E5D49-9D97-4C4A-875D-261B13279C4F}"/>
              </a:ext>
            </a:extLst>
          </p:cNvPr>
          <p:cNvPicPr>
            <a:picLocks noChangeAspect="1"/>
          </p:cNvPicPr>
          <p:nvPr/>
        </p:nvPicPr>
        <p:blipFill rotWithShape="1">
          <a:blip r:embed="rId4">
            <a:extLst>
              <a:ext uri="{28A0092B-C50C-407E-A947-70E740481C1C}">
                <a14:useLocalDpi xmlns:a14="http://schemas.microsoft.com/office/drawing/2010/main" val="0"/>
              </a:ext>
            </a:extLst>
          </a:blip>
          <a:srcRect r="72997"/>
          <a:stretch/>
        </p:blipFill>
        <p:spPr>
          <a:xfrm>
            <a:off x="4551285" y="3429000"/>
            <a:ext cx="1544715" cy="2325037"/>
          </a:xfrm>
          <a:prstGeom prst="rect">
            <a:avLst/>
          </a:prstGeom>
        </p:spPr>
      </p:pic>
      <p:sp>
        <p:nvSpPr>
          <p:cNvPr id="10" name="TextBox 9">
            <a:extLst>
              <a:ext uri="{FF2B5EF4-FFF2-40B4-BE49-F238E27FC236}">
                <a16:creationId xmlns:a16="http://schemas.microsoft.com/office/drawing/2014/main" id="{C03B136F-3E59-48AC-86D8-E08331B958D4}"/>
              </a:ext>
            </a:extLst>
          </p:cNvPr>
          <p:cNvSpPr txBox="1"/>
          <p:nvPr/>
        </p:nvSpPr>
        <p:spPr>
          <a:xfrm>
            <a:off x="5746914" y="4057095"/>
            <a:ext cx="2505599" cy="369332"/>
          </a:xfrm>
          <a:prstGeom prst="rect">
            <a:avLst/>
          </a:prstGeom>
          <a:noFill/>
        </p:spPr>
        <p:txBody>
          <a:bodyPr wrap="square" rtlCol="0">
            <a:spAutoFit/>
          </a:bodyPr>
          <a:lstStyle/>
          <a:p>
            <a:r>
              <a:rPr lang="en-GB" dirty="0"/>
              <a:t>Maintained information</a:t>
            </a:r>
          </a:p>
        </p:txBody>
      </p:sp>
      <p:cxnSp>
        <p:nvCxnSpPr>
          <p:cNvPr id="11" name="Straight Arrow Connector 10">
            <a:extLst>
              <a:ext uri="{FF2B5EF4-FFF2-40B4-BE49-F238E27FC236}">
                <a16:creationId xmlns:a16="http://schemas.microsoft.com/office/drawing/2014/main" id="{B0C11519-A7D8-4892-A286-CE23517E7CBE}"/>
              </a:ext>
            </a:extLst>
          </p:cNvPr>
          <p:cNvCxnSpPr/>
          <p:nvPr/>
        </p:nvCxnSpPr>
        <p:spPr>
          <a:xfrm flipH="1">
            <a:off x="5717219" y="4353616"/>
            <a:ext cx="1091954" cy="2379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4158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2</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Neural Networks</a:t>
            </a:r>
          </a:p>
        </p:txBody>
      </p:sp>
      <p:sp>
        <p:nvSpPr>
          <p:cNvPr id="9" name="TextBox 8"/>
          <p:cNvSpPr txBox="1"/>
          <p:nvPr/>
        </p:nvSpPr>
        <p:spPr>
          <a:xfrm>
            <a:off x="951345" y="1722177"/>
            <a:ext cx="8294255" cy="2308324"/>
          </a:xfrm>
          <a:prstGeom prst="rect">
            <a:avLst/>
          </a:prstGeom>
          <a:noFill/>
        </p:spPr>
        <p:txBody>
          <a:bodyPr wrap="square" rtlCol="0">
            <a:spAutoFit/>
          </a:bodyPr>
          <a:lstStyle/>
          <a:p>
            <a:pPr marL="285750" indent="-285750">
              <a:buFont typeface="Arial" panose="020B0604020202020204" pitchFamily="34" charset="0"/>
              <a:buChar char="•"/>
            </a:pPr>
            <a:r>
              <a:rPr lang="en-GB" dirty="0"/>
              <a:t>A neural network is very much exactly what it says on the tin.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It is an attempt to mimic the way that brains work:</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Your brain is just a huge interconnected group of neurons.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You see something – your brain processes the image and then a thought arrives that tells you what it is. </a:t>
            </a:r>
          </a:p>
        </p:txBody>
      </p:sp>
    </p:spTree>
    <p:extLst>
      <p:ext uri="{BB962C8B-B14F-4D97-AF65-F5344CB8AC3E}">
        <p14:creationId xmlns:p14="http://schemas.microsoft.com/office/powerpoint/2010/main" val="202869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20</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Recurrent Neural Networks</a:t>
            </a:r>
          </a:p>
        </p:txBody>
      </p:sp>
      <p:sp>
        <p:nvSpPr>
          <p:cNvPr id="9" name="TextBox 8"/>
          <p:cNvSpPr txBox="1"/>
          <p:nvPr/>
        </p:nvSpPr>
        <p:spPr>
          <a:xfrm>
            <a:off x="951345" y="1722177"/>
            <a:ext cx="8294255" cy="2031325"/>
          </a:xfrm>
          <a:prstGeom prst="rect">
            <a:avLst/>
          </a:prstGeom>
          <a:noFill/>
        </p:spPr>
        <p:txBody>
          <a:bodyPr wrap="square" rtlCol="0">
            <a:spAutoFit/>
          </a:bodyPr>
          <a:lstStyle/>
          <a:p>
            <a:pPr marL="285750" indent="-285750">
              <a:buFont typeface="Arial" panose="020B0604020202020204" pitchFamily="34" charset="0"/>
              <a:buChar char="•"/>
            </a:pPr>
            <a:r>
              <a:rPr lang="en-GB" dirty="0"/>
              <a:t>RNNs are neural networks that excel at time series data.</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They allow for the allow for information to be maintained between each input data.</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err="1"/>
              <a:t>i.e</a:t>
            </a:r>
            <a:r>
              <a:rPr lang="en-GB" dirty="0"/>
              <a:t> the value of the previous input can effect the classification of the current input.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When unwrapped across the time series it shows how this works.</a:t>
            </a:r>
          </a:p>
        </p:txBody>
      </p:sp>
      <p:pic>
        <p:nvPicPr>
          <p:cNvPr id="4" name="Picture 3">
            <a:extLst>
              <a:ext uri="{FF2B5EF4-FFF2-40B4-BE49-F238E27FC236}">
                <a16:creationId xmlns:a16="http://schemas.microsoft.com/office/drawing/2014/main" id="{BB3E5D49-9D97-4C4A-875D-261B13279C4F}"/>
              </a:ext>
            </a:extLst>
          </p:cNvPr>
          <p:cNvPicPr>
            <a:picLocks noChangeAspect="1"/>
          </p:cNvPicPr>
          <p:nvPr/>
        </p:nvPicPr>
        <p:blipFill rotWithShape="1">
          <a:blip r:embed="rId4">
            <a:extLst>
              <a:ext uri="{28A0092B-C50C-407E-A947-70E740481C1C}">
                <a14:useLocalDpi xmlns:a14="http://schemas.microsoft.com/office/drawing/2010/main" val="0"/>
              </a:ext>
            </a:extLst>
          </a:blip>
          <a:srcRect t="23251" r="986" b="13365"/>
          <a:stretch/>
        </p:blipFill>
        <p:spPr>
          <a:xfrm>
            <a:off x="2528974" y="4092606"/>
            <a:ext cx="5664133" cy="1473693"/>
          </a:xfrm>
          <a:prstGeom prst="rect">
            <a:avLst/>
          </a:prstGeom>
        </p:spPr>
      </p:pic>
      <p:sp>
        <p:nvSpPr>
          <p:cNvPr id="3" name="TextBox 2">
            <a:extLst>
              <a:ext uri="{FF2B5EF4-FFF2-40B4-BE49-F238E27FC236}">
                <a16:creationId xmlns:a16="http://schemas.microsoft.com/office/drawing/2014/main" id="{003E208B-A576-4C94-A120-08F62DEA3CA0}"/>
              </a:ext>
            </a:extLst>
          </p:cNvPr>
          <p:cNvSpPr txBox="1"/>
          <p:nvPr/>
        </p:nvSpPr>
        <p:spPr>
          <a:xfrm>
            <a:off x="5119958" y="3620413"/>
            <a:ext cx="2505599" cy="369332"/>
          </a:xfrm>
          <a:prstGeom prst="rect">
            <a:avLst/>
          </a:prstGeom>
          <a:noFill/>
        </p:spPr>
        <p:txBody>
          <a:bodyPr wrap="square" rtlCol="0">
            <a:spAutoFit/>
          </a:bodyPr>
          <a:lstStyle/>
          <a:p>
            <a:r>
              <a:rPr lang="en-GB" dirty="0"/>
              <a:t>Maintained information</a:t>
            </a:r>
          </a:p>
        </p:txBody>
      </p:sp>
      <p:cxnSp>
        <p:nvCxnSpPr>
          <p:cNvPr id="10" name="Straight Arrow Connector 9">
            <a:extLst>
              <a:ext uri="{FF2B5EF4-FFF2-40B4-BE49-F238E27FC236}">
                <a16:creationId xmlns:a16="http://schemas.microsoft.com/office/drawing/2014/main" id="{8F8668DF-9E98-45F3-A621-1F0CBD59987E}"/>
              </a:ext>
            </a:extLst>
          </p:cNvPr>
          <p:cNvCxnSpPr>
            <a:cxnSpLocks/>
          </p:cNvCxnSpPr>
          <p:nvPr/>
        </p:nvCxnSpPr>
        <p:spPr>
          <a:xfrm flipH="1">
            <a:off x="5280803" y="3922225"/>
            <a:ext cx="232230" cy="893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C6FC263-1BA1-4692-AA2A-0385729D356F}"/>
              </a:ext>
            </a:extLst>
          </p:cNvPr>
          <p:cNvCxnSpPr>
            <a:cxnSpLocks/>
          </p:cNvCxnSpPr>
          <p:nvPr/>
        </p:nvCxnSpPr>
        <p:spPr>
          <a:xfrm flipH="1">
            <a:off x="6057379" y="3989745"/>
            <a:ext cx="38621" cy="8397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9E4C261-1BC9-41C1-98A4-438290A3C8D6}"/>
              </a:ext>
            </a:extLst>
          </p:cNvPr>
          <p:cNvCxnSpPr>
            <a:cxnSpLocks/>
          </p:cNvCxnSpPr>
          <p:nvPr/>
        </p:nvCxnSpPr>
        <p:spPr>
          <a:xfrm>
            <a:off x="7028438" y="3989745"/>
            <a:ext cx="0" cy="893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634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21</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Recurrent Neural Networks</a:t>
            </a:r>
          </a:p>
        </p:txBody>
      </p:sp>
      <p:sp>
        <p:nvSpPr>
          <p:cNvPr id="9" name="TextBox 8"/>
          <p:cNvSpPr txBox="1"/>
          <p:nvPr/>
        </p:nvSpPr>
        <p:spPr>
          <a:xfrm>
            <a:off x="951345" y="1722177"/>
            <a:ext cx="8294255" cy="2308324"/>
          </a:xfrm>
          <a:prstGeom prst="rect">
            <a:avLst/>
          </a:prstGeom>
          <a:noFill/>
        </p:spPr>
        <p:txBody>
          <a:bodyPr wrap="square" rtlCol="0">
            <a:spAutoFit/>
          </a:bodyPr>
          <a:lstStyle/>
          <a:p>
            <a:pPr marL="285750" indent="-285750">
              <a:buFont typeface="Arial" panose="020B0604020202020204" pitchFamily="34" charset="0"/>
              <a:buChar char="•"/>
            </a:pPr>
            <a:r>
              <a:rPr lang="en-GB" dirty="0"/>
              <a:t>The maintained information is given it’s own weights and biases that allow it to learn.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This means it can learn to recognise patterns within a time series that frequently occur together.</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If an animal is performing a specific behaviour at one time step it is likely to be performing it at the next.</a:t>
            </a:r>
          </a:p>
        </p:txBody>
      </p:sp>
      <p:pic>
        <p:nvPicPr>
          <p:cNvPr id="4" name="Picture 3">
            <a:extLst>
              <a:ext uri="{FF2B5EF4-FFF2-40B4-BE49-F238E27FC236}">
                <a16:creationId xmlns:a16="http://schemas.microsoft.com/office/drawing/2014/main" id="{BB3E5D49-9D97-4C4A-875D-261B13279C4F}"/>
              </a:ext>
            </a:extLst>
          </p:cNvPr>
          <p:cNvPicPr>
            <a:picLocks noChangeAspect="1"/>
          </p:cNvPicPr>
          <p:nvPr/>
        </p:nvPicPr>
        <p:blipFill rotWithShape="1">
          <a:blip r:embed="rId4">
            <a:extLst>
              <a:ext uri="{28A0092B-C50C-407E-A947-70E740481C1C}">
                <a14:useLocalDpi xmlns:a14="http://schemas.microsoft.com/office/drawing/2010/main" val="0"/>
              </a:ext>
            </a:extLst>
          </a:blip>
          <a:srcRect t="23251" r="986" b="13365"/>
          <a:stretch/>
        </p:blipFill>
        <p:spPr>
          <a:xfrm>
            <a:off x="2528974" y="4092606"/>
            <a:ext cx="5664133" cy="1473693"/>
          </a:xfrm>
          <a:prstGeom prst="rect">
            <a:avLst/>
          </a:prstGeom>
        </p:spPr>
      </p:pic>
      <p:sp>
        <p:nvSpPr>
          <p:cNvPr id="3" name="TextBox 2">
            <a:extLst>
              <a:ext uri="{FF2B5EF4-FFF2-40B4-BE49-F238E27FC236}">
                <a16:creationId xmlns:a16="http://schemas.microsoft.com/office/drawing/2014/main" id="{003E208B-A576-4C94-A120-08F62DEA3CA0}"/>
              </a:ext>
            </a:extLst>
          </p:cNvPr>
          <p:cNvSpPr txBox="1"/>
          <p:nvPr/>
        </p:nvSpPr>
        <p:spPr>
          <a:xfrm>
            <a:off x="5119958" y="3620413"/>
            <a:ext cx="2505599" cy="369332"/>
          </a:xfrm>
          <a:prstGeom prst="rect">
            <a:avLst/>
          </a:prstGeom>
          <a:noFill/>
        </p:spPr>
        <p:txBody>
          <a:bodyPr wrap="square" rtlCol="0">
            <a:spAutoFit/>
          </a:bodyPr>
          <a:lstStyle/>
          <a:p>
            <a:r>
              <a:rPr lang="en-GB" dirty="0"/>
              <a:t>Maintained information</a:t>
            </a:r>
          </a:p>
        </p:txBody>
      </p:sp>
      <p:cxnSp>
        <p:nvCxnSpPr>
          <p:cNvPr id="10" name="Straight Arrow Connector 9">
            <a:extLst>
              <a:ext uri="{FF2B5EF4-FFF2-40B4-BE49-F238E27FC236}">
                <a16:creationId xmlns:a16="http://schemas.microsoft.com/office/drawing/2014/main" id="{8F8668DF-9E98-45F3-A621-1F0CBD59987E}"/>
              </a:ext>
            </a:extLst>
          </p:cNvPr>
          <p:cNvCxnSpPr>
            <a:cxnSpLocks/>
          </p:cNvCxnSpPr>
          <p:nvPr/>
        </p:nvCxnSpPr>
        <p:spPr>
          <a:xfrm flipH="1">
            <a:off x="5280803" y="3922225"/>
            <a:ext cx="232230" cy="893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C6FC263-1BA1-4692-AA2A-0385729D356F}"/>
              </a:ext>
            </a:extLst>
          </p:cNvPr>
          <p:cNvCxnSpPr>
            <a:cxnSpLocks/>
          </p:cNvCxnSpPr>
          <p:nvPr/>
        </p:nvCxnSpPr>
        <p:spPr>
          <a:xfrm flipH="1">
            <a:off x="6057379" y="3989745"/>
            <a:ext cx="38621" cy="8397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9E4C261-1BC9-41C1-98A4-438290A3C8D6}"/>
              </a:ext>
            </a:extLst>
          </p:cNvPr>
          <p:cNvCxnSpPr>
            <a:cxnSpLocks/>
          </p:cNvCxnSpPr>
          <p:nvPr/>
        </p:nvCxnSpPr>
        <p:spPr>
          <a:xfrm>
            <a:off x="7028438" y="3989745"/>
            <a:ext cx="0" cy="893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8147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22</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Recurrent Neural Networks</a:t>
            </a:r>
          </a:p>
        </p:txBody>
      </p:sp>
      <p:sp>
        <p:nvSpPr>
          <p:cNvPr id="9" name="TextBox 8"/>
          <p:cNvSpPr txBox="1"/>
          <p:nvPr/>
        </p:nvSpPr>
        <p:spPr>
          <a:xfrm>
            <a:off x="951345" y="1722177"/>
            <a:ext cx="8294255" cy="2031325"/>
          </a:xfrm>
          <a:prstGeom prst="rect">
            <a:avLst/>
          </a:prstGeom>
          <a:noFill/>
        </p:spPr>
        <p:txBody>
          <a:bodyPr wrap="square" rtlCol="0">
            <a:spAutoFit/>
          </a:bodyPr>
          <a:lstStyle/>
          <a:p>
            <a:pPr marL="285750" indent="-285750">
              <a:buFont typeface="Arial" panose="020B0604020202020204" pitchFamily="34" charset="0"/>
              <a:buChar char="•"/>
            </a:pPr>
            <a:r>
              <a:rPr lang="en-GB" dirty="0"/>
              <a:t>There is a form of RNN called a Long-Short term memory RNN.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This is a more complex form of RNN which essentially turns the previous state information into a memory cell.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In its most simple form it introduces a new weight that learns whether or not to forget the previous state information. </a:t>
            </a:r>
          </a:p>
        </p:txBody>
      </p:sp>
      <p:pic>
        <p:nvPicPr>
          <p:cNvPr id="4" name="Picture 3">
            <a:extLst>
              <a:ext uri="{FF2B5EF4-FFF2-40B4-BE49-F238E27FC236}">
                <a16:creationId xmlns:a16="http://schemas.microsoft.com/office/drawing/2014/main" id="{BB3E5D49-9D97-4C4A-875D-261B13279C4F}"/>
              </a:ext>
            </a:extLst>
          </p:cNvPr>
          <p:cNvPicPr>
            <a:picLocks noChangeAspect="1"/>
          </p:cNvPicPr>
          <p:nvPr/>
        </p:nvPicPr>
        <p:blipFill rotWithShape="1">
          <a:blip r:embed="rId4">
            <a:extLst>
              <a:ext uri="{28A0092B-C50C-407E-A947-70E740481C1C}">
                <a14:useLocalDpi xmlns:a14="http://schemas.microsoft.com/office/drawing/2010/main" val="0"/>
              </a:ext>
            </a:extLst>
          </a:blip>
          <a:srcRect t="23251" r="986" b="13365"/>
          <a:stretch/>
        </p:blipFill>
        <p:spPr>
          <a:xfrm>
            <a:off x="2528974" y="4092606"/>
            <a:ext cx="5664133" cy="1473693"/>
          </a:xfrm>
          <a:prstGeom prst="rect">
            <a:avLst/>
          </a:prstGeom>
        </p:spPr>
      </p:pic>
      <p:sp>
        <p:nvSpPr>
          <p:cNvPr id="3" name="TextBox 2">
            <a:extLst>
              <a:ext uri="{FF2B5EF4-FFF2-40B4-BE49-F238E27FC236}">
                <a16:creationId xmlns:a16="http://schemas.microsoft.com/office/drawing/2014/main" id="{003E208B-A576-4C94-A120-08F62DEA3CA0}"/>
              </a:ext>
            </a:extLst>
          </p:cNvPr>
          <p:cNvSpPr txBox="1"/>
          <p:nvPr/>
        </p:nvSpPr>
        <p:spPr>
          <a:xfrm>
            <a:off x="5119958" y="3620413"/>
            <a:ext cx="2505599" cy="369332"/>
          </a:xfrm>
          <a:prstGeom prst="rect">
            <a:avLst/>
          </a:prstGeom>
          <a:noFill/>
        </p:spPr>
        <p:txBody>
          <a:bodyPr wrap="square" rtlCol="0">
            <a:spAutoFit/>
          </a:bodyPr>
          <a:lstStyle/>
          <a:p>
            <a:r>
              <a:rPr lang="en-GB" dirty="0"/>
              <a:t>Maintained information</a:t>
            </a:r>
          </a:p>
        </p:txBody>
      </p:sp>
      <p:cxnSp>
        <p:nvCxnSpPr>
          <p:cNvPr id="10" name="Straight Arrow Connector 9">
            <a:extLst>
              <a:ext uri="{FF2B5EF4-FFF2-40B4-BE49-F238E27FC236}">
                <a16:creationId xmlns:a16="http://schemas.microsoft.com/office/drawing/2014/main" id="{8F8668DF-9E98-45F3-A621-1F0CBD59987E}"/>
              </a:ext>
            </a:extLst>
          </p:cNvPr>
          <p:cNvCxnSpPr>
            <a:cxnSpLocks/>
          </p:cNvCxnSpPr>
          <p:nvPr/>
        </p:nvCxnSpPr>
        <p:spPr>
          <a:xfrm flipH="1">
            <a:off x="5280803" y="3922225"/>
            <a:ext cx="232230" cy="893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C6FC263-1BA1-4692-AA2A-0385729D356F}"/>
              </a:ext>
            </a:extLst>
          </p:cNvPr>
          <p:cNvCxnSpPr>
            <a:cxnSpLocks/>
          </p:cNvCxnSpPr>
          <p:nvPr/>
        </p:nvCxnSpPr>
        <p:spPr>
          <a:xfrm flipH="1">
            <a:off x="6057379" y="3989745"/>
            <a:ext cx="38621" cy="8397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9E4C261-1BC9-41C1-98A4-438290A3C8D6}"/>
              </a:ext>
            </a:extLst>
          </p:cNvPr>
          <p:cNvCxnSpPr>
            <a:cxnSpLocks/>
          </p:cNvCxnSpPr>
          <p:nvPr/>
        </p:nvCxnSpPr>
        <p:spPr>
          <a:xfrm>
            <a:off x="7028438" y="3989745"/>
            <a:ext cx="0" cy="893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8763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23</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Recurrent Neural Networks</a:t>
            </a:r>
          </a:p>
        </p:txBody>
      </p:sp>
      <p:sp>
        <p:nvSpPr>
          <p:cNvPr id="9" name="TextBox 8"/>
          <p:cNvSpPr txBox="1"/>
          <p:nvPr/>
        </p:nvSpPr>
        <p:spPr>
          <a:xfrm>
            <a:off x="951345" y="1722177"/>
            <a:ext cx="8294255" cy="2031325"/>
          </a:xfrm>
          <a:prstGeom prst="rect">
            <a:avLst/>
          </a:prstGeom>
          <a:noFill/>
        </p:spPr>
        <p:txBody>
          <a:bodyPr wrap="square" rtlCol="0">
            <a:spAutoFit/>
          </a:bodyPr>
          <a:lstStyle/>
          <a:p>
            <a:pPr marL="285750" indent="-285750">
              <a:buFont typeface="Arial" panose="020B0604020202020204" pitchFamily="34" charset="0"/>
              <a:buChar char="•"/>
            </a:pPr>
            <a:r>
              <a:rPr lang="en-GB" dirty="0"/>
              <a:t>There is a form of RNN called a Long-Short term memory RNN.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This is a more complex form of RNN which essentially turns the previous state information into a memory cell.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In its most simple form it introduces a new weight that learns whether or not to forget the previous state information. </a:t>
            </a:r>
          </a:p>
        </p:txBody>
      </p:sp>
      <p:pic>
        <p:nvPicPr>
          <p:cNvPr id="4" name="Picture 3">
            <a:extLst>
              <a:ext uri="{FF2B5EF4-FFF2-40B4-BE49-F238E27FC236}">
                <a16:creationId xmlns:a16="http://schemas.microsoft.com/office/drawing/2014/main" id="{BB3E5D49-9D97-4C4A-875D-261B13279C4F}"/>
              </a:ext>
            </a:extLst>
          </p:cNvPr>
          <p:cNvPicPr>
            <a:picLocks noChangeAspect="1"/>
          </p:cNvPicPr>
          <p:nvPr/>
        </p:nvPicPr>
        <p:blipFill rotWithShape="1">
          <a:blip r:embed="rId4">
            <a:extLst>
              <a:ext uri="{28A0092B-C50C-407E-A947-70E740481C1C}">
                <a14:useLocalDpi xmlns:a14="http://schemas.microsoft.com/office/drawing/2010/main" val="0"/>
              </a:ext>
            </a:extLst>
          </a:blip>
          <a:srcRect t="23251" r="986" b="13365"/>
          <a:stretch/>
        </p:blipFill>
        <p:spPr>
          <a:xfrm>
            <a:off x="2528974" y="4092606"/>
            <a:ext cx="5664133" cy="1473693"/>
          </a:xfrm>
          <a:prstGeom prst="rect">
            <a:avLst/>
          </a:prstGeom>
        </p:spPr>
      </p:pic>
      <p:sp>
        <p:nvSpPr>
          <p:cNvPr id="3" name="TextBox 2">
            <a:extLst>
              <a:ext uri="{FF2B5EF4-FFF2-40B4-BE49-F238E27FC236}">
                <a16:creationId xmlns:a16="http://schemas.microsoft.com/office/drawing/2014/main" id="{003E208B-A576-4C94-A120-08F62DEA3CA0}"/>
              </a:ext>
            </a:extLst>
          </p:cNvPr>
          <p:cNvSpPr txBox="1"/>
          <p:nvPr/>
        </p:nvSpPr>
        <p:spPr>
          <a:xfrm>
            <a:off x="5119957" y="3620413"/>
            <a:ext cx="3809931" cy="369332"/>
          </a:xfrm>
          <a:prstGeom prst="rect">
            <a:avLst/>
          </a:prstGeom>
          <a:noFill/>
        </p:spPr>
        <p:txBody>
          <a:bodyPr wrap="square" rtlCol="0">
            <a:spAutoFit/>
          </a:bodyPr>
          <a:lstStyle/>
          <a:p>
            <a:r>
              <a:rPr lang="en-GB" dirty="0"/>
              <a:t>Remember information?</a:t>
            </a:r>
          </a:p>
        </p:txBody>
      </p:sp>
      <p:cxnSp>
        <p:nvCxnSpPr>
          <p:cNvPr id="10" name="Straight Arrow Connector 9">
            <a:extLst>
              <a:ext uri="{FF2B5EF4-FFF2-40B4-BE49-F238E27FC236}">
                <a16:creationId xmlns:a16="http://schemas.microsoft.com/office/drawing/2014/main" id="{8F8668DF-9E98-45F3-A621-1F0CBD59987E}"/>
              </a:ext>
            </a:extLst>
          </p:cNvPr>
          <p:cNvCxnSpPr>
            <a:cxnSpLocks/>
          </p:cNvCxnSpPr>
          <p:nvPr/>
        </p:nvCxnSpPr>
        <p:spPr>
          <a:xfrm flipH="1">
            <a:off x="5280803" y="3922225"/>
            <a:ext cx="232230" cy="893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C6FC263-1BA1-4692-AA2A-0385729D356F}"/>
              </a:ext>
            </a:extLst>
          </p:cNvPr>
          <p:cNvCxnSpPr>
            <a:cxnSpLocks/>
          </p:cNvCxnSpPr>
          <p:nvPr/>
        </p:nvCxnSpPr>
        <p:spPr>
          <a:xfrm flipH="1">
            <a:off x="6057379" y="3989745"/>
            <a:ext cx="38621" cy="8397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9E4C261-1BC9-41C1-98A4-438290A3C8D6}"/>
              </a:ext>
            </a:extLst>
          </p:cNvPr>
          <p:cNvCxnSpPr>
            <a:cxnSpLocks/>
          </p:cNvCxnSpPr>
          <p:nvPr/>
        </p:nvCxnSpPr>
        <p:spPr>
          <a:xfrm>
            <a:off x="7028438" y="3989745"/>
            <a:ext cx="0" cy="893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295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24</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Recurrent Neural Networks</a:t>
            </a:r>
          </a:p>
        </p:txBody>
      </p:sp>
      <p:sp>
        <p:nvSpPr>
          <p:cNvPr id="9" name="TextBox 8"/>
          <p:cNvSpPr txBox="1"/>
          <p:nvPr/>
        </p:nvSpPr>
        <p:spPr>
          <a:xfrm>
            <a:off x="951345" y="1722177"/>
            <a:ext cx="8294255" cy="2031325"/>
          </a:xfrm>
          <a:prstGeom prst="rect">
            <a:avLst/>
          </a:prstGeom>
          <a:noFill/>
        </p:spPr>
        <p:txBody>
          <a:bodyPr wrap="square" rtlCol="0">
            <a:spAutoFit/>
          </a:bodyPr>
          <a:lstStyle/>
          <a:p>
            <a:pPr marL="285750" indent="-285750">
              <a:buFont typeface="Arial" panose="020B0604020202020204" pitchFamily="34" charset="0"/>
              <a:buChar char="•"/>
            </a:pPr>
            <a:r>
              <a:rPr lang="en-GB" dirty="0"/>
              <a:t>LSTM</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In its most simple form it introduces a new weight that learns whether or not to forget the previous state information.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In more complex forms it can have memory within each input and between inputs (short and long term memory) </a:t>
            </a:r>
          </a:p>
        </p:txBody>
      </p:sp>
      <p:pic>
        <p:nvPicPr>
          <p:cNvPr id="4" name="Picture 3">
            <a:extLst>
              <a:ext uri="{FF2B5EF4-FFF2-40B4-BE49-F238E27FC236}">
                <a16:creationId xmlns:a16="http://schemas.microsoft.com/office/drawing/2014/main" id="{BB3E5D49-9D97-4C4A-875D-261B13279C4F}"/>
              </a:ext>
            </a:extLst>
          </p:cNvPr>
          <p:cNvPicPr>
            <a:picLocks noChangeAspect="1"/>
          </p:cNvPicPr>
          <p:nvPr/>
        </p:nvPicPr>
        <p:blipFill rotWithShape="1">
          <a:blip r:embed="rId4">
            <a:extLst>
              <a:ext uri="{28A0092B-C50C-407E-A947-70E740481C1C}">
                <a14:useLocalDpi xmlns:a14="http://schemas.microsoft.com/office/drawing/2010/main" val="0"/>
              </a:ext>
            </a:extLst>
          </a:blip>
          <a:srcRect t="23251" r="986" b="13365"/>
          <a:stretch/>
        </p:blipFill>
        <p:spPr>
          <a:xfrm>
            <a:off x="2528974" y="4092606"/>
            <a:ext cx="5664133" cy="1473693"/>
          </a:xfrm>
          <a:prstGeom prst="rect">
            <a:avLst/>
          </a:prstGeom>
        </p:spPr>
      </p:pic>
      <p:sp>
        <p:nvSpPr>
          <p:cNvPr id="3" name="TextBox 2">
            <a:extLst>
              <a:ext uri="{FF2B5EF4-FFF2-40B4-BE49-F238E27FC236}">
                <a16:creationId xmlns:a16="http://schemas.microsoft.com/office/drawing/2014/main" id="{003E208B-A576-4C94-A120-08F62DEA3CA0}"/>
              </a:ext>
            </a:extLst>
          </p:cNvPr>
          <p:cNvSpPr txBox="1"/>
          <p:nvPr/>
        </p:nvSpPr>
        <p:spPr>
          <a:xfrm>
            <a:off x="5119957" y="3620413"/>
            <a:ext cx="3809931" cy="369332"/>
          </a:xfrm>
          <a:prstGeom prst="rect">
            <a:avLst/>
          </a:prstGeom>
          <a:noFill/>
        </p:spPr>
        <p:txBody>
          <a:bodyPr wrap="square" rtlCol="0">
            <a:spAutoFit/>
          </a:bodyPr>
          <a:lstStyle/>
          <a:p>
            <a:r>
              <a:rPr lang="en-GB" dirty="0"/>
              <a:t>Remember information?</a:t>
            </a:r>
          </a:p>
        </p:txBody>
      </p:sp>
      <p:cxnSp>
        <p:nvCxnSpPr>
          <p:cNvPr id="10" name="Straight Arrow Connector 9">
            <a:extLst>
              <a:ext uri="{FF2B5EF4-FFF2-40B4-BE49-F238E27FC236}">
                <a16:creationId xmlns:a16="http://schemas.microsoft.com/office/drawing/2014/main" id="{8F8668DF-9E98-45F3-A621-1F0CBD59987E}"/>
              </a:ext>
            </a:extLst>
          </p:cNvPr>
          <p:cNvCxnSpPr>
            <a:cxnSpLocks/>
          </p:cNvCxnSpPr>
          <p:nvPr/>
        </p:nvCxnSpPr>
        <p:spPr>
          <a:xfrm flipH="1">
            <a:off x="5280803" y="3922225"/>
            <a:ext cx="232230" cy="893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C6FC263-1BA1-4692-AA2A-0385729D356F}"/>
              </a:ext>
            </a:extLst>
          </p:cNvPr>
          <p:cNvCxnSpPr>
            <a:cxnSpLocks/>
          </p:cNvCxnSpPr>
          <p:nvPr/>
        </p:nvCxnSpPr>
        <p:spPr>
          <a:xfrm flipH="1">
            <a:off x="6057379" y="3989745"/>
            <a:ext cx="38621" cy="8397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9E4C261-1BC9-41C1-98A4-438290A3C8D6}"/>
              </a:ext>
            </a:extLst>
          </p:cNvPr>
          <p:cNvCxnSpPr>
            <a:cxnSpLocks/>
          </p:cNvCxnSpPr>
          <p:nvPr/>
        </p:nvCxnSpPr>
        <p:spPr>
          <a:xfrm>
            <a:off x="7028438" y="3989745"/>
            <a:ext cx="0" cy="893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1030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25</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Generative adversarial networks</a:t>
            </a:r>
          </a:p>
        </p:txBody>
      </p:sp>
      <p:sp>
        <p:nvSpPr>
          <p:cNvPr id="9" name="TextBox 8"/>
          <p:cNvSpPr txBox="1"/>
          <p:nvPr/>
        </p:nvSpPr>
        <p:spPr>
          <a:xfrm>
            <a:off x="951345" y="1722177"/>
            <a:ext cx="8294255" cy="2862322"/>
          </a:xfrm>
          <a:prstGeom prst="rect">
            <a:avLst/>
          </a:prstGeom>
          <a:noFill/>
        </p:spPr>
        <p:txBody>
          <a:bodyPr wrap="square" rtlCol="0">
            <a:spAutoFit/>
          </a:bodyPr>
          <a:lstStyle/>
          <a:p>
            <a:pPr marL="285750" indent="-285750">
              <a:buFont typeface="Arial" panose="020B0604020202020204" pitchFamily="34" charset="0"/>
              <a:buChar char="•"/>
            </a:pPr>
            <a:r>
              <a:rPr lang="en-GB" dirty="0"/>
              <a:t>Generative adversarial networks are very recent and interesting form of neural network.</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In principal it is in fact two neural networks.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You have a discriminative network that is learning to classify or predict like an ordinary network.</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generative network is learning to produce fake data in order to trick the first network into classifying wrongly. </a:t>
            </a:r>
          </a:p>
        </p:txBody>
      </p:sp>
    </p:spTree>
    <p:extLst>
      <p:ext uri="{BB962C8B-B14F-4D97-AF65-F5344CB8AC3E}">
        <p14:creationId xmlns:p14="http://schemas.microsoft.com/office/powerpoint/2010/main" val="4229828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26</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Generative adversarial networks</a:t>
            </a:r>
          </a:p>
        </p:txBody>
      </p:sp>
      <p:sp>
        <p:nvSpPr>
          <p:cNvPr id="9" name="TextBox 8"/>
          <p:cNvSpPr txBox="1"/>
          <p:nvPr/>
        </p:nvSpPr>
        <p:spPr>
          <a:xfrm>
            <a:off x="951345" y="1722177"/>
            <a:ext cx="8294255" cy="923330"/>
          </a:xfrm>
          <a:prstGeom prst="rect">
            <a:avLst/>
          </a:prstGeom>
          <a:noFill/>
        </p:spPr>
        <p:txBody>
          <a:bodyPr wrap="square" rtlCol="0">
            <a:spAutoFit/>
          </a:bodyPr>
          <a:lstStyle/>
          <a:p>
            <a:pPr marL="285750" indent="-285750">
              <a:buFont typeface="Arial" panose="020B0604020202020204" pitchFamily="34" charset="0"/>
              <a:buChar char="•"/>
            </a:pPr>
            <a:r>
              <a:rPr lang="en-GB" dirty="0"/>
              <a:t>Two neural networks, one network that is learning to classify or predict like an ordinary network. The second network is learning to produce fake data in order to trick the first network into classifying wrongly. </a:t>
            </a:r>
          </a:p>
        </p:txBody>
      </p:sp>
      <p:pic>
        <p:nvPicPr>
          <p:cNvPr id="8" name="Picture 7">
            <a:extLst>
              <a:ext uri="{FF2B5EF4-FFF2-40B4-BE49-F238E27FC236}">
                <a16:creationId xmlns:a16="http://schemas.microsoft.com/office/drawing/2014/main" id="{5B36A10F-F609-4F31-8C3A-090195647D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677" y="3019663"/>
            <a:ext cx="2474902" cy="1323667"/>
          </a:xfrm>
          <a:prstGeom prst="rect">
            <a:avLst/>
          </a:prstGeom>
        </p:spPr>
      </p:pic>
      <p:pic>
        <p:nvPicPr>
          <p:cNvPr id="11" name="Picture 10">
            <a:extLst>
              <a:ext uri="{FF2B5EF4-FFF2-40B4-BE49-F238E27FC236}">
                <a16:creationId xmlns:a16="http://schemas.microsoft.com/office/drawing/2014/main" id="{03CA5651-ADA9-41EF-B9EC-6D047DF4FB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6480209" y="3019663"/>
            <a:ext cx="2557259" cy="1323667"/>
          </a:xfrm>
          <a:prstGeom prst="rect">
            <a:avLst/>
          </a:prstGeom>
        </p:spPr>
      </p:pic>
      <p:sp>
        <p:nvSpPr>
          <p:cNvPr id="3" name="TextBox 2">
            <a:extLst>
              <a:ext uri="{FF2B5EF4-FFF2-40B4-BE49-F238E27FC236}">
                <a16:creationId xmlns:a16="http://schemas.microsoft.com/office/drawing/2014/main" id="{B9E5B3A7-4974-414D-8F0F-7E8DE4833AC2}"/>
              </a:ext>
            </a:extLst>
          </p:cNvPr>
          <p:cNvSpPr txBox="1"/>
          <p:nvPr/>
        </p:nvSpPr>
        <p:spPr>
          <a:xfrm>
            <a:off x="1676895" y="4343330"/>
            <a:ext cx="2796466" cy="646331"/>
          </a:xfrm>
          <a:prstGeom prst="rect">
            <a:avLst/>
          </a:prstGeom>
          <a:noFill/>
        </p:spPr>
        <p:txBody>
          <a:bodyPr wrap="square" rtlCol="0">
            <a:spAutoFit/>
          </a:bodyPr>
          <a:lstStyle/>
          <a:p>
            <a:r>
              <a:rPr lang="en-GB" dirty="0"/>
              <a:t>I try and classify whether an image is a cat.</a:t>
            </a:r>
          </a:p>
        </p:txBody>
      </p:sp>
      <p:sp>
        <p:nvSpPr>
          <p:cNvPr id="12" name="TextBox 11">
            <a:extLst>
              <a:ext uri="{FF2B5EF4-FFF2-40B4-BE49-F238E27FC236}">
                <a16:creationId xmlns:a16="http://schemas.microsoft.com/office/drawing/2014/main" id="{8D86D615-E21D-45A7-9C4F-B383C6AA24FA}"/>
              </a:ext>
            </a:extLst>
          </p:cNvPr>
          <p:cNvSpPr txBox="1"/>
          <p:nvPr/>
        </p:nvSpPr>
        <p:spPr>
          <a:xfrm>
            <a:off x="6585756" y="4322231"/>
            <a:ext cx="2796466" cy="646331"/>
          </a:xfrm>
          <a:prstGeom prst="rect">
            <a:avLst/>
          </a:prstGeom>
          <a:noFill/>
        </p:spPr>
        <p:txBody>
          <a:bodyPr wrap="square" rtlCol="0">
            <a:spAutoFit/>
          </a:bodyPr>
          <a:lstStyle/>
          <a:p>
            <a:r>
              <a:rPr lang="en-GB" dirty="0"/>
              <a:t>I try and generate fake cat pictures to trick them.</a:t>
            </a:r>
          </a:p>
        </p:txBody>
      </p:sp>
    </p:spTree>
    <p:extLst>
      <p:ext uri="{BB962C8B-B14F-4D97-AF65-F5344CB8AC3E}">
        <p14:creationId xmlns:p14="http://schemas.microsoft.com/office/powerpoint/2010/main" val="569993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27</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Generative adversarial networks</a:t>
            </a:r>
          </a:p>
        </p:txBody>
      </p:sp>
      <p:sp>
        <p:nvSpPr>
          <p:cNvPr id="9" name="TextBox 8"/>
          <p:cNvSpPr txBox="1"/>
          <p:nvPr/>
        </p:nvSpPr>
        <p:spPr>
          <a:xfrm>
            <a:off x="951345" y="1722177"/>
            <a:ext cx="8294255" cy="923330"/>
          </a:xfrm>
          <a:prstGeom prst="rect">
            <a:avLst/>
          </a:prstGeom>
          <a:noFill/>
        </p:spPr>
        <p:txBody>
          <a:bodyPr wrap="square" rtlCol="0">
            <a:spAutoFit/>
          </a:bodyPr>
          <a:lstStyle/>
          <a:p>
            <a:pPr marL="285750" indent="-285750">
              <a:buFont typeface="Arial" panose="020B0604020202020204" pitchFamily="34" charset="0"/>
              <a:buChar char="•"/>
            </a:pPr>
            <a:r>
              <a:rPr lang="en-GB" dirty="0"/>
              <a:t>Two neural networks, one network that is learning to classify or predict like an ordinary network. The second network is learning to produce fake data in order to trick the first network into classifying wrongly. </a:t>
            </a:r>
          </a:p>
        </p:txBody>
      </p:sp>
      <p:pic>
        <p:nvPicPr>
          <p:cNvPr id="8" name="Picture 7">
            <a:extLst>
              <a:ext uri="{FF2B5EF4-FFF2-40B4-BE49-F238E27FC236}">
                <a16:creationId xmlns:a16="http://schemas.microsoft.com/office/drawing/2014/main" id="{5B36A10F-F609-4F31-8C3A-090195647D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677" y="3019663"/>
            <a:ext cx="2474902" cy="1323667"/>
          </a:xfrm>
          <a:prstGeom prst="rect">
            <a:avLst/>
          </a:prstGeom>
        </p:spPr>
      </p:pic>
      <p:pic>
        <p:nvPicPr>
          <p:cNvPr id="11" name="Picture 10">
            <a:extLst>
              <a:ext uri="{FF2B5EF4-FFF2-40B4-BE49-F238E27FC236}">
                <a16:creationId xmlns:a16="http://schemas.microsoft.com/office/drawing/2014/main" id="{03CA5651-ADA9-41EF-B9EC-6D047DF4FB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6480209" y="3019663"/>
            <a:ext cx="2557259" cy="1323667"/>
          </a:xfrm>
          <a:prstGeom prst="rect">
            <a:avLst/>
          </a:prstGeom>
        </p:spPr>
      </p:pic>
      <p:sp>
        <p:nvSpPr>
          <p:cNvPr id="3" name="TextBox 2">
            <a:extLst>
              <a:ext uri="{FF2B5EF4-FFF2-40B4-BE49-F238E27FC236}">
                <a16:creationId xmlns:a16="http://schemas.microsoft.com/office/drawing/2014/main" id="{B9E5B3A7-4974-414D-8F0F-7E8DE4833AC2}"/>
              </a:ext>
            </a:extLst>
          </p:cNvPr>
          <p:cNvSpPr txBox="1"/>
          <p:nvPr/>
        </p:nvSpPr>
        <p:spPr>
          <a:xfrm>
            <a:off x="1676895" y="4343330"/>
            <a:ext cx="2796466" cy="646331"/>
          </a:xfrm>
          <a:prstGeom prst="rect">
            <a:avLst/>
          </a:prstGeom>
          <a:noFill/>
        </p:spPr>
        <p:txBody>
          <a:bodyPr wrap="square" rtlCol="0">
            <a:spAutoFit/>
          </a:bodyPr>
          <a:lstStyle/>
          <a:p>
            <a:r>
              <a:rPr lang="en-GB" dirty="0"/>
              <a:t>I try and classify whether an image is a cat.</a:t>
            </a:r>
          </a:p>
        </p:txBody>
      </p:sp>
      <p:sp>
        <p:nvSpPr>
          <p:cNvPr id="12" name="TextBox 11">
            <a:extLst>
              <a:ext uri="{FF2B5EF4-FFF2-40B4-BE49-F238E27FC236}">
                <a16:creationId xmlns:a16="http://schemas.microsoft.com/office/drawing/2014/main" id="{8D86D615-E21D-45A7-9C4F-B383C6AA24FA}"/>
              </a:ext>
            </a:extLst>
          </p:cNvPr>
          <p:cNvSpPr txBox="1"/>
          <p:nvPr/>
        </p:nvSpPr>
        <p:spPr>
          <a:xfrm>
            <a:off x="6585756" y="4322231"/>
            <a:ext cx="2796466" cy="646331"/>
          </a:xfrm>
          <a:prstGeom prst="rect">
            <a:avLst/>
          </a:prstGeom>
          <a:noFill/>
        </p:spPr>
        <p:txBody>
          <a:bodyPr wrap="square" rtlCol="0">
            <a:spAutoFit/>
          </a:bodyPr>
          <a:lstStyle/>
          <a:p>
            <a:r>
              <a:rPr lang="en-GB" dirty="0"/>
              <a:t>I try and generate fake cat pictures to trick them.</a:t>
            </a:r>
          </a:p>
        </p:txBody>
      </p:sp>
      <p:pic>
        <p:nvPicPr>
          <p:cNvPr id="1026" name="Picture 2" descr="Image result for bad drawing of a cat">
            <a:extLst>
              <a:ext uri="{FF2B5EF4-FFF2-40B4-BE49-F238E27FC236}">
                <a16:creationId xmlns:a16="http://schemas.microsoft.com/office/drawing/2014/main" id="{FA0E7CB7-351B-49EB-92A5-BDC43036D2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3116" y="3002895"/>
            <a:ext cx="1310445" cy="13104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2BF44BD-B150-46DD-9E57-3EF4A4A7A8A9}"/>
              </a:ext>
            </a:extLst>
          </p:cNvPr>
          <p:cNvSpPr txBox="1"/>
          <p:nvPr/>
        </p:nvSpPr>
        <p:spPr>
          <a:xfrm>
            <a:off x="3960422" y="3253300"/>
            <a:ext cx="772357" cy="646331"/>
          </a:xfrm>
          <a:prstGeom prst="rect">
            <a:avLst/>
          </a:prstGeom>
          <a:noFill/>
        </p:spPr>
        <p:txBody>
          <a:bodyPr wrap="square" rtlCol="0">
            <a:spAutoFit/>
          </a:bodyPr>
          <a:lstStyle/>
          <a:p>
            <a:r>
              <a:rPr lang="en-GB" dirty="0"/>
              <a:t>Not a Cat!</a:t>
            </a:r>
          </a:p>
        </p:txBody>
      </p:sp>
    </p:spTree>
    <p:extLst>
      <p:ext uri="{BB962C8B-B14F-4D97-AF65-F5344CB8AC3E}">
        <p14:creationId xmlns:p14="http://schemas.microsoft.com/office/powerpoint/2010/main" val="1584767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28</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Generative adversarial networks</a:t>
            </a:r>
          </a:p>
        </p:txBody>
      </p:sp>
      <p:sp>
        <p:nvSpPr>
          <p:cNvPr id="9" name="TextBox 8"/>
          <p:cNvSpPr txBox="1"/>
          <p:nvPr/>
        </p:nvSpPr>
        <p:spPr>
          <a:xfrm>
            <a:off x="951345" y="1722177"/>
            <a:ext cx="8294255" cy="923330"/>
          </a:xfrm>
          <a:prstGeom prst="rect">
            <a:avLst/>
          </a:prstGeom>
          <a:noFill/>
        </p:spPr>
        <p:txBody>
          <a:bodyPr wrap="square" rtlCol="0">
            <a:spAutoFit/>
          </a:bodyPr>
          <a:lstStyle/>
          <a:p>
            <a:pPr marL="285750" indent="-285750">
              <a:buFont typeface="Arial" panose="020B0604020202020204" pitchFamily="34" charset="0"/>
              <a:buChar char="•"/>
            </a:pPr>
            <a:r>
              <a:rPr lang="en-GB" dirty="0"/>
              <a:t>Two neural networks, one network that is learning to classify or predict like an ordinary network. The second network is learning to produce fake data in order to trick the first network into classifying wrongly. </a:t>
            </a:r>
          </a:p>
        </p:txBody>
      </p:sp>
      <p:pic>
        <p:nvPicPr>
          <p:cNvPr id="8" name="Picture 7">
            <a:extLst>
              <a:ext uri="{FF2B5EF4-FFF2-40B4-BE49-F238E27FC236}">
                <a16:creationId xmlns:a16="http://schemas.microsoft.com/office/drawing/2014/main" id="{5B36A10F-F609-4F31-8C3A-090195647D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677" y="3019663"/>
            <a:ext cx="2474902" cy="1323667"/>
          </a:xfrm>
          <a:prstGeom prst="rect">
            <a:avLst/>
          </a:prstGeom>
        </p:spPr>
      </p:pic>
      <p:pic>
        <p:nvPicPr>
          <p:cNvPr id="11" name="Picture 10">
            <a:extLst>
              <a:ext uri="{FF2B5EF4-FFF2-40B4-BE49-F238E27FC236}">
                <a16:creationId xmlns:a16="http://schemas.microsoft.com/office/drawing/2014/main" id="{03CA5651-ADA9-41EF-B9EC-6D047DF4FB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6480209" y="3019663"/>
            <a:ext cx="2557259" cy="1323667"/>
          </a:xfrm>
          <a:prstGeom prst="rect">
            <a:avLst/>
          </a:prstGeom>
        </p:spPr>
      </p:pic>
      <p:sp>
        <p:nvSpPr>
          <p:cNvPr id="3" name="TextBox 2">
            <a:extLst>
              <a:ext uri="{FF2B5EF4-FFF2-40B4-BE49-F238E27FC236}">
                <a16:creationId xmlns:a16="http://schemas.microsoft.com/office/drawing/2014/main" id="{B9E5B3A7-4974-414D-8F0F-7E8DE4833AC2}"/>
              </a:ext>
            </a:extLst>
          </p:cNvPr>
          <p:cNvSpPr txBox="1"/>
          <p:nvPr/>
        </p:nvSpPr>
        <p:spPr>
          <a:xfrm>
            <a:off x="1676895" y="4343330"/>
            <a:ext cx="2796466" cy="646331"/>
          </a:xfrm>
          <a:prstGeom prst="rect">
            <a:avLst/>
          </a:prstGeom>
          <a:noFill/>
        </p:spPr>
        <p:txBody>
          <a:bodyPr wrap="square" rtlCol="0">
            <a:spAutoFit/>
          </a:bodyPr>
          <a:lstStyle/>
          <a:p>
            <a:r>
              <a:rPr lang="en-GB" dirty="0"/>
              <a:t>I try and classify whether an image is a cat.</a:t>
            </a:r>
          </a:p>
        </p:txBody>
      </p:sp>
      <p:sp>
        <p:nvSpPr>
          <p:cNvPr id="12" name="TextBox 11">
            <a:extLst>
              <a:ext uri="{FF2B5EF4-FFF2-40B4-BE49-F238E27FC236}">
                <a16:creationId xmlns:a16="http://schemas.microsoft.com/office/drawing/2014/main" id="{8D86D615-E21D-45A7-9C4F-B383C6AA24FA}"/>
              </a:ext>
            </a:extLst>
          </p:cNvPr>
          <p:cNvSpPr txBox="1"/>
          <p:nvPr/>
        </p:nvSpPr>
        <p:spPr>
          <a:xfrm>
            <a:off x="6585756" y="4322231"/>
            <a:ext cx="2796466" cy="646331"/>
          </a:xfrm>
          <a:prstGeom prst="rect">
            <a:avLst/>
          </a:prstGeom>
          <a:noFill/>
        </p:spPr>
        <p:txBody>
          <a:bodyPr wrap="square" rtlCol="0">
            <a:spAutoFit/>
          </a:bodyPr>
          <a:lstStyle/>
          <a:p>
            <a:r>
              <a:rPr lang="en-GB" dirty="0"/>
              <a:t>I try and generate fake cat pictures to trick them.</a:t>
            </a:r>
          </a:p>
        </p:txBody>
      </p:sp>
      <p:sp>
        <p:nvSpPr>
          <p:cNvPr id="4" name="TextBox 3">
            <a:extLst>
              <a:ext uri="{FF2B5EF4-FFF2-40B4-BE49-F238E27FC236}">
                <a16:creationId xmlns:a16="http://schemas.microsoft.com/office/drawing/2014/main" id="{12BF44BD-B150-46DD-9E57-3EF4A4A7A8A9}"/>
              </a:ext>
            </a:extLst>
          </p:cNvPr>
          <p:cNvSpPr txBox="1"/>
          <p:nvPr/>
        </p:nvSpPr>
        <p:spPr>
          <a:xfrm>
            <a:off x="3926154" y="3429000"/>
            <a:ext cx="1295159" cy="369332"/>
          </a:xfrm>
          <a:prstGeom prst="rect">
            <a:avLst/>
          </a:prstGeom>
          <a:noFill/>
        </p:spPr>
        <p:txBody>
          <a:bodyPr wrap="square" rtlCol="0">
            <a:spAutoFit/>
          </a:bodyPr>
          <a:lstStyle/>
          <a:p>
            <a:r>
              <a:rPr lang="en-GB" dirty="0"/>
              <a:t>Yes a Cat!</a:t>
            </a:r>
          </a:p>
        </p:txBody>
      </p:sp>
      <p:pic>
        <p:nvPicPr>
          <p:cNvPr id="13" name="Picture 12">
            <a:extLst>
              <a:ext uri="{FF2B5EF4-FFF2-40B4-BE49-F238E27FC236}">
                <a16:creationId xmlns:a16="http://schemas.microsoft.com/office/drawing/2014/main" id="{223992FD-4CAA-492A-84ED-A6E528D0E7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4230" y="2937946"/>
            <a:ext cx="1090394" cy="1277038"/>
          </a:xfrm>
          <a:prstGeom prst="rect">
            <a:avLst/>
          </a:prstGeom>
        </p:spPr>
      </p:pic>
    </p:spTree>
    <p:extLst>
      <p:ext uri="{BB962C8B-B14F-4D97-AF65-F5344CB8AC3E}">
        <p14:creationId xmlns:p14="http://schemas.microsoft.com/office/powerpoint/2010/main" val="2663900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29</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Generative adversarial networks</a:t>
            </a:r>
          </a:p>
        </p:txBody>
      </p:sp>
      <p:sp>
        <p:nvSpPr>
          <p:cNvPr id="9" name="TextBox 8"/>
          <p:cNvSpPr txBox="1"/>
          <p:nvPr/>
        </p:nvSpPr>
        <p:spPr>
          <a:xfrm>
            <a:off x="951345" y="1722177"/>
            <a:ext cx="8294255" cy="923330"/>
          </a:xfrm>
          <a:prstGeom prst="rect">
            <a:avLst/>
          </a:prstGeom>
          <a:noFill/>
        </p:spPr>
        <p:txBody>
          <a:bodyPr wrap="square" rtlCol="0">
            <a:spAutoFit/>
          </a:bodyPr>
          <a:lstStyle/>
          <a:p>
            <a:pPr marL="285750" indent="-285750">
              <a:buFont typeface="Arial" panose="020B0604020202020204" pitchFamily="34" charset="0"/>
              <a:buChar char="•"/>
            </a:pPr>
            <a:r>
              <a:rPr lang="en-GB" dirty="0"/>
              <a:t>Two neural networks, one network that is learning to classify or predict like an ordinary network. The second network is learning to produce fake data in order to trick the first network into classifying wrongly. </a:t>
            </a:r>
          </a:p>
        </p:txBody>
      </p:sp>
      <p:pic>
        <p:nvPicPr>
          <p:cNvPr id="8" name="Picture 7">
            <a:extLst>
              <a:ext uri="{FF2B5EF4-FFF2-40B4-BE49-F238E27FC236}">
                <a16:creationId xmlns:a16="http://schemas.microsoft.com/office/drawing/2014/main" id="{5B36A10F-F609-4F31-8C3A-090195647D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677" y="3019663"/>
            <a:ext cx="2474902" cy="1323667"/>
          </a:xfrm>
          <a:prstGeom prst="rect">
            <a:avLst/>
          </a:prstGeom>
        </p:spPr>
      </p:pic>
      <p:pic>
        <p:nvPicPr>
          <p:cNvPr id="11" name="Picture 10">
            <a:extLst>
              <a:ext uri="{FF2B5EF4-FFF2-40B4-BE49-F238E27FC236}">
                <a16:creationId xmlns:a16="http://schemas.microsoft.com/office/drawing/2014/main" id="{03CA5651-ADA9-41EF-B9EC-6D047DF4FB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6480209" y="3019663"/>
            <a:ext cx="2557259" cy="1323667"/>
          </a:xfrm>
          <a:prstGeom prst="rect">
            <a:avLst/>
          </a:prstGeom>
        </p:spPr>
      </p:pic>
      <p:sp>
        <p:nvSpPr>
          <p:cNvPr id="3" name="TextBox 2">
            <a:extLst>
              <a:ext uri="{FF2B5EF4-FFF2-40B4-BE49-F238E27FC236}">
                <a16:creationId xmlns:a16="http://schemas.microsoft.com/office/drawing/2014/main" id="{B9E5B3A7-4974-414D-8F0F-7E8DE4833AC2}"/>
              </a:ext>
            </a:extLst>
          </p:cNvPr>
          <p:cNvSpPr txBox="1"/>
          <p:nvPr/>
        </p:nvSpPr>
        <p:spPr>
          <a:xfrm>
            <a:off x="1676895" y="4343330"/>
            <a:ext cx="2796466" cy="646331"/>
          </a:xfrm>
          <a:prstGeom prst="rect">
            <a:avLst/>
          </a:prstGeom>
          <a:noFill/>
        </p:spPr>
        <p:txBody>
          <a:bodyPr wrap="square" rtlCol="0">
            <a:spAutoFit/>
          </a:bodyPr>
          <a:lstStyle/>
          <a:p>
            <a:r>
              <a:rPr lang="en-GB" dirty="0"/>
              <a:t>I try and classify whether an image is a cat.</a:t>
            </a:r>
          </a:p>
        </p:txBody>
      </p:sp>
      <p:sp>
        <p:nvSpPr>
          <p:cNvPr id="12" name="TextBox 11">
            <a:extLst>
              <a:ext uri="{FF2B5EF4-FFF2-40B4-BE49-F238E27FC236}">
                <a16:creationId xmlns:a16="http://schemas.microsoft.com/office/drawing/2014/main" id="{8D86D615-E21D-45A7-9C4F-B383C6AA24FA}"/>
              </a:ext>
            </a:extLst>
          </p:cNvPr>
          <p:cNvSpPr txBox="1"/>
          <p:nvPr/>
        </p:nvSpPr>
        <p:spPr>
          <a:xfrm>
            <a:off x="6585756" y="4322231"/>
            <a:ext cx="2796466" cy="646331"/>
          </a:xfrm>
          <a:prstGeom prst="rect">
            <a:avLst/>
          </a:prstGeom>
          <a:noFill/>
        </p:spPr>
        <p:txBody>
          <a:bodyPr wrap="square" rtlCol="0">
            <a:spAutoFit/>
          </a:bodyPr>
          <a:lstStyle/>
          <a:p>
            <a:r>
              <a:rPr lang="en-GB" dirty="0"/>
              <a:t>I try and generate fake cat pictures to trick them.</a:t>
            </a:r>
          </a:p>
        </p:txBody>
      </p:sp>
      <p:sp>
        <p:nvSpPr>
          <p:cNvPr id="4" name="TextBox 3">
            <a:extLst>
              <a:ext uri="{FF2B5EF4-FFF2-40B4-BE49-F238E27FC236}">
                <a16:creationId xmlns:a16="http://schemas.microsoft.com/office/drawing/2014/main" id="{12BF44BD-B150-46DD-9E57-3EF4A4A7A8A9}"/>
              </a:ext>
            </a:extLst>
          </p:cNvPr>
          <p:cNvSpPr txBox="1"/>
          <p:nvPr/>
        </p:nvSpPr>
        <p:spPr>
          <a:xfrm>
            <a:off x="3926154" y="3429000"/>
            <a:ext cx="1295159" cy="369332"/>
          </a:xfrm>
          <a:prstGeom prst="rect">
            <a:avLst/>
          </a:prstGeom>
          <a:noFill/>
        </p:spPr>
        <p:txBody>
          <a:bodyPr wrap="square" rtlCol="0">
            <a:spAutoFit/>
          </a:bodyPr>
          <a:lstStyle/>
          <a:p>
            <a:r>
              <a:rPr lang="en-GB" dirty="0"/>
              <a:t>Yes a Cat!</a:t>
            </a:r>
          </a:p>
        </p:txBody>
      </p:sp>
      <p:pic>
        <p:nvPicPr>
          <p:cNvPr id="13" name="Picture 12">
            <a:extLst>
              <a:ext uri="{FF2B5EF4-FFF2-40B4-BE49-F238E27FC236}">
                <a16:creationId xmlns:a16="http://schemas.microsoft.com/office/drawing/2014/main" id="{223992FD-4CAA-492A-84ED-A6E528D0E7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4230" y="2937946"/>
            <a:ext cx="1090394" cy="1277038"/>
          </a:xfrm>
          <a:prstGeom prst="rect">
            <a:avLst/>
          </a:prstGeom>
        </p:spPr>
      </p:pic>
      <p:sp>
        <p:nvSpPr>
          <p:cNvPr id="10" name="TextBox 9">
            <a:extLst>
              <a:ext uri="{FF2B5EF4-FFF2-40B4-BE49-F238E27FC236}">
                <a16:creationId xmlns:a16="http://schemas.microsoft.com/office/drawing/2014/main" id="{13A7D34C-2F09-4478-96BB-12D14EE06E64}"/>
              </a:ext>
            </a:extLst>
          </p:cNvPr>
          <p:cNvSpPr txBox="1"/>
          <p:nvPr/>
        </p:nvSpPr>
        <p:spPr>
          <a:xfrm>
            <a:off x="5725179" y="2712422"/>
            <a:ext cx="1295158" cy="369332"/>
          </a:xfrm>
          <a:prstGeom prst="rect">
            <a:avLst/>
          </a:prstGeom>
          <a:noFill/>
        </p:spPr>
        <p:txBody>
          <a:bodyPr wrap="square" rtlCol="0">
            <a:spAutoFit/>
          </a:bodyPr>
          <a:lstStyle/>
          <a:p>
            <a:r>
              <a:rPr lang="en-GB" dirty="0"/>
              <a:t>Try Again</a:t>
            </a:r>
          </a:p>
        </p:txBody>
      </p:sp>
    </p:spTree>
    <p:extLst>
      <p:ext uri="{BB962C8B-B14F-4D97-AF65-F5344CB8AC3E}">
        <p14:creationId xmlns:p14="http://schemas.microsoft.com/office/powerpoint/2010/main" val="3841662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3</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Neural Networks</a:t>
            </a:r>
          </a:p>
        </p:txBody>
      </p:sp>
      <p:sp>
        <p:nvSpPr>
          <p:cNvPr id="9" name="TextBox 8"/>
          <p:cNvSpPr txBox="1"/>
          <p:nvPr/>
        </p:nvSpPr>
        <p:spPr>
          <a:xfrm>
            <a:off x="951345" y="1722177"/>
            <a:ext cx="8294255" cy="646331"/>
          </a:xfrm>
          <a:prstGeom prst="rect">
            <a:avLst/>
          </a:prstGeom>
          <a:noFill/>
        </p:spPr>
        <p:txBody>
          <a:bodyPr wrap="square" rtlCol="0">
            <a:spAutoFit/>
          </a:bodyPr>
          <a:lstStyle/>
          <a:p>
            <a:pPr marL="285750" indent="-285750">
              <a:buFont typeface="Arial" panose="020B0604020202020204" pitchFamily="34" charset="0"/>
              <a:buChar char="•"/>
            </a:pPr>
            <a:r>
              <a:rPr lang="en-GB" dirty="0"/>
              <a:t>You see something – your brain processes the image and then a thought arrives that tells you what it is. </a:t>
            </a:r>
          </a:p>
        </p:txBody>
      </p:sp>
      <p:pic>
        <p:nvPicPr>
          <p:cNvPr id="4" name="Picture 3">
            <a:extLst>
              <a:ext uri="{FF2B5EF4-FFF2-40B4-BE49-F238E27FC236}">
                <a16:creationId xmlns:a16="http://schemas.microsoft.com/office/drawing/2014/main" id="{D855CD25-7849-417E-B889-752B8AE229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641" y="3330446"/>
            <a:ext cx="1981292" cy="1437276"/>
          </a:xfrm>
          <a:prstGeom prst="rect">
            <a:avLst/>
          </a:prstGeom>
        </p:spPr>
      </p:pic>
      <p:pic>
        <p:nvPicPr>
          <p:cNvPr id="10" name="Picture 9">
            <a:extLst>
              <a:ext uri="{FF2B5EF4-FFF2-40B4-BE49-F238E27FC236}">
                <a16:creationId xmlns:a16="http://schemas.microsoft.com/office/drawing/2014/main" id="{729B64D7-88CC-4B5B-8947-56C02A3A5B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401531" y="3077101"/>
            <a:ext cx="1539813" cy="1842209"/>
          </a:xfrm>
          <a:prstGeom prst="rect">
            <a:avLst/>
          </a:prstGeom>
        </p:spPr>
      </p:pic>
      <p:sp>
        <p:nvSpPr>
          <p:cNvPr id="13" name="Isosceles Triangle 12">
            <a:extLst>
              <a:ext uri="{FF2B5EF4-FFF2-40B4-BE49-F238E27FC236}">
                <a16:creationId xmlns:a16="http://schemas.microsoft.com/office/drawing/2014/main" id="{6967D230-1FF0-46DF-9679-86C582101A0B}"/>
              </a:ext>
            </a:extLst>
          </p:cNvPr>
          <p:cNvSpPr/>
          <p:nvPr/>
        </p:nvSpPr>
        <p:spPr>
          <a:xfrm rot="5642324">
            <a:off x="2561633" y="3193919"/>
            <a:ext cx="1917090" cy="1635933"/>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9C9BD523-AEF9-4369-9CA5-8A4310C4E9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68593" y="3047002"/>
            <a:ext cx="2321572" cy="1741179"/>
          </a:xfrm>
          <a:prstGeom prst="rect">
            <a:avLst/>
          </a:prstGeom>
        </p:spPr>
      </p:pic>
      <p:sp>
        <p:nvSpPr>
          <p:cNvPr id="16" name="Arrow: Right 15">
            <a:extLst>
              <a:ext uri="{FF2B5EF4-FFF2-40B4-BE49-F238E27FC236}">
                <a16:creationId xmlns:a16="http://schemas.microsoft.com/office/drawing/2014/main" id="{6317E102-C434-4E08-BCC9-0EEEB9A2DC15}"/>
              </a:ext>
            </a:extLst>
          </p:cNvPr>
          <p:cNvSpPr/>
          <p:nvPr/>
        </p:nvSpPr>
        <p:spPr>
          <a:xfrm>
            <a:off x="4875225" y="3836861"/>
            <a:ext cx="847597" cy="346229"/>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Speech Bubble: Oval 17">
            <a:extLst>
              <a:ext uri="{FF2B5EF4-FFF2-40B4-BE49-F238E27FC236}">
                <a16:creationId xmlns:a16="http://schemas.microsoft.com/office/drawing/2014/main" id="{EAE94936-DFAA-45BE-AA1F-530FA909CE84}"/>
              </a:ext>
            </a:extLst>
          </p:cNvPr>
          <p:cNvSpPr/>
          <p:nvPr/>
        </p:nvSpPr>
        <p:spPr>
          <a:xfrm>
            <a:off x="8418242" y="3077101"/>
            <a:ext cx="2050742" cy="1527048"/>
          </a:xfrm>
          <a:prstGeom prst="wedgeEllipseCallout">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Cat!</a:t>
            </a:r>
          </a:p>
        </p:txBody>
      </p:sp>
      <p:sp>
        <p:nvSpPr>
          <p:cNvPr id="20" name="Arrow: Right 19">
            <a:extLst>
              <a:ext uri="{FF2B5EF4-FFF2-40B4-BE49-F238E27FC236}">
                <a16:creationId xmlns:a16="http://schemas.microsoft.com/office/drawing/2014/main" id="{C3732476-78D9-4543-B7FE-EB43F74517EA}"/>
              </a:ext>
            </a:extLst>
          </p:cNvPr>
          <p:cNvSpPr/>
          <p:nvPr/>
        </p:nvSpPr>
        <p:spPr>
          <a:xfrm>
            <a:off x="7712097" y="3725596"/>
            <a:ext cx="847597" cy="346229"/>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3671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8" grpId="0" animBg="1"/>
      <p:bldP spid="2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30</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Generative adversarial networks</a:t>
            </a:r>
          </a:p>
        </p:txBody>
      </p:sp>
      <p:sp>
        <p:nvSpPr>
          <p:cNvPr id="9" name="TextBox 8"/>
          <p:cNvSpPr txBox="1"/>
          <p:nvPr/>
        </p:nvSpPr>
        <p:spPr>
          <a:xfrm>
            <a:off x="951345" y="1722177"/>
            <a:ext cx="8294255" cy="923330"/>
          </a:xfrm>
          <a:prstGeom prst="rect">
            <a:avLst/>
          </a:prstGeom>
          <a:noFill/>
        </p:spPr>
        <p:txBody>
          <a:bodyPr wrap="square" rtlCol="0">
            <a:spAutoFit/>
          </a:bodyPr>
          <a:lstStyle/>
          <a:p>
            <a:pPr marL="285750" indent="-285750">
              <a:buFont typeface="Arial" panose="020B0604020202020204" pitchFamily="34" charset="0"/>
              <a:buChar char="•"/>
            </a:pPr>
            <a:r>
              <a:rPr lang="en-GB" dirty="0"/>
              <a:t>Two neural networks, one network that is learning to classify or predict like an ordinary network. The second network is learning to produce fake data in order to trick the first network into classifying wrongly. </a:t>
            </a:r>
          </a:p>
        </p:txBody>
      </p:sp>
      <p:pic>
        <p:nvPicPr>
          <p:cNvPr id="8" name="Picture 7">
            <a:extLst>
              <a:ext uri="{FF2B5EF4-FFF2-40B4-BE49-F238E27FC236}">
                <a16:creationId xmlns:a16="http://schemas.microsoft.com/office/drawing/2014/main" id="{5B36A10F-F609-4F31-8C3A-090195647D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677" y="3019663"/>
            <a:ext cx="2474902" cy="1323667"/>
          </a:xfrm>
          <a:prstGeom prst="rect">
            <a:avLst/>
          </a:prstGeom>
        </p:spPr>
      </p:pic>
      <p:pic>
        <p:nvPicPr>
          <p:cNvPr id="11" name="Picture 10">
            <a:extLst>
              <a:ext uri="{FF2B5EF4-FFF2-40B4-BE49-F238E27FC236}">
                <a16:creationId xmlns:a16="http://schemas.microsoft.com/office/drawing/2014/main" id="{03CA5651-ADA9-41EF-B9EC-6D047DF4FB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6480209" y="3019663"/>
            <a:ext cx="2557259" cy="1323667"/>
          </a:xfrm>
          <a:prstGeom prst="rect">
            <a:avLst/>
          </a:prstGeom>
        </p:spPr>
      </p:pic>
      <p:sp>
        <p:nvSpPr>
          <p:cNvPr id="3" name="TextBox 2">
            <a:extLst>
              <a:ext uri="{FF2B5EF4-FFF2-40B4-BE49-F238E27FC236}">
                <a16:creationId xmlns:a16="http://schemas.microsoft.com/office/drawing/2014/main" id="{B9E5B3A7-4974-414D-8F0F-7E8DE4833AC2}"/>
              </a:ext>
            </a:extLst>
          </p:cNvPr>
          <p:cNvSpPr txBox="1"/>
          <p:nvPr/>
        </p:nvSpPr>
        <p:spPr>
          <a:xfrm>
            <a:off x="1676895" y="4343330"/>
            <a:ext cx="2796466" cy="646331"/>
          </a:xfrm>
          <a:prstGeom prst="rect">
            <a:avLst/>
          </a:prstGeom>
          <a:noFill/>
        </p:spPr>
        <p:txBody>
          <a:bodyPr wrap="square" rtlCol="0">
            <a:spAutoFit/>
          </a:bodyPr>
          <a:lstStyle/>
          <a:p>
            <a:r>
              <a:rPr lang="en-GB" dirty="0"/>
              <a:t>I try and classify whether an image is a cat.</a:t>
            </a:r>
          </a:p>
        </p:txBody>
      </p:sp>
      <p:sp>
        <p:nvSpPr>
          <p:cNvPr id="12" name="TextBox 11">
            <a:extLst>
              <a:ext uri="{FF2B5EF4-FFF2-40B4-BE49-F238E27FC236}">
                <a16:creationId xmlns:a16="http://schemas.microsoft.com/office/drawing/2014/main" id="{8D86D615-E21D-45A7-9C4F-B383C6AA24FA}"/>
              </a:ext>
            </a:extLst>
          </p:cNvPr>
          <p:cNvSpPr txBox="1"/>
          <p:nvPr/>
        </p:nvSpPr>
        <p:spPr>
          <a:xfrm>
            <a:off x="6585756" y="4322231"/>
            <a:ext cx="2796466" cy="646331"/>
          </a:xfrm>
          <a:prstGeom prst="rect">
            <a:avLst/>
          </a:prstGeom>
          <a:noFill/>
        </p:spPr>
        <p:txBody>
          <a:bodyPr wrap="square" rtlCol="0">
            <a:spAutoFit/>
          </a:bodyPr>
          <a:lstStyle/>
          <a:p>
            <a:r>
              <a:rPr lang="en-GB" dirty="0"/>
              <a:t>I try and generate fake cat pictures to trick them.</a:t>
            </a:r>
          </a:p>
        </p:txBody>
      </p:sp>
      <p:sp>
        <p:nvSpPr>
          <p:cNvPr id="4" name="TextBox 3">
            <a:extLst>
              <a:ext uri="{FF2B5EF4-FFF2-40B4-BE49-F238E27FC236}">
                <a16:creationId xmlns:a16="http://schemas.microsoft.com/office/drawing/2014/main" id="{12BF44BD-B150-46DD-9E57-3EF4A4A7A8A9}"/>
              </a:ext>
            </a:extLst>
          </p:cNvPr>
          <p:cNvSpPr txBox="1"/>
          <p:nvPr/>
        </p:nvSpPr>
        <p:spPr>
          <a:xfrm>
            <a:off x="3926154" y="3429000"/>
            <a:ext cx="992075" cy="646331"/>
          </a:xfrm>
          <a:prstGeom prst="rect">
            <a:avLst/>
          </a:prstGeom>
          <a:noFill/>
        </p:spPr>
        <p:txBody>
          <a:bodyPr wrap="square" rtlCol="0">
            <a:spAutoFit/>
          </a:bodyPr>
          <a:lstStyle/>
          <a:p>
            <a:r>
              <a:rPr lang="en-GB" dirty="0"/>
              <a:t>Yes a Cat!</a:t>
            </a:r>
          </a:p>
        </p:txBody>
      </p:sp>
      <p:pic>
        <p:nvPicPr>
          <p:cNvPr id="2050" name="Picture 2" descr="Image result for bad drawing of a cat">
            <a:extLst>
              <a:ext uri="{FF2B5EF4-FFF2-40B4-BE49-F238E27FC236}">
                <a16:creationId xmlns:a16="http://schemas.microsoft.com/office/drawing/2014/main" id="{2046E930-B425-48EE-B2E4-F01B595231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5179" y="3236987"/>
            <a:ext cx="1145234" cy="753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236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31</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Generative adversarial networks</a:t>
            </a:r>
          </a:p>
        </p:txBody>
      </p:sp>
      <p:sp>
        <p:nvSpPr>
          <p:cNvPr id="9" name="TextBox 8"/>
          <p:cNvSpPr txBox="1"/>
          <p:nvPr/>
        </p:nvSpPr>
        <p:spPr>
          <a:xfrm>
            <a:off x="951345" y="1722177"/>
            <a:ext cx="8294255" cy="923330"/>
          </a:xfrm>
          <a:prstGeom prst="rect">
            <a:avLst/>
          </a:prstGeom>
          <a:noFill/>
        </p:spPr>
        <p:txBody>
          <a:bodyPr wrap="square" rtlCol="0">
            <a:spAutoFit/>
          </a:bodyPr>
          <a:lstStyle/>
          <a:p>
            <a:pPr marL="285750" indent="-285750">
              <a:buFont typeface="Arial" panose="020B0604020202020204" pitchFamily="34" charset="0"/>
              <a:buChar char="•"/>
            </a:pPr>
            <a:r>
              <a:rPr lang="en-GB" dirty="0"/>
              <a:t>Two neural networks, one network that is learning to classify or predict like an ordinary network. The second network is learning to produce fake data in order to trick the first network into classifying wrongly. </a:t>
            </a:r>
          </a:p>
        </p:txBody>
      </p:sp>
      <p:pic>
        <p:nvPicPr>
          <p:cNvPr id="8" name="Picture 7">
            <a:extLst>
              <a:ext uri="{FF2B5EF4-FFF2-40B4-BE49-F238E27FC236}">
                <a16:creationId xmlns:a16="http://schemas.microsoft.com/office/drawing/2014/main" id="{5B36A10F-F609-4F31-8C3A-090195647D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677" y="3019663"/>
            <a:ext cx="2474902" cy="1323667"/>
          </a:xfrm>
          <a:prstGeom prst="rect">
            <a:avLst/>
          </a:prstGeom>
        </p:spPr>
      </p:pic>
      <p:pic>
        <p:nvPicPr>
          <p:cNvPr id="11" name="Picture 10">
            <a:extLst>
              <a:ext uri="{FF2B5EF4-FFF2-40B4-BE49-F238E27FC236}">
                <a16:creationId xmlns:a16="http://schemas.microsoft.com/office/drawing/2014/main" id="{03CA5651-ADA9-41EF-B9EC-6D047DF4FB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6480209" y="3019663"/>
            <a:ext cx="2557259" cy="1323667"/>
          </a:xfrm>
          <a:prstGeom prst="rect">
            <a:avLst/>
          </a:prstGeom>
        </p:spPr>
      </p:pic>
      <p:sp>
        <p:nvSpPr>
          <p:cNvPr id="3" name="TextBox 2">
            <a:extLst>
              <a:ext uri="{FF2B5EF4-FFF2-40B4-BE49-F238E27FC236}">
                <a16:creationId xmlns:a16="http://schemas.microsoft.com/office/drawing/2014/main" id="{B9E5B3A7-4974-414D-8F0F-7E8DE4833AC2}"/>
              </a:ext>
            </a:extLst>
          </p:cNvPr>
          <p:cNvSpPr txBox="1"/>
          <p:nvPr/>
        </p:nvSpPr>
        <p:spPr>
          <a:xfrm>
            <a:off x="1676895" y="4343330"/>
            <a:ext cx="2796466" cy="646331"/>
          </a:xfrm>
          <a:prstGeom prst="rect">
            <a:avLst/>
          </a:prstGeom>
          <a:noFill/>
        </p:spPr>
        <p:txBody>
          <a:bodyPr wrap="square" rtlCol="0">
            <a:spAutoFit/>
          </a:bodyPr>
          <a:lstStyle/>
          <a:p>
            <a:r>
              <a:rPr lang="en-GB" dirty="0"/>
              <a:t>I try and classify whether an image is a cat.</a:t>
            </a:r>
          </a:p>
        </p:txBody>
      </p:sp>
      <p:sp>
        <p:nvSpPr>
          <p:cNvPr id="12" name="TextBox 11">
            <a:extLst>
              <a:ext uri="{FF2B5EF4-FFF2-40B4-BE49-F238E27FC236}">
                <a16:creationId xmlns:a16="http://schemas.microsoft.com/office/drawing/2014/main" id="{8D86D615-E21D-45A7-9C4F-B383C6AA24FA}"/>
              </a:ext>
            </a:extLst>
          </p:cNvPr>
          <p:cNvSpPr txBox="1"/>
          <p:nvPr/>
        </p:nvSpPr>
        <p:spPr>
          <a:xfrm>
            <a:off x="6585756" y="4322231"/>
            <a:ext cx="2796466" cy="646331"/>
          </a:xfrm>
          <a:prstGeom prst="rect">
            <a:avLst/>
          </a:prstGeom>
          <a:noFill/>
        </p:spPr>
        <p:txBody>
          <a:bodyPr wrap="square" rtlCol="0">
            <a:spAutoFit/>
          </a:bodyPr>
          <a:lstStyle/>
          <a:p>
            <a:r>
              <a:rPr lang="en-GB" dirty="0"/>
              <a:t>I try and generate fake cat pictures to trick them.</a:t>
            </a:r>
          </a:p>
        </p:txBody>
      </p:sp>
      <p:sp>
        <p:nvSpPr>
          <p:cNvPr id="4" name="TextBox 3">
            <a:extLst>
              <a:ext uri="{FF2B5EF4-FFF2-40B4-BE49-F238E27FC236}">
                <a16:creationId xmlns:a16="http://schemas.microsoft.com/office/drawing/2014/main" id="{12BF44BD-B150-46DD-9E57-3EF4A4A7A8A9}"/>
              </a:ext>
            </a:extLst>
          </p:cNvPr>
          <p:cNvSpPr txBox="1"/>
          <p:nvPr/>
        </p:nvSpPr>
        <p:spPr>
          <a:xfrm>
            <a:off x="3926154" y="3429000"/>
            <a:ext cx="992075" cy="646331"/>
          </a:xfrm>
          <a:prstGeom prst="rect">
            <a:avLst/>
          </a:prstGeom>
          <a:noFill/>
        </p:spPr>
        <p:txBody>
          <a:bodyPr wrap="square" rtlCol="0">
            <a:spAutoFit/>
          </a:bodyPr>
          <a:lstStyle/>
          <a:p>
            <a:r>
              <a:rPr lang="en-GB" dirty="0"/>
              <a:t>Yes a Cat!</a:t>
            </a:r>
          </a:p>
        </p:txBody>
      </p:sp>
      <p:pic>
        <p:nvPicPr>
          <p:cNvPr id="2050" name="Picture 2" descr="Image result for bad drawing of a cat">
            <a:extLst>
              <a:ext uri="{FF2B5EF4-FFF2-40B4-BE49-F238E27FC236}">
                <a16:creationId xmlns:a16="http://schemas.microsoft.com/office/drawing/2014/main" id="{2046E930-B425-48EE-B2E4-F01B595231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5179" y="3236987"/>
            <a:ext cx="1145234" cy="75326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F2F6737-9F7E-488D-920F-5D5F50018076}"/>
              </a:ext>
            </a:extLst>
          </p:cNvPr>
          <p:cNvSpPr txBox="1"/>
          <p:nvPr/>
        </p:nvSpPr>
        <p:spPr>
          <a:xfrm>
            <a:off x="5725179" y="2712422"/>
            <a:ext cx="1295158" cy="369332"/>
          </a:xfrm>
          <a:prstGeom prst="rect">
            <a:avLst/>
          </a:prstGeom>
          <a:noFill/>
        </p:spPr>
        <p:txBody>
          <a:bodyPr wrap="square" rtlCol="0">
            <a:spAutoFit/>
          </a:bodyPr>
          <a:lstStyle/>
          <a:p>
            <a:r>
              <a:rPr lang="en-GB" dirty="0"/>
              <a:t>Try Again</a:t>
            </a:r>
          </a:p>
        </p:txBody>
      </p:sp>
    </p:spTree>
    <p:extLst>
      <p:ext uri="{BB962C8B-B14F-4D97-AF65-F5344CB8AC3E}">
        <p14:creationId xmlns:p14="http://schemas.microsoft.com/office/powerpoint/2010/main" val="2187865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32</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Generative adversarial networks</a:t>
            </a:r>
          </a:p>
        </p:txBody>
      </p:sp>
      <p:sp>
        <p:nvSpPr>
          <p:cNvPr id="9" name="TextBox 8"/>
          <p:cNvSpPr txBox="1"/>
          <p:nvPr/>
        </p:nvSpPr>
        <p:spPr>
          <a:xfrm>
            <a:off x="951345" y="1722177"/>
            <a:ext cx="8294255" cy="1477328"/>
          </a:xfrm>
          <a:prstGeom prst="rect">
            <a:avLst/>
          </a:prstGeom>
          <a:noFill/>
        </p:spPr>
        <p:txBody>
          <a:bodyPr wrap="square" rtlCol="0">
            <a:spAutoFit/>
          </a:bodyPr>
          <a:lstStyle/>
          <a:p>
            <a:pPr marL="285750" indent="-285750">
              <a:buFont typeface="Arial" panose="020B0604020202020204" pitchFamily="34" charset="0"/>
              <a:buChar char="•"/>
            </a:pPr>
            <a:r>
              <a:rPr lang="en-GB" dirty="0"/>
              <a:t>Two neural networks, one network that is learning to classify or predict like an ordinary network. The second network is learning to produce fake data in order to trick the first network into classifying wrongly. </a:t>
            </a:r>
          </a:p>
          <a:p>
            <a:pPr algn="ctr"/>
            <a:endParaRPr lang="en-GB" dirty="0"/>
          </a:p>
          <a:p>
            <a:pPr algn="ctr"/>
            <a:r>
              <a:rPr lang="en-GB" dirty="0"/>
              <a:t>A few million later</a:t>
            </a:r>
          </a:p>
        </p:txBody>
      </p:sp>
      <p:pic>
        <p:nvPicPr>
          <p:cNvPr id="8" name="Picture 7">
            <a:extLst>
              <a:ext uri="{FF2B5EF4-FFF2-40B4-BE49-F238E27FC236}">
                <a16:creationId xmlns:a16="http://schemas.microsoft.com/office/drawing/2014/main" id="{5B36A10F-F609-4F31-8C3A-090195647D93}"/>
              </a:ext>
            </a:extLst>
          </p:cNvPr>
          <p:cNvPicPr>
            <a:picLocks noChangeAspect="1"/>
          </p:cNvPicPr>
          <p:nvPr/>
        </p:nvPicPr>
        <p:blipFill rotWithShape="1">
          <a:blip r:embed="rId4">
            <a:extLst>
              <a:ext uri="{28A0092B-C50C-407E-A947-70E740481C1C}">
                <a14:useLocalDpi xmlns:a14="http://schemas.microsoft.com/office/drawing/2010/main" val="0"/>
              </a:ext>
            </a:extLst>
          </a:blip>
          <a:srcRect r="3149"/>
          <a:stretch/>
        </p:blipFill>
        <p:spPr>
          <a:xfrm>
            <a:off x="1837677" y="3019663"/>
            <a:ext cx="2396972" cy="1323667"/>
          </a:xfrm>
          <a:prstGeom prst="rect">
            <a:avLst/>
          </a:prstGeom>
        </p:spPr>
      </p:pic>
      <p:pic>
        <p:nvPicPr>
          <p:cNvPr id="11" name="Picture 10">
            <a:extLst>
              <a:ext uri="{FF2B5EF4-FFF2-40B4-BE49-F238E27FC236}">
                <a16:creationId xmlns:a16="http://schemas.microsoft.com/office/drawing/2014/main" id="{03CA5651-ADA9-41EF-B9EC-6D047DF4FB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6480209" y="3019663"/>
            <a:ext cx="2557259" cy="1323667"/>
          </a:xfrm>
          <a:prstGeom prst="rect">
            <a:avLst/>
          </a:prstGeom>
        </p:spPr>
      </p:pic>
      <p:sp>
        <p:nvSpPr>
          <p:cNvPr id="3" name="TextBox 2">
            <a:extLst>
              <a:ext uri="{FF2B5EF4-FFF2-40B4-BE49-F238E27FC236}">
                <a16:creationId xmlns:a16="http://schemas.microsoft.com/office/drawing/2014/main" id="{B9E5B3A7-4974-414D-8F0F-7E8DE4833AC2}"/>
              </a:ext>
            </a:extLst>
          </p:cNvPr>
          <p:cNvSpPr txBox="1"/>
          <p:nvPr/>
        </p:nvSpPr>
        <p:spPr>
          <a:xfrm>
            <a:off x="1676895" y="4343330"/>
            <a:ext cx="2796466" cy="646331"/>
          </a:xfrm>
          <a:prstGeom prst="rect">
            <a:avLst/>
          </a:prstGeom>
          <a:noFill/>
        </p:spPr>
        <p:txBody>
          <a:bodyPr wrap="square" rtlCol="0">
            <a:spAutoFit/>
          </a:bodyPr>
          <a:lstStyle/>
          <a:p>
            <a:r>
              <a:rPr lang="en-GB" dirty="0"/>
              <a:t>I try and classify whether an image is a cat.</a:t>
            </a:r>
          </a:p>
        </p:txBody>
      </p:sp>
      <p:sp>
        <p:nvSpPr>
          <p:cNvPr id="12" name="TextBox 11">
            <a:extLst>
              <a:ext uri="{FF2B5EF4-FFF2-40B4-BE49-F238E27FC236}">
                <a16:creationId xmlns:a16="http://schemas.microsoft.com/office/drawing/2014/main" id="{8D86D615-E21D-45A7-9C4F-B383C6AA24FA}"/>
              </a:ext>
            </a:extLst>
          </p:cNvPr>
          <p:cNvSpPr txBox="1"/>
          <p:nvPr/>
        </p:nvSpPr>
        <p:spPr>
          <a:xfrm>
            <a:off x="6585756" y="4322231"/>
            <a:ext cx="2796466" cy="646331"/>
          </a:xfrm>
          <a:prstGeom prst="rect">
            <a:avLst/>
          </a:prstGeom>
          <a:noFill/>
        </p:spPr>
        <p:txBody>
          <a:bodyPr wrap="square" rtlCol="0">
            <a:spAutoFit/>
          </a:bodyPr>
          <a:lstStyle/>
          <a:p>
            <a:r>
              <a:rPr lang="en-GB" dirty="0"/>
              <a:t>I try and generate fake cat pictures to trick them.</a:t>
            </a:r>
          </a:p>
        </p:txBody>
      </p:sp>
      <p:sp>
        <p:nvSpPr>
          <p:cNvPr id="4" name="TextBox 3">
            <a:extLst>
              <a:ext uri="{FF2B5EF4-FFF2-40B4-BE49-F238E27FC236}">
                <a16:creationId xmlns:a16="http://schemas.microsoft.com/office/drawing/2014/main" id="{12BF44BD-B150-46DD-9E57-3EF4A4A7A8A9}"/>
              </a:ext>
            </a:extLst>
          </p:cNvPr>
          <p:cNvSpPr txBox="1"/>
          <p:nvPr/>
        </p:nvSpPr>
        <p:spPr>
          <a:xfrm>
            <a:off x="3926154" y="3429000"/>
            <a:ext cx="992075" cy="646331"/>
          </a:xfrm>
          <a:prstGeom prst="rect">
            <a:avLst/>
          </a:prstGeom>
          <a:noFill/>
        </p:spPr>
        <p:txBody>
          <a:bodyPr wrap="square" rtlCol="0">
            <a:spAutoFit/>
          </a:bodyPr>
          <a:lstStyle/>
          <a:p>
            <a:r>
              <a:rPr lang="en-GB" dirty="0"/>
              <a:t>Not a Cat!</a:t>
            </a:r>
          </a:p>
        </p:txBody>
      </p:sp>
      <p:pic>
        <p:nvPicPr>
          <p:cNvPr id="13" name="Picture 12">
            <a:extLst>
              <a:ext uri="{FF2B5EF4-FFF2-40B4-BE49-F238E27FC236}">
                <a16:creationId xmlns:a16="http://schemas.microsoft.com/office/drawing/2014/main" id="{0ADF1F2C-C2D2-4CFD-A376-40FF842444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8971" y="3111072"/>
            <a:ext cx="844169" cy="1171854"/>
          </a:xfrm>
          <a:prstGeom prst="rect">
            <a:avLst/>
          </a:prstGeom>
        </p:spPr>
      </p:pic>
    </p:spTree>
    <p:extLst>
      <p:ext uri="{BB962C8B-B14F-4D97-AF65-F5344CB8AC3E}">
        <p14:creationId xmlns:p14="http://schemas.microsoft.com/office/powerpoint/2010/main" val="2744329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33</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Generative adversarial networks</a:t>
            </a:r>
          </a:p>
        </p:txBody>
      </p:sp>
      <p:sp>
        <p:nvSpPr>
          <p:cNvPr id="9" name="TextBox 8"/>
          <p:cNvSpPr txBox="1"/>
          <p:nvPr/>
        </p:nvSpPr>
        <p:spPr>
          <a:xfrm>
            <a:off x="951345" y="1722177"/>
            <a:ext cx="8294255" cy="1200329"/>
          </a:xfrm>
          <a:prstGeom prst="rect">
            <a:avLst/>
          </a:prstGeom>
          <a:noFill/>
        </p:spPr>
        <p:txBody>
          <a:bodyPr wrap="square" rtlCol="0">
            <a:spAutoFit/>
          </a:bodyPr>
          <a:lstStyle/>
          <a:p>
            <a:pPr marL="285750" indent="-285750">
              <a:buFont typeface="Arial" panose="020B0604020202020204" pitchFamily="34" charset="0"/>
              <a:buChar char="•"/>
            </a:pPr>
            <a:r>
              <a:rPr lang="en-GB" dirty="0"/>
              <a:t>What you end up with are two networks, both highly skilled at their independent task.</a:t>
            </a:r>
          </a:p>
          <a:p>
            <a:pPr algn="ctr"/>
            <a:endParaRPr lang="en-GB" dirty="0"/>
          </a:p>
          <a:p>
            <a:pPr algn="ctr"/>
            <a:r>
              <a:rPr lang="en-GB" dirty="0"/>
              <a:t>A few million later</a:t>
            </a:r>
          </a:p>
        </p:txBody>
      </p:sp>
      <p:pic>
        <p:nvPicPr>
          <p:cNvPr id="8" name="Picture 7">
            <a:extLst>
              <a:ext uri="{FF2B5EF4-FFF2-40B4-BE49-F238E27FC236}">
                <a16:creationId xmlns:a16="http://schemas.microsoft.com/office/drawing/2014/main" id="{5B36A10F-F609-4F31-8C3A-090195647D93}"/>
              </a:ext>
            </a:extLst>
          </p:cNvPr>
          <p:cNvPicPr>
            <a:picLocks noChangeAspect="1"/>
          </p:cNvPicPr>
          <p:nvPr/>
        </p:nvPicPr>
        <p:blipFill rotWithShape="1">
          <a:blip r:embed="rId4">
            <a:extLst>
              <a:ext uri="{28A0092B-C50C-407E-A947-70E740481C1C}">
                <a14:useLocalDpi xmlns:a14="http://schemas.microsoft.com/office/drawing/2010/main" val="0"/>
              </a:ext>
            </a:extLst>
          </a:blip>
          <a:srcRect r="3149"/>
          <a:stretch/>
        </p:blipFill>
        <p:spPr>
          <a:xfrm>
            <a:off x="1837677" y="3019663"/>
            <a:ext cx="2396972" cy="1323667"/>
          </a:xfrm>
          <a:prstGeom prst="rect">
            <a:avLst/>
          </a:prstGeom>
        </p:spPr>
      </p:pic>
      <p:pic>
        <p:nvPicPr>
          <p:cNvPr id="11" name="Picture 10">
            <a:extLst>
              <a:ext uri="{FF2B5EF4-FFF2-40B4-BE49-F238E27FC236}">
                <a16:creationId xmlns:a16="http://schemas.microsoft.com/office/drawing/2014/main" id="{03CA5651-ADA9-41EF-B9EC-6D047DF4FB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6480209" y="3019663"/>
            <a:ext cx="2557259" cy="1323667"/>
          </a:xfrm>
          <a:prstGeom prst="rect">
            <a:avLst/>
          </a:prstGeom>
        </p:spPr>
      </p:pic>
      <p:sp>
        <p:nvSpPr>
          <p:cNvPr id="3" name="TextBox 2">
            <a:extLst>
              <a:ext uri="{FF2B5EF4-FFF2-40B4-BE49-F238E27FC236}">
                <a16:creationId xmlns:a16="http://schemas.microsoft.com/office/drawing/2014/main" id="{B9E5B3A7-4974-414D-8F0F-7E8DE4833AC2}"/>
              </a:ext>
            </a:extLst>
          </p:cNvPr>
          <p:cNvSpPr txBox="1"/>
          <p:nvPr/>
        </p:nvSpPr>
        <p:spPr>
          <a:xfrm>
            <a:off x="1676895" y="4343330"/>
            <a:ext cx="2796466" cy="646331"/>
          </a:xfrm>
          <a:prstGeom prst="rect">
            <a:avLst/>
          </a:prstGeom>
          <a:noFill/>
        </p:spPr>
        <p:txBody>
          <a:bodyPr wrap="square" rtlCol="0">
            <a:spAutoFit/>
          </a:bodyPr>
          <a:lstStyle/>
          <a:p>
            <a:r>
              <a:rPr lang="en-GB" dirty="0"/>
              <a:t>I try and classify whether an image is a cat.</a:t>
            </a:r>
          </a:p>
        </p:txBody>
      </p:sp>
      <p:sp>
        <p:nvSpPr>
          <p:cNvPr id="12" name="TextBox 11">
            <a:extLst>
              <a:ext uri="{FF2B5EF4-FFF2-40B4-BE49-F238E27FC236}">
                <a16:creationId xmlns:a16="http://schemas.microsoft.com/office/drawing/2014/main" id="{8D86D615-E21D-45A7-9C4F-B383C6AA24FA}"/>
              </a:ext>
            </a:extLst>
          </p:cNvPr>
          <p:cNvSpPr txBox="1"/>
          <p:nvPr/>
        </p:nvSpPr>
        <p:spPr>
          <a:xfrm>
            <a:off x="6585756" y="4322231"/>
            <a:ext cx="2796466" cy="646331"/>
          </a:xfrm>
          <a:prstGeom prst="rect">
            <a:avLst/>
          </a:prstGeom>
          <a:noFill/>
        </p:spPr>
        <p:txBody>
          <a:bodyPr wrap="square" rtlCol="0">
            <a:spAutoFit/>
          </a:bodyPr>
          <a:lstStyle/>
          <a:p>
            <a:r>
              <a:rPr lang="en-GB" dirty="0"/>
              <a:t>I try and generate fake cat pictures to trick them.</a:t>
            </a:r>
          </a:p>
        </p:txBody>
      </p:sp>
      <p:sp>
        <p:nvSpPr>
          <p:cNvPr id="4" name="TextBox 3">
            <a:extLst>
              <a:ext uri="{FF2B5EF4-FFF2-40B4-BE49-F238E27FC236}">
                <a16:creationId xmlns:a16="http://schemas.microsoft.com/office/drawing/2014/main" id="{12BF44BD-B150-46DD-9E57-3EF4A4A7A8A9}"/>
              </a:ext>
            </a:extLst>
          </p:cNvPr>
          <p:cNvSpPr txBox="1"/>
          <p:nvPr/>
        </p:nvSpPr>
        <p:spPr>
          <a:xfrm>
            <a:off x="3926154" y="3429000"/>
            <a:ext cx="992075" cy="646331"/>
          </a:xfrm>
          <a:prstGeom prst="rect">
            <a:avLst/>
          </a:prstGeom>
          <a:noFill/>
        </p:spPr>
        <p:txBody>
          <a:bodyPr wrap="square" rtlCol="0">
            <a:spAutoFit/>
          </a:bodyPr>
          <a:lstStyle/>
          <a:p>
            <a:r>
              <a:rPr lang="en-GB" dirty="0"/>
              <a:t>Not a Cat!</a:t>
            </a:r>
          </a:p>
        </p:txBody>
      </p:sp>
      <p:pic>
        <p:nvPicPr>
          <p:cNvPr id="13" name="Picture 12">
            <a:extLst>
              <a:ext uri="{FF2B5EF4-FFF2-40B4-BE49-F238E27FC236}">
                <a16:creationId xmlns:a16="http://schemas.microsoft.com/office/drawing/2014/main" id="{0ADF1F2C-C2D2-4CFD-A376-40FF842444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8971" y="3111072"/>
            <a:ext cx="844169" cy="1171854"/>
          </a:xfrm>
          <a:prstGeom prst="rect">
            <a:avLst/>
          </a:prstGeom>
        </p:spPr>
      </p:pic>
    </p:spTree>
    <p:extLst>
      <p:ext uri="{BB962C8B-B14F-4D97-AF65-F5344CB8AC3E}">
        <p14:creationId xmlns:p14="http://schemas.microsoft.com/office/powerpoint/2010/main" val="2140859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4</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Neural Networks</a:t>
            </a:r>
          </a:p>
        </p:txBody>
      </p:sp>
      <p:sp>
        <p:nvSpPr>
          <p:cNvPr id="9" name="TextBox 8"/>
          <p:cNvSpPr txBox="1"/>
          <p:nvPr/>
        </p:nvSpPr>
        <p:spPr>
          <a:xfrm>
            <a:off x="951345" y="1722177"/>
            <a:ext cx="8294255" cy="646331"/>
          </a:xfrm>
          <a:prstGeom prst="rect">
            <a:avLst/>
          </a:prstGeom>
          <a:noFill/>
        </p:spPr>
        <p:txBody>
          <a:bodyPr wrap="square" rtlCol="0">
            <a:spAutoFit/>
          </a:bodyPr>
          <a:lstStyle/>
          <a:p>
            <a:pPr marL="285750" indent="-285750">
              <a:buFont typeface="Arial" panose="020B0604020202020204" pitchFamily="34" charset="0"/>
              <a:buChar char="•"/>
            </a:pPr>
            <a:r>
              <a:rPr lang="en-GB" dirty="0"/>
              <a:t>You see something – your brain processes the image and then a thought arrives that tells you what it is. </a:t>
            </a:r>
          </a:p>
        </p:txBody>
      </p:sp>
      <p:pic>
        <p:nvPicPr>
          <p:cNvPr id="4" name="Picture 3">
            <a:extLst>
              <a:ext uri="{FF2B5EF4-FFF2-40B4-BE49-F238E27FC236}">
                <a16:creationId xmlns:a16="http://schemas.microsoft.com/office/drawing/2014/main" id="{D855CD25-7849-417E-B889-752B8AE229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641" y="3330446"/>
            <a:ext cx="1981292" cy="1437276"/>
          </a:xfrm>
          <a:prstGeom prst="rect">
            <a:avLst/>
          </a:prstGeom>
        </p:spPr>
      </p:pic>
      <p:pic>
        <p:nvPicPr>
          <p:cNvPr id="10" name="Picture 9">
            <a:extLst>
              <a:ext uri="{FF2B5EF4-FFF2-40B4-BE49-F238E27FC236}">
                <a16:creationId xmlns:a16="http://schemas.microsoft.com/office/drawing/2014/main" id="{729B64D7-88CC-4B5B-8947-56C02A3A5B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401531" y="3077101"/>
            <a:ext cx="1539813" cy="1842209"/>
          </a:xfrm>
          <a:prstGeom prst="rect">
            <a:avLst/>
          </a:prstGeom>
        </p:spPr>
      </p:pic>
      <p:sp>
        <p:nvSpPr>
          <p:cNvPr id="13" name="Isosceles Triangle 12">
            <a:extLst>
              <a:ext uri="{FF2B5EF4-FFF2-40B4-BE49-F238E27FC236}">
                <a16:creationId xmlns:a16="http://schemas.microsoft.com/office/drawing/2014/main" id="{6967D230-1FF0-46DF-9679-86C582101A0B}"/>
              </a:ext>
            </a:extLst>
          </p:cNvPr>
          <p:cNvSpPr/>
          <p:nvPr/>
        </p:nvSpPr>
        <p:spPr>
          <a:xfrm rot="5642324">
            <a:off x="2561633" y="3193919"/>
            <a:ext cx="1917090" cy="1635933"/>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9C9BD523-AEF9-4369-9CA5-8A4310C4E9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68593" y="3047002"/>
            <a:ext cx="2321572" cy="1741179"/>
          </a:xfrm>
          <a:prstGeom prst="rect">
            <a:avLst/>
          </a:prstGeom>
        </p:spPr>
      </p:pic>
      <p:sp>
        <p:nvSpPr>
          <p:cNvPr id="16" name="Arrow: Right 15">
            <a:extLst>
              <a:ext uri="{FF2B5EF4-FFF2-40B4-BE49-F238E27FC236}">
                <a16:creationId xmlns:a16="http://schemas.microsoft.com/office/drawing/2014/main" id="{6317E102-C434-4E08-BCC9-0EEEB9A2DC15}"/>
              </a:ext>
            </a:extLst>
          </p:cNvPr>
          <p:cNvSpPr/>
          <p:nvPr/>
        </p:nvSpPr>
        <p:spPr>
          <a:xfrm>
            <a:off x="4875225" y="3836861"/>
            <a:ext cx="847597" cy="346229"/>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Speech Bubble: Oval 17">
            <a:extLst>
              <a:ext uri="{FF2B5EF4-FFF2-40B4-BE49-F238E27FC236}">
                <a16:creationId xmlns:a16="http://schemas.microsoft.com/office/drawing/2014/main" id="{EAE94936-DFAA-45BE-AA1F-530FA909CE84}"/>
              </a:ext>
            </a:extLst>
          </p:cNvPr>
          <p:cNvSpPr/>
          <p:nvPr/>
        </p:nvSpPr>
        <p:spPr>
          <a:xfrm>
            <a:off x="8418242" y="3077101"/>
            <a:ext cx="2050742" cy="1527048"/>
          </a:xfrm>
          <a:prstGeom prst="wedgeEllipseCallout">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Cat!</a:t>
            </a:r>
          </a:p>
        </p:txBody>
      </p:sp>
      <p:sp>
        <p:nvSpPr>
          <p:cNvPr id="20" name="Arrow: Right 19">
            <a:extLst>
              <a:ext uri="{FF2B5EF4-FFF2-40B4-BE49-F238E27FC236}">
                <a16:creationId xmlns:a16="http://schemas.microsoft.com/office/drawing/2014/main" id="{C3732476-78D9-4543-B7FE-EB43F74517EA}"/>
              </a:ext>
            </a:extLst>
          </p:cNvPr>
          <p:cNvSpPr/>
          <p:nvPr/>
        </p:nvSpPr>
        <p:spPr>
          <a:xfrm>
            <a:off x="7712097" y="3725596"/>
            <a:ext cx="847597" cy="346229"/>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87FCE52D-DE6B-498B-BC44-DEDB920BEDE7}"/>
              </a:ext>
            </a:extLst>
          </p:cNvPr>
          <p:cNvSpPr txBox="1"/>
          <p:nvPr/>
        </p:nvSpPr>
        <p:spPr>
          <a:xfrm>
            <a:off x="763542" y="4954162"/>
            <a:ext cx="1873189" cy="369332"/>
          </a:xfrm>
          <a:prstGeom prst="rect">
            <a:avLst/>
          </a:prstGeom>
          <a:noFill/>
        </p:spPr>
        <p:txBody>
          <a:bodyPr wrap="square" rtlCol="0">
            <a:spAutoFit/>
          </a:bodyPr>
          <a:lstStyle/>
          <a:p>
            <a:r>
              <a:rPr lang="en-GB" dirty="0"/>
              <a:t>Light From object</a:t>
            </a:r>
          </a:p>
        </p:txBody>
      </p:sp>
      <p:sp>
        <p:nvSpPr>
          <p:cNvPr id="17" name="TextBox 16">
            <a:extLst>
              <a:ext uri="{FF2B5EF4-FFF2-40B4-BE49-F238E27FC236}">
                <a16:creationId xmlns:a16="http://schemas.microsoft.com/office/drawing/2014/main" id="{3ADE1344-2C65-4E27-ADF7-F0EE508252E7}"/>
              </a:ext>
            </a:extLst>
          </p:cNvPr>
          <p:cNvSpPr txBox="1"/>
          <p:nvPr/>
        </p:nvSpPr>
        <p:spPr>
          <a:xfrm>
            <a:off x="3339688" y="4954162"/>
            <a:ext cx="1873189" cy="369332"/>
          </a:xfrm>
          <a:prstGeom prst="rect">
            <a:avLst/>
          </a:prstGeom>
          <a:noFill/>
        </p:spPr>
        <p:txBody>
          <a:bodyPr wrap="square" rtlCol="0">
            <a:spAutoFit/>
          </a:bodyPr>
          <a:lstStyle/>
          <a:p>
            <a:r>
              <a:rPr lang="en-GB" dirty="0"/>
              <a:t>Rods and Cones</a:t>
            </a:r>
          </a:p>
        </p:txBody>
      </p:sp>
      <p:sp>
        <p:nvSpPr>
          <p:cNvPr id="19" name="TextBox 18">
            <a:extLst>
              <a:ext uri="{FF2B5EF4-FFF2-40B4-BE49-F238E27FC236}">
                <a16:creationId xmlns:a16="http://schemas.microsoft.com/office/drawing/2014/main" id="{9F458128-42EC-42CE-9DF9-E6A1C84ED90C}"/>
              </a:ext>
            </a:extLst>
          </p:cNvPr>
          <p:cNvSpPr txBox="1"/>
          <p:nvPr/>
        </p:nvSpPr>
        <p:spPr>
          <a:xfrm>
            <a:off x="5722822" y="4919310"/>
            <a:ext cx="1873189" cy="369332"/>
          </a:xfrm>
          <a:prstGeom prst="rect">
            <a:avLst/>
          </a:prstGeom>
          <a:noFill/>
        </p:spPr>
        <p:txBody>
          <a:bodyPr wrap="square" rtlCol="0">
            <a:spAutoFit/>
          </a:bodyPr>
          <a:lstStyle/>
          <a:p>
            <a:r>
              <a:rPr lang="en-GB" dirty="0"/>
              <a:t>Memory Neurons</a:t>
            </a:r>
          </a:p>
        </p:txBody>
      </p:sp>
      <p:sp>
        <p:nvSpPr>
          <p:cNvPr id="21" name="TextBox 20">
            <a:extLst>
              <a:ext uri="{FF2B5EF4-FFF2-40B4-BE49-F238E27FC236}">
                <a16:creationId xmlns:a16="http://schemas.microsoft.com/office/drawing/2014/main" id="{D49275C7-0D48-4B5C-85FA-69F103DCBCF3}"/>
              </a:ext>
            </a:extLst>
          </p:cNvPr>
          <p:cNvSpPr txBox="1"/>
          <p:nvPr/>
        </p:nvSpPr>
        <p:spPr>
          <a:xfrm>
            <a:off x="8309005" y="4950798"/>
            <a:ext cx="2050742" cy="369332"/>
          </a:xfrm>
          <a:prstGeom prst="rect">
            <a:avLst/>
          </a:prstGeom>
          <a:noFill/>
        </p:spPr>
        <p:txBody>
          <a:bodyPr wrap="square" rtlCol="0">
            <a:spAutoFit/>
          </a:bodyPr>
          <a:lstStyle/>
          <a:p>
            <a:r>
              <a:rPr lang="en-GB" dirty="0"/>
              <a:t>Conscious Thoughts</a:t>
            </a:r>
          </a:p>
        </p:txBody>
      </p:sp>
    </p:spTree>
    <p:extLst>
      <p:ext uri="{BB962C8B-B14F-4D97-AF65-F5344CB8AC3E}">
        <p14:creationId xmlns:p14="http://schemas.microsoft.com/office/powerpoint/2010/main" val="276097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19"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5</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Neural Networks</a:t>
            </a:r>
          </a:p>
        </p:txBody>
      </p:sp>
      <p:sp>
        <p:nvSpPr>
          <p:cNvPr id="9" name="TextBox 8"/>
          <p:cNvSpPr txBox="1"/>
          <p:nvPr/>
        </p:nvSpPr>
        <p:spPr>
          <a:xfrm>
            <a:off x="951345" y="1722177"/>
            <a:ext cx="8294255" cy="646331"/>
          </a:xfrm>
          <a:prstGeom prst="rect">
            <a:avLst/>
          </a:prstGeom>
          <a:noFill/>
        </p:spPr>
        <p:txBody>
          <a:bodyPr wrap="square" rtlCol="0">
            <a:spAutoFit/>
          </a:bodyPr>
          <a:lstStyle/>
          <a:p>
            <a:pPr marL="285750" indent="-285750">
              <a:buFont typeface="Arial" panose="020B0604020202020204" pitchFamily="34" charset="0"/>
              <a:buChar char="•"/>
            </a:pPr>
            <a:r>
              <a:rPr lang="en-GB" dirty="0"/>
              <a:t>You see something – your brain processes the image and then a thought arrives that tells you what it is. </a:t>
            </a:r>
          </a:p>
        </p:txBody>
      </p:sp>
      <p:pic>
        <p:nvPicPr>
          <p:cNvPr id="4" name="Picture 3">
            <a:extLst>
              <a:ext uri="{FF2B5EF4-FFF2-40B4-BE49-F238E27FC236}">
                <a16:creationId xmlns:a16="http://schemas.microsoft.com/office/drawing/2014/main" id="{D855CD25-7849-417E-B889-752B8AE229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641" y="3330446"/>
            <a:ext cx="1981292" cy="1437276"/>
          </a:xfrm>
          <a:prstGeom prst="rect">
            <a:avLst/>
          </a:prstGeom>
        </p:spPr>
      </p:pic>
      <p:pic>
        <p:nvPicPr>
          <p:cNvPr id="10" name="Picture 9">
            <a:extLst>
              <a:ext uri="{FF2B5EF4-FFF2-40B4-BE49-F238E27FC236}">
                <a16:creationId xmlns:a16="http://schemas.microsoft.com/office/drawing/2014/main" id="{729B64D7-88CC-4B5B-8947-56C02A3A5B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401531" y="3077101"/>
            <a:ext cx="1539813" cy="1842209"/>
          </a:xfrm>
          <a:prstGeom prst="rect">
            <a:avLst/>
          </a:prstGeom>
        </p:spPr>
      </p:pic>
      <p:sp>
        <p:nvSpPr>
          <p:cNvPr id="13" name="Isosceles Triangle 12">
            <a:extLst>
              <a:ext uri="{FF2B5EF4-FFF2-40B4-BE49-F238E27FC236}">
                <a16:creationId xmlns:a16="http://schemas.microsoft.com/office/drawing/2014/main" id="{6967D230-1FF0-46DF-9679-86C582101A0B}"/>
              </a:ext>
            </a:extLst>
          </p:cNvPr>
          <p:cNvSpPr/>
          <p:nvPr/>
        </p:nvSpPr>
        <p:spPr>
          <a:xfrm rot="5642324">
            <a:off x="2561633" y="3193919"/>
            <a:ext cx="1917090" cy="1635933"/>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9C9BD523-AEF9-4369-9CA5-8A4310C4E9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68593" y="3047002"/>
            <a:ext cx="2321572" cy="1741179"/>
          </a:xfrm>
          <a:prstGeom prst="rect">
            <a:avLst/>
          </a:prstGeom>
        </p:spPr>
      </p:pic>
      <p:sp>
        <p:nvSpPr>
          <p:cNvPr id="16" name="Arrow: Right 15">
            <a:extLst>
              <a:ext uri="{FF2B5EF4-FFF2-40B4-BE49-F238E27FC236}">
                <a16:creationId xmlns:a16="http://schemas.microsoft.com/office/drawing/2014/main" id="{6317E102-C434-4E08-BCC9-0EEEB9A2DC15}"/>
              </a:ext>
            </a:extLst>
          </p:cNvPr>
          <p:cNvSpPr/>
          <p:nvPr/>
        </p:nvSpPr>
        <p:spPr>
          <a:xfrm>
            <a:off x="4875225" y="3836861"/>
            <a:ext cx="847597" cy="346229"/>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Speech Bubble: Oval 17">
            <a:extLst>
              <a:ext uri="{FF2B5EF4-FFF2-40B4-BE49-F238E27FC236}">
                <a16:creationId xmlns:a16="http://schemas.microsoft.com/office/drawing/2014/main" id="{EAE94936-DFAA-45BE-AA1F-530FA909CE84}"/>
              </a:ext>
            </a:extLst>
          </p:cNvPr>
          <p:cNvSpPr/>
          <p:nvPr/>
        </p:nvSpPr>
        <p:spPr>
          <a:xfrm>
            <a:off x="8418242" y="3077101"/>
            <a:ext cx="2050742" cy="1527048"/>
          </a:xfrm>
          <a:prstGeom prst="wedgeEllipseCallout">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Cat!</a:t>
            </a:r>
          </a:p>
        </p:txBody>
      </p:sp>
      <p:sp>
        <p:nvSpPr>
          <p:cNvPr id="20" name="Arrow: Right 19">
            <a:extLst>
              <a:ext uri="{FF2B5EF4-FFF2-40B4-BE49-F238E27FC236}">
                <a16:creationId xmlns:a16="http://schemas.microsoft.com/office/drawing/2014/main" id="{C3732476-78D9-4543-B7FE-EB43F74517EA}"/>
              </a:ext>
            </a:extLst>
          </p:cNvPr>
          <p:cNvSpPr/>
          <p:nvPr/>
        </p:nvSpPr>
        <p:spPr>
          <a:xfrm>
            <a:off x="7712097" y="3725596"/>
            <a:ext cx="847597" cy="346229"/>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87FCE52D-DE6B-498B-BC44-DEDB920BEDE7}"/>
              </a:ext>
            </a:extLst>
          </p:cNvPr>
          <p:cNvSpPr txBox="1"/>
          <p:nvPr/>
        </p:nvSpPr>
        <p:spPr>
          <a:xfrm>
            <a:off x="763542" y="4954162"/>
            <a:ext cx="1873189" cy="369332"/>
          </a:xfrm>
          <a:prstGeom prst="rect">
            <a:avLst/>
          </a:prstGeom>
          <a:noFill/>
        </p:spPr>
        <p:txBody>
          <a:bodyPr wrap="square" rtlCol="0">
            <a:spAutoFit/>
          </a:bodyPr>
          <a:lstStyle/>
          <a:p>
            <a:r>
              <a:rPr lang="en-GB" dirty="0"/>
              <a:t>Light From object</a:t>
            </a:r>
          </a:p>
        </p:txBody>
      </p:sp>
      <p:sp>
        <p:nvSpPr>
          <p:cNvPr id="17" name="TextBox 16">
            <a:extLst>
              <a:ext uri="{FF2B5EF4-FFF2-40B4-BE49-F238E27FC236}">
                <a16:creationId xmlns:a16="http://schemas.microsoft.com/office/drawing/2014/main" id="{3ADE1344-2C65-4E27-ADF7-F0EE508252E7}"/>
              </a:ext>
            </a:extLst>
          </p:cNvPr>
          <p:cNvSpPr txBox="1"/>
          <p:nvPr/>
        </p:nvSpPr>
        <p:spPr>
          <a:xfrm>
            <a:off x="3339688" y="4954162"/>
            <a:ext cx="1873189" cy="369332"/>
          </a:xfrm>
          <a:prstGeom prst="rect">
            <a:avLst/>
          </a:prstGeom>
          <a:noFill/>
        </p:spPr>
        <p:txBody>
          <a:bodyPr wrap="square" rtlCol="0">
            <a:spAutoFit/>
          </a:bodyPr>
          <a:lstStyle/>
          <a:p>
            <a:r>
              <a:rPr lang="en-GB" dirty="0"/>
              <a:t>Rods and Cones</a:t>
            </a:r>
          </a:p>
        </p:txBody>
      </p:sp>
      <p:sp>
        <p:nvSpPr>
          <p:cNvPr id="19" name="TextBox 18">
            <a:extLst>
              <a:ext uri="{FF2B5EF4-FFF2-40B4-BE49-F238E27FC236}">
                <a16:creationId xmlns:a16="http://schemas.microsoft.com/office/drawing/2014/main" id="{9F458128-42EC-42CE-9DF9-E6A1C84ED90C}"/>
              </a:ext>
            </a:extLst>
          </p:cNvPr>
          <p:cNvSpPr txBox="1"/>
          <p:nvPr/>
        </p:nvSpPr>
        <p:spPr>
          <a:xfrm>
            <a:off x="5722822" y="4919310"/>
            <a:ext cx="1873189" cy="369332"/>
          </a:xfrm>
          <a:prstGeom prst="rect">
            <a:avLst/>
          </a:prstGeom>
          <a:noFill/>
        </p:spPr>
        <p:txBody>
          <a:bodyPr wrap="square" rtlCol="0">
            <a:spAutoFit/>
          </a:bodyPr>
          <a:lstStyle/>
          <a:p>
            <a:r>
              <a:rPr lang="en-GB" dirty="0"/>
              <a:t>Memory Neurons</a:t>
            </a:r>
          </a:p>
        </p:txBody>
      </p:sp>
      <p:sp>
        <p:nvSpPr>
          <p:cNvPr id="21" name="TextBox 20">
            <a:extLst>
              <a:ext uri="{FF2B5EF4-FFF2-40B4-BE49-F238E27FC236}">
                <a16:creationId xmlns:a16="http://schemas.microsoft.com/office/drawing/2014/main" id="{D49275C7-0D48-4B5C-85FA-69F103DCBCF3}"/>
              </a:ext>
            </a:extLst>
          </p:cNvPr>
          <p:cNvSpPr txBox="1"/>
          <p:nvPr/>
        </p:nvSpPr>
        <p:spPr>
          <a:xfrm>
            <a:off x="8309005" y="4950798"/>
            <a:ext cx="2050742" cy="369332"/>
          </a:xfrm>
          <a:prstGeom prst="rect">
            <a:avLst/>
          </a:prstGeom>
          <a:noFill/>
        </p:spPr>
        <p:txBody>
          <a:bodyPr wrap="square" rtlCol="0">
            <a:spAutoFit/>
          </a:bodyPr>
          <a:lstStyle/>
          <a:p>
            <a:r>
              <a:rPr lang="en-GB" dirty="0"/>
              <a:t>Conscious Thoughts</a:t>
            </a:r>
          </a:p>
        </p:txBody>
      </p:sp>
      <p:sp>
        <p:nvSpPr>
          <p:cNvPr id="8" name="TextBox 7">
            <a:extLst>
              <a:ext uri="{FF2B5EF4-FFF2-40B4-BE49-F238E27FC236}">
                <a16:creationId xmlns:a16="http://schemas.microsoft.com/office/drawing/2014/main" id="{9C1E0C48-9C3F-4FE2-865C-C929564D6A92}"/>
              </a:ext>
            </a:extLst>
          </p:cNvPr>
          <p:cNvSpPr txBox="1"/>
          <p:nvPr/>
        </p:nvSpPr>
        <p:spPr>
          <a:xfrm>
            <a:off x="2485748" y="3803058"/>
            <a:ext cx="1414153" cy="646331"/>
          </a:xfrm>
          <a:prstGeom prst="rect">
            <a:avLst/>
          </a:prstGeom>
          <a:noFill/>
        </p:spPr>
        <p:txBody>
          <a:bodyPr wrap="square" rtlCol="0">
            <a:spAutoFit/>
          </a:bodyPr>
          <a:lstStyle/>
          <a:p>
            <a:r>
              <a:rPr lang="en-GB" dirty="0"/>
              <a:t>Light enters eye</a:t>
            </a:r>
          </a:p>
        </p:txBody>
      </p:sp>
      <p:sp>
        <p:nvSpPr>
          <p:cNvPr id="22" name="TextBox 21">
            <a:extLst>
              <a:ext uri="{FF2B5EF4-FFF2-40B4-BE49-F238E27FC236}">
                <a16:creationId xmlns:a16="http://schemas.microsoft.com/office/drawing/2014/main" id="{F82D22EC-0EE4-47B1-97D3-DFDCA3172CAF}"/>
              </a:ext>
            </a:extLst>
          </p:cNvPr>
          <p:cNvSpPr txBox="1"/>
          <p:nvPr/>
        </p:nvSpPr>
        <p:spPr>
          <a:xfrm>
            <a:off x="3594778" y="3133816"/>
            <a:ext cx="1414153" cy="646331"/>
          </a:xfrm>
          <a:prstGeom prst="rect">
            <a:avLst/>
          </a:prstGeom>
          <a:noFill/>
        </p:spPr>
        <p:txBody>
          <a:bodyPr wrap="square" rtlCol="0">
            <a:spAutoFit/>
          </a:bodyPr>
          <a:lstStyle/>
          <a:p>
            <a:r>
              <a:rPr lang="en-GB" dirty="0"/>
              <a:t>Activates optic nerves</a:t>
            </a:r>
          </a:p>
        </p:txBody>
      </p:sp>
      <p:sp>
        <p:nvSpPr>
          <p:cNvPr id="23" name="TextBox 22">
            <a:extLst>
              <a:ext uri="{FF2B5EF4-FFF2-40B4-BE49-F238E27FC236}">
                <a16:creationId xmlns:a16="http://schemas.microsoft.com/office/drawing/2014/main" id="{0C86F2E2-291C-43F6-9B7C-40389F3428F7}"/>
              </a:ext>
            </a:extLst>
          </p:cNvPr>
          <p:cNvSpPr txBox="1"/>
          <p:nvPr/>
        </p:nvSpPr>
        <p:spPr>
          <a:xfrm>
            <a:off x="4529903" y="3717307"/>
            <a:ext cx="1414153" cy="646331"/>
          </a:xfrm>
          <a:prstGeom prst="rect">
            <a:avLst/>
          </a:prstGeom>
          <a:noFill/>
        </p:spPr>
        <p:txBody>
          <a:bodyPr wrap="square" rtlCol="0">
            <a:spAutoFit/>
          </a:bodyPr>
          <a:lstStyle/>
          <a:p>
            <a:r>
              <a:rPr lang="en-GB" dirty="0"/>
              <a:t>Electrical signalling</a:t>
            </a:r>
          </a:p>
        </p:txBody>
      </p:sp>
      <p:sp>
        <p:nvSpPr>
          <p:cNvPr id="24" name="TextBox 23">
            <a:extLst>
              <a:ext uri="{FF2B5EF4-FFF2-40B4-BE49-F238E27FC236}">
                <a16:creationId xmlns:a16="http://schemas.microsoft.com/office/drawing/2014/main" id="{E73A2F1D-0E93-4DB3-ACB3-CF381A96DFD5}"/>
              </a:ext>
            </a:extLst>
          </p:cNvPr>
          <p:cNvSpPr txBox="1"/>
          <p:nvPr/>
        </p:nvSpPr>
        <p:spPr>
          <a:xfrm>
            <a:off x="7743796" y="3594425"/>
            <a:ext cx="1414153" cy="646331"/>
          </a:xfrm>
          <a:prstGeom prst="rect">
            <a:avLst/>
          </a:prstGeom>
          <a:noFill/>
        </p:spPr>
        <p:txBody>
          <a:bodyPr wrap="square" rtlCol="0">
            <a:spAutoFit/>
          </a:bodyPr>
          <a:lstStyle/>
          <a:p>
            <a:r>
              <a:rPr lang="en-GB" dirty="0"/>
              <a:t>Electrical signalling</a:t>
            </a:r>
          </a:p>
        </p:txBody>
      </p:sp>
      <p:sp>
        <p:nvSpPr>
          <p:cNvPr id="25" name="TextBox 24">
            <a:extLst>
              <a:ext uri="{FF2B5EF4-FFF2-40B4-BE49-F238E27FC236}">
                <a16:creationId xmlns:a16="http://schemas.microsoft.com/office/drawing/2014/main" id="{EF64D84D-0C44-46ED-A9B1-3498EE86A61F}"/>
              </a:ext>
            </a:extLst>
          </p:cNvPr>
          <p:cNvSpPr txBox="1"/>
          <p:nvPr/>
        </p:nvSpPr>
        <p:spPr>
          <a:xfrm>
            <a:off x="6108409" y="3190530"/>
            <a:ext cx="1414153" cy="646331"/>
          </a:xfrm>
          <a:prstGeom prst="rect">
            <a:avLst/>
          </a:prstGeom>
          <a:noFill/>
        </p:spPr>
        <p:txBody>
          <a:bodyPr wrap="square" rtlCol="0">
            <a:spAutoFit/>
          </a:bodyPr>
          <a:lstStyle/>
          <a:p>
            <a:r>
              <a:rPr lang="en-GB" dirty="0"/>
              <a:t>Chemical Activation</a:t>
            </a:r>
          </a:p>
        </p:txBody>
      </p:sp>
      <p:sp>
        <p:nvSpPr>
          <p:cNvPr id="26" name="TextBox 25">
            <a:extLst>
              <a:ext uri="{FF2B5EF4-FFF2-40B4-BE49-F238E27FC236}">
                <a16:creationId xmlns:a16="http://schemas.microsoft.com/office/drawing/2014/main" id="{039F640F-0DB5-4D78-9224-E4DD1DEDB2E9}"/>
              </a:ext>
            </a:extLst>
          </p:cNvPr>
          <p:cNvSpPr txBox="1"/>
          <p:nvPr/>
        </p:nvSpPr>
        <p:spPr>
          <a:xfrm>
            <a:off x="8945594" y="3039442"/>
            <a:ext cx="1414153" cy="646331"/>
          </a:xfrm>
          <a:prstGeom prst="rect">
            <a:avLst/>
          </a:prstGeom>
          <a:noFill/>
        </p:spPr>
        <p:txBody>
          <a:bodyPr wrap="square" rtlCol="0">
            <a:spAutoFit/>
          </a:bodyPr>
          <a:lstStyle/>
          <a:p>
            <a:r>
              <a:rPr lang="en-GB" dirty="0"/>
              <a:t>Chemical Activation</a:t>
            </a:r>
          </a:p>
        </p:txBody>
      </p:sp>
    </p:spTree>
    <p:extLst>
      <p:ext uri="{BB962C8B-B14F-4D97-AF65-F5344CB8AC3E}">
        <p14:creationId xmlns:p14="http://schemas.microsoft.com/office/powerpoint/2010/main" val="1825282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2" grpId="0"/>
      <p:bldP spid="23" grpId="0"/>
      <p:bldP spid="24" grpId="0"/>
      <p:bldP spid="25"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6</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Neural Networks</a:t>
            </a:r>
          </a:p>
        </p:txBody>
      </p:sp>
      <p:sp>
        <p:nvSpPr>
          <p:cNvPr id="9" name="TextBox 8"/>
          <p:cNvSpPr txBox="1"/>
          <p:nvPr/>
        </p:nvSpPr>
        <p:spPr>
          <a:xfrm>
            <a:off x="951345" y="1722177"/>
            <a:ext cx="8294255" cy="1754326"/>
          </a:xfrm>
          <a:prstGeom prst="rect">
            <a:avLst/>
          </a:prstGeom>
          <a:noFill/>
        </p:spPr>
        <p:txBody>
          <a:bodyPr wrap="square" rtlCol="0">
            <a:spAutoFit/>
          </a:bodyPr>
          <a:lstStyle/>
          <a:p>
            <a:pPr marL="285750" indent="-285750">
              <a:buFont typeface="Arial" panose="020B0604020202020204" pitchFamily="34" charset="0"/>
              <a:buChar char="•"/>
            </a:pPr>
            <a:r>
              <a:rPr lang="en-GB" dirty="0"/>
              <a:t>You see something – your brain processes the image and then a thought arrives that tells you what it is.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 neural network has the same exact structure.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pic>
        <p:nvPicPr>
          <p:cNvPr id="17" name="Picture 16">
            <a:extLst>
              <a:ext uri="{FF2B5EF4-FFF2-40B4-BE49-F238E27FC236}">
                <a16:creationId xmlns:a16="http://schemas.microsoft.com/office/drawing/2014/main" id="{C13873D9-B60C-4A48-AB55-29259BD62B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641" y="3328409"/>
            <a:ext cx="1981292" cy="1437276"/>
          </a:xfrm>
          <a:prstGeom prst="rect">
            <a:avLst/>
          </a:prstGeom>
        </p:spPr>
      </p:pic>
      <p:pic>
        <p:nvPicPr>
          <p:cNvPr id="19" name="Picture 18">
            <a:extLst>
              <a:ext uri="{FF2B5EF4-FFF2-40B4-BE49-F238E27FC236}">
                <a16:creationId xmlns:a16="http://schemas.microsoft.com/office/drawing/2014/main" id="{95E98606-6EDA-4BA0-8684-8AA879E7BC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401531" y="3075064"/>
            <a:ext cx="1539813" cy="1842209"/>
          </a:xfrm>
          <a:prstGeom prst="rect">
            <a:avLst/>
          </a:prstGeom>
        </p:spPr>
      </p:pic>
      <p:sp>
        <p:nvSpPr>
          <p:cNvPr id="21" name="Isosceles Triangle 20">
            <a:extLst>
              <a:ext uri="{FF2B5EF4-FFF2-40B4-BE49-F238E27FC236}">
                <a16:creationId xmlns:a16="http://schemas.microsoft.com/office/drawing/2014/main" id="{0725E8AF-8E25-4FBF-8E28-CD8167387BA3}"/>
              </a:ext>
            </a:extLst>
          </p:cNvPr>
          <p:cNvSpPr/>
          <p:nvPr/>
        </p:nvSpPr>
        <p:spPr>
          <a:xfrm rot="5642324">
            <a:off x="2561633" y="3191882"/>
            <a:ext cx="1917090" cy="1635933"/>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21">
            <a:extLst>
              <a:ext uri="{FF2B5EF4-FFF2-40B4-BE49-F238E27FC236}">
                <a16:creationId xmlns:a16="http://schemas.microsoft.com/office/drawing/2014/main" id="{03E1BDC9-CD8F-44E7-B6CF-F0E54733D1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68593" y="3044965"/>
            <a:ext cx="2321572" cy="1741179"/>
          </a:xfrm>
          <a:prstGeom prst="rect">
            <a:avLst/>
          </a:prstGeom>
        </p:spPr>
      </p:pic>
      <p:sp>
        <p:nvSpPr>
          <p:cNvPr id="23" name="Arrow: Right 22">
            <a:extLst>
              <a:ext uri="{FF2B5EF4-FFF2-40B4-BE49-F238E27FC236}">
                <a16:creationId xmlns:a16="http://schemas.microsoft.com/office/drawing/2014/main" id="{1716D51F-828C-40E8-815C-85392889DF79}"/>
              </a:ext>
            </a:extLst>
          </p:cNvPr>
          <p:cNvSpPr/>
          <p:nvPr/>
        </p:nvSpPr>
        <p:spPr>
          <a:xfrm>
            <a:off x="4875225" y="3834824"/>
            <a:ext cx="847597" cy="346229"/>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Speech Bubble: Oval 23">
            <a:extLst>
              <a:ext uri="{FF2B5EF4-FFF2-40B4-BE49-F238E27FC236}">
                <a16:creationId xmlns:a16="http://schemas.microsoft.com/office/drawing/2014/main" id="{BB0EE42C-D99D-4EE3-93E1-ACA139A34A19}"/>
              </a:ext>
            </a:extLst>
          </p:cNvPr>
          <p:cNvSpPr/>
          <p:nvPr/>
        </p:nvSpPr>
        <p:spPr>
          <a:xfrm>
            <a:off x="8418242" y="3075064"/>
            <a:ext cx="2050742" cy="1527048"/>
          </a:xfrm>
          <a:prstGeom prst="wedgeEllipseCallout">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Cat!</a:t>
            </a:r>
          </a:p>
        </p:txBody>
      </p:sp>
      <p:sp>
        <p:nvSpPr>
          <p:cNvPr id="25" name="Arrow: Right 24">
            <a:extLst>
              <a:ext uri="{FF2B5EF4-FFF2-40B4-BE49-F238E27FC236}">
                <a16:creationId xmlns:a16="http://schemas.microsoft.com/office/drawing/2014/main" id="{2C53C19A-BA46-48FE-81CF-4E3F00C76415}"/>
              </a:ext>
            </a:extLst>
          </p:cNvPr>
          <p:cNvSpPr/>
          <p:nvPr/>
        </p:nvSpPr>
        <p:spPr>
          <a:xfrm>
            <a:off x="7712097" y="3723559"/>
            <a:ext cx="847597" cy="346229"/>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0D65AFE9-09F5-4D43-B118-2D02AD7F0F34}"/>
              </a:ext>
            </a:extLst>
          </p:cNvPr>
          <p:cNvSpPr txBox="1"/>
          <p:nvPr/>
        </p:nvSpPr>
        <p:spPr>
          <a:xfrm>
            <a:off x="1109709" y="5122416"/>
            <a:ext cx="1173591" cy="369332"/>
          </a:xfrm>
          <a:prstGeom prst="rect">
            <a:avLst/>
          </a:prstGeom>
          <a:noFill/>
        </p:spPr>
        <p:txBody>
          <a:bodyPr wrap="none" rtlCol="0">
            <a:spAutoFit/>
          </a:bodyPr>
          <a:lstStyle/>
          <a:p>
            <a:r>
              <a:rPr lang="en-GB" dirty="0"/>
              <a:t>Input Data</a:t>
            </a:r>
          </a:p>
        </p:txBody>
      </p:sp>
      <p:sp>
        <p:nvSpPr>
          <p:cNvPr id="26" name="TextBox 25">
            <a:extLst>
              <a:ext uri="{FF2B5EF4-FFF2-40B4-BE49-F238E27FC236}">
                <a16:creationId xmlns:a16="http://schemas.microsoft.com/office/drawing/2014/main" id="{75F5F02A-1EB3-4D26-87F6-CF57C468F8C0}"/>
              </a:ext>
            </a:extLst>
          </p:cNvPr>
          <p:cNvSpPr txBox="1"/>
          <p:nvPr/>
        </p:nvSpPr>
        <p:spPr>
          <a:xfrm>
            <a:off x="3513039" y="5039603"/>
            <a:ext cx="1238737" cy="369332"/>
          </a:xfrm>
          <a:prstGeom prst="rect">
            <a:avLst/>
          </a:prstGeom>
          <a:noFill/>
        </p:spPr>
        <p:txBody>
          <a:bodyPr wrap="none" rtlCol="0">
            <a:spAutoFit/>
          </a:bodyPr>
          <a:lstStyle/>
          <a:p>
            <a:r>
              <a:rPr lang="en-GB" dirty="0"/>
              <a:t>Input Layer</a:t>
            </a:r>
          </a:p>
        </p:txBody>
      </p:sp>
      <p:sp>
        <p:nvSpPr>
          <p:cNvPr id="27" name="TextBox 26">
            <a:extLst>
              <a:ext uri="{FF2B5EF4-FFF2-40B4-BE49-F238E27FC236}">
                <a16:creationId xmlns:a16="http://schemas.microsoft.com/office/drawing/2014/main" id="{48EFAB5B-9E08-4129-8979-15023A06D7DE}"/>
              </a:ext>
            </a:extLst>
          </p:cNvPr>
          <p:cNvSpPr txBox="1"/>
          <p:nvPr/>
        </p:nvSpPr>
        <p:spPr>
          <a:xfrm>
            <a:off x="5981515" y="5023624"/>
            <a:ext cx="1416670" cy="369332"/>
          </a:xfrm>
          <a:prstGeom prst="rect">
            <a:avLst/>
          </a:prstGeom>
          <a:noFill/>
        </p:spPr>
        <p:txBody>
          <a:bodyPr wrap="none" rtlCol="0">
            <a:spAutoFit/>
          </a:bodyPr>
          <a:lstStyle/>
          <a:p>
            <a:r>
              <a:rPr lang="en-GB" dirty="0"/>
              <a:t>Hidden Layer</a:t>
            </a:r>
          </a:p>
        </p:txBody>
      </p:sp>
      <p:sp>
        <p:nvSpPr>
          <p:cNvPr id="28" name="TextBox 27">
            <a:extLst>
              <a:ext uri="{FF2B5EF4-FFF2-40B4-BE49-F238E27FC236}">
                <a16:creationId xmlns:a16="http://schemas.microsoft.com/office/drawing/2014/main" id="{8763BF2B-73BA-4E73-8440-245C060AE6D2}"/>
              </a:ext>
            </a:extLst>
          </p:cNvPr>
          <p:cNvSpPr txBox="1"/>
          <p:nvPr/>
        </p:nvSpPr>
        <p:spPr>
          <a:xfrm>
            <a:off x="8627924" y="5065633"/>
            <a:ext cx="1410258" cy="369332"/>
          </a:xfrm>
          <a:prstGeom prst="rect">
            <a:avLst/>
          </a:prstGeom>
          <a:noFill/>
        </p:spPr>
        <p:txBody>
          <a:bodyPr wrap="none" rtlCol="0">
            <a:spAutoFit/>
          </a:bodyPr>
          <a:lstStyle/>
          <a:p>
            <a:r>
              <a:rPr lang="en-GB" dirty="0"/>
              <a:t>Output Layer</a:t>
            </a:r>
          </a:p>
        </p:txBody>
      </p:sp>
    </p:spTree>
    <p:extLst>
      <p:ext uri="{BB962C8B-B14F-4D97-AF65-F5344CB8AC3E}">
        <p14:creationId xmlns:p14="http://schemas.microsoft.com/office/powerpoint/2010/main" val="214540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6" grpId="0"/>
      <p:bldP spid="27"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7</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Neural Networks</a:t>
            </a:r>
          </a:p>
        </p:txBody>
      </p:sp>
      <p:sp>
        <p:nvSpPr>
          <p:cNvPr id="9" name="TextBox 8"/>
          <p:cNvSpPr txBox="1"/>
          <p:nvPr/>
        </p:nvSpPr>
        <p:spPr>
          <a:xfrm>
            <a:off x="951345" y="1722177"/>
            <a:ext cx="8294255" cy="1754326"/>
          </a:xfrm>
          <a:prstGeom prst="rect">
            <a:avLst/>
          </a:prstGeom>
          <a:noFill/>
        </p:spPr>
        <p:txBody>
          <a:bodyPr wrap="square" rtlCol="0">
            <a:spAutoFit/>
          </a:bodyPr>
          <a:lstStyle/>
          <a:p>
            <a:pPr marL="285750" indent="-285750">
              <a:buFont typeface="Arial" panose="020B0604020202020204" pitchFamily="34" charset="0"/>
              <a:buChar char="•"/>
            </a:pPr>
            <a:r>
              <a:rPr lang="en-GB" dirty="0"/>
              <a:t>You see something – your brain processes the image and then a thought arrives that tells you what it is.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 neural network has the same exact structure.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pic>
        <p:nvPicPr>
          <p:cNvPr id="17" name="Picture 16">
            <a:extLst>
              <a:ext uri="{FF2B5EF4-FFF2-40B4-BE49-F238E27FC236}">
                <a16:creationId xmlns:a16="http://schemas.microsoft.com/office/drawing/2014/main" id="{C13873D9-B60C-4A48-AB55-29259BD62B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641" y="3328409"/>
            <a:ext cx="1981292" cy="1437276"/>
          </a:xfrm>
          <a:prstGeom prst="rect">
            <a:avLst/>
          </a:prstGeom>
        </p:spPr>
      </p:pic>
      <p:pic>
        <p:nvPicPr>
          <p:cNvPr id="19" name="Picture 18">
            <a:extLst>
              <a:ext uri="{FF2B5EF4-FFF2-40B4-BE49-F238E27FC236}">
                <a16:creationId xmlns:a16="http://schemas.microsoft.com/office/drawing/2014/main" id="{95E98606-6EDA-4BA0-8684-8AA879E7BC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401531" y="3075064"/>
            <a:ext cx="1539813" cy="1842209"/>
          </a:xfrm>
          <a:prstGeom prst="rect">
            <a:avLst/>
          </a:prstGeom>
        </p:spPr>
      </p:pic>
      <p:sp>
        <p:nvSpPr>
          <p:cNvPr id="21" name="Isosceles Triangle 20">
            <a:extLst>
              <a:ext uri="{FF2B5EF4-FFF2-40B4-BE49-F238E27FC236}">
                <a16:creationId xmlns:a16="http://schemas.microsoft.com/office/drawing/2014/main" id="{0725E8AF-8E25-4FBF-8E28-CD8167387BA3}"/>
              </a:ext>
            </a:extLst>
          </p:cNvPr>
          <p:cNvSpPr/>
          <p:nvPr/>
        </p:nvSpPr>
        <p:spPr>
          <a:xfrm rot="5642324">
            <a:off x="2561633" y="3191882"/>
            <a:ext cx="1917090" cy="1635933"/>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21">
            <a:extLst>
              <a:ext uri="{FF2B5EF4-FFF2-40B4-BE49-F238E27FC236}">
                <a16:creationId xmlns:a16="http://schemas.microsoft.com/office/drawing/2014/main" id="{03E1BDC9-CD8F-44E7-B6CF-F0E54733D1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68593" y="3044965"/>
            <a:ext cx="2321572" cy="1741179"/>
          </a:xfrm>
          <a:prstGeom prst="rect">
            <a:avLst/>
          </a:prstGeom>
        </p:spPr>
      </p:pic>
      <p:sp>
        <p:nvSpPr>
          <p:cNvPr id="23" name="Arrow: Right 22">
            <a:extLst>
              <a:ext uri="{FF2B5EF4-FFF2-40B4-BE49-F238E27FC236}">
                <a16:creationId xmlns:a16="http://schemas.microsoft.com/office/drawing/2014/main" id="{1716D51F-828C-40E8-815C-85392889DF79}"/>
              </a:ext>
            </a:extLst>
          </p:cNvPr>
          <p:cNvSpPr/>
          <p:nvPr/>
        </p:nvSpPr>
        <p:spPr>
          <a:xfrm>
            <a:off x="4875225" y="3834824"/>
            <a:ext cx="847597" cy="346229"/>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Speech Bubble: Oval 23">
            <a:extLst>
              <a:ext uri="{FF2B5EF4-FFF2-40B4-BE49-F238E27FC236}">
                <a16:creationId xmlns:a16="http://schemas.microsoft.com/office/drawing/2014/main" id="{BB0EE42C-D99D-4EE3-93E1-ACA139A34A19}"/>
              </a:ext>
            </a:extLst>
          </p:cNvPr>
          <p:cNvSpPr/>
          <p:nvPr/>
        </p:nvSpPr>
        <p:spPr>
          <a:xfrm>
            <a:off x="8418242" y="3075064"/>
            <a:ext cx="2050742" cy="1527048"/>
          </a:xfrm>
          <a:prstGeom prst="wedgeEllipseCallout">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Cat!</a:t>
            </a:r>
          </a:p>
        </p:txBody>
      </p:sp>
      <p:sp>
        <p:nvSpPr>
          <p:cNvPr id="25" name="Arrow: Right 24">
            <a:extLst>
              <a:ext uri="{FF2B5EF4-FFF2-40B4-BE49-F238E27FC236}">
                <a16:creationId xmlns:a16="http://schemas.microsoft.com/office/drawing/2014/main" id="{2C53C19A-BA46-48FE-81CF-4E3F00C76415}"/>
              </a:ext>
            </a:extLst>
          </p:cNvPr>
          <p:cNvSpPr/>
          <p:nvPr/>
        </p:nvSpPr>
        <p:spPr>
          <a:xfrm>
            <a:off x="7712097" y="3723559"/>
            <a:ext cx="847597" cy="346229"/>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0D65AFE9-09F5-4D43-B118-2D02AD7F0F34}"/>
              </a:ext>
            </a:extLst>
          </p:cNvPr>
          <p:cNvSpPr txBox="1"/>
          <p:nvPr/>
        </p:nvSpPr>
        <p:spPr>
          <a:xfrm>
            <a:off x="1109709" y="5122416"/>
            <a:ext cx="1173591" cy="369332"/>
          </a:xfrm>
          <a:prstGeom prst="rect">
            <a:avLst/>
          </a:prstGeom>
          <a:noFill/>
        </p:spPr>
        <p:txBody>
          <a:bodyPr wrap="none" rtlCol="0">
            <a:spAutoFit/>
          </a:bodyPr>
          <a:lstStyle/>
          <a:p>
            <a:r>
              <a:rPr lang="en-GB" dirty="0"/>
              <a:t>Input Data</a:t>
            </a:r>
          </a:p>
        </p:txBody>
      </p:sp>
      <p:sp>
        <p:nvSpPr>
          <p:cNvPr id="26" name="TextBox 25">
            <a:extLst>
              <a:ext uri="{FF2B5EF4-FFF2-40B4-BE49-F238E27FC236}">
                <a16:creationId xmlns:a16="http://schemas.microsoft.com/office/drawing/2014/main" id="{75F5F02A-1EB3-4D26-87F6-CF57C468F8C0}"/>
              </a:ext>
            </a:extLst>
          </p:cNvPr>
          <p:cNvSpPr txBox="1"/>
          <p:nvPr/>
        </p:nvSpPr>
        <p:spPr>
          <a:xfrm>
            <a:off x="3513039" y="5039603"/>
            <a:ext cx="1238737" cy="369332"/>
          </a:xfrm>
          <a:prstGeom prst="rect">
            <a:avLst/>
          </a:prstGeom>
          <a:noFill/>
        </p:spPr>
        <p:txBody>
          <a:bodyPr wrap="none" rtlCol="0">
            <a:spAutoFit/>
          </a:bodyPr>
          <a:lstStyle/>
          <a:p>
            <a:r>
              <a:rPr lang="en-GB" dirty="0"/>
              <a:t>Input Layer</a:t>
            </a:r>
          </a:p>
        </p:txBody>
      </p:sp>
      <p:sp>
        <p:nvSpPr>
          <p:cNvPr id="27" name="TextBox 26">
            <a:extLst>
              <a:ext uri="{FF2B5EF4-FFF2-40B4-BE49-F238E27FC236}">
                <a16:creationId xmlns:a16="http://schemas.microsoft.com/office/drawing/2014/main" id="{48EFAB5B-9E08-4129-8979-15023A06D7DE}"/>
              </a:ext>
            </a:extLst>
          </p:cNvPr>
          <p:cNvSpPr txBox="1"/>
          <p:nvPr/>
        </p:nvSpPr>
        <p:spPr>
          <a:xfrm>
            <a:off x="5981515" y="5023624"/>
            <a:ext cx="1416670" cy="369332"/>
          </a:xfrm>
          <a:prstGeom prst="rect">
            <a:avLst/>
          </a:prstGeom>
          <a:noFill/>
        </p:spPr>
        <p:txBody>
          <a:bodyPr wrap="none" rtlCol="0">
            <a:spAutoFit/>
          </a:bodyPr>
          <a:lstStyle/>
          <a:p>
            <a:r>
              <a:rPr lang="en-GB" dirty="0"/>
              <a:t>Hidden Layer</a:t>
            </a:r>
          </a:p>
        </p:txBody>
      </p:sp>
      <p:sp>
        <p:nvSpPr>
          <p:cNvPr id="28" name="TextBox 27">
            <a:extLst>
              <a:ext uri="{FF2B5EF4-FFF2-40B4-BE49-F238E27FC236}">
                <a16:creationId xmlns:a16="http://schemas.microsoft.com/office/drawing/2014/main" id="{8763BF2B-73BA-4E73-8440-245C060AE6D2}"/>
              </a:ext>
            </a:extLst>
          </p:cNvPr>
          <p:cNvSpPr txBox="1"/>
          <p:nvPr/>
        </p:nvSpPr>
        <p:spPr>
          <a:xfrm>
            <a:off x="8627924" y="5065633"/>
            <a:ext cx="1410258" cy="369332"/>
          </a:xfrm>
          <a:prstGeom prst="rect">
            <a:avLst/>
          </a:prstGeom>
          <a:noFill/>
        </p:spPr>
        <p:txBody>
          <a:bodyPr wrap="none" rtlCol="0">
            <a:spAutoFit/>
          </a:bodyPr>
          <a:lstStyle/>
          <a:p>
            <a:r>
              <a:rPr lang="en-GB" dirty="0"/>
              <a:t>Output Layer</a:t>
            </a:r>
          </a:p>
        </p:txBody>
      </p:sp>
      <p:sp>
        <p:nvSpPr>
          <p:cNvPr id="4" name="TextBox 3">
            <a:extLst>
              <a:ext uri="{FF2B5EF4-FFF2-40B4-BE49-F238E27FC236}">
                <a16:creationId xmlns:a16="http://schemas.microsoft.com/office/drawing/2014/main" id="{461FFB9F-80FE-4EBB-B0B3-086393F893E6}"/>
              </a:ext>
            </a:extLst>
          </p:cNvPr>
          <p:cNvSpPr txBox="1"/>
          <p:nvPr/>
        </p:nvSpPr>
        <p:spPr>
          <a:xfrm>
            <a:off x="2441157" y="3683607"/>
            <a:ext cx="1355199" cy="646331"/>
          </a:xfrm>
          <a:prstGeom prst="rect">
            <a:avLst/>
          </a:prstGeom>
          <a:noFill/>
        </p:spPr>
        <p:txBody>
          <a:bodyPr wrap="square" rtlCol="0">
            <a:spAutoFit/>
          </a:bodyPr>
          <a:lstStyle/>
          <a:p>
            <a:r>
              <a:rPr lang="en-GB" dirty="0"/>
              <a:t>Feature Engineering</a:t>
            </a:r>
          </a:p>
        </p:txBody>
      </p:sp>
      <p:sp>
        <p:nvSpPr>
          <p:cNvPr id="8" name="TextBox 7">
            <a:extLst>
              <a:ext uri="{FF2B5EF4-FFF2-40B4-BE49-F238E27FC236}">
                <a16:creationId xmlns:a16="http://schemas.microsoft.com/office/drawing/2014/main" id="{4B185289-5D13-46EA-86E6-F4674E35B127}"/>
              </a:ext>
            </a:extLst>
          </p:cNvPr>
          <p:cNvSpPr txBox="1"/>
          <p:nvPr/>
        </p:nvSpPr>
        <p:spPr>
          <a:xfrm>
            <a:off x="3691492" y="3075064"/>
            <a:ext cx="1416670" cy="646331"/>
          </a:xfrm>
          <a:prstGeom prst="rect">
            <a:avLst/>
          </a:prstGeom>
          <a:noFill/>
        </p:spPr>
        <p:txBody>
          <a:bodyPr wrap="square" rtlCol="0">
            <a:spAutoFit/>
          </a:bodyPr>
          <a:lstStyle/>
          <a:p>
            <a:r>
              <a:rPr lang="en-GB" dirty="0"/>
              <a:t>Activation Functions</a:t>
            </a:r>
          </a:p>
        </p:txBody>
      </p:sp>
      <p:sp>
        <p:nvSpPr>
          <p:cNvPr id="29" name="TextBox 28">
            <a:extLst>
              <a:ext uri="{FF2B5EF4-FFF2-40B4-BE49-F238E27FC236}">
                <a16:creationId xmlns:a16="http://schemas.microsoft.com/office/drawing/2014/main" id="{2BB5A0FF-320B-42C0-B748-81C4033CA11A}"/>
              </a:ext>
            </a:extLst>
          </p:cNvPr>
          <p:cNvSpPr txBox="1"/>
          <p:nvPr/>
        </p:nvSpPr>
        <p:spPr>
          <a:xfrm>
            <a:off x="6039860" y="3161827"/>
            <a:ext cx="1416670" cy="646331"/>
          </a:xfrm>
          <a:prstGeom prst="rect">
            <a:avLst/>
          </a:prstGeom>
          <a:noFill/>
        </p:spPr>
        <p:txBody>
          <a:bodyPr wrap="square" rtlCol="0">
            <a:spAutoFit/>
          </a:bodyPr>
          <a:lstStyle/>
          <a:p>
            <a:r>
              <a:rPr lang="en-GB" dirty="0"/>
              <a:t>Activation Functions</a:t>
            </a:r>
          </a:p>
        </p:txBody>
      </p:sp>
      <p:sp>
        <p:nvSpPr>
          <p:cNvPr id="30" name="TextBox 29">
            <a:extLst>
              <a:ext uri="{FF2B5EF4-FFF2-40B4-BE49-F238E27FC236}">
                <a16:creationId xmlns:a16="http://schemas.microsoft.com/office/drawing/2014/main" id="{876BE75A-A0EE-4639-8CEE-0311FC3EA7EC}"/>
              </a:ext>
            </a:extLst>
          </p:cNvPr>
          <p:cNvSpPr txBox="1"/>
          <p:nvPr/>
        </p:nvSpPr>
        <p:spPr>
          <a:xfrm>
            <a:off x="8893898" y="3037276"/>
            <a:ext cx="1416670" cy="646331"/>
          </a:xfrm>
          <a:prstGeom prst="rect">
            <a:avLst/>
          </a:prstGeom>
          <a:noFill/>
        </p:spPr>
        <p:txBody>
          <a:bodyPr wrap="square" rtlCol="0">
            <a:spAutoFit/>
          </a:bodyPr>
          <a:lstStyle/>
          <a:p>
            <a:r>
              <a:rPr lang="en-GB" dirty="0"/>
              <a:t>Activation Functions</a:t>
            </a:r>
          </a:p>
        </p:txBody>
      </p:sp>
      <p:sp>
        <p:nvSpPr>
          <p:cNvPr id="10" name="TextBox 9">
            <a:extLst>
              <a:ext uri="{FF2B5EF4-FFF2-40B4-BE49-F238E27FC236}">
                <a16:creationId xmlns:a16="http://schemas.microsoft.com/office/drawing/2014/main" id="{A18BC43A-5B23-4FCE-96B1-352E4E29104E}"/>
              </a:ext>
            </a:extLst>
          </p:cNvPr>
          <p:cNvSpPr txBox="1"/>
          <p:nvPr/>
        </p:nvSpPr>
        <p:spPr>
          <a:xfrm>
            <a:off x="4556476" y="3820187"/>
            <a:ext cx="1532535" cy="369332"/>
          </a:xfrm>
          <a:prstGeom prst="rect">
            <a:avLst/>
          </a:prstGeom>
          <a:noFill/>
        </p:spPr>
        <p:txBody>
          <a:bodyPr wrap="none" rtlCol="0">
            <a:spAutoFit/>
          </a:bodyPr>
          <a:lstStyle/>
          <a:p>
            <a:r>
              <a:rPr lang="en-GB" dirty="0"/>
              <a:t>Linear Algebra</a:t>
            </a:r>
          </a:p>
        </p:txBody>
      </p:sp>
      <p:sp>
        <p:nvSpPr>
          <p:cNvPr id="31" name="TextBox 30">
            <a:extLst>
              <a:ext uri="{FF2B5EF4-FFF2-40B4-BE49-F238E27FC236}">
                <a16:creationId xmlns:a16="http://schemas.microsoft.com/office/drawing/2014/main" id="{53C7E1B1-A78C-4A96-8308-684DD77CBF8F}"/>
              </a:ext>
            </a:extLst>
          </p:cNvPr>
          <p:cNvSpPr txBox="1"/>
          <p:nvPr/>
        </p:nvSpPr>
        <p:spPr>
          <a:xfrm>
            <a:off x="7361363" y="3700693"/>
            <a:ext cx="1532535" cy="369332"/>
          </a:xfrm>
          <a:prstGeom prst="rect">
            <a:avLst/>
          </a:prstGeom>
          <a:noFill/>
        </p:spPr>
        <p:txBody>
          <a:bodyPr wrap="none" rtlCol="0">
            <a:spAutoFit/>
          </a:bodyPr>
          <a:lstStyle/>
          <a:p>
            <a:r>
              <a:rPr lang="en-GB" dirty="0"/>
              <a:t>Linear Algebra</a:t>
            </a:r>
          </a:p>
        </p:txBody>
      </p:sp>
    </p:spTree>
    <p:extLst>
      <p:ext uri="{BB962C8B-B14F-4D97-AF65-F5344CB8AC3E}">
        <p14:creationId xmlns:p14="http://schemas.microsoft.com/office/powerpoint/2010/main" val="2763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29" grpId="0"/>
      <p:bldP spid="30" grpId="0"/>
      <p:bldP spid="10"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8</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Neural Networks</a:t>
            </a:r>
          </a:p>
        </p:txBody>
      </p:sp>
      <p:sp>
        <p:nvSpPr>
          <p:cNvPr id="9" name="TextBox 8"/>
          <p:cNvSpPr txBox="1"/>
          <p:nvPr/>
        </p:nvSpPr>
        <p:spPr>
          <a:xfrm>
            <a:off x="951345" y="1722177"/>
            <a:ext cx="8294255" cy="2308324"/>
          </a:xfrm>
          <a:prstGeom prst="rect">
            <a:avLst/>
          </a:prstGeom>
          <a:noFill/>
        </p:spPr>
        <p:txBody>
          <a:bodyPr wrap="square" rtlCol="0">
            <a:spAutoFit/>
          </a:bodyPr>
          <a:lstStyle/>
          <a:p>
            <a:pPr marL="285750" indent="-285750">
              <a:buFont typeface="Arial" panose="020B0604020202020204" pitchFamily="34" charset="0"/>
              <a:buChar char="•"/>
            </a:pPr>
            <a:r>
              <a:rPr lang="en-GB" dirty="0"/>
              <a:t>Neural networks are part of deep learning and in general require a huge dataset to learn, much more than other methods and much more than a human needs.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They are the cutting edge and are what are coming up with some pretty amazing results now a days.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They are however as covered before less explainable and more of a black box then other methods.</a:t>
            </a:r>
          </a:p>
        </p:txBody>
      </p:sp>
    </p:spTree>
    <p:extLst>
      <p:ext uri="{BB962C8B-B14F-4D97-AF65-F5344CB8AC3E}">
        <p14:creationId xmlns:p14="http://schemas.microsoft.com/office/powerpoint/2010/main" val="3164952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2" name="Shape 3872"/>
          <p:cNvSpPr txBox="1">
            <a:spLocks noGrp="1"/>
          </p:cNvSpPr>
          <p:nvPr>
            <p:ph type="sldNum" idx="12"/>
          </p:nvPr>
        </p:nvSpPr>
        <p:spPr>
          <a:xfrm>
            <a:off x="122041" y="6293600"/>
            <a:ext cx="731600" cy="524800"/>
          </a:xfrm>
          <a:prstGeom prst="rect">
            <a:avLst/>
          </a:prstGeom>
        </p:spPr>
        <p:txBody>
          <a:bodyPr vert="horz" lIns="121900" tIns="121900" rIns="121900" bIns="121900" rtlCol="0" anchor="ctr" anchorCtr="0">
            <a:noAutofit/>
          </a:bodyPr>
          <a:lstStyle/>
          <a:p>
            <a:fld id="{00000000-1234-1234-1234-123412341234}" type="slidenum">
              <a:rPr lang="en"/>
              <a:pPr/>
              <a:t>9</a:t>
            </a:fld>
            <a:endParaRPr lang="en" dirty="0"/>
          </a:p>
        </p:txBody>
      </p:sp>
      <p:grpSp>
        <p:nvGrpSpPr>
          <p:cNvPr id="5" name="Group 4"/>
          <p:cNvGrpSpPr/>
          <p:nvPr/>
        </p:nvGrpSpPr>
        <p:grpSpPr>
          <a:xfrm>
            <a:off x="0" y="5877059"/>
            <a:ext cx="10215418" cy="1012840"/>
            <a:chOff x="0" y="5845160"/>
            <a:chExt cx="12192000" cy="1012840"/>
          </a:xfrm>
        </p:grpSpPr>
        <p:pic>
          <p:nvPicPr>
            <p:cNvPr id="6" name="Picture 4" descr="https://www.findaphd.com/bespoke-pages/custom-pages/bpid1023/img20151016596.jpg"/>
            <p:cNvPicPr>
              <a:picLocks noChangeAspect="1" noChangeArrowheads="1"/>
            </p:cNvPicPr>
            <p:nvPr/>
          </p:nvPicPr>
          <p:blipFill rotWithShape="1">
            <a:blip r:embed="rId3">
              <a:extLst>
                <a:ext uri="{28A0092B-C50C-407E-A947-70E740481C1C}">
                  <a14:useLocalDpi xmlns:a14="http://schemas.microsoft.com/office/drawing/2010/main" val="0"/>
                </a:ext>
              </a:extLst>
            </a:blip>
            <a:srcRect b="53182"/>
            <a:stretch/>
          </p:blipFill>
          <p:spPr bwMode="auto">
            <a:xfrm>
              <a:off x="0" y="5845160"/>
              <a:ext cx="7605824" cy="10128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506586" y="5845160"/>
              <a:ext cx="4685414" cy="10128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p:cNvSpPr>
            <a:spLocks noGrp="1"/>
          </p:cNvSpPr>
          <p:nvPr>
            <p:ph type="title"/>
          </p:nvPr>
        </p:nvSpPr>
        <p:spPr>
          <a:xfrm>
            <a:off x="853641" y="342734"/>
            <a:ext cx="9014800" cy="1143200"/>
          </a:xfrm>
        </p:spPr>
        <p:txBody>
          <a:bodyPr>
            <a:normAutofit/>
          </a:bodyPr>
          <a:lstStyle/>
          <a:p>
            <a:r>
              <a:rPr lang="en-GB" dirty="0"/>
              <a:t>Neural Networks</a:t>
            </a:r>
          </a:p>
        </p:txBody>
      </p:sp>
      <p:sp>
        <p:nvSpPr>
          <p:cNvPr id="9" name="TextBox 8"/>
          <p:cNvSpPr txBox="1"/>
          <p:nvPr/>
        </p:nvSpPr>
        <p:spPr>
          <a:xfrm>
            <a:off x="951345" y="1722177"/>
            <a:ext cx="8294255" cy="646331"/>
          </a:xfrm>
          <a:prstGeom prst="rect">
            <a:avLst/>
          </a:prstGeom>
          <a:noFill/>
        </p:spPr>
        <p:txBody>
          <a:bodyPr wrap="square" rtlCol="0">
            <a:spAutoFit/>
          </a:bodyPr>
          <a:lstStyle/>
          <a:p>
            <a:pPr marL="285750" indent="-285750">
              <a:buFont typeface="Arial" panose="020B0604020202020204" pitchFamily="34" charset="0"/>
              <a:buChar char="•"/>
            </a:pPr>
            <a:r>
              <a:rPr lang="en-GB" dirty="0"/>
              <a:t>In general they all follow a similar structure of multiple layers of neurons that pass data to each other.</a:t>
            </a:r>
          </a:p>
        </p:txBody>
      </p:sp>
      <p:pic>
        <p:nvPicPr>
          <p:cNvPr id="4" name="Picture 3">
            <a:extLst>
              <a:ext uri="{FF2B5EF4-FFF2-40B4-BE49-F238E27FC236}">
                <a16:creationId xmlns:a16="http://schemas.microsoft.com/office/drawing/2014/main" id="{AD884FB0-6156-4D67-B04C-BFF7190C2B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6493" y="2604751"/>
            <a:ext cx="5449096" cy="2914373"/>
          </a:xfrm>
          <a:prstGeom prst="rect">
            <a:avLst/>
          </a:prstGeom>
        </p:spPr>
      </p:pic>
    </p:spTree>
    <p:extLst>
      <p:ext uri="{BB962C8B-B14F-4D97-AF65-F5344CB8AC3E}">
        <p14:creationId xmlns:p14="http://schemas.microsoft.com/office/powerpoint/2010/main" val="756673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1691</TotalTime>
  <Words>1782</Words>
  <Application>Microsoft Office PowerPoint</Application>
  <PresentationFormat>Widescreen</PresentationFormat>
  <Paragraphs>249</Paragraphs>
  <Slides>33</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AI and the Environment 4:</vt:lpstr>
      <vt:lpstr>Neural Networks</vt:lpstr>
      <vt:lpstr>Neural Networks</vt:lpstr>
      <vt:lpstr>Neural Networks</vt:lpstr>
      <vt:lpstr>Neural Networks</vt:lpstr>
      <vt:lpstr>Neural Networks</vt:lpstr>
      <vt:lpstr>Neural Networks</vt:lpstr>
      <vt:lpstr>Neural Networks</vt:lpstr>
      <vt:lpstr>Neural Networks</vt:lpstr>
      <vt:lpstr>Neural Networks</vt:lpstr>
      <vt:lpstr>Neural Networks</vt:lpstr>
      <vt:lpstr>Neural Networks</vt:lpstr>
      <vt:lpstr>Neural Networks</vt:lpstr>
      <vt:lpstr>Convolutional Neural Networks</vt:lpstr>
      <vt:lpstr>Convolutional Neural Networks</vt:lpstr>
      <vt:lpstr>Convolutional Neural Networks</vt:lpstr>
      <vt:lpstr>Convolutional Neural Networks</vt:lpstr>
      <vt:lpstr>Convolutional Neural Networks</vt:lpstr>
      <vt:lpstr>Recurrent Neural Networks</vt:lpstr>
      <vt:lpstr>Recurrent Neural Networks</vt:lpstr>
      <vt:lpstr>Recurrent Neural Networks</vt:lpstr>
      <vt:lpstr>Recurrent Neural Networks</vt:lpstr>
      <vt:lpstr>Recurrent Neural Networks</vt:lpstr>
      <vt:lpstr>Recurrent Neural Networks</vt:lpstr>
      <vt:lpstr>Generative adversarial networks</vt:lpstr>
      <vt:lpstr>Generative adversarial networks</vt:lpstr>
      <vt:lpstr>Generative adversarial networks</vt:lpstr>
      <vt:lpstr>Generative adversarial networks</vt:lpstr>
      <vt:lpstr>Generative adversarial networks</vt:lpstr>
      <vt:lpstr>Generative adversarial networks</vt:lpstr>
      <vt:lpstr>Generative adversarial networks</vt:lpstr>
      <vt:lpstr>Generative adversarial networks</vt:lpstr>
      <vt:lpstr>Generative adversarial networks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and the Environment 4:</dc:title>
  <dc:creator>James Foley</dc:creator>
  <cp:lastModifiedBy>James Foley</cp:lastModifiedBy>
  <cp:revision>53</cp:revision>
  <dcterms:created xsi:type="dcterms:W3CDTF">2019-03-26T11:52:52Z</dcterms:created>
  <dcterms:modified xsi:type="dcterms:W3CDTF">2019-03-27T16:03:59Z</dcterms:modified>
</cp:coreProperties>
</file>