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2" r:id="rId34"/>
    <p:sldId id="293" r:id="rId35"/>
    <p:sldId id="290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26" r:id="rId52"/>
    <p:sldId id="327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8" r:id="rId71"/>
    <p:sldId id="329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B84CD-BA7D-4477-96D5-7C00149FA5C6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4EAE2-8C7F-440F-B673-74346AE38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4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1235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3666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9402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9396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0506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3990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1709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5534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4222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4209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7370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8508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11586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5943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99233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0083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75652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03344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17657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00569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02681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8049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2377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0048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04827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03273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12253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22315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28847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07611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75331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27633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765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00496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43434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588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93819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63648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13447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25736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78824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83821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61761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8371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77179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78120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40724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95433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76083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665745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89900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97837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06027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76820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0748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645405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527590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062644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123203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977868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834773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739611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707880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143102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640342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1003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582727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049787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4478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4518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974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83AF-08D6-482D-9447-5646F848A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433E7-A9BA-4CB7-9B2C-A8ED7DAD4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DCC8D-FC53-47BC-9F0F-A24BF59C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80F93-AABF-40EA-867D-C404446D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1C4AA-0AE7-4CD8-97E0-0084BD24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12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FFCF-86CE-4A13-A06F-85D56DCC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AE7D2-7B60-4BBF-912F-982FD65C1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B10E6-AA0C-4AD5-9549-F9F01827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0D53-E7FE-4873-995C-CBA5EB3F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33343-B71F-4535-A31A-A94D275C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87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98AF1-FF7F-43AD-9498-2287D6E91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10424-B851-49E6-819E-A99E99281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78623-F9C4-406E-8199-DF1A2AA8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39262-C6DF-4C10-BC60-69035002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DAE00-0921-4CC0-B064-0B7E2D4A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882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11607156" y="38263"/>
            <a:ext cx="546843" cy="6781736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8879381" y="38263"/>
            <a:ext cx="3079791" cy="6781736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8489725" y="38263"/>
            <a:ext cx="2690072" cy="6781736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8489726" y="38263"/>
            <a:ext cx="3079759" cy="6781736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6536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11801983" y="38275"/>
            <a:ext cx="352015" cy="6781736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10438095" y="38275"/>
            <a:ext cx="1521044" cy="6781736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10243267" y="38275"/>
            <a:ext cx="1326184" cy="6586908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10243267" y="38275"/>
            <a:ext cx="1521044" cy="6781736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460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29DB1-C25E-4116-9DF9-7144154A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DD5F7-1134-4F03-A118-562882565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B8B04-3109-413B-8784-15B8A982C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CA45F-F5CB-4AE2-A8E3-298D5D61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BF8D7-BD35-4D90-AF13-5E7DF217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55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E640-6EB8-41E0-9E2F-C200F9A3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9ECF7-DF6F-4870-8C66-E9ECA56A7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79173-403D-4DEF-9B01-19957C1E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642AD-F3BD-413B-9D68-6059DF5E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A319-3A5B-440B-A419-045CB421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71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E391-6376-4FB7-A0B2-ACE7C9D5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F8A4E-DC01-4780-AA45-0B200BCB6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617A8-CD77-442C-B613-AA4DF18D6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3C462-988B-4C5C-988F-2EFB59DDC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8DA53-E05C-4261-BBC9-3660D806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6B710-BFE9-41A5-BFF9-72B33ACBC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51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D93D-9ECA-454E-A671-B065EB9D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BE722-8582-463F-8AD2-BE293FA9F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580E1-CCF7-4C4F-9DEB-F5E5C7E03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E50D1-1E71-49CB-9396-5BE29588A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FF5950-E078-43DD-BEFA-CD8F3ACF4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32FE9C-7218-41C1-88CF-DC886AB4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29BA2-5914-4C68-95A7-5D9ED08B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BA600-0E4B-4384-B227-EB81B162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06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D1AF-249D-456B-8B48-7EE52690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BC550-E5CA-48B1-BD3F-3E8F5243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D4607-73FE-4B27-8DF8-61E82681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2CC7E-B386-4F15-952E-81EA884D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50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86235-43ED-46D2-BE2E-1C88B842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5926F5-3DCA-49BE-82A5-94826E4A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26899-B831-4DE0-8AD2-E6B054F4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00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EA01-3A69-459D-9CE1-E3671255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6BA5F-DB58-4DD5-92E7-9FDF49549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91079-B965-48F3-A428-A29DFEB2D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FF28C-388B-43C3-A113-9F3DACD2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91CAE-5EEC-45B8-B8DC-6E659A3C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05F7A-821A-499B-8B64-B7B6D557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94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5B12-1984-4C16-A836-05661C07A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80E20-506D-4591-9212-5D31F5154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DF42E-DFD7-4AB0-B121-9242FF24A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DDDC8-F151-414B-8D0B-1AD1B67D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9282C-D6F5-4E17-B660-0EC37EBF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9395D-FE86-45F9-9CEF-5600B1C2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70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DB217-4CCF-4D6A-B7A0-589598D4C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71A8A-37F9-43BB-91A9-0FDE56E1D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C1BB3-CECB-4F61-9020-35C6ECE5C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27169-1721-4DA8-A523-95697555F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1EA26-BEE4-4E69-8BAD-005329266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63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jfif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jfif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jfi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jfif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1005368" y="1258177"/>
            <a:ext cx="7195600" cy="15464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lvl="0"/>
            <a:r>
              <a:rPr lang="en-GB" sz="5867" dirty="0"/>
              <a:t>AI and the Environment 5:</a:t>
            </a:r>
            <a:endParaRPr lang="en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2192000" cy="1012840"/>
            <a:chOff x="0" y="5845160"/>
            <a:chExt cx="12192000" cy="1012840"/>
          </a:xfrm>
        </p:grpSpPr>
        <p:pic>
          <p:nvPicPr>
            <p:cNvPr id="102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6" name="Shape 3836"/>
          <p:cNvSpPr txBox="1">
            <a:spLocks/>
          </p:cNvSpPr>
          <p:nvPr/>
        </p:nvSpPr>
        <p:spPr>
          <a:xfrm>
            <a:off x="1416386" y="2989995"/>
            <a:ext cx="7195600" cy="15464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80BFB7"/>
              </a:buClr>
              <a:buSzPct val="100000"/>
              <a:buNone/>
              <a:defRPr sz="8000" kern="1200">
                <a:solidFill>
                  <a:srgbClr val="80BFB7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9pPr>
          </a:lstStyle>
          <a:p>
            <a:r>
              <a:rPr lang="en-GB" sz="2800" dirty="0"/>
              <a:t>Neural Networks: how do they work?</a:t>
            </a:r>
            <a:endParaRPr lang="en" sz="1100" dirty="0"/>
          </a:p>
        </p:txBody>
      </p:sp>
    </p:spTree>
    <p:extLst>
      <p:ext uri="{BB962C8B-B14F-4D97-AF65-F5344CB8AC3E}">
        <p14:creationId xmlns:p14="http://schemas.microsoft.com/office/powerpoint/2010/main" val="25562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second layer here is called the hidden layer.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55C3C5C-D254-4B0D-B8D9-0376E27798F3}"/>
              </a:ext>
            </a:extLst>
          </p:cNvPr>
          <p:cNvSpPr/>
          <p:nvPr/>
        </p:nvSpPr>
        <p:spPr>
          <a:xfrm>
            <a:off x="5225988" y="2368508"/>
            <a:ext cx="870012" cy="291437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E6C4A-0AB4-4615-8D54-4B02527661DE}"/>
              </a:ext>
            </a:extLst>
          </p:cNvPr>
          <p:cNvSpPr txBox="1"/>
          <p:nvPr/>
        </p:nvSpPr>
        <p:spPr>
          <a:xfrm>
            <a:off x="5079318" y="5383907"/>
            <a:ext cx="157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3406959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could have multiple hidden layers or have a much larger hidden layer.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55C3C5C-D254-4B0D-B8D9-0376E27798F3}"/>
              </a:ext>
            </a:extLst>
          </p:cNvPr>
          <p:cNvSpPr/>
          <p:nvPr/>
        </p:nvSpPr>
        <p:spPr>
          <a:xfrm>
            <a:off x="5225988" y="2368508"/>
            <a:ext cx="870012" cy="291437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E6C4A-0AB4-4615-8D54-4B02527661DE}"/>
              </a:ext>
            </a:extLst>
          </p:cNvPr>
          <p:cNvSpPr txBox="1"/>
          <p:nvPr/>
        </p:nvSpPr>
        <p:spPr>
          <a:xfrm>
            <a:off x="5079318" y="5383907"/>
            <a:ext cx="157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3016736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number and size of the hidden layer is a hyper parameter determined by the designer of the network.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55C3C5C-D254-4B0D-B8D9-0376E27798F3}"/>
              </a:ext>
            </a:extLst>
          </p:cNvPr>
          <p:cNvSpPr/>
          <p:nvPr/>
        </p:nvSpPr>
        <p:spPr>
          <a:xfrm>
            <a:off x="5225988" y="2368508"/>
            <a:ext cx="870012" cy="291437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E6C4A-0AB4-4615-8D54-4B02527661DE}"/>
              </a:ext>
            </a:extLst>
          </p:cNvPr>
          <p:cNvSpPr txBox="1"/>
          <p:nvPr/>
        </p:nvSpPr>
        <p:spPr>
          <a:xfrm>
            <a:off x="5079318" y="5383907"/>
            <a:ext cx="157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2741251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final layer is the output layer.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55C3C5C-D254-4B0D-B8D9-0376E27798F3}"/>
              </a:ext>
            </a:extLst>
          </p:cNvPr>
          <p:cNvSpPr/>
          <p:nvPr/>
        </p:nvSpPr>
        <p:spPr>
          <a:xfrm>
            <a:off x="7054788" y="3249227"/>
            <a:ext cx="870012" cy="88776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E6C4A-0AB4-4615-8D54-4B02527661DE}"/>
              </a:ext>
            </a:extLst>
          </p:cNvPr>
          <p:cNvSpPr txBox="1"/>
          <p:nvPr/>
        </p:nvSpPr>
        <p:spPr>
          <a:xfrm>
            <a:off x="6957323" y="4413718"/>
            <a:ext cx="157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2389194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output layer size is determined by the number of predictions or classifications you want to make.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55C3C5C-D254-4B0D-B8D9-0376E27798F3}"/>
              </a:ext>
            </a:extLst>
          </p:cNvPr>
          <p:cNvSpPr/>
          <p:nvPr/>
        </p:nvSpPr>
        <p:spPr>
          <a:xfrm>
            <a:off x="7054788" y="3249227"/>
            <a:ext cx="870012" cy="88776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E6C4A-0AB4-4615-8D54-4B02527661DE}"/>
              </a:ext>
            </a:extLst>
          </p:cNvPr>
          <p:cNvSpPr txBox="1"/>
          <p:nvPr/>
        </p:nvSpPr>
        <p:spPr>
          <a:xfrm>
            <a:off x="6957323" y="4413718"/>
            <a:ext cx="157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2936331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this case we are making a single prediction on whether there will be deforestation or not. So the size is 1.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55C3C5C-D254-4B0D-B8D9-0376E27798F3}"/>
              </a:ext>
            </a:extLst>
          </p:cNvPr>
          <p:cNvSpPr/>
          <p:nvPr/>
        </p:nvSpPr>
        <p:spPr>
          <a:xfrm>
            <a:off x="7054788" y="3249227"/>
            <a:ext cx="870012" cy="88776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E6C4A-0AB4-4615-8D54-4B02527661DE}"/>
              </a:ext>
            </a:extLst>
          </p:cNvPr>
          <p:cNvSpPr txBox="1"/>
          <p:nvPr/>
        </p:nvSpPr>
        <p:spPr>
          <a:xfrm>
            <a:off x="6957323" y="4413718"/>
            <a:ext cx="157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2663222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 what do we do with our input data once it is put into the network?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7238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Every neuron in our hidden layer needs to be triggered by all the input neurons.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4418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change the dimensionality of a matrix in a way that creates a new matrix of a specified size requires a specific matrix multiplication.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2416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values we multiply our input neurons by are the weights. These are the values than learn.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780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 we have covered the basic principles of neural networks and a few types of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But how do they actually do what they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 they learn?</a:t>
            </a:r>
          </a:p>
        </p:txBody>
      </p:sp>
    </p:spTree>
    <p:extLst>
      <p:ext uri="{BB962C8B-B14F-4D97-AF65-F5344CB8AC3E}">
        <p14:creationId xmlns:p14="http://schemas.microsoft.com/office/powerpoint/2010/main" val="202869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this figure every line is a weight and every dot is a neuron.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 how many weights are there between the input and the hidden layer?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006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 how many weights are there between the input and the hidden layer?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021584" y="5015883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242573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OK so we have 3 input numbers and 12 weights to multiply them by to get the next layers values.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021584" y="5015883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56454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weights are what learn but we still need to set them to a starting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Any suggestions?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021584" y="5015883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843341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Well there isn’t really a best way but generally speaking you want a distribution between two numbers close to zero on either side of zero </a:t>
            </a:r>
            <a:r>
              <a:rPr lang="en-GB" dirty="0" err="1"/>
              <a:t>i.e</a:t>
            </a:r>
            <a:r>
              <a:rPr lang="en-GB" dirty="0"/>
              <a:t> -1 to +1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021584" y="5015883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002447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easy maths this time we will just use 0.1 to start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271054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easy maths this time we will just use 0.1 to start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/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  X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blipFill>
                <a:blip r:embed="rId5"/>
                <a:stretch>
                  <a:fillRect t="-8197" r="-2662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/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 0.1 .01 0.1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 0.1 .01 0.1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 0.1 .01 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869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easy maths this time we will just use 0.1 to start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/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  X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blipFill>
                <a:blip r:embed="rId5"/>
                <a:stretch>
                  <a:fillRect t="-8197" r="-2662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/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 0.1 .01 0.1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 0.1 .01 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/>
              <p:nvPr/>
            </p:nvSpPr>
            <p:spPr>
              <a:xfrm>
                <a:off x="8105313" y="2815205"/>
                <a:ext cx="1220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313" y="2815205"/>
                <a:ext cx="122092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173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easy maths this time we will just use 0.1 to start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/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  X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blipFill>
                <a:blip r:embed="rId5"/>
                <a:stretch>
                  <a:fillRect t="-8197" r="-2662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/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  <m:e>
                              <m:r>
                                <a:rPr lang="en-GB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 0.1 .01 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/>
              <p:nvPr/>
            </p:nvSpPr>
            <p:spPr>
              <a:xfrm>
                <a:off x="8105313" y="2815205"/>
                <a:ext cx="1220925" cy="552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313" y="2815205"/>
                <a:ext cx="1220925" cy="5524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932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easy maths this time we will just use 0.1 to start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/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  X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blipFill>
                <a:blip r:embed="rId5"/>
                <a:stretch>
                  <a:fillRect t="-8197" r="-2662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/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  <m:e>
                              <m:r>
                                <a:rPr lang="en-GB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/>
              <p:nvPr/>
            </p:nvSpPr>
            <p:spPr>
              <a:xfrm>
                <a:off x="8105313" y="2815205"/>
                <a:ext cx="1220925" cy="823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313" y="2815205"/>
                <a:ext cx="1220925" cy="823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21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have covered almost all the concepts we need already: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Biases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Matrix Multiplication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Hyperparameters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Backpropogation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New – 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1296512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easy maths this time we will just use 0.1 to start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/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  X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blipFill>
                <a:blip r:embed="rId5"/>
                <a:stretch>
                  <a:fillRect t="-8197" r="-2662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/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  <m:e>
                              <m:r>
                                <a:rPr lang="en-GB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/>
              <p:nvPr/>
            </p:nvSpPr>
            <p:spPr>
              <a:xfrm>
                <a:off x="8105313" y="2815205"/>
                <a:ext cx="1220925" cy="1364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313" y="2815205"/>
                <a:ext cx="1220925" cy="13644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670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easy maths this time we will just use 0.1 to start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/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  X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blipFill>
                <a:blip r:embed="rId5"/>
                <a:stretch>
                  <a:fillRect t="-8197" r="-2662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/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/>
              <p:nvPr/>
            </p:nvSpPr>
            <p:spPr>
              <a:xfrm>
                <a:off x="8105313" y="2815205"/>
                <a:ext cx="1220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1.5 1.5 1.5 1.5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313" y="2815205"/>
                <a:ext cx="1220925" cy="369332"/>
              </a:xfrm>
              <a:prstGeom prst="rect">
                <a:avLst/>
              </a:prstGeom>
              <a:blipFill>
                <a:blip r:embed="rId7"/>
                <a:stretch>
                  <a:fillRect r="-33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805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easy maths this time we will just use 0.1 to start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/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  X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blipFill>
                <a:blip r:embed="rId5"/>
                <a:stretch>
                  <a:fillRect t="-8197" r="-2662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/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/>
              <p:nvPr/>
            </p:nvSpPr>
            <p:spPr>
              <a:xfrm>
                <a:off x="8105313" y="2815205"/>
                <a:ext cx="1220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1.5 1.5 1.5 1.5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313" y="2815205"/>
                <a:ext cx="1220925" cy="369332"/>
              </a:xfrm>
              <a:prstGeom prst="rect">
                <a:avLst/>
              </a:prstGeom>
              <a:blipFill>
                <a:blip r:embed="rId7"/>
                <a:stretch>
                  <a:fillRect r="-33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440940" y="2604751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1.5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B9952-D2AE-4E22-8829-5958FC250397}"/>
              </a:ext>
            </a:extLst>
          </p:cNvPr>
          <p:cNvSpPr txBox="1"/>
          <p:nvPr/>
        </p:nvSpPr>
        <p:spPr>
          <a:xfrm>
            <a:off x="5466271" y="3258118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1.5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11EDDA-BAD6-4804-AAD7-9A3347F20669}"/>
              </a:ext>
            </a:extLst>
          </p:cNvPr>
          <p:cNvSpPr txBox="1"/>
          <p:nvPr/>
        </p:nvSpPr>
        <p:spPr>
          <a:xfrm>
            <a:off x="5466271" y="3987802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1.5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DAEA72-FCDC-4E94-9AC6-A35B413A0345}"/>
              </a:ext>
            </a:extLst>
          </p:cNvPr>
          <p:cNvSpPr txBox="1"/>
          <p:nvPr/>
        </p:nvSpPr>
        <p:spPr>
          <a:xfrm>
            <a:off x="5474538" y="4717486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9840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layer will also generally have biases. One per neuron. These can also learn.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Lets make the biases 0.2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/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  X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blipFill>
                <a:blip r:embed="rId5"/>
                <a:stretch>
                  <a:fillRect t="-8197" r="-2662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/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/>
              <p:nvPr/>
            </p:nvSpPr>
            <p:spPr>
              <a:xfrm>
                <a:off x="8105313" y="2815205"/>
                <a:ext cx="122092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1.5 1.5 1.5 1.5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	+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313" y="2815205"/>
                <a:ext cx="1220925" cy="923330"/>
              </a:xfrm>
              <a:prstGeom prst="rect">
                <a:avLst/>
              </a:prstGeom>
              <a:blipFill>
                <a:blip r:embed="rId7"/>
                <a:stretch>
                  <a:fillRect r="-33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440940" y="2604751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1.5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B9952-D2AE-4E22-8829-5958FC250397}"/>
              </a:ext>
            </a:extLst>
          </p:cNvPr>
          <p:cNvSpPr txBox="1"/>
          <p:nvPr/>
        </p:nvSpPr>
        <p:spPr>
          <a:xfrm>
            <a:off x="5466271" y="3258118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1.5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11EDDA-BAD6-4804-AAD7-9A3347F20669}"/>
              </a:ext>
            </a:extLst>
          </p:cNvPr>
          <p:cNvSpPr txBox="1"/>
          <p:nvPr/>
        </p:nvSpPr>
        <p:spPr>
          <a:xfrm>
            <a:off x="5466271" y="3987802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1.5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DAEA72-FCDC-4E94-9AC6-A35B413A0345}"/>
              </a:ext>
            </a:extLst>
          </p:cNvPr>
          <p:cNvSpPr txBox="1"/>
          <p:nvPr/>
        </p:nvSpPr>
        <p:spPr>
          <a:xfrm>
            <a:off x="5474538" y="4717486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1.5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5874BD-CE86-40A7-AB5A-33FA58EFB41F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D44147-FF92-4DC7-862C-DAF159CB518D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5FAAE7-1AD9-42FE-9A48-1B34F64FDBC7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01141D-0F63-44A1-BD0C-1FFB3D4296FA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</p:spTree>
    <p:extLst>
      <p:ext uri="{BB962C8B-B14F-4D97-AF65-F5344CB8AC3E}">
        <p14:creationId xmlns:p14="http://schemas.microsoft.com/office/powerpoint/2010/main" val="3175386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layer will also generally have biases. One per neuron. These can also learn.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Lets make the biases 0.2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/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  X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blipFill>
                <a:blip r:embed="rId5"/>
                <a:stretch>
                  <a:fillRect t="-8197" r="-2662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/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/>
              <p:nvPr/>
            </p:nvSpPr>
            <p:spPr>
              <a:xfrm>
                <a:off x="8105313" y="2815205"/>
                <a:ext cx="122092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1.5 1.5 1.5 1.5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	+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	=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1.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1.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1.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313" y="2815205"/>
                <a:ext cx="1220925" cy="1477328"/>
              </a:xfrm>
              <a:prstGeom prst="rect">
                <a:avLst/>
              </a:prstGeom>
              <a:blipFill>
                <a:blip r:embed="rId7"/>
                <a:stretch>
                  <a:fillRect r="-33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440940" y="2604751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B9952-D2AE-4E22-8829-5958FC250397}"/>
              </a:ext>
            </a:extLst>
          </p:cNvPr>
          <p:cNvSpPr txBox="1"/>
          <p:nvPr/>
        </p:nvSpPr>
        <p:spPr>
          <a:xfrm>
            <a:off x="5466271" y="3258118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11EDDA-BAD6-4804-AAD7-9A3347F20669}"/>
              </a:ext>
            </a:extLst>
          </p:cNvPr>
          <p:cNvSpPr txBox="1"/>
          <p:nvPr/>
        </p:nvSpPr>
        <p:spPr>
          <a:xfrm>
            <a:off x="5466271" y="3987802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DAEA72-FCDC-4E94-9AC6-A35B413A0345}"/>
              </a:ext>
            </a:extLst>
          </p:cNvPr>
          <p:cNvSpPr txBox="1"/>
          <p:nvPr/>
        </p:nvSpPr>
        <p:spPr>
          <a:xfrm>
            <a:off x="5474538" y="4717486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842B45-0839-4E7D-9F40-80CA7E0E2A84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42748D-DCC7-4E5C-98E4-58D7770BD08D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4C5037-FDBF-48B5-9B49-EDA96E7B5251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5D9C16-27B3-4C4B-9E1D-694231AC535E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</p:spTree>
    <p:extLst>
      <p:ext uri="{BB962C8B-B14F-4D97-AF65-F5344CB8AC3E}">
        <p14:creationId xmlns:p14="http://schemas.microsoft.com/office/powerpoint/2010/main" val="3993057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Now we need to use an activation function on our layer. There are many different activation functions and generally these force our neurons to be between a distribution.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440940" y="2604751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B9952-D2AE-4E22-8829-5958FC250397}"/>
              </a:ext>
            </a:extLst>
          </p:cNvPr>
          <p:cNvSpPr txBox="1"/>
          <p:nvPr/>
        </p:nvSpPr>
        <p:spPr>
          <a:xfrm>
            <a:off x="5466271" y="3258118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11EDDA-BAD6-4804-AAD7-9A3347F20669}"/>
              </a:ext>
            </a:extLst>
          </p:cNvPr>
          <p:cNvSpPr txBox="1"/>
          <p:nvPr/>
        </p:nvSpPr>
        <p:spPr>
          <a:xfrm>
            <a:off x="5466271" y="3987802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DAEA72-FCDC-4E94-9AC6-A35B413A0345}"/>
              </a:ext>
            </a:extLst>
          </p:cNvPr>
          <p:cNvSpPr txBox="1"/>
          <p:nvPr/>
        </p:nvSpPr>
        <p:spPr>
          <a:xfrm>
            <a:off x="5474538" y="4717486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</p:spTree>
    <p:extLst>
      <p:ext uri="{BB962C8B-B14F-4D97-AF65-F5344CB8AC3E}">
        <p14:creationId xmlns:p14="http://schemas.microsoft.com/office/powerpoint/2010/main" val="1625433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Activations functions are what they say on the tin, they basically change the output to decide if the neuron is activated. Imagine firing or not firing in the brain.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440940" y="2604751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B9952-D2AE-4E22-8829-5958FC250397}"/>
              </a:ext>
            </a:extLst>
          </p:cNvPr>
          <p:cNvSpPr txBox="1"/>
          <p:nvPr/>
        </p:nvSpPr>
        <p:spPr>
          <a:xfrm>
            <a:off x="5466271" y="3258118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11EDDA-BAD6-4804-AAD7-9A3347F20669}"/>
              </a:ext>
            </a:extLst>
          </p:cNvPr>
          <p:cNvSpPr txBox="1"/>
          <p:nvPr/>
        </p:nvSpPr>
        <p:spPr>
          <a:xfrm>
            <a:off x="5466271" y="3987802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DAEA72-FCDC-4E94-9AC6-A35B413A0345}"/>
              </a:ext>
            </a:extLst>
          </p:cNvPr>
          <p:cNvSpPr txBox="1"/>
          <p:nvPr/>
        </p:nvSpPr>
        <p:spPr>
          <a:xfrm>
            <a:off x="5474538" y="4717486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</p:spTree>
    <p:extLst>
      <p:ext uri="{BB962C8B-B14F-4D97-AF65-F5344CB8AC3E}">
        <p14:creationId xmlns:p14="http://schemas.microsoft.com/office/powerpoint/2010/main" val="4249018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Lets look at the </a:t>
            </a:r>
            <a:r>
              <a:rPr lang="en-GB" dirty="0" err="1"/>
              <a:t>ReLu</a:t>
            </a:r>
            <a:r>
              <a:rPr lang="en-GB" dirty="0"/>
              <a:t> function, what this does is effectively turn any negative number into 0 this stops certain neurons from activating.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440940" y="2604751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B9952-D2AE-4E22-8829-5958FC250397}"/>
              </a:ext>
            </a:extLst>
          </p:cNvPr>
          <p:cNvSpPr txBox="1"/>
          <p:nvPr/>
        </p:nvSpPr>
        <p:spPr>
          <a:xfrm>
            <a:off x="5466271" y="3258118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11EDDA-BAD6-4804-AAD7-9A3347F20669}"/>
              </a:ext>
            </a:extLst>
          </p:cNvPr>
          <p:cNvSpPr txBox="1"/>
          <p:nvPr/>
        </p:nvSpPr>
        <p:spPr>
          <a:xfrm>
            <a:off x="5466271" y="3987802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DAEA72-FCDC-4E94-9AC6-A35B413A0345}"/>
              </a:ext>
            </a:extLst>
          </p:cNvPr>
          <p:cNvSpPr txBox="1"/>
          <p:nvPr/>
        </p:nvSpPr>
        <p:spPr>
          <a:xfrm>
            <a:off x="5474538" y="4717486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9DA5B5-2D8A-4A40-9A11-64B59E0A9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852" y="4371804"/>
            <a:ext cx="2962275" cy="20002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3E53592-1ED3-4F1B-983B-3EB92FFD9D66}"/>
                  </a:ext>
                </a:extLst>
              </p:cNvPr>
              <p:cNvSpPr txBox="1"/>
              <p:nvPr/>
            </p:nvSpPr>
            <p:spPr>
              <a:xfrm>
                <a:off x="7552614" y="3960148"/>
                <a:ext cx="2450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𝑅𝑒𝐿𝑢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3E53592-1ED3-4F1B-983B-3EB92FFD9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614" y="3960148"/>
                <a:ext cx="2450237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535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what we have so far the </a:t>
            </a:r>
            <a:r>
              <a:rPr lang="en-GB" dirty="0" err="1"/>
              <a:t>ReLu</a:t>
            </a:r>
            <a:r>
              <a:rPr lang="en-GB" dirty="0"/>
              <a:t> function actually doesn’t do anything, meaning all our neurons fire.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440940" y="2604751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B9952-D2AE-4E22-8829-5958FC250397}"/>
              </a:ext>
            </a:extLst>
          </p:cNvPr>
          <p:cNvSpPr txBox="1"/>
          <p:nvPr/>
        </p:nvSpPr>
        <p:spPr>
          <a:xfrm>
            <a:off x="5466271" y="3258118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11EDDA-BAD6-4804-AAD7-9A3347F20669}"/>
              </a:ext>
            </a:extLst>
          </p:cNvPr>
          <p:cNvSpPr txBox="1"/>
          <p:nvPr/>
        </p:nvSpPr>
        <p:spPr>
          <a:xfrm>
            <a:off x="5466271" y="3987802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DAEA72-FCDC-4E94-9AC6-A35B413A0345}"/>
              </a:ext>
            </a:extLst>
          </p:cNvPr>
          <p:cNvSpPr txBox="1"/>
          <p:nvPr/>
        </p:nvSpPr>
        <p:spPr>
          <a:xfrm>
            <a:off x="5474538" y="4717486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9DA5B5-2D8A-4A40-9A11-64B59E0A9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852" y="4371804"/>
            <a:ext cx="2962275" cy="20002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DB9ECD4-930B-4676-BBAD-8A49CE7E07F1}"/>
                  </a:ext>
                </a:extLst>
              </p:cNvPr>
              <p:cNvSpPr txBox="1"/>
              <p:nvPr/>
            </p:nvSpPr>
            <p:spPr>
              <a:xfrm>
                <a:off x="7552614" y="3960148"/>
                <a:ext cx="2450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𝑅𝑒𝐿𝑢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DB9ECD4-930B-4676-BBAD-8A49CE7E0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614" y="3960148"/>
                <a:ext cx="2450237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0299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Other functions allow negative neurons to exist and activate. This means that negative values change the output but it is valuable information.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440940" y="2604751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B9952-D2AE-4E22-8829-5958FC250397}"/>
              </a:ext>
            </a:extLst>
          </p:cNvPr>
          <p:cNvSpPr txBox="1"/>
          <p:nvPr/>
        </p:nvSpPr>
        <p:spPr>
          <a:xfrm>
            <a:off x="5466271" y="3258118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11EDDA-BAD6-4804-AAD7-9A3347F20669}"/>
              </a:ext>
            </a:extLst>
          </p:cNvPr>
          <p:cNvSpPr txBox="1"/>
          <p:nvPr/>
        </p:nvSpPr>
        <p:spPr>
          <a:xfrm>
            <a:off x="5466271" y="3987802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DAEA72-FCDC-4E94-9AC6-A35B413A0345}"/>
              </a:ext>
            </a:extLst>
          </p:cNvPr>
          <p:cNvSpPr txBox="1"/>
          <p:nvPr/>
        </p:nvSpPr>
        <p:spPr>
          <a:xfrm>
            <a:off x="5474538" y="4717486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9DA5B5-2D8A-4A40-9A11-64B59E0A9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852" y="4371804"/>
            <a:ext cx="2962275" cy="20002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192D4A3-7D1A-4EF7-84FC-BAC5E7CD1E70}"/>
                  </a:ext>
                </a:extLst>
              </p:cNvPr>
              <p:cNvSpPr txBox="1"/>
              <p:nvPr/>
            </p:nvSpPr>
            <p:spPr>
              <a:xfrm>
                <a:off x="7552614" y="3960148"/>
                <a:ext cx="2450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𝑅𝑒𝐿𝑢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192D4A3-7D1A-4EF7-84FC-BAC5E7CD1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614" y="3960148"/>
                <a:ext cx="2450237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94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 from the beginning: Here is a neural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842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 activation function that doesn’t bring neurons to zero creates a dense network, these can perform better but are more computationally intensive.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440940" y="2604751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B9952-D2AE-4E22-8829-5958FC250397}"/>
              </a:ext>
            </a:extLst>
          </p:cNvPr>
          <p:cNvSpPr txBox="1"/>
          <p:nvPr/>
        </p:nvSpPr>
        <p:spPr>
          <a:xfrm>
            <a:off x="5466271" y="3258118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11EDDA-BAD6-4804-AAD7-9A3347F20669}"/>
              </a:ext>
            </a:extLst>
          </p:cNvPr>
          <p:cNvSpPr txBox="1"/>
          <p:nvPr/>
        </p:nvSpPr>
        <p:spPr>
          <a:xfrm>
            <a:off x="5466271" y="3987802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DAEA72-FCDC-4E94-9AC6-A35B413A0345}"/>
              </a:ext>
            </a:extLst>
          </p:cNvPr>
          <p:cNvSpPr txBox="1"/>
          <p:nvPr/>
        </p:nvSpPr>
        <p:spPr>
          <a:xfrm>
            <a:off x="5474538" y="4717486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9DA5B5-2D8A-4A40-9A11-64B59E0A9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852" y="4371804"/>
            <a:ext cx="2962275" cy="20002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F79E065-2133-4FC8-9B78-1DD600655249}"/>
                  </a:ext>
                </a:extLst>
              </p:cNvPr>
              <p:cNvSpPr txBox="1"/>
              <p:nvPr/>
            </p:nvSpPr>
            <p:spPr>
              <a:xfrm>
                <a:off x="7552614" y="3960148"/>
                <a:ext cx="2450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𝑅𝑒𝐿𝑢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F79E065-2133-4FC8-9B78-1DD600655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614" y="3960148"/>
                <a:ext cx="2450237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72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Lets use an activation function that will actually change something for 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Tanh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440940" y="2604751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B9952-D2AE-4E22-8829-5958FC250397}"/>
              </a:ext>
            </a:extLst>
          </p:cNvPr>
          <p:cNvSpPr txBox="1"/>
          <p:nvPr/>
        </p:nvSpPr>
        <p:spPr>
          <a:xfrm>
            <a:off x="5466271" y="3258118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11EDDA-BAD6-4804-AAD7-9A3347F20669}"/>
              </a:ext>
            </a:extLst>
          </p:cNvPr>
          <p:cNvSpPr txBox="1"/>
          <p:nvPr/>
        </p:nvSpPr>
        <p:spPr>
          <a:xfrm>
            <a:off x="5466271" y="3987802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DAEA72-FCDC-4E94-9AC6-A35B413A0345}"/>
              </a:ext>
            </a:extLst>
          </p:cNvPr>
          <p:cNvSpPr txBox="1"/>
          <p:nvPr/>
        </p:nvSpPr>
        <p:spPr>
          <a:xfrm>
            <a:off x="5474538" y="4717486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</p:spTree>
    <p:extLst>
      <p:ext uri="{BB962C8B-B14F-4D97-AF65-F5344CB8AC3E}">
        <p14:creationId xmlns:p14="http://schemas.microsoft.com/office/powerpoint/2010/main" val="3725197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Lets use an activation function that will actually change something for 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Tanh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440940" y="2604751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B9952-D2AE-4E22-8829-5958FC250397}"/>
              </a:ext>
            </a:extLst>
          </p:cNvPr>
          <p:cNvSpPr txBox="1"/>
          <p:nvPr/>
        </p:nvSpPr>
        <p:spPr>
          <a:xfrm>
            <a:off x="5466271" y="3258118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11EDDA-BAD6-4804-AAD7-9A3347F20669}"/>
              </a:ext>
            </a:extLst>
          </p:cNvPr>
          <p:cNvSpPr txBox="1"/>
          <p:nvPr/>
        </p:nvSpPr>
        <p:spPr>
          <a:xfrm>
            <a:off x="5466271" y="3987802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DAEA72-FCDC-4E94-9AC6-A35B413A0345}"/>
              </a:ext>
            </a:extLst>
          </p:cNvPr>
          <p:cNvSpPr txBox="1"/>
          <p:nvPr/>
        </p:nvSpPr>
        <p:spPr>
          <a:xfrm>
            <a:off x="5474538" y="4717486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B80A78-8D08-4878-A0A0-69BA8FFE7BB9}"/>
                  </a:ext>
                </a:extLst>
              </p:cNvPr>
              <p:cNvSpPr txBox="1"/>
              <p:nvPr/>
            </p:nvSpPr>
            <p:spPr>
              <a:xfrm>
                <a:off x="7194679" y="4261475"/>
                <a:ext cx="2752078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B80A78-8D08-4878-A0A0-69BA8FFE7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679" y="4261475"/>
                <a:ext cx="2752078" cy="617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0067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Lets use an activation function that will actually change something for 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Tanh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440940" y="2604751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B9952-D2AE-4E22-8829-5958FC250397}"/>
              </a:ext>
            </a:extLst>
          </p:cNvPr>
          <p:cNvSpPr txBox="1"/>
          <p:nvPr/>
        </p:nvSpPr>
        <p:spPr>
          <a:xfrm>
            <a:off x="5466271" y="3258118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11EDDA-BAD6-4804-AAD7-9A3347F20669}"/>
              </a:ext>
            </a:extLst>
          </p:cNvPr>
          <p:cNvSpPr txBox="1"/>
          <p:nvPr/>
        </p:nvSpPr>
        <p:spPr>
          <a:xfrm>
            <a:off x="5466271" y="3987802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DAEA72-FCDC-4E94-9AC6-A35B413A0345}"/>
              </a:ext>
            </a:extLst>
          </p:cNvPr>
          <p:cNvSpPr txBox="1"/>
          <p:nvPr/>
        </p:nvSpPr>
        <p:spPr>
          <a:xfrm>
            <a:off x="5474538" y="4717486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B80A78-8D08-4878-A0A0-69BA8FFE7BB9}"/>
                  </a:ext>
                </a:extLst>
              </p:cNvPr>
              <p:cNvSpPr txBox="1"/>
              <p:nvPr/>
            </p:nvSpPr>
            <p:spPr>
              <a:xfrm>
                <a:off x="7194678" y="4261475"/>
                <a:ext cx="3020739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1.7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−2 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×1.7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B80A78-8D08-4878-A0A0-69BA8FFE7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678" y="4261475"/>
                <a:ext cx="3020739" cy="617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075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Lets use an activation function that will actually change something for 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Tanh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440940" y="2604751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B9952-D2AE-4E22-8829-5958FC250397}"/>
              </a:ext>
            </a:extLst>
          </p:cNvPr>
          <p:cNvSpPr txBox="1"/>
          <p:nvPr/>
        </p:nvSpPr>
        <p:spPr>
          <a:xfrm>
            <a:off x="5466271" y="3258118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11EDDA-BAD6-4804-AAD7-9A3347F20669}"/>
              </a:ext>
            </a:extLst>
          </p:cNvPr>
          <p:cNvSpPr txBox="1"/>
          <p:nvPr/>
        </p:nvSpPr>
        <p:spPr>
          <a:xfrm>
            <a:off x="5466271" y="3987802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DAEA72-FCDC-4E94-9AC6-A35B413A0345}"/>
              </a:ext>
            </a:extLst>
          </p:cNvPr>
          <p:cNvSpPr txBox="1"/>
          <p:nvPr/>
        </p:nvSpPr>
        <p:spPr>
          <a:xfrm>
            <a:off x="5474538" y="4717486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B80A78-8D08-4878-A0A0-69BA8FFE7BB9}"/>
                  </a:ext>
                </a:extLst>
              </p:cNvPr>
              <p:cNvSpPr txBox="1"/>
              <p:nvPr/>
            </p:nvSpPr>
            <p:spPr>
              <a:xfrm>
                <a:off x="7194678" y="4261475"/>
                <a:ext cx="3020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1.7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=0.9354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B80A78-8D08-4878-A0A0-69BA8FFE7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678" y="4261475"/>
                <a:ext cx="30207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6694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Lets use an activation function that will actually change something for 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Tanh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B80A78-8D08-4878-A0A0-69BA8FFE7BB9}"/>
                  </a:ext>
                </a:extLst>
              </p:cNvPr>
              <p:cNvSpPr txBox="1"/>
              <p:nvPr/>
            </p:nvSpPr>
            <p:spPr>
              <a:xfrm>
                <a:off x="7194678" y="4261475"/>
                <a:ext cx="3020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1.7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=0.9354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B80A78-8D08-4878-A0A0-69BA8FFE7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678" y="4261475"/>
                <a:ext cx="30207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6939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Ok so now we have our second layer outputs guess what?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88816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final weights – of which we have 4. Lets make these weights [0.1 0.2 0.3 0.4]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</p:spTree>
    <p:extLst>
      <p:ext uri="{BB962C8B-B14F-4D97-AF65-F5344CB8AC3E}">
        <p14:creationId xmlns:p14="http://schemas.microsoft.com/office/powerpoint/2010/main" val="34744213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final weights – of which we have 4. Lets make these weights [0.1 0.2 0.3 0.4]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D23276-B501-4065-8427-C22A358D7F77}"/>
                  </a:ext>
                </a:extLst>
              </p:cNvPr>
              <p:cNvSpPr txBox="1"/>
              <p:nvPr/>
            </p:nvSpPr>
            <p:spPr>
              <a:xfrm>
                <a:off x="4751719" y="2084953"/>
                <a:ext cx="3997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0.9345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0.9345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0.9345   0.9345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  X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D23276-B501-4065-8427-C22A358D7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719" y="2084953"/>
                <a:ext cx="3997889" cy="369332"/>
              </a:xfrm>
              <a:prstGeom prst="rect">
                <a:avLst/>
              </a:prstGeom>
              <a:blipFill>
                <a:blip r:embed="rId5"/>
                <a:stretch>
                  <a:fillRect t="-8197" r="-45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4B3419C-CA5E-4FB8-B422-1A7312B512BB}"/>
                  </a:ext>
                </a:extLst>
              </p:cNvPr>
              <p:cNvSpPr txBox="1"/>
              <p:nvPr/>
            </p:nvSpPr>
            <p:spPr>
              <a:xfrm>
                <a:off x="8573185" y="1985632"/>
                <a:ext cx="787972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4B3419C-CA5E-4FB8-B422-1A7312B51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185" y="1985632"/>
                <a:ext cx="787972" cy="11128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7948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final weights – of which we have 4. Lets make these weights [0.1 0.2 0.3 0.4]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D23276-B501-4065-8427-C22A358D7F77}"/>
                  </a:ext>
                </a:extLst>
              </p:cNvPr>
              <p:cNvSpPr txBox="1"/>
              <p:nvPr/>
            </p:nvSpPr>
            <p:spPr>
              <a:xfrm>
                <a:off x="4751719" y="2084953"/>
                <a:ext cx="3997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0.9345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0.9345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0.9345   0.9345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  X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D23276-B501-4065-8427-C22A358D7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719" y="2084953"/>
                <a:ext cx="3997889" cy="369332"/>
              </a:xfrm>
              <a:prstGeom prst="rect">
                <a:avLst/>
              </a:prstGeom>
              <a:blipFill>
                <a:blip r:embed="rId5"/>
                <a:stretch>
                  <a:fillRect t="-8197" r="-45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4B3419C-CA5E-4FB8-B422-1A7312B512BB}"/>
                  </a:ext>
                </a:extLst>
              </p:cNvPr>
              <p:cNvSpPr txBox="1"/>
              <p:nvPr/>
            </p:nvSpPr>
            <p:spPr>
              <a:xfrm>
                <a:off x="8573185" y="1985632"/>
                <a:ext cx="787972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4B3419C-CA5E-4FB8-B422-1A7312B51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185" y="1985632"/>
                <a:ext cx="787972" cy="11128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DFCF43C-660F-42E3-8EB4-1D614AEE5778}"/>
                  </a:ext>
                </a:extLst>
              </p:cNvPr>
              <p:cNvSpPr txBox="1"/>
              <p:nvPr/>
            </p:nvSpPr>
            <p:spPr>
              <a:xfrm>
                <a:off x="8573185" y="3461213"/>
                <a:ext cx="1300934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.09345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.1869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28035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0.3738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DFCF43C-660F-42E3-8EB4-1D614AEE5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185" y="3461213"/>
                <a:ext cx="1300934" cy="11128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97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 want to use this network to predict whether an area will experience deforestation.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801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final weights – of which we have 4. Lets make these weights [0.1 0.2 0.3 0.4]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D23276-B501-4065-8427-C22A358D7F77}"/>
                  </a:ext>
                </a:extLst>
              </p:cNvPr>
              <p:cNvSpPr txBox="1"/>
              <p:nvPr/>
            </p:nvSpPr>
            <p:spPr>
              <a:xfrm>
                <a:off x="4751719" y="2084953"/>
                <a:ext cx="3997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0.9345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0.9345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0.9345   0.9345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  X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D23276-B501-4065-8427-C22A358D7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719" y="2084953"/>
                <a:ext cx="3997889" cy="369332"/>
              </a:xfrm>
              <a:prstGeom prst="rect">
                <a:avLst/>
              </a:prstGeom>
              <a:blipFill>
                <a:blip r:embed="rId5"/>
                <a:stretch>
                  <a:fillRect t="-8197" r="-45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4B3419C-CA5E-4FB8-B422-1A7312B512BB}"/>
                  </a:ext>
                </a:extLst>
              </p:cNvPr>
              <p:cNvSpPr txBox="1"/>
              <p:nvPr/>
            </p:nvSpPr>
            <p:spPr>
              <a:xfrm>
                <a:off x="8573185" y="1985632"/>
                <a:ext cx="787972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4B3419C-CA5E-4FB8-B422-1A7312B51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185" y="1985632"/>
                <a:ext cx="787972" cy="11128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DFCF43C-660F-42E3-8EB4-1D614AEE5778}"/>
                  </a:ext>
                </a:extLst>
              </p:cNvPr>
              <p:cNvSpPr txBox="1"/>
              <p:nvPr/>
            </p:nvSpPr>
            <p:spPr>
              <a:xfrm>
                <a:off x="8573185" y="3461213"/>
                <a:ext cx="1357551" cy="1666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.09345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.1869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28035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0.3738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         =</a:t>
                </a:r>
              </a:p>
              <a:p>
                <a:r>
                  <a:rPr lang="en-GB" dirty="0"/>
                  <a:t>   0.84105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DFCF43C-660F-42E3-8EB4-1D614AEE5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185" y="3461213"/>
                <a:ext cx="1357551" cy="1666803"/>
              </a:xfrm>
              <a:prstGeom prst="rect">
                <a:avLst/>
              </a:prstGeom>
              <a:blipFill>
                <a:blip r:embed="rId7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816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last thing we need to do is apply our bias lets say -0.1 for this bias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F4AD94-964C-4217-B277-15C9F4038CD9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0.84105</a:t>
            </a:r>
          </a:p>
        </p:txBody>
      </p:sp>
    </p:spTree>
    <p:extLst>
      <p:ext uri="{BB962C8B-B14F-4D97-AF65-F5344CB8AC3E}">
        <p14:creationId xmlns:p14="http://schemas.microsoft.com/office/powerpoint/2010/main" val="17734900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last thing we need to do is apply our bias lets say -0.1 for this bias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F4AD94-964C-4217-B277-15C9F4038CD9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0.74105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6C7D25-8B49-4587-8DC8-629EC09383E2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35240178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Ok we have the value of the output neuron. The last thing to do is apply our activation function and see if it fires </a:t>
            </a:r>
            <a:r>
              <a:rPr lang="en-GB" dirty="0" err="1"/>
              <a:t>i.e</a:t>
            </a:r>
            <a:r>
              <a:rPr lang="en-GB" dirty="0"/>
              <a:t> if this area is going to be deforested?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F8F2FA-6CAA-4414-956C-8F8E181AFAFF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0.74105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451EAB-BD6A-4A10-A808-306E7B851A8E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42048213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Ok we have the value of the output neuron. The last thing to do is apply our activation function and see if it fires </a:t>
            </a:r>
            <a:r>
              <a:rPr lang="en-GB" dirty="0" err="1"/>
              <a:t>i.e</a:t>
            </a:r>
            <a:r>
              <a:rPr lang="en-GB" dirty="0"/>
              <a:t> if this area is going to be deforested?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A4594C-6964-4B45-9756-6AB2B69E00BC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0.74105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617F5C-16F6-4E69-B29C-2CB18D4A5589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3768880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this final binary output we will use the sigmoid function: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FCFACA-DF0E-442C-9258-9F8AE8B571B0}"/>
                  </a:ext>
                </a:extLst>
              </p:cNvPr>
              <p:cNvSpPr txBox="1"/>
              <p:nvPr/>
            </p:nvSpPr>
            <p:spPr>
              <a:xfrm>
                <a:off x="7194678" y="4261475"/>
                <a:ext cx="3020739" cy="64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sigmoid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FCFACA-DF0E-442C-9258-9F8AE8B57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678" y="4261475"/>
                <a:ext cx="3020739" cy="641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08745ED3-8133-4038-B1F7-3F58ED55470E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0.74105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ACE643-2BFF-40DA-B624-370862E2D054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6615947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this final binary output we will use the sigmoid function: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FCFACA-DF0E-442C-9258-9F8AE8B571B0}"/>
                  </a:ext>
                </a:extLst>
              </p:cNvPr>
              <p:cNvSpPr txBox="1"/>
              <p:nvPr/>
            </p:nvSpPr>
            <p:spPr>
              <a:xfrm>
                <a:off x="7194678" y="4261475"/>
                <a:ext cx="3020739" cy="64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sigmoid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FCFACA-DF0E-442C-9258-9F8AE8B57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678" y="4261475"/>
                <a:ext cx="3020739" cy="641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11B15F76-F4F8-439E-A021-FA4F7C315E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520" y="4875770"/>
            <a:ext cx="2744897" cy="182993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3AEABEB-332A-4B33-9721-B1CBF857EF7A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0.74105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2602BD-34F3-4E55-B2B2-2035FF8F3262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27878228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Sigmoid is a nice binary classifier which restricts it between 0 and 1, positive values will activate the neuron to values above 0.5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FCFACA-DF0E-442C-9258-9F8AE8B571B0}"/>
                  </a:ext>
                </a:extLst>
              </p:cNvPr>
              <p:cNvSpPr txBox="1"/>
              <p:nvPr/>
            </p:nvSpPr>
            <p:spPr>
              <a:xfrm>
                <a:off x="7194678" y="4261475"/>
                <a:ext cx="3020739" cy="64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sigmoid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FCFACA-DF0E-442C-9258-9F8AE8B57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678" y="4261475"/>
                <a:ext cx="3020739" cy="641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11B15F76-F4F8-439E-A021-FA4F7C315E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520" y="4875770"/>
            <a:ext cx="2744897" cy="182993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5A8B9EE-5FA8-4874-9DF4-A755440B4288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0.74105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8210C4-3168-4754-A952-B995BAF3088F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25186502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Sigmoid is a nice binary classifier which restricts it between 0 and 1, positive values will activate the neuron to values above 0.5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FCFACA-DF0E-442C-9258-9F8AE8B571B0}"/>
                  </a:ext>
                </a:extLst>
              </p:cNvPr>
              <p:cNvSpPr txBox="1"/>
              <p:nvPr/>
            </p:nvSpPr>
            <p:spPr>
              <a:xfrm>
                <a:off x="7085018" y="4352668"/>
                <a:ext cx="3334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sigmoid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0.74105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0.6772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FCFACA-DF0E-442C-9258-9F8AE8B57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018" y="4352668"/>
                <a:ext cx="3334239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11B15F76-F4F8-439E-A021-FA4F7C315E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520" y="4875770"/>
            <a:ext cx="2744897" cy="182993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64D0AAB-F684-474E-BAD0-72EC375AE8CD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0.74105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DB6273-D19B-40F7-AED4-28CBFF95C6F2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6340385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Sigmoid is a nice binary classifier which restricts it between 0 and 1, positive values will activate the neuron to values above 0.5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FCFACA-DF0E-442C-9258-9F8AE8B571B0}"/>
                  </a:ext>
                </a:extLst>
              </p:cNvPr>
              <p:cNvSpPr txBox="1"/>
              <p:nvPr/>
            </p:nvSpPr>
            <p:spPr>
              <a:xfrm>
                <a:off x="7085018" y="4352668"/>
                <a:ext cx="3334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sigmoid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0.84105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0.6772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FCFACA-DF0E-442C-9258-9F8AE8B57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018" y="4352668"/>
                <a:ext cx="3334239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5273454F-3C0F-4D2A-958F-39BB227E98A5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5DE0BD-CA71-4F23-AE38-D5F221DF797D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3995969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 have three input features: Distance to deforestation, distance to roads and number of high value tree species.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928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we have done here is one full forward pass of our neural network and we have an output.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314726-DDBE-41A4-8A8A-8B3657FE035C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5A8FE54-B9E5-4861-AF67-977BD077424B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31358014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can think of the output as a probability or certainty of our predicted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Here we are saying there is a 0.69 probability or % chance that this area will be deforested.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F4AD94-964C-4217-B277-15C9F4038CD9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0.69869</a:t>
            </a:r>
          </a:p>
        </p:txBody>
      </p:sp>
    </p:spTree>
    <p:extLst>
      <p:ext uri="{BB962C8B-B14F-4D97-AF65-F5344CB8AC3E}">
        <p14:creationId xmlns:p14="http://schemas.microsoft.com/office/powerpoint/2010/main" val="15950174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 we need to tackle the hard part of this. Backpropagation.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4E2818-6439-46DF-A1BF-284B3D949528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36D540-7189-4D23-AA48-1378A6620DDE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14125090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first thing we will need is a measure of the error. Lets assume that the area was deforested so we want our NN to give the output 1 with these inputs.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95FEC3-B09A-44CB-A260-8A860390BA83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4DBECB-49AB-4E39-BACA-11B912F8F45E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3284076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will use a simple error calculation which is best for these classification 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Cross entropy also called log loss.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94924F-ECF5-42DC-9319-5997A129649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55C693-8E06-4A8B-A71E-42548CC6E7E1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22150096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will use a simple error calculation which is best for these classification 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Cross entropy also called log loss.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5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8D9DDFBC-0484-4F89-A911-1ABA11900A0F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235064-FBC4-489F-8F4C-9BF62A3ACB68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35180693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66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will use a simple error calculation which is best for these classification 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Cross entropy also called log loss.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is the true</a:t>
                </a:r>
              </a:p>
              <a:p>
                <a:r>
                  <a:rPr lang="en-GB" dirty="0"/>
                  <a:t>And y is predicted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1200329"/>
              </a:xfrm>
              <a:prstGeom prst="rect">
                <a:avLst/>
              </a:prstGeom>
              <a:blipFill>
                <a:blip r:embed="rId5"/>
                <a:stretch>
                  <a:fillRect l="-2128" t="-2030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E3CC3F0A-2927-4794-AEDF-978DAB896ABF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42EC48-2912-4FFA-9503-9EEA0A192421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38666451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67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will use a simple error calculation which is best for these classification 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Cross entropy also called log loss.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90276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=1×</m:t>
                      </m:r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⁡(0.6772)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is the true</a:t>
                </a:r>
              </a:p>
              <a:p>
                <a:r>
                  <a:rPr lang="en-GB" dirty="0"/>
                  <a:t>And y is predicted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902765" cy="1200329"/>
              </a:xfrm>
              <a:prstGeom prst="rect">
                <a:avLst/>
              </a:prstGeom>
              <a:blipFill>
                <a:blip r:embed="rId5"/>
                <a:stretch>
                  <a:fillRect l="-1681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5CF08253-6AB6-4ED8-AF0E-D4A7DD0EEC1A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F90813-21E3-4C34-83EF-1F9BB51D1639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18187217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68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will use a simple error calculation which is best for these classification 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Cross entropy also called log loss.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2BDCCA7D-DAAC-430C-A556-D73653C8F735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76B829-109B-453C-BA01-6D7EB770A35B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36058396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69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Ok so we have a measure of the error for this prediction, we now have to back propagate this through the network.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8947DE-571D-43FC-A966-7CE2E8147102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1346844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 have three input features: Distance to deforestation, distance to roads and number of high value tree species.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5792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70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Well as before we need the amount to change the weights by which means a rate of change or derivative.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8947DE-571D-43FC-A966-7CE2E8147102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6261109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71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Well as before we need the derivative of the loss function in respect to the weights </a:t>
            </a:r>
            <a:r>
              <a:rPr lang="en-GB"/>
              <a:t>and biases.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8947DE-571D-43FC-A966-7CE2E8147102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1811892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three input features each correspond to an input layer neuron.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59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three input features each correspond to an input layer neuron.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55C3C5C-D254-4B0D-B8D9-0376E27798F3}"/>
              </a:ext>
            </a:extLst>
          </p:cNvPr>
          <p:cNvSpPr/>
          <p:nvPr/>
        </p:nvSpPr>
        <p:spPr>
          <a:xfrm>
            <a:off x="2796466" y="2246050"/>
            <a:ext cx="870012" cy="291437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E6C4A-0AB4-4615-8D54-4B02527661DE}"/>
              </a:ext>
            </a:extLst>
          </p:cNvPr>
          <p:cNvSpPr txBox="1"/>
          <p:nvPr/>
        </p:nvSpPr>
        <p:spPr>
          <a:xfrm>
            <a:off x="2636668" y="5271484"/>
            <a:ext cx="125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 Layer</a:t>
            </a:r>
          </a:p>
        </p:txBody>
      </p:sp>
    </p:spTree>
    <p:extLst>
      <p:ext uri="{BB962C8B-B14F-4D97-AF65-F5344CB8AC3E}">
        <p14:creationId xmlns:p14="http://schemas.microsoft.com/office/powerpoint/2010/main" val="400672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7420</TotalTime>
  <Words>3037</Words>
  <Application>Microsoft Office PowerPoint</Application>
  <PresentationFormat>Widescreen</PresentationFormat>
  <Paragraphs>1544</Paragraphs>
  <Slides>71</Slides>
  <Notes>71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Arial</vt:lpstr>
      <vt:lpstr>Calibri</vt:lpstr>
      <vt:lpstr>Calibri Light</vt:lpstr>
      <vt:lpstr>Cambria Math</vt:lpstr>
      <vt:lpstr>Office Theme</vt:lpstr>
      <vt:lpstr>AI and the Environment 5: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and the Environment 5:</dc:title>
  <dc:creator>James Foley</dc:creator>
  <cp:lastModifiedBy>James Foley</cp:lastModifiedBy>
  <cp:revision>51</cp:revision>
  <dcterms:created xsi:type="dcterms:W3CDTF">2019-03-27T16:34:40Z</dcterms:created>
  <dcterms:modified xsi:type="dcterms:W3CDTF">2019-04-01T20:15:28Z</dcterms:modified>
</cp:coreProperties>
</file>