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6B9C-BF1A-4611-8EA9-DA790F50BCC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DF888-A032-4764-AD67-0F773EC676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1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63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58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6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1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98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9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4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33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86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53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503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190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011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559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77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245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709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943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54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565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4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514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565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0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087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218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810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1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513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91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600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25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344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299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1335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567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6922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466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71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220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7038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45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7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785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751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14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6805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27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5731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95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048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5253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789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336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433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62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14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3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7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9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6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5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1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4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4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5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8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E1C7-94E4-413E-B32E-09A7E588DC12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244C-F72D-452F-8359-30143BA7A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2: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Linear Regression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movement does this vector describe?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7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 line is a vector – It describes the movement between two locations in “space”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movement does this vector describe?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7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 we have moved 3 along the bottom and 4 upwards.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But what we want for a prediction is being able to work out the Y with any 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blipFill>
                <a:blip r:embed="rId4"/>
                <a:stretch>
                  <a:fillRect l="-441" t="-1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5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4/3 = 1.33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blipFill>
                <a:blip r:embed="rId4"/>
                <a:stretch>
                  <a:fillRect l="-441" t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6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can use a line to make a prediction based on a given input by calculating the gradient of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gradient is calculated as the ratio between the change in Y/X so if we call this gradient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18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05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6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an equation that tells us how to work out the gradient but this isn’t everything for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here we go getting a little bit more technical thankfully we a linear regression is the easiest form of ML and is a nice simple go to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understand linear regression in statistics it is almost the exact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Realistically we just use different terminology.</a:t>
            </a:r>
          </a:p>
        </p:txBody>
      </p:sp>
    </p:spTree>
    <p:extLst>
      <p:ext uri="{BB962C8B-B14F-4D97-AF65-F5344CB8AC3E}">
        <p14:creationId xmlns:p14="http://schemas.microsoft.com/office/powerpoint/2010/main" val="133671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think about the relative starting point of the line or the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5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lines all have the same gradient yet sit at different points on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think about the relative starting point of the line or the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86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only difference between these lines is their relative location of crossing the y access or the y intercept.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constant that is regardless of the current location on the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 = </a:t>
            </a:r>
            <a:r>
              <a:rPr lang="el-GR" dirty="0"/>
              <a:t>Δ </a:t>
            </a:r>
            <a:r>
              <a:rPr lang="en-GB" dirty="0"/>
              <a:t>Y/X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constant that is regardless of the current location on the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intercept constant =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99115" y="3757475"/>
            <a:ext cx="3252899" cy="187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55183" y="4880408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AD874-0B3E-476C-9F50-411FF76AE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652014" y="3757475"/>
            <a:ext cx="3252899" cy="187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FDFACD-1EB7-4995-853F-830D4C25EB57}"/>
              </a:ext>
            </a:extLst>
          </p:cNvPr>
          <p:cNvCxnSpPr>
            <a:cxnSpLocks/>
          </p:cNvCxnSpPr>
          <p:nvPr/>
        </p:nvCxnSpPr>
        <p:spPr>
          <a:xfrm>
            <a:off x="3921603" y="458994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E67CC-DB23-4162-9A08-319929484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6962519" y="3770789"/>
            <a:ext cx="3252899" cy="18706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CA1EF-4C7C-440C-8346-153B784B4F83}"/>
              </a:ext>
            </a:extLst>
          </p:cNvPr>
          <p:cNvCxnSpPr>
            <a:cxnSpLocks/>
          </p:cNvCxnSpPr>
          <p:nvPr/>
        </p:nvCxnSpPr>
        <p:spPr>
          <a:xfrm>
            <a:off x="7203304" y="4318220"/>
            <a:ext cx="2771328" cy="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B8BC056-1CBD-47C1-80FF-790FD82873FF}"/>
              </a:ext>
            </a:extLst>
          </p:cNvPr>
          <p:cNvSpPr/>
          <p:nvPr/>
        </p:nvSpPr>
        <p:spPr>
          <a:xfrm>
            <a:off x="7093258" y="4216893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DF19E-4CDF-4155-989B-C729BEC95D22}"/>
              </a:ext>
            </a:extLst>
          </p:cNvPr>
          <p:cNvSpPr/>
          <p:nvPr/>
        </p:nvSpPr>
        <p:spPr>
          <a:xfrm>
            <a:off x="3815071" y="4484809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559640" y="4776410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54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c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2040847" y="2922506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2421839" y="4122835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2315307" y="4018837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3622089" y="4018837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7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c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mx +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7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to predict a point on the Y axis we need to know the gradient of the line </a:t>
            </a:r>
            <a:r>
              <a:rPr lang="en-GB" dirty="0">
                <a:solidFill>
                  <a:schemeClr val="accent1"/>
                </a:solidFill>
              </a:rPr>
              <a:t>m </a:t>
            </a:r>
            <a:r>
              <a:rPr lang="en-GB" dirty="0"/>
              <a:t>(based on the change in y over the change in x) and the intercept of the line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mx +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origin of the</a:t>
            </a:r>
          </a:p>
          <a:p>
            <a:r>
              <a:rPr lang="en-GB" dirty="0"/>
              <a:t>      linear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machine learning we use the linear equation but we talk about it in weights and biases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 is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 is the constant y</a:t>
            </a:r>
          </a:p>
          <a:p>
            <a:r>
              <a:rPr lang="en-GB" dirty="0"/>
              <a:t>      intercept.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4108597" y="4196099"/>
            <a:ext cx="4476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21061D4-3188-4454-8286-9D28BAD7FF8C}"/>
              </a:ext>
            </a:extLst>
          </p:cNvPr>
          <p:cNvSpPr/>
          <p:nvPr/>
        </p:nvSpPr>
        <p:spPr>
          <a:xfrm>
            <a:off x="4002065" y="4092101"/>
            <a:ext cx="213064" cy="20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21F0-E083-4FFF-84C4-4A251ECE5B17}"/>
              </a:ext>
            </a:extLst>
          </p:cNvPr>
          <p:cNvCxnSpPr/>
          <p:nvPr/>
        </p:nvCxnSpPr>
        <p:spPr>
          <a:xfrm>
            <a:off x="5308847" y="4092101"/>
            <a:ext cx="2210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2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98128" y="4030462"/>
            <a:ext cx="3506680" cy="134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5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>
            <a:off x="6289609" y="3100248"/>
            <a:ext cx="2126422" cy="78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go over some of the principals of linear regression just in a general statistical point of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take a look at a random bunch of 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61194" y="2841766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4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5202314" y="4438835"/>
            <a:ext cx="2512381" cy="71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7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 line connects two points, which two points should we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84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= </a:t>
            </a:r>
            <a:r>
              <a:rPr lang="en-GB" dirty="0" err="1"/>
              <a:t>wx</a:t>
            </a:r>
            <a:r>
              <a:rPr lang="en-GB" dirty="0"/>
              <a:t>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None of the above?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where our learning</a:t>
            </a:r>
          </a:p>
          <a:p>
            <a:r>
              <a:rPr lang="en-GB" dirty="0"/>
              <a:t>      comes 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7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-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Along with weights and biases we have to use our concept of error to find the ideal weight and bias (gradient and intercept).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22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-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calculate error in a linear regulation?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two major ways to do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Ordinary least 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Gradient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429000"/>
            <a:ext cx="3378672" cy="152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1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square regression comes from minimising the error between each point and the line.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42188" y="3311768"/>
            <a:ext cx="3656689" cy="1634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square regression comes from minimising the error between each point and the line.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4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5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error of the model is the sum of the distance from the line of all the 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distance is squared to remove the effect of any negatives.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551515"/>
              </a:xfrm>
              <a:prstGeom prst="rect">
                <a:avLst/>
              </a:prstGeom>
              <a:blipFill>
                <a:blip r:embed="rId4"/>
                <a:stretch>
                  <a:fillRect l="-441" t="-2362" b="-40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5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1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 calculate the minimal distance we use the mean of x and the mean of 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180131"/>
              </a:xfrm>
              <a:prstGeom prst="rect">
                <a:avLst/>
              </a:prstGeom>
              <a:blipFill>
                <a:blip r:embed="rId4"/>
                <a:stretch>
                  <a:fillRect l="-441" t="-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60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71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is for the weights or the gradient the bias or y intercept is: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717008"/>
              </a:xfrm>
              <a:prstGeom prst="rect">
                <a:avLst/>
              </a:prstGeom>
              <a:blipFill>
                <a:blip r:embed="rId4"/>
                <a:stretch>
                  <a:fillRect l="-441" b="-2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0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here we have 10 data point, which isn’t very much but the point of a linear regression is to find the pattern from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point of finding this pattern is to make predictions about the relationship between X and 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0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We have measured the distance from the mean to get the gradient of a line but we still need to measure the 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use a standard error measure like root mean square error to calculate this.</a:t>
                </a:r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08570"/>
              </a:xfrm>
              <a:prstGeom prst="rect">
                <a:avLst/>
              </a:prstGeom>
              <a:blipFill>
                <a:blip r:embed="rId4"/>
                <a:stretch>
                  <a:fillRect l="-441" t="-936" b="-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4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use a standard error measure like root mean square error to calculate this.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blipFill>
                <a:blip r:embed="rId4"/>
                <a:stretch>
                  <a:fillRect l="-441" t="-935" b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5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– Ordinary 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case it is the predicted value is taken straight from the line at the same x as the y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18252"/>
              </a:xfrm>
              <a:prstGeom prst="rect">
                <a:avLst/>
              </a:prstGeom>
              <a:blipFill>
                <a:blip r:embed="rId4"/>
                <a:stretch>
                  <a:fillRect l="-441" b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CA9F85-0BB7-4E7D-BFAE-E17DF878B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 t="16965" r="14730" b="11248"/>
          <a:stretch/>
        </p:blipFill>
        <p:spPr>
          <a:xfrm>
            <a:off x="3727605" y="2995770"/>
            <a:ext cx="4936365" cy="28387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890DD-260B-44C9-B5AA-981ED786F8AB}"/>
              </a:ext>
            </a:extLst>
          </p:cNvPr>
          <p:cNvCxnSpPr>
            <a:cxnSpLocks/>
          </p:cNvCxnSpPr>
          <p:nvPr/>
        </p:nvCxnSpPr>
        <p:spPr>
          <a:xfrm flipV="1">
            <a:off x="4971495" y="3294186"/>
            <a:ext cx="3639105" cy="1659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A27AF-5E77-4EDE-85DD-AB0B55A20693}"/>
              </a:ext>
            </a:extLst>
          </p:cNvPr>
          <p:cNvCxnSpPr/>
          <p:nvPr/>
        </p:nvCxnSpPr>
        <p:spPr>
          <a:xfrm flipV="1">
            <a:off x="5609492" y="4507523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C727AF-DFAC-4E11-BD7F-9F5DC8E7E77B}"/>
              </a:ext>
            </a:extLst>
          </p:cNvPr>
          <p:cNvCxnSpPr>
            <a:cxnSpLocks/>
          </p:cNvCxnSpPr>
          <p:nvPr/>
        </p:nvCxnSpPr>
        <p:spPr>
          <a:xfrm flipV="1">
            <a:off x="5791200" y="4574931"/>
            <a:ext cx="0" cy="471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1794-4D54-4B7D-9369-86A4A23E8DA9}"/>
              </a:ext>
            </a:extLst>
          </p:cNvPr>
          <p:cNvCxnSpPr>
            <a:cxnSpLocks/>
          </p:cNvCxnSpPr>
          <p:nvPr/>
        </p:nvCxnSpPr>
        <p:spPr>
          <a:xfrm flipV="1">
            <a:off x="6764215" y="3294186"/>
            <a:ext cx="0" cy="84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5BF99-8474-4DC2-ADA2-BF5B2026F936}"/>
              </a:ext>
            </a:extLst>
          </p:cNvPr>
          <p:cNvCxnSpPr>
            <a:cxnSpLocks/>
          </p:cNvCxnSpPr>
          <p:nvPr/>
        </p:nvCxnSpPr>
        <p:spPr>
          <a:xfrm flipV="1">
            <a:off x="7203830" y="3429000"/>
            <a:ext cx="0" cy="52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FE517-F508-4763-BF5B-E915B46BDACF}"/>
              </a:ext>
            </a:extLst>
          </p:cNvPr>
          <p:cNvCxnSpPr>
            <a:cxnSpLocks/>
          </p:cNvCxnSpPr>
          <p:nvPr/>
        </p:nvCxnSpPr>
        <p:spPr>
          <a:xfrm flipV="1">
            <a:off x="7403123" y="3855427"/>
            <a:ext cx="0" cy="56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C69955-C90E-41DB-B54C-686C9E086D33}"/>
              </a:ext>
            </a:extLst>
          </p:cNvPr>
          <p:cNvCxnSpPr/>
          <p:nvPr/>
        </p:nvCxnSpPr>
        <p:spPr>
          <a:xfrm flipV="1">
            <a:off x="8385337" y="3429000"/>
            <a:ext cx="0" cy="1348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10315-0D99-4F1A-BC13-610682E3987B}"/>
              </a:ext>
            </a:extLst>
          </p:cNvPr>
          <p:cNvCxnSpPr>
            <a:cxnSpLocks/>
          </p:cNvCxnSpPr>
          <p:nvPr/>
        </p:nvCxnSpPr>
        <p:spPr>
          <a:xfrm flipV="1">
            <a:off x="8440615" y="3130062"/>
            <a:ext cx="0" cy="234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2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 what happens when we are trying to find the prediction when we have multiple features to put on the x axis?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perform a multiple linear regression.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blipFill>
                <a:blip r:embed="rId4"/>
                <a:stretch>
                  <a:fillRect l="-441" t="-1587" b="-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754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a single matrix of weights: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031325"/>
              </a:xfrm>
              <a:prstGeom prst="rect">
                <a:avLst/>
              </a:prstGeom>
              <a:blipFill>
                <a:blip r:embed="rId4"/>
                <a:stretch>
                  <a:fillRect l="-441" t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196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308324"/>
              </a:xfrm>
              <a:prstGeom prst="rect">
                <a:avLst/>
              </a:prstGeom>
              <a:blipFill>
                <a:blip r:embed="rId4"/>
                <a:stretch>
                  <a:fillRect l="-441" t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61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also turn B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85323"/>
              </a:xfrm>
              <a:prstGeom prst="rect">
                <a:avLst/>
              </a:prstGeom>
              <a:blipFill>
                <a:blip r:embed="rId4"/>
                <a:stretch>
                  <a:fillRect l="-441" t="-1415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23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139321"/>
              </a:xfrm>
              <a:prstGeom prst="rect">
                <a:avLst/>
              </a:prstGeom>
              <a:blipFill>
                <a:blip r:embed="rId4"/>
                <a:stretch>
                  <a:fillRect l="-441" t="-1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2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can collapse down the terms into two matrices of weights and X: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416320"/>
              </a:xfrm>
              <a:prstGeom prst="rect">
                <a:avLst/>
              </a:prstGeom>
              <a:blipFill>
                <a:blip r:embed="rId4"/>
                <a:stretch>
                  <a:fillRect l="-441" t="-1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783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 is important to note that mathematically these Matrices are transposed for use in linear algebra.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19"/>
              </a:xfrm>
              <a:prstGeom prst="rect">
                <a:avLst/>
              </a:prstGeom>
              <a:blipFill>
                <a:blip r:embed="rId4"/>
                <a:stretch>
                  <a:fillRect l="-441" t="-992" r="-36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59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point of finding this pattern is to make predictions about the relationship between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Making a prediction about something is exactly what ML is meant to do so linear Regression is a nice simple way to do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760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still has a linear equation form but with multiple terms in the explanatory: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… 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It is important to note that mathematically these Matrices are transposed for use in linear algebra.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760132"/>
              </a:xfrm>
              <a:prstGeom prst="rect">
                <a:avLst/>
              </a:prstGeom>
              <a:blipFill>
                <a:blip r:embed="rId4"/>
                <a:stretch>
                  <a:fillRect l="-441" t="-974" r="-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65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want to turn this into a function for use in further equations: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1477328"/>
              </a:xfrm>
              <a:prstGeom prst="rect">
                <a:avLst/>
              </a:prstGeom>
              <a:blipFill>
                <a:blip r:embed="rId4"/>
                <a:stretch>
                  <a:fillRect l="-441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05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00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now want to use this to work out the cost / error like we did earlier: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008370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27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1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Now we are dealing with the real nitty gritty of machine learning.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10559"/>
              </a:xfrm>
              <a:prstGeom prst="rect">
                <a:avLst/>
              </a:prstGeom>
              <a:blipFill>
                <a:blip r:embed="rId4"/>
                <a:stretch>
                  <a:fillRect l="-441" b="-3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98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blipFill>
                <a:blip r:embed="rId4"/>
                <a:stretch>
                  <a:fillRect l="-441" b="-2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71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will use gradient descent to minimise this cost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787558"/>
              </a:xfrm>
              <a:prstGeom prst="rect">
                <a:avLst/>
              </a:prstGeom>
              <a:blipFill>
                <a:blip r:embed="rId4"/>
                <a:stretch>
                  <a:fillRect l="-441" b="-2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979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06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064557"/>
              </a:xfrm>
              <a:prstGeom prst="rect">
                <a:avLst/>
              </a:prstGeom>
              <a:blipFill>
                <a:blip r:embed="rId4"/>
                <a:stretch>
                  <a:fillRect l="-441" b="-2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23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What we need to do is take each weight and change it based on our cost function i.e. how wrong our model was.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754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do this by getting the partial derivative of the weight in respect to our cost function J(W):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α is our learning rate – this is the first time we have encountered what is called a hyperparameter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945632"/>
              </a:xfrm>
              <a:prstGeom prst="rect">
                <a:avLst/>
              </a:prstGeom>
              <a:blipFill>
                <a:blip r:embed="rId4"/>
                <a:stretch>
                  <a:fillRect l="-441" b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23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Hyperparameters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74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α is our learning rate – this is the first time we have encountered what is called a hyperparameter.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Hyperparameters are variables in an ML model that are set as priors by the programmer.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Hyperparameters can have a large effect on the model and deciding on the right values is one of the hardest part of ML.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Called Hyperparameter Tuning.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743397"/>
              </a:xfrm>
              <a:prstGeom prst="rect">
                <a:avLst/>
              </a:prstGeom>
              <a:blipFill>
                <a:blip r:embed="rId4"/>
                <a:stretch>
                  <a:fillRect l="-441" b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Hyperparameter tuning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Called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Generally speaking you will know what would be a reasonable starting value for a hyperparameter.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there finding the best one is a bit of trial and error, generally you will try multiple values to maximise the accuracy of your model.</a:t>
            </a:r>
          </a:p>
        </p:txBody>
      </p:sp>
    </p:spTree>
    <p:extLst>
      <p:ext uri="{BB962C8B-B14F-4D97-AF65-F5344CB8AC3E}">
        <p14:creationId xmlns:p14="http://schemas.microsoft.com/office/powerpoint/2010/main" val="2595966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6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adjust the weights until the cost function is minimised</a:t>
                </a:r>
              </a:p>
              <a:p>
                <a:r>
                  <a:rPr lang="en-GB" dirty="0"/>
                  <a:t>      and converges.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i.e</a:t>
                </a:r>
                <a:r>
                  <a:rPr lang="en-GB" dirty="0"/>
                  <a:t> the difference between weights each step is small enough.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68633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E8C40C-4016-485F-8AA9-9F6B60AEC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19" y="2927412"/>
            <a:ext cx="4783804" cy="35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30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need to work out what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30064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85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88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 need to work out what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– Using differentiation we get: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88787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76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 –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37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Which gives:</a:t>
                </a:r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374787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6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15709" y="4184073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0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line is a vector – It describes the movement between two locations in “space”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13398</TotalTime>
  <Words>2682</Words>
  <Application>Microsoft Office PowerPoint</Application>
  <PresentationFormat>Widescreen</PresentationFormat>
  <Paragraphs>503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Office Theme</vt:lpstr>
      <vt:lpstr>AI and the Environment 2: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- Error</vt:lpstr>
      <vt:lpstr>Linear Regression - Error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Ordinary Least Square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  <vt:lpstr>Hyperparameters </vt:lpstr>
      <vt:lpstr>Hyperparameter tuning </vt:lpstr>
      <vt:lpstr>Linear Regression – Gradient Descent</vt:lpstr>
      <vt:lpstr>Linear Regression – Gradient Descent</vt:lpstr>
      <vt:lpstr>Linear Regression – Gradient Descent</vt:lpstr>
      <vt:lpstr>Linear Regression – Gradient Descent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creator>James Foley</dc:creator>
  <cp:lastModifiedBy>James Foley</cp:lastModifiedBy>
  <cp:revision>88</cp:revision>
  <dcterms:created xsi:type="dcterms:W3CDTF">2019-03-13T16:02:05Z</dcterms:created>
  <dcterms:modified xsi:type="dcterms:W3CDTF">2019-04-11T13:57:30Z</dcterms:modified>
</cp:coreProperties>
</file>