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2" r:id="rId34"/>
    <p:sldId id="293" r:id="rId35"/>
    <p:sldId id="290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26" r:id="rId52"/>
    <p:sldId id="327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52" r:id="rId91"/>
    <p:sldId id="349" r:id="rId92"/>
    <p:sldId id="350" r:id="rId93"/>
    <p:sldId id="353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77" r:id="rId117"/>
    <p:sldId id="378" r:id="rId118"/>
    <p:sldId id="379" r:id="rId1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B84CD-BA7D-4477-96D5-7C00149FA5C6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EAE2-8C7F-440F-B673-74346AE380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Shape 38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Shape 38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235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66698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339050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528099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44457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06046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55421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05454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714504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99634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936038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1603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940278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90684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68472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674088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15344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9614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12739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19314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175928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505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396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050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99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09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553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222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2090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737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508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158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943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923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0083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7565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334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765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056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268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804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377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004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04827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03273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12253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2315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28847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07611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75331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7633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6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00496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3434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588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3819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63648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3447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25736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8824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3821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61761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8371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7179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8120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40724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5433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76083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6574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89900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7837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6027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6820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074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4540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52759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062644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2320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977868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3477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73961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0788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4310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4034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003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582727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4978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4786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9628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5615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71654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80928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241269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5573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90165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804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51856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499593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95755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96482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43097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099011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9125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45414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35039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273262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5179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974900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318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07803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259258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975400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1684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93233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93423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652542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941155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Shape 38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Shape 38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073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83AF-08D6-482D-9447-5646F848A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433E7-A9BA-4CB7-9B2C-A8ED7DAD4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CC8D-FC53-47BC-9F0F-A24BF59C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80F93-AABF-40EA-867D-C404446D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C4AA-0AE7-4CD8-97E0-0084BD24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2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FFCF-86CE-4A13-A06F-85D56DCC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AE7D2-7B60-4BBF-912F-982FD65C1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10E6-AA0C-4AD5-9549-F9F01827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0D53-E7FE-4873-995C-CBA5EB3F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33343-B71F-4535-A31A-A94D275C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7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98AF1-FF7F-43AD-9498-2287D6E91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10424-B851-49E6-819E-A99E99281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78623-F9C4-406E-8199-DF1A2AA8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39262-C6DF-4C10-BC60-6903500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AE00-0921-4CC0-B064-0B7E2D4A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88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1016000" y="928567"/>
            <a:ext cx="7195600" cy="15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endParaRPr/>
          </a:p>
        </p:txBody>
      </p:sp>
      <p:grpSp>
        <p:nvGrpSpPr>
          <p:cNvPr id="11" name="Shape 11"/>
          <p:cNvGrpSpPr/>
          <p:nvPr/>
        </p:nvGrpSpPr>
        <p:grpSpPr>
          <a:xfrm rot="10800000">
            <a:off x="11607156" y="38263"/>
            <a:ext cx="546843" cy="6781736"/>
            <a:chOff x="836200" y="238125"/>
            <a:chExt cx="422425" cy="5238750"/>
          </a:xfrm>
        </p:grpSpPr>
        <p:sp>
          <p:nvSpPr>
            <p:cNvPr id="12" name="Shape 1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" name="Shape 1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" name="Shape 1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" name="Shape 15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" name="Shape 16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" name="Shape 17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" name="Shape 18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" name="Shape 19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" name="Shape 20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" name="Shape 21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" name="Shape 2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" name="Shape 2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" name="Shape 2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" name="Shape 25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" name="Shape 26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" name="Shape 27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" name="Shape 28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" name="Shape 29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" name="Shape 30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" name="Shape 31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" name="Shape 3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" name="Shape 3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" name="Shape 3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" name="Shape 35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" name="Shape 36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" name="Shape 37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" name="Shape 38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" name="Shape 39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" name="Shape 40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" name="Shape 41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" name="Shape 4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" name="Shape 4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" name="Shape 4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" name="Shape 45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" name="Shape 46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" name="Shape 47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" name="Shape 48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" name="Shape 49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" name="Shape 50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" name="Shape 51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" name="Shape 5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3" name="Shape 5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4" name="Shape 5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5" name="Shape 55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6" name="Shape 56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7" name="Shape 57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8" name="Shape 58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9" name="Shape 59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0" name="Shape 60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1" name="Shape 61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2" name="Shape 6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3" name="Shape 6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4" name="Shape 6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5" name="Shape 65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6" name="Shape 66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7" name="Shape 67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8" name="Shape 68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69" name="Shape 69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0" name="Shape 70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1" name="Shape 71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2" name="Shape 7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3" name="Shape 7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4" name="Shape 7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5" name="Shape 75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6" name="Shape 76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7" name="Shape 77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8" name="Shape 78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79" name="Shape 79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0" name="Shape 80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1" name="Shape 81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2" name="Shape 8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3" name="Shape 8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4" name="Shape 8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5" name="Shape 85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6" name="Shape 86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7" name="Shape 87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8" name="Shape 88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89" name="Shape 89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0" name="Shape 90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1" name="Shape 91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92" name="Shape 92"/>
          <p:cNvGrpSpPr/>
          <p:nvPr/>
        </p:nvGrpSpPr>
        <p:grpSpPr>
          <a:xfrm rot="10800000">
            <a:off x="8879381" y="38263"/>
            <a:ext cx="3079791" cy="6781736"/>
            <a:chOff x="986700" y="238125"/>
            <a:chExt cx="2379075" cy="5238750"/>
          </a:xfrm>
        </p:grpSpPr>
        <p:sp>
          <p:nvSpPr>
            <p:cNvPr id="93" name="Shape 9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4" name="Shape 9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5" name="Shape 95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6" name="Shape 96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7" name="Shape 97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8" name="Shape 98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99" name="Shape 99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0" name="Shape 100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1" name="Shape 101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2" name="Shape 10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3" name="Shape 10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4" name="Shape 10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5" name="Shape 105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6" name="Shape 106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7" name="Shape 107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1" name="Shape 111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2" name="Shape 11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3" name="Shape 11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4" name="Shape 11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5" name="Shape 115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6" name="Shape 116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7" name="Shape 117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8" name="Shape 118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19" name="Shape 119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0" name="Shape 120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1" name="Shape 121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2" name="Shape 12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3" name="Shape 12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4" name="Shape 12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8" name="Shape 128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29" name="Shape 129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0" name="Shape 130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2" name="Shape 13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6" name="Shape 136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7" name="Shape 137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8" name="Shape 138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39" name="Shape 139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0" name="Shape 140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1" name="Shape 141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2" name="Shape 14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3" name="Shape 14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4" name="Shape 14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5" name="Shape 145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6" name="Shape 146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7" name="Shape 147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8" name="Shape 148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49" name="Shape 149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0" name="Shape 150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1" name="Shape 151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2" name="Shape 15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3" name="Shape 15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4" name="Shape 15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5" name="Shape 155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" name="Shape 156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" name="Shape 157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" name="Shape 158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" name="Shape 159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" name="Shape 161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" name="Shape 16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" name="Shape 16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" name="Shape 165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" name="Shape 167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" name="Shape 169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" name="Shape 17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" name="Shape 175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1" name="Shape 191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2" name="Shape 19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3" name="Shape 19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4" name="Shape 19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5" name="Shape 195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6" name="Shape 196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7" name="Shape 197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8" name="Shape 198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99" name="Shape 199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0" name="Shape 200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1" name="Shape 201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2" name="Shape 20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3" name="Shape 20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4" name="Shape 20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5" name="Shape 205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6" name="Shape 206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7" name="Shape 207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8" name="Shape 208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09" name="Shape 209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0" name="Shape 210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1" name="Shape 211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212" name="Shape 212"/>
          <p:cNvGrpSpPr/>
          <p:nvPr/>
        </p:nvGrpSpPr>
        <p:grpSpPr>
          <a:xfrm rot="10800000">
            <a:off x="8489725" y="38263"/>
            <a:ext cx="2690072" cy="6781736"/>
            <a:chOff x="1588750" y="238125"/>
            <a:chExt cx="2078025" cy="5238750"/>
          </a:xfrm>
        </p:grpSpPr>
        <p:sp>
          <p:nvSpPr>
            <p:cNvPr id="213" name="Shape 21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4" name="Shape 21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5" name="Shape 215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6" name="Shape 216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7" name="Shape 217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8" name="Shape 218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19" name="Shape 219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0" name="Shape 220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1" name="Shape 221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2" name="Shape 22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4" name="Shape 22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5" name="Shape 225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6" name="Shape 226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7" name="Shape 227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8" name="Shape 228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29" name="Shape 229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0" name="Shape 230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1" name="Shape 231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2" name="Shape 23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4" name="Shape 23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5" name="Shape 235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6" name="Shape 236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7" name="Shape 237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39" name="Shape 239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0" name="Shape 240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1" name="Shape 241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3" name="Shape 24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4" name="Shape 24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5" name="Shape 245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6" name="Shape 246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7" name="Shape 247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8" name="Shape 248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49" name="Shape 249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0" name="Shape 250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1" name="Shape 251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2" name="Shape 25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3" name="Shape 25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4" name="Shape 25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5" name="Shape 255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6" name="Shape 256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7" name="Shape 257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8" name="Shape 258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59" name="Shape 259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0" name="Shape 260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1" name="Shape 261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2" name="Shape 26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3" name="Shape 26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4" name="Shape 26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5" name="Shape 265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6" name="Shape 266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7" name="Shape 267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8" name="Shape 268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69" name="Shape 269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0" name="Shape 270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1" name="Shape 271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2" name="Shape 27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3" name="Shape 27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4" name="Shape 27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5" name="Shape 275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6" name="Shape 276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7" name="Shape 277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8" name="Shape 278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79" name="Shape 279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0" name="Shape 280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2" name="Shape 28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3" name="Shape 28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4" name="Shape 28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5" name="Shape 285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6" name="Shape 286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7" name="Shape 287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8" name="Shape 288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89" name="Shape 289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0" name="Shape 290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1" name="Shape 291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2" name="Shape 29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3" name="Shape 29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4" name="Shape 29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5" name="Shape 295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6" name="Shape 296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7" name="Shape 297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8" name="Shape 298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299" name="Shape 299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0" name="Shape 300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2" name="Shape 30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3" name="Shape 30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4" name="Shape 30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6" name="Shape 306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7" name="Shape 307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8" name="Shape 308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09" name="Shape 309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0" name="Shape 310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1" name="Shape 311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2" name="Shape 31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3" name="Shape 31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4" name="Shape 31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5" name="Shape 315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6" name="Shape 316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7" name="Shape 317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8" name="Shape 318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19" name="Shape 319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0" name="Shape 320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1" name="Shape 321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2" name="Shape 32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3" name="Shape 32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4" name="Shape 32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5" name="Shape 325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7" name="Shape 327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8" name="Shape 328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29" name="Shape 329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1" name="Shape 331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2" name="Shape 33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3" name="Shape 33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4" name="Shape 33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5" name="Shape 335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7" name="Shape 337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8" name="Shape 338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39" name="Shape 339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1" name="Shape 341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2" name="Shape 34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3" name="Shape 34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4" name="Shape 34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5" name="Shape 345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6" name="Shape 346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7" name="Shape 347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8" name="Shape 348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49" name="Shape 349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0" name="Shape 350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1" name="Shape 351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2" name="Shape 35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3" name="Shape 35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4" name="Shape 35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5" name="Shape 355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6" name="Shape 356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7" name="Shape 357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8" name="Shape 358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59" name="Shape 359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0" name="Shape 360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1" name="Shape 361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2" name="Shape 36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3" name="Shape 36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4" name="Shape 36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5" name="Shape 365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6" name="Shape 366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7" name="Shape 367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8" name="Shape 368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69" name="Shape 369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1" name="Shape 371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2" name="Shape 37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3" name="Shape 37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6" name="Shape 376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7" name="Shape 377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8" name="Shape 378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1" name="Shape 381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2" name="Shape 38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5" name="Shape 385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6" name="Shape 386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8" name="Shape 388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89" name="Shape 389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0" name="Shape 390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3" name="Shape 39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4" name="Shape 39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5" name="Shape 395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6" name="Shape 396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7" name="Shape 397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8" name="Shape 398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399" name="Shape 399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0" name="Shape 400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1" name="Shape 401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2" name="Shape 40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3" name="Shape 40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4" name="Shape 40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5" name="Shape 405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6" name="Shape 406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7" name="Shape 407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8" name="Shape 408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09" name="Shape 409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0" name="Shape 410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1" name="Shape 411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2" name="Shape 41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3" name="Shape 41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4" name="Shape 41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5" name="Shape 415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6" name="Shape 416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7" name="Shape 417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8" name="Shape 418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19" name="Shape 419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0" name="Shape 420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1" name="Shape 421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422" name="Shape 422"/>
          <p:cNvGrpSpPr/>
          <p:nvPr/>
        </p:nvGrpSpPr>
        <p:grpSpPr>
          <a:xfrm rot="10800000">
            <a:off x="8489726" y="38263"/>
            <a:ext cx="3079759" cy="6781736"/>
            <a:chOff x="1287725" y="238125"/>
            <a:chExt cx="2379050" cy="5238750"/>
          </a:xfrm>
        </p:grpSpPr>
        <p:sp>
          <p:nvSpPr>
            <p:cNvPr id="423" name="Shape 42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4" name="Shape 42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5" name="Shape 425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6" name="Shape 426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7" name="Shape 427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8" name="Shape 428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29" name="Shape 429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0" name="Shape 430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1" name="Shape 431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2" name="Shape 43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3" name="Shape 43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4" name="Shape 43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5" name="Shape 435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6" name="Shape 436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7" name="Shape 437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8" name="Shape 438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39" name="Shape 439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0" name="Shape 440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1" name="Shape 441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3" name="Shape 44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4" name="Shape 44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5" name="Shape 445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6" name="Shape 446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0" name="Shape 450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1" name="Shape 451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2" name="Shape 45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3" name="Shape 45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4" name="Shape 45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5" name="Shape 455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6" name="Shape 456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7" name="Shape 457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59" name="Shape 459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0" name="Shape 460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1" name="Shape 461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2" name="Shape 46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3" name="Shape 46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4" name="Shape 46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5" name="Shape 465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7" name="Shape 467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8" name="Shape 468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69" name="Shape 469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0" name="Shape 470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1" name="Shape 471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2" name="Shape 47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3" name="Shape 47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4" name="Shape 47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5" name="Shape 475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6" name="Shape 476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7" name="Shape 477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8" name="Shape 478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79" name="Shape 479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0" name="Shape 480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1" name="Shape 481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2" name="Shape 48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3" name="Shape 48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4" name="Shape 48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6" name="Shape 486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7" name="Shape 487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8" name="Shape 488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89" name="Shape 489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0" name="Shape 490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1" name="Shape 491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2" name="Shape 49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3" name="Shape 49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4" name="Shape 49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5" name="Shape 495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6" name="Shape 496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7" name="Shape 497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8" name="Shape 498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499" name="Shape 499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0" name="Shape 500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1" name="Shape 501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2" name="Shape 50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3" name="Shape 50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4" name="Shape 50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5" name="Shape 505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6" name="Shape 506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7" name="Shape 507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8" name="Shape 508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09" name="Shape 509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0" name="Shape 510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1" name="Shape 511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2" name="Shape 51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3" name="Shape 51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4" name="Shape 51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5" name="Shape 515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6" name="Shape 516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7" name="Shape 517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8" name="Shape 518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19" name="Shape 519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1" name="Shape 521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2" name="Shape 52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3" name="Shape 52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4" name="Shape 52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6536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Shape 1564"/>
          <p:cNvSpPr txBox="1">
            <a:spLocks noGrp="1"/>
          </p:cNvSpPr>
          <p:nvPr>
            <p:ph type="title"/>
          </p:nvPr>
        </p:nvSpPr>
        <p:spPr>
          <a:xfrm>
            <a:off x="957733" y="985833"/>
            <a:ext cx="9014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5" name="Shape 1565"/>
          <p:cNvSpPr txBox="1">
            <a:spLocks noGrp="1"/>
          </p:cNvSpPr>
          <p:nvPr>
            <p:ph type="body" idx="1"/>
          </p:nvPr>
        </p:nvSpPr>
        <p:spPr>
          <a:xfrm>
            <a:off x="957733" y="2311399"/>
            <a:ext cx="9014800" cy="397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566" name="Shape 1566"/>
          <p:cNvGrpSpPr/>
          <p:nvPr/>
        </p:nvGrpSpPr>
        <p:grpSpPr>
          <a:xfrm rot="10800000">
            <a:off x="11801983" y="38275"/>
            <a:ext cx="352015" cy="6781736"/>
            <a:chOff x="5307800" y="238125"/>
            <a:chExt cx="271925" cy="5238750"/>
          </a:xfrm>
        </p:grpSpPr>
        <p:sp>
          <p:nvSpPr>
            <p:cNvPr id="1567" name="Shape 156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8" name="Shape 156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69" name="Shape 156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0" name="Shape 157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1" name="Shape 157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2" name="Shape 1572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3" name="Shape 1573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4" name="Shape 1574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5" name="Shape 157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6" name="Shape 157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7" name="Shape 157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8" name="Shape 157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79" name="Shape 157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0" name="Shape 158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1" name="Shape 158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2" name="Shape 1582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3" name="Shape 1583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4" name="Shape 1584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5" name="Shape 158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6" name="Shape 158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7" name="Shape 158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8" name="Shape 158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89" name="Shape 158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0" name="Shape 159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1" name="Shape 159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2" name="Shape 1592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3" name="Shape 1593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4" name="Shape 1594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5" name="Shape 159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6" name="Shape 159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7" name="Shape 159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8" name="Shape 159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599" name="Shape 159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0" name="Shape 160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1" name="Shape 160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2" name="Shape 1602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3" name="Shape 1603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4" name="Shape 1604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5" name="Shape 160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6" name="Shape 160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7" name="Shape 160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8" name="Shape 160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09" name="Shape 160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0" name="Shape 16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2" name="Shape 1612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3" name="Shape 1613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4" name="Shape 1614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5" name="Shape 161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6" name="Shape 161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7" name="Shape 161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8" name="Shape 161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19" name="Shape 161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0" name="Shape 162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1" name="Shape 162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2" name="Shape 1622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3" name="Shape 1623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24" name="Shape 1624"/>
          <p:cNvGrpSpPr/>
          <p:nvPr/>
        </p:nvGrpSpPr>
        <p:grpSpPr>
          <a:xfrm rot="10800000">
            <a:off x="10438095" y="38275"/>
            <a:ext cx="1521044" cy="6781736"/>
            <a:chOff x="5458325" y="238125"/>
            <a:chExt cx="1174975" cy="5238750"/>
          </a:xfrm>
        </p:grpSpPr>
        <p:sp>
          <p:nvSpPr>
            <p:cNvPr id="1625" name="Shape 162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6" name="Shape 162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7" name="Shape 162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8" name="Shape 162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29" name="Shape 162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0" name="Shape 163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1" name="Shape 163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2" name="Shape 1632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3" name="Shape 1633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4" name="Shape 1634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5" name="Shape 163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6" name="Shape 163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7" name="Shape 163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8" name="Shape 163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39" name="Shape 163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0" name="Shape 164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1" name="Shape 164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2" name="Shape 1642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3" name="Shape 1643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5" name="Shape 164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6" name="Shape 164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7" name="Shape 164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8" name="Shape 164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49" name="Shape 164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0" name="Shape 165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1" name="Shape 165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2" name="Shape 1652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3" name="Shape 1653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4" name="Shape 1654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5" name="Shape 165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6" name="Shape 165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7" name="Shape 165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8" name="Shape 165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59" name="Shape 165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0" name="Shape 166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1" name="Shape 166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2" name="Shape 1662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3" name="Shape 1663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4" name="Shape 1664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5" name="Shape 166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6" name="Shape 166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7" name="Shape 166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8" name="Shape 166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69" name="Shape 166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0" name="Shape 167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1" name="Shape 167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2" name="Shape 1672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3" name="Shape 1673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4" name="Shape 1674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5" name="Shape 167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6" name="Shape 167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7" name="Shape 167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8" name="Shape 167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79" name="Shape 167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0" name="Shape 168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1" name="Shape 168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2" name="Shape 1682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3" name="Shape 1683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4" name="Shape 1684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5" name="Shape 168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6" name="Shape 168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687" name="Shape 1687"/>
          <p:cNvGrpSpPr/>
          <p:nvPr/>
        </p:nvGrpSpPr>
        <p:grpSpPr>
          <a:xfrm rot="10800000">
            <a:off x="10243267" y="38275"/>
            <a:ext cx="1326184" cy="6586908"/>
            <a:chOff x="5759350" y="388625"/>
            <a:chExt cx="1024450" cy="5088250"/>
          </a:xfrm>
        </p:grpSpPr>
        <p:sp>
          <p:nvSpPr>
            <p:cNvPr id="1688" name="Shape 168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89" name="Shape 168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0" name="Shape 169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1" name="Shape 169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2" name="Shape 1692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3" name="Shape 1693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4" name="Shape 1694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5" name="Shape 169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6" name="Shape 169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7" name="Shape 169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8" name="Shape 169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699" name="Shape 169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0" name="Shape 170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1" name="Shape 170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2" name="Shape 1702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3" name="Shape 1703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4" name="Shape 1704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5" name="Shape 170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6" name="Shape 170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7" name="Shape 170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8" name="Shape 170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09" name="Shape 170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0" name="Shape 17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1" name="Shape 17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2" name="Shape 1712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3" name="Shape 1713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4" name="Shape 1714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5" name="Shape 171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6" name="Shape 171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7" name="Shape 171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8" name="Shape 171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19" name="Shape 171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0" name="Shape 172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1" name="Shape 172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2" name="Shape 1722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3" name="Shape 1723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4" name="Shape 1724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5" name="Shape 172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6" name="Shape 172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7" name="Shape 172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8" name="Shape 172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29" name="Shape 172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0" name="Shape 173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1" name="Shape 173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2" name="Shape 1732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3" name="Shape 1733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4" name="Shape 1734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5" name="Shape 173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6" name="Shape 173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7" name="Shape 173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8" name="Shape 173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39" name="Shape 173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0" name="Shape 174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1" name="Shape 174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2" name="Shape 1742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3" name="Shape 1743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4" name="Shape 1744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5" name="Shape 174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6" name="Shape 174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7" name="Shape 174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8" name="Shape 174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49" name="Shape 174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0" name="Shape 175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1" name="Shape 175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2" name="Shape 1752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3" name="Shape 1753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4" name="Shape 1754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5" name="Shape 175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6" name="Shape 175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7" name="Shape 175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8" name="Shape 175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0" name="Shape 176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1" name="Shape 176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2" name="Shape 1762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3" name="Shape 1763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4" name="Shape 1764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5" name="Shape 176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6" name="Shape 176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7" name="Shape 176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8" name="Shape 176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69" name="Shape 176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0" name="Shape 177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1" name="Shape 177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3" name="Shape 1773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4" name="Shape 1774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5" name="Shape 177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6" name="Shape 177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7" name="Shape 177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79" name="Shape 177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0" name="Shape 178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1" name="Shape 178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2" name="Shape 1782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3" name="Shape 1783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4" name="Shape 1784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5" name="Shape 178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6" name="Shape 178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7" name="Shape 178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88" name="Shape 178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grpSp>
        <p:nvGrpSpPr>
          <p:cNvPr id="1789" name="Shape 1789"/>
          <p:cNvGrpSpPr/>
          <p:nvPr/>
        </p:nvGrpSpPr>
        <p:grpSpPr>
          <a:xfrm rot="10800000">
            <a:off x="10243267" y="38275"/>
            <a:ext cx="1521044" cy="6781736"/>
            <a:chOff x="5608825" y="238125"/>
            <a:chExt cx="1174975" cy="5238750"/>
          </a:xfrm>
        </p:grpSpPr>
        <p:sp>
          <p:nvSpPr>
            <p:cNvPr id="1790" name="Shape 179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1" name="Shape 179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2" name="Shape 1792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3" name="Shape 1793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4" name="Shape 1794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5" name="Shape 179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6" name="Shape 179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7" name="Shape 179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8" name="Shape 179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799" name="Shape 179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0" name="Shape 180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1" name="Shape 180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2" name="Shape 1802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3" name="Shape 1803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4" name="Shape 1804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5" name="Shape 180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6" name="Shape 180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7" name="Shape 180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8" name="Shape 180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09" name="Shape 180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0" name="Shape 18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1" name="Shape 18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2" name="Shape 1812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3" name="Shape 1813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4" name="Shape 1814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5" name="Shape 181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6" name="Shape 181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7" name="Shape 181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8" name="Shape 181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19" name="Shape 181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0" name="Shape 182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1" name="Shape 182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2" name="Shape 1822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3" name="Shape 1823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4" name="Shape 1824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5" name="Shape 182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6" name="Shape 182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7" name="Shape 182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8" name="Shape 182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29" name="Shape 182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0" name="Shape 183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1" name="Shape 183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0" t="0" r="0" b="0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2" name="Shape 1832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3" name="Shape 1833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4" name="Shape 1834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5" name="Shape 183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6" name="Shape 183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7" name="Shape 183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0" t="0" r="0" b="0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8" name="Shape 183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0" t="0" r="0" b="0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  <p:sp>
          <p:nvSpPr>
            <p:cNvPr id="1839" name="Shape 183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0" t="0" r="0" b="0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2400" dirty="0"/>
            </a:p>
          </p:txBody>
        </p:sp>
      </p:grpSp>
      <p:sp>
        <p:nvSpPr>
          <p:cNvPr id="1840" name="Shape 1840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460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9DB1-C25E-4116-9DF9-7144154A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5F7-1134-4F03-A118-562882565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8B04-3109-413B-8784-15B8A982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A45F-F5CB-4AE2-A8E3-298D5D61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F8D7-BD35-4D90-AF13-5E7DF217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55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E640-6EB8-41E0-9E2F-C200F9A3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9ECF7-DF6F-4870-8C66-E9ECA56A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9173-403D-4DEF-9B01-19957C1E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42AD-F3BD-413B-9D68-6059DF5E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A319-3A5B-440B-A419-045CB421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71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E391-6376-4FB7-A0B2-ACE7C9D5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8A4E-DC01-4780-AA45-0B200BCB6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617A8-CD77-442C-B613-AA4DF18D6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3C462-988B-4C5C-988F-2EFB59DD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8DA53-E05C-4261-BBC9-3660D806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6B710-BFE9-41A5-BFF9-72B33ACB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51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D93D-9ECA-454E-A671-B065EB9D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BE722-8582-463F-8AD2-BE293FA9F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580E1-CCF7-4C4F-9DEB-F5E5C7E03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E50D1-1E71-49CB-9396-5BE29588A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F5950-E078-43DD-BEFA-CD8F3ACF4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2FE9C-7218-41C1-88CF-DC886AB4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29BA2-5914-4C68-95A7-5D9ED08B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BA600-0E4B-4384-B227-EB81B162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6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1AF-249D-456B-8B48-7EE52690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CBC550-E5CA-48B1-BD3F-3E8F5243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D4607-73FE-4B27-8DF8-61E82681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2CC7E-B386-4F15-952E-81EA884D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0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86235-43ED-46D2-BE2E-1C88B842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926F5-3DCA-49BE-82A5-94826E4A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26899-B831-4DE0-8AD2-E6B054F4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0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CEA01-3A69-459D-9CE1-E3671255F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BA5F-DB58-4DD5-92E7-9FDF4954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91079-B965-48F3-A428-A29DFEB2D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FF28C-388B-43C3-A113-9F3DACD2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1CAE-5EEC-45B8-B8DC-6E659A3C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5F7A-821A-499B-8B64-B7B6D557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94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B5B12-1984-4C16-A836-05661C07A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80E20-506D-4591-9212-5D31F5154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DF42E-DFD7-4AB0-B121-9242FF24A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DDDC8-F151-414B-8D0B-1AD1B67D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9282C-D6F5-4E17-B660-0EC37EBF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9395D-FE86-45F9-9CEF-5600B1C2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70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FDB217-4CCF-4D6A-B7A0-589598D4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71A8A-37F9-43BB-91A9-0FDE56E1D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C1BB3-CECB-4F61-9020-35C6ECE5C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7427-7AA1-40B6-A737-20663DF00B04}" type="datetimeFigureOut">
              <a:rPr lang="en-GB" smtClean="0"/>
              <a:t>27/03/2019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27169-1721-4DA8-A523-95697555F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EA26-BEE4-4E69-8BAD-005329266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D1C25-E10E-4413-836A-203AD7A49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63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57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5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5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59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6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6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6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63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8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9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jfif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jfif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jf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jfif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3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4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4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4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4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4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4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4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5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5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5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5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54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5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Shape 3836"/>
          <p:cNvSpPr txBox="1">
            <a:spLocks noGrp="1"/>
          </p:cNvSpPr>
          <p:nvPr>
            <p:ph type="ctrTitle"/>
          </p:nvPr>
        </p:nvSpPr>
        <p:spPr>
          <a:xfrm>
            <a:off x="1005368" y="1258177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pPr lvl="0"/>
            <a:r>
              <a:rPr lang="en-GB" sz="5867" dirty="0"/>
              <a:t>AI and the Environment 5:</a:t>
            </a:r>
            <a:endParaRPr lang="e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2192000" cy="1012840"/>
            <a:chOff x="0" y="5845160"/>
            <a:chExt cx="12192000" cy="1012840"/>
          </a:xfrm>
        </p:grpSpPr>
        <p:pic>
          <p:nvPicPr>
            <p:cNvPr id="1028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" name="Shape 3836"/>
          <p:cNvSpPr txBox="1">
            <a:spLocks/>
          </p:cNvSpPr>
          <p:nvPr/>
        </p:nvSpPr>
        <p:spPr>
          <a:xfrm>
            <a:off x="1416386" y="2989995"/>
            <a:ext cx="7195600" cy="1546400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80BFB7"/>
              </a:buClr>
              <a:buSzPct val="100000"/>
              <a:buNone/>
              <a:defRPr sz="8000" kern="1200">
                <a:solidFill>
                  <a:srgbClr val="80BFB7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buClr>
                <a:srgbClr val="80BFB7"/>
              </a:buClr>
              <a:buSzPct val="100000"/>
              <a:defRPr sz="8000">
                <a:solidFill>
                  <a:srgbClr val="80BFB7"/>
                </a:solidFill>
              </a:defRPr>
            </a:lvl9pPr>
          </a:lstStyle>
          <a:p>
            <a:r>
              <a:rPr lang="en-GB" sz="2800" dirty="0"/>
              <a:t>Neural Networks: how do they work?</a:t>
            </a:r>
            <a:endParaRPr lang="en" sz="1100" dirty="0"/>
          </a:p>
        </p:txBody>
      </p:sp>
    </p:spTree>
    <p:extLst>
      <p:ext uri="{BB962C8B-B14F-4D97-AF65-F5344CB8AC3E}">
        <p14:creationId xmlns:p14="http://schemas.microsoft.com/office/powerpoint/2010/main" val="25562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second layer here is called the hidden layer.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5225988" y="2368508"/>
            <a:ext cx="870012" cy="291437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5079318" y="5383907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40695977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0222" y="1394459"/>
                <a:ext cx="9772881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[0.13203 0.26406 0.39609 0.52812]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𝑐𝑢𝑟𝑒𝑛𝑡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22" y="1394459"/>
                <a:ext cx="9772881" cy="639983"/>
              </a:xfrm>
              <a:prstGeom prst="rect">
                <a:avLst/>
              </a:prstGeom>
              <a:blipFill>
                <a:blip r:embed="rId4"/>
                <a:stretch>
                  <a:fillRect l="-18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Ok now we have that we need the differential of tanh.</a:t>
            </a:r>
          </a:p>
        </p:txBody>
      </p:sp>
    </p:spTree>
    <p:extLst>
      <p:ext uri="{BB962C8B-B14F-4D97-AF65-F5344CB8AC3E}">
        <p14:creationId xmlns:p14="http://schemas.microsoft.com/office/powerpoint/2010/main" val="28483161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0222" y="1394459"/>
                <a:ext cx="9772881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0.13203 0.26406 0.39609 0.52812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𝑑𝑖𝑓𝑓𝑒𝑟𝑒𝑛𝑡𝑖𝑎𝑙</m:t>
                          </m:r>
                        </m:e>
                      </m:func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22" y="1394459"/>
                <a:ext cx="9772881" cy="639983"/>
              </a:xfrm>
              <a:prstGeom prst="rect">
                <a:avLst/>
              </a:prstGeom>
              <a:blipFill>
                <a:blip r:embed="rId4"/>
                <a:stretch>
                  <a:fillRect l="-18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Ok now we have that we need the differential of tanh.</a:t>
            </a:r>
          </a:p>
        </p:txBody>
      </p:sp>
    </p:spTree>
    <p:extLst>
      <p:ext uri="{BB962C8B-B14F-4D97-AF65-F5344CB8AC3E}">
        <p14:creationId xmlns:p14="http://schemas.microsoft.com/office/powerpoint/2010/main" val="174932798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0222" y="1394459"/>
                <a:ext cx="9772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0.13203 0.26406 0.39609 0.52812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1 −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22" y="1394459"/>
                <a:ext cx="9772881" cy="369332"/>
              </a:xfrm>
              <a:prstGeom prst="rect">
                <a:avLst/>
              </a:prstGeom>
              <a:blipFill>
                <a:blip r:embed="rId4"/>
                <a:stretch>
                  <a:fillRect l="-18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Ok now we have that we need the differential of tanh.</a:t>
            </a:r>
          </a:p>
        </p:txBody>
      </p:sp>
    </p:spTree>
    <p:extLst>
      <p:ext uri="{BB962C8B-B14F-4D97-AF65-F5344CB8AC3E}">
        <p14:creationId xmlns:p14="http://schemas.microsoft.com/office/powerpoint/2010/main" val="17125974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0222" y="1394459"/>
                <a:ext cx="9772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0.13203 0.26406 0.39609 0.52812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1 −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22" y="1394459"/>
                <a:ext cx="9772881" cy="369332"/>
              </a:xfrm>
              <a:prstGeom prst="rect">
                <a:avLst/>
              </a:prstGeom>
              <a:blipFill>
                <a:blip r:embed="rId4"/>
                <a:stretch>
                  <a:fillRect l="-18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need to apply our differential of tanh to all the outputs of this layer.</a:t>
            </a:r>
          </a:p>
        </p:txBody>
      </p:sp>
    </p:spTree>
    <p:extLst>
      <p:ext uri="{BB962C8B-B14F-4D97-AF65-F5344CB8AC3E}">
        <p14:creationId xmlns:p14="http://schemas.microsoft.com/office/powerpoint/2010/main" val="413907742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0222" y="1394459"/>
                <a:ext cx="9772881" cy="645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0.13203 0.26406 0.39609 0.52812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1 −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([0.9354 0.9354 0.9354 0.9354)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22" y="1394459"/>
                <a:ext cx="9772881" cy="645818"/>
              </a:xfrm>
              <a:prstGeom prst="rect">
                <a:avLst/>
              </a:prstGeom>
              <a:blipFill>
                <a:blip r:embed="rId4"/>
                <a:stretch>
                  <a:fillRect l="-187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need to apply our differential of tanh to all the outputs of this layer.</a:t>
            </a:r>
          </a:p>
        </p:txBody>
      </p:sp>
    </p:spTree>
    <p:extLst>
      <p:ext uri="{BB962C8B-B14F-4D97-AF65-F5344CB8AC3E}">
        <p14:creationId xmlns:p14="http://schemas.microsoft.com/office/powerpoint/2010/main" val="4446348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0222" y="1394459"/>
                <a:ext cx="9772881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0.13203 0.26406 0.39609 0.52812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[0.4626 0.4626 0.4626 0.4626]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22" y="1394459"/>
                <a:ext cx="9772881" cy="640303"/>
              </a:xfrm>
              <a:prstGeom prst="rect">
                <a:avLst/>
              </a:prstGeom>
              <a:blipFill>
                <a:blip r:embed="rId4"/>
                <a:stretch>
                  <a:fillRect l="-18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need to apply our differential of tanh to all the outputs of this layer.</a:t>
            </a:r>
          </a:p>
        </p:txBody>
      </p:sp>
    </p:spTree>
    <p:extLst>
      <p:ext uri="{BB962C8B-B14F-4D97-AF65-F5344CB8AC3E}">
        <p14:creationId xmlns:p14="http://schemas.microsoft.com/office/powerpoint/2010/main" val="51073003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0222" y="1394459"/>
                <a:ext cx="9772881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0.13203 0.26406 0.39609 0.52812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×[0.4626 0.4626 0.4626 0.4626]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22" y="1394459"/>
                <a:ext cx="9772881" cy="640303"/>
              </a:xfrm>
              <a:prstGeom prst="rect">
                <a:avLst/>
              </a:prstGeom>
              <a:blipFill>
                <a:blip r:embed="rId4"/>
                <a:stretch>
                  <a:fillRect l="-18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we need to do the first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6607921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0222" y="1394459"/>
                <a:ext cx="9772881" cy="64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0.13203 0.26406 0.39609 0.52812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×[0.4626 0.4626 0.4626 0.4626]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22" y="1394459"/>
                <a:ext cx="9772881" cy="640303"/>
              </a:xfrm>
              <a:prstGeom prst="rect">
                <a:avLst/>
              </a:prstGeom>
              <a:blipFill>
                <a:blip r:embed="rId4"/>
                <a:stretch>
                  <a:fillRect l="-18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we need to do the first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8056109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0222" y="1394459"/>
                <a:ext cx="9772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[0.0611 0.1222 0.1832 0.2443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22" y="1394459"/>
                <a:ext cx="9772881" cy="369332"/>
              </a:xfrm>
              <a:prstGeom prst="rect">
                <a:avLst/>
              </a:prstGeom>
              <a:blipFill>
                <a:blip r:embed="rId4"/>
                <a:stretch>
                  <a:fillRect l="-18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the final step is a more complex dot product that we want to give us the correct dimensions </a:t>
            </a:r>
            <a:r>
              <a:rPr lang="en-GB" dirty="0" err="1"/>
              <a:t>i.e</a:t>
            </a:r>
            <a:r>
              <a:rPr lang="en-GB" dirty="0"/>
              <a:t> 4 x 3</a:t>
            </a:r>
          </a:p>
        </p:txBody>
      </p:sp>
    </p:spTree>
    <p:extLst>
      <p:ext uri="{BB962C8B-B14F-4D97-AF65-F5344CB8AC3E}">
        <p14:creationId xmlns:p14="http://schemas.microsoft.com/office/powerpoint/2010/main" val="6139402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0222" y="1394459"/>
                <a:ext cx="9772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0.0611 0.1222 0.1832 0.2443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×[10,1,4]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22" y="1394459"/>
                <a:ext cx="9772881" cy="369332"/>
              </a:xfrm>
              <a:prstGeom prst="rect">
                <a:avLst/>
              </a:prstGeom>
              <a:blipFill>
                <a:blip r:embed="rId4"/>
                <a:stretch>
                  <a:fillRect l="-187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the final step is a more complex dot product that we want to give us the correct dimensions </a:t>
            </a:r>
            <a:r>
              <a:rPr lang="en-GB" dirty="0" err="1"/>
              <a:t>i.e</a:t>
            </a:r>
            <a:r>
              <a:rPr lang="en-GB" dirty="0"/>
              <a:t> 4 x 3</a:t>
            </a:r>
          </a:p>
        </p:txBody>
      </p:sp>
    </p:spTree>
    <p:extLst>
      <p:ext uri="{BB962C8B-B14F-4D97-AF65-F5344CB8AC3E}">
        <p14:creationId xmlns:p14="http://schemas.microsoft.com/office/powerpoint/2010/main" val="222692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could have multiple hidden layers or have a much larger hidden layer.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5225988" y="2368508"/>
            <a:ext cx="870012" cy="291437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5079318" y="5383907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016736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the final step is a more complex dot product that we want to give us the correct dimensions </a:t>
            </a:r>
            <a:r>
              <a:rPr lang="en-GB" dirty="0" err="1"/>
              <a:t>i.e</a:t>
            </a:r>
            <a:r>
              <a:rPr lang="en-GB" dirty="0"/>
              <a:t> 4 x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E0A969-66F6-427C-B07A-9FE65A560C16}"/>
              </a:ext>
            </a:extLst>
          </p:cNvPr>
          <p:cNvSpPr txBox="1"/>
          <p:nvPr/>
        </p:nvSpPr>
        <p:spPr>
          <a:xfrm>
            <a:off x="1944210" y="1485934"/>
            <a:ext cx="173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91CE4E-2211-485E-9301-36B197920C9C}"/>
                  </a:ext>
                </a:extLst>
              </p:cNvPr>
              <p:cNvSpPr/>
              <p:nvPr/>
            </p:nvSpPr>
            <p:spPr>
              <a:xfrm>
                <a:off x="2475844" y="1479819"/>
                <a:ext cx="678198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91CE4E-2211-485E-9301-36B197920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844" y="1479819"/>
                <a:ext cx="678198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F67EFD-3D4C-449E-8FD7-928559569CEA}"/>
                  </a:ext>
                </a:extLst>
              </p:cNvPr>
              <p:cNvSpPr txBox="1"/>
              <p:nvPr/>
            </p:nvSpPr>
            <p:spPr>
              <a:xfrm>
                <a:off x="3003832" y="1724665"/>
                <a:ext cx="1887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0.0611 0.1222 0.1832 0.2443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F67EFD-3D4C-449E-8FD7-928559569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32" y="1724665"/>
                <a:ext cx="1887390" cy="369332"/>
              </a:xfrm>
              <a:prstGeom prst="rect">
                <a:avLst/>
              </a:prstGeom>
              <a:blipFill>
                <a:blip r:embed="rId7"/>
                <a:stretch>
                  <a:fillRect r="-71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0747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Now the final step is a more complex dot product that we want to give us the correct dimensions </a:t>
            </a:r>
            <a:r>
              <a:rPr lang="en-GB" dirty="0" err="1"/>
              <a:t>i.e</a:t>
            </a:r>
            <a:r>
              <a:rPr lang="en-GB" dirty="0"/>
              <a:t> 4 x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E0A969-66F6-427C-B07A-9FE65A560C16}"/>
              </a:ext>
            </a:extLst>
          </p:cNvPr>
          <p:cNvSpPr txBox="1"/>
          <p:nvPr/>
        </p:nvSpPr>
        <p:spPr>
          <a:xfrm>
            <a:off x="1944210" y="1485934"/>
            <a:ext cx="1738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91CE4E-2211-485E-9301-36B197920C9C}"/>
                  </a:ext>
                </a:extLst>
              </p:cNvPr>
              <p:cNvSpPr/>
              <p:nvPr/>
            </p:nvSpPr>
            <p:spPr>
              <a:xfrm>
                <a:off x="2501599" y="1559730"/>
                <a:ext cx="5077287" cy="774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en-US" sz="1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0.6107807 , 1.22156141, 1.83234211, 2.44312282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12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36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sz="1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0.06107807, 0.12215614, 0.18323421, 0.24431228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12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36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sz="1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0.24431228, 0.48862456, 0.73293685, 0.97724913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12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36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91CE4E-2211-485E-9301-36B197920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99" y="1559730"/>
                <a:ext cx="5077287" cy="774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0701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Again our bias is the sum of all the changes.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91CE4E-2211-485E-9301-36B197920C9C}"/>
                  </a:ext>
                </a:extLst>
              </p:cNvPr>
              <p:cNvSpPr/>
              <p:nvPr/>
            </p:nvSpPr>
            <p:spPr>
              <a:xfrm>
                <a:off x="2501599" y="1559730"/>
                <a:ext cx="6061146" cy="774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GB" sz="16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en-US" sz="16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0.6107807 , 1.22156141, 1.83234211, 2.44312282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altLang="en-US" sz="1200" b="0" i="0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altLang="en-US" sz="3600" b="0" i="0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en-US" sz="16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0.06107807, 0.12215614, 0.18323421, 0.24431228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altLang="en-US" sz="1200" b="0" i="0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altLang="en-US" sz="3600" b="0" i="0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en-US" sz="160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0.24431228, 0.48862456, 0.73293685, 0.97724913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altLang="en-US" sz="1200" b="0" i="0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altLang="en-US" sz="3600" b="0" i="0" u="none" strike="noStrike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91CE4E-2211-485E-9301-36B197920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599" y="1559730"/>
                <a:ext cx="6061146" cy="774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05625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Again our bias is the sum of all the changes.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91CE4E-2211-485E-9301-36B197920C9C}"/>
                  </a:ext>
                </a:extLst>
              </p:cNvPr>
              <p:cNvSpPr/>
              <p:nvPr/>
            </p:nvSpPr>
            <p:spPr>
              <a:xfrm>
                <a:off x="4461670" y="1648282"/>
                <a:ext cx="14987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=9.1617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91CE4E-2211-485E-9301-36B197920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670" y="1648282"/>
                <a:ext cx="149874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2732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Again our bias is the sum of all the changes.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91CE4E-2211-485E-9301-36B197920C9C}"/>
                  </a:ext>
                </a:extLst>
              </p:cNvPr>
              <p:cNvSpPr/>
              <p:nvPr/>
            </p:nvSpPr>
            <p:spPr>
              <a:xfrm>
                <a:off x="7400179" y="1637133"/>
                <a:ext cx="14987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=9.1617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91CE4E-2211-485E-9301-36B197920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179" y="1637133"/>
                <a:ext cx="149874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A69160B-D68D-415E-B905-71E1BB8C0B30}"/>
                  </a:ext>
                </a:extLst>
              </p:cNvPr>
              <p:cNvSpPr/>
              <p:nvPr/>
            </p:nvSpPr>
            <p:spPr>
              <a:xfrm>
                <a:off x="1518033" y="1477326"/>
                <a:ext cx="6061146" cy="774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en-US" sz="1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0.6107807 , 1.22156141, 1.83234211, 2.44312282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12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36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sz="1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0.06107807, 0.12215614, 0.18323421, 0.24431228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12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36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sz="1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0.24431228, 0.48862456, 0.73293685, 0.97724913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12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36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A69160B-D68D-415E-B905-71E1BB8C0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33" y="1477326"/>
                <a:ext cx="6061146" cy="774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0316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026095" y="2485652"/>
            <a:ext cx="77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62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1.93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78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70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75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00722" y="3604552"/>
            <a:ext cx="60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72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72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70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67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0.83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65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1.08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592594" y="2649598"/>
            <a:ext cx="83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9.3617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571441" y="3205053"/>
            <a:ext cx="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9.3617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502798" y="3954152"/>
            <a:ext cx="82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9.3617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678166" y="4855085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9.3617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again it is important to remember these are the changes so we still have to add them to the current weights.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91CE4E-2211-485E-9301-36B197920C9C}"/>
                  </a:ext>
                </a:extLst>
              </p:cNvPr>
              <p:cNvSpPr/>
              <p:nvPr/>
            </p:nvSpPr>
            <p:spPr>
              <a:xfrm>
                <a:off x="7400179" y="1637133"/>
                <a:ext cx="149874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𝑏𝑖𝑎𝑠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=9.1617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891CE4E-2211-485E-9301-36B197920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179" y="1637133"/>
                <a:ext cx="1498744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A69160B-D68D-415E-B905-71E1BB8C0B30}"/>
                  </a:ext>
                </a:extLst>
              </p:cNvPr>
              <p:cNvSpPr/>
              <p:nvPr/>
            </p:nvSpPr>
            <p:spPr>
              <a:xfrm>
                <a:off x="1518033" y="1477326"/>
                <a:ext cx="6061146" cy="774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altLang="en-US" sz="1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0.6107807 , 1.22156141, 1.83234211, 2.44312282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12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36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sz="1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0.06107807, 0.12215614, 0.18323421, 0.24431228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12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36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en-US" sz="16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0.24431228, 0.48862456, 0.73293685, 0.97724913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12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kumimoji="0" lang="en-US" altLang="en-US" sz="3600" b="0" i="0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A69160B-D68D-415E-B905-71E1BB8C0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33" y="1477326"/>
                <a:ext cx="6061146" cy="774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38716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026095" y="2485652"/>
            <a:ext cx="77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62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1.93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78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70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75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00722" y="3604552"/>
            <a:ext cx="60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72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72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70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67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0.83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65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1.08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592594" y="2649598"/>
            <a:ext cx="83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9.3617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571441" y="3205053"/>
            <a:ext cx="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9.3617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502798" y="3954152"/>
            <a:ext cx="82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9.3617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678166" y="4855085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9.3617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C816AE-BAC9-4035-983A-4C30CFDBDF5A}"/>
              </a:ext>
            </a:extLst>
          </p:cNvPr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And there we have it. One full forward and backwards pass of our network which now has new weights and biases after training.</a:t>
            </a:r>
          </a:p>
        </p:txBody>
      </p:sp>
    </p:spTree>
    <p:extLst>
      <p:ext uri="{BB962C8B-B14F-4D97-AF65-F5344CB8AC3E}">
        <p14:creationId xmlns:p14="http://schemas.microsoft.com/office/powerpoint/2010/main" val="27883983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026095" y="2485652"/>
            <a:ext cx="77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62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1.93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78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70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75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00722" y="3604552"/>
            <a:ext cx="60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72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72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70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67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0.83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65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1.08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592594" y="2649598"/>
            <a:ext cx="83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9.3617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571441" y="3205053"/>
            <a:ext cx="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9.3617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502798" y="3954152"/>
            <a:ext cx="82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9.3617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678166" y="4855085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9.3617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C816AE-BAC9-4035-983A-4C30CFDBDF5A}"/>
              </a:ext>
            </a:extLst>
          </p:cNvPr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the principal of neural networks, now imagine if there were 5 possible outputs and 100 inputs with 200 hidden neurons. </a:t>
            </a:r>
          </a:p>
        </p:txBody>
      </p:sp>
    </p:spTree>
    <p:extLst>
      <p:ext uri="{BB962C8B-B14F-4D97-AF65-F5344CB8AC3E}">
        <p14:creationId xmlns:p14="http://schemas.microsoft.com/office/powerpoint/2010/main" val="16228233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026095" y="2485652"/>
            <a:ext cx="77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62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1.93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78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2.54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70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75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00722" y="3604552"/>
            <a:ext cx="606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72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72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70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67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0.83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65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1.08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592594" y="2649598"/>
            <a:ext cx="83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9.3617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571441" y="3205053"/>
            <a:ext cx="934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9.3617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502798" y="3954152"/>
            <a:ext cx="82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9.3617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678166" y="4855085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9.3617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C816AE-BAC9-4035-983A-4C30CFDBDF5A}"/>
              </a:ext>
            </a:extLst>
          </p:cNvPr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still works the same just scaled 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was just a very simple taste. </a:t>
            </a:r>
          </a:p>
        </p:txBody>
      </p:sp>
    </p:spTree>
    <p:extLst>
      <p:ext uri="{BB962C8B-B14F-4D97-AF65-F5344CB8AC3E}">
        <p14:creationId xmlns:p14="http://schemas.microsoft.com/office/powerpoint/2010/main" val="405889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number and size of the hidden layer is a hyper parameter determined by the designer of the network.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5225988" y="2368508"/>
            <a:ext cx="870012" cy="291437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5079318" y="5383907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274125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layer is the output layer.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7054788" y="3249227"/>
            <a:ext cx="870012" cy="8877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6957323" y="4413718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38919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output layer size is determined by the number of predictions or classifications you want to make.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7054788" y="3249227"/>
            <a:ext cx="870012" cy="8877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6957323" y="4413718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936331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case we are making a single prediction on whether there will be deforestation or not. So the size is 1.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7054788" y="3249227"/>
            <a:ext cx="870012" cy="887767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6957323" y="4413718"/>
            <a:ext cx="157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66322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what do we do with our input data once it is put into the network?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238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 neuron in our hidden layer needs to be triggered by all the input neurons.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41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change the dimensionality of a matrix in a way that creates a new matrix of a specified size requires a specific matrix multiplication.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41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values we multiply our input neurons by are the weights. These are the values than learn.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80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we have covered the basic principles of neural networks and a few types of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But how do they actually do what they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they learn?</a:t>
            </a:r>
          </a:p>
        </p:txBody>
      </p:sp>
    </p:spTree>
    <p:extLst>
      <p:ext uri="{BB962C8B-B14F-4D97-AF65-F5344CB8AC3E}">
        <p14:creationId xmlns:p14="http://schemas.microsoft.com/office/powerpoint/2010/main" val="202869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this figure every line is a weight and every dot is a neuron.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how many weights are there between the input and the hidden layer?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00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how many weights are there between the input and the hidden layer?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021584" y="5015883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242573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OK so we have 3 input numbers and 12 weights to multiply them by to get the next layers values.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021584" y="5015883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6454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weights are what learn but we still need to set them to a starting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Any suggestions?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021584" y="5015883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43341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Well there isn’t really a best way but generally speaking you want a distribution between two numbers close to zero on either side of zero </a:t>
            </a:r>
            <a:r>
              <a:rPr lang="en-GB" dirty="0" err="1"/>
              <a:t>i.e</a:t>
            </a:r>
            <a:r>
              <a:rPr lang="en-GB" dirty="0"/>
              <a:t> -1 to +1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021584" y="5015883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02447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71054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86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173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5524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932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823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1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have covered almost all the concepts we need already: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Matrix Multiplication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Backpropogation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New –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29651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136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13644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670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1.5 1.5 1.5 1.5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blipFill>
                <a:blip r:embed="rId7"/>
                <a:stretch>
                  <a:fillRect r="-33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805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easy maths this time we will just use 0.1 to start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1.5 1.5 1.5 1.5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369332"/>
              </a:xfrm>
              <a:prstGeom prst="rect">
                <a:avLst/>
              </a:prstGeom>
              <a:blipFill>
                <a:blip r:embed="rId7"/>
                <a:stretch>
                  <a:fillRect r="-33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840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layer will also generally have biases. One per neuron. These can also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make the biases 0.2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1.5 1.5 1.5 1.5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	+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923330"/>
              </a:xfrm>
              <a:prstGeom prst="rect">
                <a:avLst/>
              </a:prstGeom>
              <a:blipFill>
                <a:blip r:embed="rId7"/>
                <a:stretch>
                  <a:fillRect r="-33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1.5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874BD-CE86-40A7-AB5A-33FA58EFB41F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D44147-FF92-4DC7-862C-DAF159CB518D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5FAAE7-1AD9-42FE-9A48-1B34F64FDBC7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01141D-0F63-44A1-BD0C-1FFB3D4296FA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175386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layer will also generally have biases. One per neuron. These can also 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make the biases 0.2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/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D98452-8CC8-4BEE-A48A-FBB104F8F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739" y="2091509"/>
                <a:ext cx="1599797" cy="369332"/>
              </a:xfrm>
              <a:prstGeom prst="rect">
                <a:avLst/>
              </a:prstGeom>
              <a:blipFill>
                <a:blip r:embed="rId5"/>
                <a:stretch>
                  <a:fillRect t="-8197" r="-266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/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0.1 .01 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4D1FCD8-EC42-4227-A744-9DFABE26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536" y="1864620"/>
                <a:ext cx="1793889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/>
              <p:nvPr/>
            </p:nvSpPr>
            <p:spPr>
              <a:xfrm>
                <a:off x="8105313" y="2815205"/>
                <a:ext cx="122092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1.5 1.5 1.5 1.5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	+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	=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1.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1.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1.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8ACC38-CCB7-4A43-9B9E-C2DA9B2E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313" y="2815205"/>
                <a:ext cx="1220925" cy="1477328"/>
              </a:xfrm>
              <a:prstGeom prst="rect">
                <a:avLst/>
              </a:prstGeom>
              <a:blipFill>
                <a:blip r:embed="rId7"/>
                <a:stretch>
                  <a:fillRect r="-33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842B45-0839-4E7D-9F40-80CA7E0E2A84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2748D-DCC7-4E5C-98E4-58D7770BD08D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4C5037-FDBF-48B5-9B49-EDA96E7B5251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5D9C16-27B3-4C4B-9E1D-694231AC535E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993057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Now we need to use an activation function on our layer. There are many different activation functions and generally these force our neurons to be between a distribution.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162543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Activations functions are what they say on the tin, they basically change the output to decide if the neuron is activated. Imagine firing or not firing in the brain.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4249018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look at the </a:t>
            </a:r>
            <a:r>
              <a:rPr lang="en-GB" dirty="0" err="1"/>
              <a:t>ReLu</a:t>
            </a:r>
            <a:r>
              <a:rPr lang="en-GB" dirty="0"/>
              <a:t> function, what this does is effectively turn any negative number into 0 this stops certain neurons from activating.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A5B5-2D8A-4A40-9A11-64B59E0A9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52" y="4371804"/>
            <a:ext cx="2962275" cy="2000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E53592-1ED3-4F1B-983B-3EB92FFD9D66}"/>
                  </a:ext>
                </a:extLst>
              </p:cNvPr>
              <p:cNvSpPr txBox="1"/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E53592-1ED3-4F1B-983B-3EB92FFD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535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what we have so far the </a:t>
            </a:r>
            <a:r>
              <a:rPr lang="en-GB" dirty="0" err="1"/>
              <a:t>ReLu</a:t>
            </a:r>
            <a:r>
              <a:rPr lang="en-GB" dirty="0"/>
              <a:t> function actually doesn’t do anything, meaning all our neurons fire.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A5B5-2D8A-4A40-9A11-64B59E0A9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52" y="4371804"/>
            <a:ext cx="2962275" cy="2000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B9ECD4-930B-4676-BBAD-8A49CE7E07F1}"/>
                  </a:ext>
                </a:extLst>
              </p:cNvPr>
              <p:cNvSpPr txBox="1"/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B9ECD4-930B-4676-BBAD-8A49CE7E0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029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Other functions allow negative neurons to exist and activate. This means that negative values change the output but it is valuable information.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A5B5-2D8A-4A40-9A11-64B59E0A9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52" y="4371804"/>
            <a:ext cx="2962275" cy="2000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92D4A3-7D1A-4EF7-84FC-BAC5E7CD1E70}"/>
                  </a:ext>
                </a:extLst>
              </p:cNvPr>
              <p:cNvSpPr txBox="1"/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192D4A3-7D1A-4EF7-84FC-BAC5E7CD1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94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from the beginning: Here is a neural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84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 activation function that doesn’t bring neurons to zero creates a dense network, these can perform better but are more computationally intensive.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DA5B5-2D8A-4A40-9A11-64B59E0A9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52" y="4371804"/>
            <a:ext cx="2962275" cy="2000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F79E065-2133-4FC8-9B78-1DD600655249}"/>
                  </a:ext>
                </a:extLst>
              </p:cNvPr>
              <p:cNvSpPr txBox="1"/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𝑅𝑒𝐿𝑢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F79E065-2133-4FC8-9B78-1DD600655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614" y="3960148"/>
                <a:ext cx="245023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7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use an activation function that will actually change something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72519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use an activation function that will actually change something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/>
              <p:nvPr/>
            </p:nvSpPr>
            <p:spPr>
              <a:xfrm>
                <a:off x="7194679" y="4261475"/>
                <a:ext cx="2752078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9" y="4261475"/>
                <a:ext cx="2752078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006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use an activation function that will actually change something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/>
              <p:nvPr/>
            </p:nvSpPr>
            <p:spPr>
              <a:xfrm>
                <a:off x="7194678" y="4261475"/>
                <a:ext cx="3020739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×1.7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8" y="4261475"/>
                <a:ext cx="3020739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07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use an activation function that will actually change something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440940" y="2604751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B9952-D2AE-4E22-8829-5958FC250397}"/>
              </a:ext>
            </a:extLst>
          </p:cNvPr>
          <p:cNvSpPr txBox="1"/>
          <p:nvPr/>
        </p:nvSpPr>
        <p:spPr>
          <a:xfrm>
            <a:off x="5466271" y="3258118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11EDDA-BAD6-4804-AAD7-9A3347F20669}"/>
              </a:ext>
            </a:extLst>
          </p:cNvPr>
          <p:cNvSpPr txBox="1"/>
          <p:nvPr/>
        </p:nvSpPr>
        <p:spPr>
          <a:xfrm>
            <a:off x="5466271" y="3987802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AEA72-FCDC-4E94-9AC6-A35B413A0345}"/>
              </a:ext>
            </a:extLst>
          </p:cNvPr>
          <p:cNvSpPr txBox="1"/>
          <p:nvPr/>
        </p:nvSpPr>
        <p:spPr>
          <a:xfrm>
            <a:off x="5474538" y="4717486"/>
            <a:ext cx="380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1.7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/>
              <p:nvPr/>
            </p:nvSpPr>
            <p:spPr>
              <a:xfrm>
                <a:off x="7194678" y="4261475"/>
                <a:ext cx="3020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=0.9354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8" y="4261475"/>
                <a:ext cx="3020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669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Lets use an activation function that will actually change something for 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Tanh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/>
              <p:nvPr/>
            </p:nvSpPr>
            <p:spPr>
              <a:xfrm>
                <a:off x="7194678" y="4261475"/>
                <a:ext cx="3020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1.7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=0.9354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B80A78-8D08-4878-A0A0-69BA8FFE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8" y="4261475"/>
                <a:ext cx="3020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693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Ok so now we have our second layer outputs guess what?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881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weights – of which we have 4. Lets make these weights [0.1 0.2 0.3 0.4]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3474421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weights – of which we have 4. Lets make these weights [0.1 0.2 0.3 0.4]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D23276-B501-4065-8427-C22A358D7F77}"/>
                  </a:ext>
                </a:extLst>
              </p:cNvPr>
              <p:cNvSpPr txBox="1"/>
              <p:nvPr/>
            </p:nvSpPr>
            <p:spPr>
              <a:xfrm>
                <a:off x="4751719" y="2084953"/>
                <a:ext cx="3997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0.9345   0.9345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D23276-B501-4065-8427-C22A358D7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719" y="2084953"/>
                <a:ext cx="3997889" cy="369332"/>
              </a:xfrm>
              <a:prstGeom prst="rect">
                <a:avLst/>
              </a:prstGeom>
              <a:blipFill>
                <a:blip r:embed="rId5"/>
                <a:stretch>
                  <a:fillRect t="-8197" r="-45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B3419C-CA5E-4FB8-B422-1A7312B512BB}"/>
                  </a:ext>
                </a:extLst>
              </p:cNvPr>
              <p:cNvSpPr txBox="1"/>
              <p:nvPr/>
            </p:nvSpPr>
            <p:spPr>
              <a:xfrm>
                <a:off x="8573185" y="1985632"/>
                <a:ext cx="787972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B3419C-CA5E-4FB8-B422-1A7312B5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185" y="1985632"/>
                <a:ext cx="787972" cy="1112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794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weights – of which we have 4. Lets make these weights [0.1 0.2 0.3 0.4]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D23276-B501-4065-8427-C22A358D7F77}"/>
                  </a:ext>
                </a:extLst>
              </p:cNvPr>
              <p:cNvSpPr txBox="1"/>
              <p:nvPr/>
            </p:nvSpPr>
            <p:spPr>
              <a:xfrm>
                <a:off x="4751719" y="2084953"/>
                <a:ext cx="3997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0.9345   0.9345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D23276-B501-4065-8427-C22A358D7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719" y="2084953"/>
                <a:ext cx="3997889" cy="369332"/>
              </a:xfrm>
              <a:prstGeom prst="rect">
                <a:avLst/>
              </a:prstGeom>
              <a:blipFill>
                <a:blip r:embed="rId5"/>
                <a:stretch>
                  <a:fillRect t="-8197" r="-45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B3419C-CA5E-4FB8-B422-1A7312B512BB}"/>
                  </a:ext>
                </a:extLst>
              </p:cNvPr>
              <p:cNvSpPr txBox="1"/>
              <p:nvPr/>
            </p:nvSpPr>
            <p:spPr>
              <a:xfrm>
                <a:off x="8573185" y="1985632"/>
                <a:ext cx="787972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B3419C-CA5E-4FB8-B422-1A7312B5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185" y="1985632"/>
                <a:ext cx="787972" cy="1112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FCF43C-660F-42E3-8EB4-1D614AEE5778}"/>
                  </a:ext>
                </a:extLst>
              </p:cNvPr>
              <p:cNvSpPr txBox="1"/>
              <p:nvPr/>
            </p:nvSpPr>
            <p:spPr>
              <a:xfrm>
                <a:off x="8573185" y="3461213"/>
                <a:ext cx="130093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.09345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.1869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28035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0.3738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FCF43C-660F-42E3-8EB4-1D614AEE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185" y="3461213"/>
                <a:ext cx="1300934" cy="11128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97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want to use this network to predict whether an area will experience deforestation.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801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weights – of which we have 4. Lets make these weights [0.1 0.2 0.3 0.4]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D23276-B501-4065-8427-C22A358D7F77}"/>
                  </a:ext>
                </a:extLst>
              </p:cNvPr>
              <p:cNvSpPr txBox="1"/>
              <p:nvPr/>
            </p:nvSpPr>
            <p:spPr>
              <a:xfrm>
                <a:off x="4751719" y="2084953"/>
                <a:ext cx="3997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0.9345   0.9345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  X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D23276-B501-4065-8427-C22A358D7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719" y="2084953"/>
                <a:ext cx="3997889" cy="369332"/>
              </a:xfrm>
              <a:prstGeom prst="rect">
                <a:avLst/>
              </a:prstGeom>
              <a:blipFill>
                <a:blip r:embed="rId5"/>
                <a:stretch>
                  <a:fillRect t="-8197" r="-45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B3419C-CA5E-4FB8-B422-1A7312B512BB}"/>
                  </a:ext>
                </a:extLst>
              </p:cNvPr>
              <p:cNvSpPr txBox="1"/>
              <p:nvPr/>
            </p:nvSpPr>
            <p:spPr>
              <a:xfrm>
                <a:off x="8573185" y="1985632"/>
                <a:ext cx="787972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4B3419C-CA5E-4FB8-B422-1A7312B51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185" y="1985632"/>
                <a:ext cx="787972" cy="1112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FCF43C-660F-42E3-8EB4-1D614AEE5778}"/>
                  </a:ext>
                </a:extLst>
              </p:cNvPr>
              <p:cNvSpPr txBox="1"/>
              <p:nvPr/>
            </p:nvSpPr>
            <p:spPr>
              <a:xfrm>
                <a:off x="8573185" y="3461213"/>
                <a:ext cx="1357551" cy="1666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.09345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.1869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28035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0.3738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         =</a:t>
                </a:r>
              </a:p>
              <a:p>
                <a:r>
                  <a:rPr lang="en-GB" dirty="0"/>
                  <a:t>   0.84105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DFCF43C-660F-42E3-8EB4-1D614AEE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185" y="3461213"/>
                <a:ext cx="1357551" cy="1666803"/>
              </a:xfrm>
              <a:prstGeom prst="rect">
                <a:avLst/>
              </a:prstGeom>
              <a:blipFill>
                <a:blip r:embed="rId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81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last thing we need to do is apply our bias lets say -0.1 for this bias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F4AD94-964C-4217-B277-15C9F4038CD9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0.84105</a:t>
            </a:r>
          </a:p>
        </p:txBody>
      </p:sp>
    </p:spTree>
    <p:extLst>
      <p:ext uri="{BB962C8B-B14F-4D97-AF65-F5344CB8AC3E}">
        <p14:creationId xmlns:p14="http://schemas.microsoft.com/office/powerpoint/2010/main" val="17734900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last thing we need to do is apply our bias lets say -0.1 for this bias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F4AD94-964C-4217-B277-15C9F4038CD9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0.74105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6C7D25-8B49-4587-8DC8-629EC09383E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5240178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Ok we have the value of the output neuron. The last thing to do is apply our activation function and see if it fires </a:t>
            </a:r>
            <a:r>
              <a:rPr lang="en-GB" dirty="0" err="1"/>
              <a:t>i.e</a:t>
            </a:r>
            <a:r>
              <a:rPr lang="en-GB" dirty="0"/>
              <a:t> if this area is going to be deforested?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F8F2FA-6CAA-4414-956C-8F8E181AFAFF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0.74105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451EAB-BD6A-4A10-A808-306E7B851A8E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42048213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Ok we have the value of the output neuron. The last thing to do is apply our activation function and see if it fires </a:t>
            </a:r>
            <a:r>
              <a:rPr lang="en-GB" dirty="0" err="1"/>
              <a:t>i.e</a:t>
            </a:r>
            <a:r>
              <a:rPr lang="en-GB" dirty="0"/>
              <a:t> if this area is going to be deforested?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A4594C-6964-4B45-9756-6AB2B69E00BC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0.74105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617F5C-16F6-4E69-B29C-2CB18D4A5589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768880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this final binary output we will use the sigmoid function: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/>
              <p:nvPr/>
            </p:nvSpPr>
            <p:spPr>
              <a:xfrm>
                <a:off x="7194678" y="4261475"/>
                <a:ext cx="3020739" cy="64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sigmoid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8" y="4261475"/>
                <a:ext cx="3020739" cy="64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8745ED3-8133-4038-B1F7-3F58ED55470E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0.74105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ACE643-2BFF-40DA-B624-370862E2D054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661594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this final binary output we will use the sigmoid function: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/>
              <p:nvPr/>
            </p:nvSpPr>
            <p:spPr>
              <a:xfrm>
                <a:off x="7194678" y="4261475"/>
                <a:ext cx="3020739" cy="64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sigmoid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8" y="4261475"/>
                <a:ext cx="3020739" cy="64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1B15F76-F4F8-439E-A021-FA4F7C315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520" y="4875770"/>
            <a:ext cx="2744897" cy="182993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3AEABEB-332A-4B33-9721-B1CBF857EF7A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0.74105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2602BD-34F3-4E55-B2B2-2035FF8F326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2787822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Sigmoid is a nice binary classifier which restricts it between 0 and 1, positive values will activate the neuron to values above 0.5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/>
              <p:nvPr/>
            </p:nvSpPr>
            <p:spPr>
              <a:xfrm>
                <a:off x="7194678" y="4261475"/>
                <a:ext cx="3020739" cy="64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sigmoid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78" y="4261475"/>
                <a:ext cx="3020739" cy="64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1B15F76-F4F8-439E-A021-FA4F7C315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520" y="4875770"/>
            <a:ext cx="2744897" cy="182993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5A8B9EE-5FA8-4874-9DF4-A755440B4288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0.74105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8210C4-3168-4754-A952-B995BAF3088F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2518650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Sigmoid is a nice binary classifier which restricts it between 0 and 1, positive values will activate the neuron to values above 0.5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/>
              <p:nvPr/>
            </p:nvSpPr>
            <p:spPr>
              <a:xfrm>
                <a:off x="7085018" y="4352668"/>
                <a:ext cx="3334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sigmoid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0.74105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0.6772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018" y="4352668"/>
                <a:ext cx="333423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1B15F76-F4F8-439E-A021-FA4F7C315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520" y="4875770"/>
            <a:ext cx="2744897" cy="182993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64D0AAB-F684-474E-BAD0-72EC375AE8CD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0.74105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DB6273-D19B-40F7-AED4-28CBFF95C6F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6340385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Sigmoid is a nice binary classifier which restricts it between 0 and 1, positive values will activate the neuron to values above 0.5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/>
              <p:nvPr/>
            </p:nvSpPr>
            <p:spPr>
              <a:xfrm>
                <a:off x="7085018" y="4352668"/>
                <a:ext cx="3334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sigmoid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0.84105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0.6772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FCFACA-DF0E-442C-9258-9F8AE8B57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018" y="4352668"/>
                <a:ext cx="3334239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273454F-3C0F-4D2A-958F-39BB227E98A5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DE0BD-CA71-4F23-AE38-D5F221DF797D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99596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have three input features: Distance to deforestation, distance to roads and number of high value tree species.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928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we have done here is one full forward pass of our neural network and we have an output.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314726-DDBE-41A4-8A8A-8B3657FE035C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A8FE54-B9E5-4861-AF67-977BD077424B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135801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can think of the output as a probability or certainty of our predicted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are saying there is a 0.69 probability or % chance that this area will be deforested.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F4AD94-964C-4217-B277-15C9F4038CD9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0.69869</a:t>
            </a:r>
          </a:p>
        </p:txBody>
      </p:sp>
    </p:spTree>
    <p:extLst>
      <p:ext uri="{BB962C8B-B14F-4D97-AF65-F5344CB8AC3E}">
        <p14:creationId xmlns:p14="http://schemas.microsoft.com/office/powerpoint/2010/main" val="15950174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we need to tackle the hard part of this. Backpropagation.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4E2818-6439-46DF-A1BF-284B3D949528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36D540-7189-4D23-AA48-1378A6620DDE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14125090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first thing we will need is a measure of the error. Lets assume that the area was deforested so we want our NN to give the output 1 with these inputs.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95FEC3-B09A-44CB-A260-8A860390BA83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4DBECB-49AB-4E39-BACA-11B912F8F45E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284076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will use a simple error calculation which is best for these classification 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 entropy also called log loss.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94924F-ECF5-42DC-9319-5997A129649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5C693-8E06-4A8B-A71E-42548CC6E7E1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22150096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will use a simple error calculation which is best for these classification 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 entropy also called log loss.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8D9DDFBC-0484-4F89-A911-1ABA11900A0F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235064-FBC4-489F-8F4C-9BF62A3ACB68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5180693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will use a simple error calculation which is best for these classification 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 entropy also called log loss.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is the true</a:t>
                </a:r>
              </a:p>
              <a:p>
                <a:r>
                  <a:rPr lang="en-GB" dirty="0"/>
                  <a:t>And y is predicted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1200329"/>
              </a:xfrm>
              <a:prstGeom prst="rect">
                <a:avLst/>
              </a:prstGeom>
              <a:blipFill>
                <a:blip r:embed="rId5"/>
                <a:stretch>
                  <a:fillRect l="-2128" t="-2030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3CC3F0A-2927-4794-AEDF-978DAB896ABF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42EC48-2912-4FFA-9503-9EEA0A192421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8666451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will use a simple error calculation which is best for these classification 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 entropy also called log loss.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9027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=1×</m:t>
                      </m:r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⁡(0.6772)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is the true</a:t>
                </a:r>
              </a:p>
              <a:p>
                <a:r>
                  <a:rPr lang="en-GB" dirty="0"/>
                  <a:t>And y is predicted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902765" cy="1200329"/>
              </a:xfrm>
              <a:prstGeom prst="rect">
                <a:avLst/>
              </a:prstGeom>
              <a:blipFill>
                <a:blip r:embed="rId5"/>
                <a:stretch>
                  <a:fillRect l="-1681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5CF08253-6AB6-4ED8-AF0E-D4A7DD0EEC1A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F90813-21E3-4C34-83EF-1F9BB51D1639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18187217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will use a simple error calculation which is best for these classification 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 entropy also called log loss.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2BDCCA7D-DAAC-430C-A556-D73653C8F735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76B829-109B-453C-BA01-6D7EB770A35B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6058396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Ok so we have a measure of the error for this prediction, we now have to back propagate this through the network.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1346844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 have three input features: Distance to deforestation, distance to roads and number of high value tree species.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792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Well as before we need the amount to change the weights by which means a rate of change or derivative.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6261109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Well as before we need the derivative of the loss function in respect to the weights and biases.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18118921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However we have an issue here in that our weights and biases have gone through their own activation function.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9663819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our old friend the chain rule in differentiation we basically get:</a:t>
            </a:r>
          </a:p>
          <a:p>
            <a:r>
              <a:rPr lang="en-GB" dirty="0"/>
              <a:t>	Differential of Loss X Differential of Activation X Output of Previous layer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7340538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785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	Differential of Loss X Differential of Activation X Output of Previous Layer</a:t>
                </a:r>
              </a:p>
              <a:p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𝑥𝑒𝑛𝑡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𝑠𝑖𝑔𝑚𝑜𝑖𝑑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𝑂𝑢𝑡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785536"/>
              </a:xfrm>
              <a:prstGeom prst="rect">
                <a:avLst/>
              </a:prstGeom>
              <a:blipFill>
                <a:blip r:embed="rId4"/>
                <a:stretch>
                  <a:fillRect t="-46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11761142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48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𝑥𝑒𝑛𝑡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𝑠𝑖𝑔𝑚𝑜𝑖𝑑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0.9354   0.9354   0.9354  0.9354</m:t>
                    </m:r>
                  </m:oMath>
                </a14:m>
                <a:r>
                  <a:rPr lang="en-GB" dirty="0"/>
                  <a:t>]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484941"/>
              </a:xfrm>
              <a:prstGeom prst="rect">
                <a:avLst/>
              </a:prstGeom>
              <a:blipFill>
                <a:blip r:embed="rId4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2617819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987053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−0.1692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𝑠𝑖𝑔𝑚𝑜𝑖𝑑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0.6772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𝑠𝑖𝑔𝑚𝑜𝑖𝑑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0.6772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0.9354   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0.9354   0.9354  0.9354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9870535" cy="485197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1056779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       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−0.1692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(0.6631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1 −0.6631)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×[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0.9354   0.9354   0.9354  0.9354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485197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13605745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485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    		   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−0.1692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0.2234 ×[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0.9354   0.9354   0.9354  0.9354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485197"/>
              </a:xfrm>
              <a:prstGeom prst="rect">
                <a:avLst/>
              </a:prstGeom>
              <a:blipFill>
                <a:blip r:embed="rId4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5849960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    		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5.1902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0.2234 ×[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0.9354   0.9354   0.9354  0.9354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55932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three input features each correspond to an input layer neuron.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5946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    		                   [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1.3203]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×[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0.9354   0.9354   0.9354  0.9354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25486708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    [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1.3203]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0.9354   0.9354   0.9354  0.9354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=[1.235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1.235   1.235  1.235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23566781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		           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1.235  1.235   1.235  1.235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28022851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		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1.235  1.235   1.235  1.235</m:t>
                        </m:r>
                      </m:e>
                    </m:d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How about the biases though?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646331"/>
              </a:xfrm>
              <a:prstGeom prst="rect">
                <a:avLst/>
              </a:prstGeom>
              <a:blipFill>
                <a:blip r:embed="rId4"/>
                <a:stretch>
                  <a:fillRect l="-441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7206545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		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1.235  1.235   1.235  1.235</m:t>
                        </m:r>
                      </m:e>
                    </m:d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Generally the rule is that the change in the bias is the sum of the Weights change.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646331"/>
              </a:xfrm>
              <a:prstGeom prst="rect">
                <a:avLst/>
              </a:prstGeom>
              <a:blipFill>
                <a:blip r:embed="rId4"/>
                <a:stretch>
                  <a:fillRect l="-441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3312611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		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1.235  1.235   1.235  1.235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		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1.235  1.235   1.235  1.235</m:t>
                            </m:r>
                          </m:e>
                        </m:d>
                      </m:e>
                    </m:nary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646331"/>
              </a:xfrm>
              <a:prstGeom prst="rect">
                <a:avLst/>
              </a:prstGeom>
              <a:blipFill>
                <a:blip r:embed="rId4"/>
                <a:stretch>
                  <a:fillRect t="-26415" b="-10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28268691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		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1.235  1.235   1.235  1.235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		        	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.940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</p:spTree>
    <p:extLst>
      <p:ext uri="{BB962C8B-B14F-4D97-AF65-F5344CB8AC3E}">
        <p14:creationId xmlns:p14="http://schemas.microsoft.com/office/powerpoint/2010/main" val="23000407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important to remember that these are in fact the changes in the weights /  bias not the actual new values.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BE84F7-B9A3-4EE0-A6AD-15E4B230DDB1}"/>
                  </a:ext>
                </a:extLst>
              </p:cNvPr>
              <p:cNvSpPr txBox="1"/>
              <p:nvPr/>
            </p:nvSpPr>
            <p:spPr>
              <a:xfrm>
                <a:off x="7127700" y="2351648"/>
                <a:ext cx="3159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1.235  1.235   1.235  1.235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.940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BE84F7-B9A3-4EE0-A6AD-15E4B230D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700" y="2351648"/>
                <a:ext cx="315964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3445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0.1+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1.235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0.2+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1.235</m:t>
                            </m:r>
                          </m:e>
                        </m:d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0.3+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1.235</m:t>
                            </m:r>
                          </m:e>
                        </m:d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0.4+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1.235</m:t>
                            </m:r>
                          </m:e>
                        </m:d>
                      </m:e>
                    </m:d>
                  </m:oMath>
                </a14:m>
                <a:endParaRPr lang="en-GB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=−0.1+</m:t>
                    </m:r>
                  </m:oMath>
                </a14:m>
                <a:r>
                  <a:rPr lang="en-GB" b="0" dirty="0"/>
                  <a:t>4.940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923330"/>
              </a:xfrm>
              <a:prstGeom prst="rect">
                <a:avLst/>
              </a:prstGeom>
              <a:blipFill>
                <a:blip r:embed="rId4"/>
                <a:stretch>
                  <a:fillRect l="-441" t="-1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C1DA6C-C8C6-49C5-AD49-8A004CB3F9E8}"/>
                  </a:ext>
                </a:extLst>
              </p:cNvPr>
              <p:cNvSpPr txBox="1"/>
              <p:nvPr/>
            </p:nvSpPr>
            <p:spPr>
              <a:xfrm>
                <a:off x="7127700" y="2351648"/>
                <a:ext cx="3159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1.235  1.235   1.235  1.235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.940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C1DA6C-C8C6-49C5-AD49-8A004CB3F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700" y="2351648"/>
                <a:ext cx="315964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7077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1.335    1.435   1.535  1.635</m:t>
                        </m:r>
                      </m:e>
                    </m:d>
                  </m:oMath>
                </a14:m>
                <a:endParaRPr lang="en-GB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=4.840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646331"/>
              </a:xfrm>
              <a:prstGeom prst="rect">
                <a:avLst/>
              </a:prstGeom>
              <a:blipFill>
                <a:blip r:embed="rId4"/>
                <a:stretch>
                  <a:fillRect l="-441" t="-2830" b="-10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179478" y="430717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615306" y="3439719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-0.1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04D3BF-0787-49F5-82AD-202570DFB89D}"/>
                  </a:ext>
                </a:extLst>
              </p:cNvPr>
              <p:cNvSpPr txBox="1"/>
              <p:nvPr/>
            </p:nvSpPr>
            <p:spPr>
              <a:xfrm>
                <a:off x="7127700" y="2351648"/>
                <a:ext cx="3159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1.235  1.235   1.235  1.235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.940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04D3BF-0787-49F5-82AD-202570DFB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700" y="2351648"/>
                <a:ext cx="315964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24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three input features each correspond to an input layer neuron.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55C3C5C-D254-4B0D-B8D9-0376E27798F3}"/>
              </a:ext>
            </a:extLst>
          </p:cNvPr>
          <p:cNvSpPr/>
          <p:nvPr/>
        </p:nvSpPr>
        <p:spPr>
          <a:xfrm>
            <a:off x="2796466" y="2246050"/>
            <a:ext cx="870012" cy="2914373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E6C4A-0AB4-4615-8D54-4B02527661DE}"/>
              </a:ext>
            </a:extLst>
          </p:cNvPr>
          <p:cNvSpPr txBox="1"/>
          <p:nvPr/>
        </p:nvSpPr>
        <p:spPr>
          <a:xfrm>
            <a:off x="2636668" y="5271484"/>
            <a:ext cx="125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40067226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90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5" y="1722177"/>
                <a:ext cx="82942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1.335    1.435   1.535  1.635</m:t>
                        </m:r>
                      </m:e>
                    </m:d>
                  </m:oMath>
                </a14:m>
                <a:endParaRPr lang="en-GB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=4.840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5" y="1722177"/>
                <a:ext cx="8294255" cy="646331"/>
              </a:xfrm>
              <a:prstGeom prst="rect">
                <a:avLst/>
              </a:prstGeom>
              <a:blipFill>
                <a:blip r:embed="rId4"/>
                <a:stretch>
                  <a:fillRect l="-441" t="-2830" b="-10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DBCF4-EBC3-4966-BDA8-AF952C3BC812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D1DE0C-7623-48E8-BB2C-DEFDC389BF5C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8370E2-671F-423B-BAD7-C4B1074FB0A5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ABA89-761A-446D-B4D2-BB9582B8C66A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947DE-571D-43FC-A966-7CE2E8147102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F250D2-8617-4FF6-8EAB-E2E36928757D}"/>
                  </a:ext>
                </a:extLst>
              </p:cNvPr>
              <p:cNvSpPr txBox="1"/>
              <p:nvPr/>
            </p:nvSpPr>
            <p:spPr>
              <a:xfrm>
                <a:off x="7127700" y="2351648"/>
                <a:ext cx="31596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1.235  1.235   1.235  1.235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.940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F250D2-8617-4FF6-8EAB-E2E369287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700" y="2351648"/>
                <a:ext cx="315964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3800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91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Ok now we have updated our first layer (or in reality the second layer) of weights we need to keep the back propagation going.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DC0D99-70CF-4830-AF9F-4FA1FC1D80D4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1A3B6AD-6F58-4782-9710-ACEA59917F26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A21C39-99F2-4D94-99F7-A2759EE61142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4F82FF-888A-455A-8BF0-F17B760AB118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AA40F2-736A-47C1-ABA6-49D52E5963F1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</p:spTree>
    <p:extLst>
      <p:ext uri="{BB962C8B-B14F-4D97-AF65-F5344CB8AC3E}">
        <p14:creationId xmlns:p14="http://schemas.microsoft.com/office/powerpoint/2010/main" val="5351823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92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1345" y="1722177"/>
            <a:ext cx="829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formula for the next layer is a bit more complicated:</a:t>
            </a:r>
          </a:p>
          <a:p>
            <a:r>
              <a:rPr lang="en-GB" dirty="0"/>
              <a:t>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</p:spTree>
    <p:extLst>
      <p:ext uri="{BB962C8B-B14F-4D97-AF65-F5344CB8AC3E}">
        <p14:creationId xmlns:p14="http://schemas.microsoft.com/office/powerpoint/2010/main" val="25863313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93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4" y="1722177"/>
                <a:ext cx="10562993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𝑟𝑟𝑜𝑟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𝐷𝑖𝑓𝑓𝑒𝑟𝑒𝑛𝑡𝑖𝑎𝑙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𝐴𝑐𝑡𝑖𝑣𝑎𝑡𝑖𝑜𝑛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𝐹𝑢𝑛𝑐𝑡𝑖𝑜𝑛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𝐷𝑖𝑓𝑓𝑒𝑟𝑒𝑛𝑡𝑖𝑎𝑙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𝑜𝑢𝑡𝑝𝑢𝑡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𝑠𝑒𝑐𝑜𝑛𝑑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𝑙𝑎𝑦𝑒𝑟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𝑐𝑢𝑟𝑒𝑛𝑡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4" y="1722177"/>
                <a:ext cx="10562993" cy="681982"/>
              </a:xfrm>
              <a:prstGeom prst="rect">
                <a:avLst/>
              </a:prstGeom>
              <a:blipFill>
                <a:blip r:embed="rId4"/>
                <a:stretch>
                  <a:fillRect l="-173" b="-7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</p:spTree>
    <p:extLst>
      <p:ext uri="{BB962C8B-B14F-4D97-AF65-F5344CB8AC3E}">
        <p14:creationId xmlns:p14="http://schemas.microsoft.com/office/powerpoint/2010/main" val="252067458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94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4" y="1722177"/>
                <a:ext cx="10562993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𝑟𝑟𝑜𝑟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𝐷𝑖𝑓𝑓𝑒𝑟𝑒𝑛𝑡𝑖𝑎𝑙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𝐴𝑐𝑡𝑖𝑣𝑎𝑡𝑖𝑜𝑛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𝐹𝑢𝑛𝑐𝑡𝑖𝑜𝑛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𝐷𝑖𝑓𝑓𝑒𝑟𝑒𝑛𝑡𝑖𝑎𝑙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𝑜𝑢𝑡𝑝𝑢𝑡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𝑠𝑒𝑐𝑜𝑛𝑑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𝑙𝑎𝑦𝑒𝑟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𝑐𝑢𝑟𝑒𝑛𝑡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4" y="1722177"/>
                <a:ext cx="10562993" cy="681982"/>
              </a:xfrm>
              <a:prstGeom prst="rect">
                <a:avLst/>
              </a:prstGeom>
              <a:blipFill>
                <a:blip r:embed="rId4"/>
                <a:stretch>
                  <a:fillRect l="-173" b="-7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a bit complicated so lets break it down bit by bit</a:t>
            </a:r>
          </a:p>
        </p:txBody>
      </p:sp>
    </p:spTree>
    <p:extLst>
      <p:ext uri="{BB962C8B-B14F-4D97-AF65-F5344CB8AC3E}">
        <p14:creationId xmlns:p14="http://schemas.microsoft.com/office/powerpoint/2010/main" val="20659999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95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1344" y="1722177"/>
                <a:ext cx="10562993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𝑟𝑟𝑜𝑟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𝐷𝑖𝑓𝑓𝑒𝑟𝑒𝑛𝑡𝑖𝑎𝑙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𝐴𝑐𝑡𝑖𝑣𝑎𝑡𝑖𝑜𝑛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𝐹𝑢𝑛𝑐𝑡𝑖𝑜𝑛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𝐷𝑖𝑓𝑓𝑒𝑟𝑒𝑛𝑡𝑖𝑎𝑙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𝑜𝑢𝑡𝑝𝑢𝑡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𝑠𝑒𝑐𝑜𝑛𝑑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𝑙𝑎𝑦𝑒𝑟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𝑐𝑢𝑟𝑒𝑛𝑡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4" y="1722177"/>
                <a:ext cx="10562993" cy="681982"/>
              </a:xfrm>
              <a:prstGeom prst="rect">
                <a:avLst/>
              </a:prstGeom>
              <a:blipFill>
                <a:blip r:embed="rId4"/>
                <a:stretch>
                  <a:fillRect l="-173" b="-7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first bit we used at the start this is our error differential and is maintained all the way through.</a:t>
            </a:r>
          </a:p>
        </p:txBody>
      </p:sp>
    </p:spTree>
    <p:extLst>
      <p:ext uri="{BB962C8B-B14F-4D97-AF65-F5344CB8AC3E}">
        <p14:creationId xmlns:p14="http://schemas.microsoft.com/office/powerpoint/2010/main" val="38563648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96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0222" y="1394459"/>
                <a:ext cx="9772881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1.3203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𝑠𝑒𝑐𝑜𝑛𝑑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𝑙𝑎𝑦𝑒𝑟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𝑐𝑢𝑟𝑒𝑛𝑡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22" y="1394459"/>
                <a:ext cx="9772881" cy="639983"/>
              </a:xfrm>
              <a:prstGeom prst="rect">
                <a:avLst/>
              </a:prstGeom>
              <a:blipFill>
                <a:blip r:embed="rId4"/>
                <a:stretch>
                  <a:fillRect l="-18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first bit we used at the start this is our error differential and is maintained all the way through.</a:t>
            </a:r>
          </a:p>
        </p:txBody>
      </p:sp>
    </p:spTree>
    <p:extLst>
      <p:ext uri="{BB962C8B-B14F-4D97-AF65-F5344CB8AC3E}">
        <p14:creationId xmlns:p14="http://schemas.microsoft.com/office/powerpoint/2010/main" val="48140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97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0222" y="1394459"/>
                <a:ext cx="9772881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1.3203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𝑊𝑒𝑖𝑔h𝑡𝑠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𝑠𝑒𝑐𝑜𝑛𝑑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𝑙𝑎𝑦𝑒𝑟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𝑐𝑢𝑟𝑒𝑛𝑡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22" y="1394459"/>
                <a:ext cx="9772881" cy="639983"/>
              </a:xfrm>
              <a:prstGeom prst="rect">
                <a:avLst/>
              </a:prstGeom>
              <a:blipFill>
                <a:blip r:embed="rId4"/>
                <a:stretch>
                  <a:fillRect l="-18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we multiply that by the weights of the layer and it is important to note it is the original weights that we used not the updated.</a:t>
            </a:r>
          </a:p>
        </p:txBody>
      </p:sp>
    </p:spTree>
    <p:extLst>
      <p:ext uri="{BB962C8B-B14F-4D97-AF65-F5344CB8AC3E}">
        <p14:creationId xmlns:p14="http://schemas.microsoft.com/office/powerpoint/2010/main" val="14902818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98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0222" y="1394459"/>
                <a:ext cx="9772881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1.3203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[0.1 0.2 0.3 0.4]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𝑐𝑢𝑟𝑒𝑛𝑡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22" y="1394459"/>
                <a:ext cx="9772881" cy="639983"/>
              </a:xfrm>
              <a:prstGeom prst="rect">
                <a:avLst/>
              </a:prstGeom>
              <a:blipFill>
                <a:blip r:embed="rId4"/>
                <a:stretch>
                  <a:fillRect l="-18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we multiply that by the weights of the layer and it is important to note it is the original weights that we used not the updated.</a:t>
            </a:r>
          </a:p>
        </p:txBody>
      </p:sp>
    </p:spTree>
    <p:extLst>
      <p:ext uri="{BB962C8B-B14F-4D97-AF65-F5344CB8AC3E}">
        <p14:creationId xmlns:p14="http://schemas.microsoft.com/office/powerpoint/2010/main" val="29773882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Shape 3872"/>
          <p:cNvSpPr txBox="1">
            <a:spLocks noGrp="1"/>
          </p:cNvSpPr>
          <p:nvPr>
            <p:ph type="sldNum" idx="12"/>
          </p:nvPr>
        </p:nvSpPr>
        <p:spPr>
          <a:xfrm>
            <a:off x="122041" y="6293600"/>
            <a:ext cx="731600" cy="5248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99</a:t>
            </a:fld>
            <a:endParaRPr lang="en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5877059"/>
            <a:ext cx="10215418" cy="1012840"/>
            <a:chOff x="0" y="5845160"/>
            <a:chExt cx="12192000" cy="1012840"/>
          </a:xfrm>
        </p:grpSpPr>
        <p:pic>
          <p:nvPicPr>
            <p:cNvPr id="6" name="Picture 4" descr="https://www.findaphd.com/bespoke-pages/custom-pages/bpid1023/img20151016596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182"/>
            <a:stretch/>
          </p:blipFill>
          <p:spPr bwMode="auto">
            <a:xfrm>
              <a:off x="0" y="5845160"/>
              <a:ext cx="7605824" cy="1012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7506586" y="5845160"/>
              <a:ext cx="4685414" cy="10128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641" y="342734"/>
            <a:ext cx="9014800" cy="1143200"/>
          </a:xfrm>
        </p:spPr>
        <p:txBody>
          <a:bodyPr>
            <a:normAutofit/>
          </a:bodyPr>
          <a:lstStyle/>
          <a:p>
            <a:r>
              <a:rPr lang="en-GB" dirty="0"/>
              <a:t>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0222" y="1394459"/>
                <a:ext cx="9772881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GB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[0.13203 0.26406 0.39609 0.52812]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𝐴𝑐𝑡𝑖𝑣𝑎𝑡𝑖𝑜𝑛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𝑑𝑖𝑓𝑓𝑒𝑟𝑒𝑛𝑡𝑖𝑎𝑙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𝑐𝑢𝑟𝑒𝑛𝑡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𝑂𝑢𝑡𝑝𝑢𝑡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𝑝𝑟𝑒𝑣𝑖𝑜𝑢𝑠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𝑙𝑎𝑦𝑒𝑟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22" y="1394459"/>
                <a:ext cx="9772881" cy="639983"/>
              </a:xfrm>
              <a:prstGeom prst="rect">
                <a:avLst/>
              </a:prstGeom>
              <a:blipFill>
                <a:blip r:embed="rId4"/>
                <a:stretch>
                  <a:fillRect l="-187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2DEB001-B97C-43B9-A7F4-951CB020F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49" y="2357111"/>
            <a:ext cx="5449096" cy="291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B248D-6C63-45CB-8320-4DBFC94BEDE4}"/>
              </a:ext>
            </a:extLst>
          </p:cNvPr>
          <p:cNvSpPr txBox="1"/>
          <p:nvPr/>
        </p:nvSpPr>
        <p:spPr>
          <a:xfrm>
            <a:off x="3009530" y="2604751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10km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774C7-5AD6-42D4-BBA3-87CB266E60E6}"/>
              </a:ext>
            </a:extLst>
          </p:cNvPr>
          <p:cNvSpPr txBox="1"/>
          <p:nvPr/>
        </p:nvSpPr>
        <p:spPr>
          <a:xfrm>
            <a:off x="3012594" y="3516684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1km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E45A8-D03B-4DA1-9377-3494B28E32FE}"/>
              </a:ext>
            </a:extLst>
          </p:cNvPr>
          <p:cNvSpPr txBox="1"/>
          <p:nvPr/>
        </p:nvSpPr>
        <p:spPr>
          <a:xfrm>
            <a:off x="3109575" y="45060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D5570-9703-4E45-8B65-64C9A8EC9012}"/>
              </a:ext>
            </a:extLst>
          </p:cNvPr>
          <p:cNvSpPr txBox="1"/>
          <p:nvPr/>
        </p:nvSpPr>
        <p:spPr>
          <a:xfrm>
            <a:off x="4101483" y="251241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E125B-CA6C-49EE-A86D-6377D932881E}"/>
              </a:ext>
            </a:extLst>
          </p:cNvPr>
          <p:cNvSpPr txBox="1"/>
          <p:nvPr/>
        </p:nvSpPr>
        <p:spPr>
          <a:xfrm>
            <a:off x="3971557" y="28152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63E33-38C4-42F8-BFE7-C40C9F62F954}"/>
              </a:ext>
            </a:extLst>
          </p:cNvPr>
          <p:cNvSpPr txBox="1"/>
          <p:nvPr/>
        </p:nvSpPr>
        <p:spPr>
          <a:xfrm>
            <a:off x="3877142" y="297051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9DAA0-1248-4C7F-8736-EB715DE5BC98}"/>
              </a:ext>
            </a:extLst>
          </p:cNvPr>
          <p:cNvSpPr txBox="1"/>
          <p:nvPr/>
        </p:nvSpPr>
        <p:spPr>
          <a:xfrm>
            <a:off x="3553106" y="300076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4CABB-A390-4560-836C-98EC95B39A6E}"/>
              </a:ext>
            </a:extLst>
          </p:cNvPr>
          <p:cNvSpPr txBox="1"/>
          <p:nvPr/>
        </p:nvSpPr>
        <p:spPr>
          <a:xfrm>
            <a:off x="3552080" y="323611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167AC-3E3B-40BB-8A2D-64C8A29F9BCD}"/>
              </a:ext>
            </a:extLst>
          </p:cNvPr>
          <p:cNvSpPr txBox="1"/>
          <p:nvPr/>
        </p:nvSpPr>
        <p:spPr>
          <a:xfrm>
            <a:off x="3683032" y="34198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7162E9-C533-4042-A354-7DE8F127A2D5}"/>
              </a:ext>
            </a:extLst>
          </p:cNvPr>
          <p:cNvSpPr txBox="1"/>
          <p:nvPr/>
        </p:nvSpPr>
        <p:spPr>
          <a:xfrm>
            <a:off x="3683032" y="357608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7E78B-50A2-48CC-834D-2B11F28E8C5C}"/>
              </a:ext>
            </a:extLst>
          </p:cNvPr>
          <p:cNvSpPr txBox="1"/>
          <p:nvPr/>
        </p:nvSpPr>
        <p:spPr>
          <a:xfrm>
            <a:off x="3683032" y="37754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1116D7-D5B0-420B-9A4B-F2D364891431}"/>
              </a:ext>
            </a:extLst>
          </p:cNvPr>
          <p:cNvSpPr txBox="1"/>
          <p:nvPr/>
        </p:nvSpPr>
        <p:spPr>
          <a:xfrm>
            <a:off x="3587591" y="407028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DC287-6F87-403D-977B-8535DC777A85}"/>
              </a:ext>
            </a:extLst>
          </p:cNvPr>
          <p:cNvSpPr txBox="1"/>
          <p:nvPr/>
        </p:nvSpPr>
        <p:spPr>
          <a:xfrm>
            <a:off x="3857334" y="4176686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2B43C9-C78F-4193-8AEE-59C422549648}"/>
              </a:ext>
            </a:extLst>
          </p:cNvPr>
          <p:cNvSpPr txBox="1"/>
          <p:nvPr/>
        </p:nvSpPr>
        <p:spPr>
          <a:xfrm>
            <a:off x="4127077" y="429090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A3E1F-D744-4C56-95B3-E98FA9771343}"/>
              </a:ext>
            </a:extLst>
          </p:cNvPr>
          <p:cNvSpPr txBox="1"/>
          <p:nvPr/>
        </p:nvSpPr>
        <p:spPr>
          <a:xfrm>
            <a:off x="4101482" y="4626954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C5C30-9C9B-40E0-8FED-5D0D645F5AB4}"/>
              </a:ext>
            </a:extLst>
          </p:cNvPr>
          <p:cNvSpPr txBox="1"/>
          <p:nvPr/>
        </p:nvSpPr>
        <p:spPr>
          <a:xfrm>
            <a:off x="5357160" y="2567538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7DD0-E869-4B06-A469-D8D73A6DA9D1}"/>
              </a:ext>
            </a:extLst>
          </p:cNvPr>
          <p:cNvSpPr txBox="1"/>
          <p:nvPr/>
        </p:nvSpPr>
        <p:spPr>
          <a:xfrm>
            <a:off x="4751719" y="2628647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133771-8BEC-4354-A1FD-F950484CF223}"/>
              </a:ext>
            </a:extLst>
          </p:cNvPr>
          <p:cNvSpPr txBox="1"/>
          <p:nvPr/>
        </p:nvSpPr>
        <p:spPr>
          <a:xfrm>
            <a:off x="4758270" y="3260845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93CC0-E034-44B1-92BC-31CE434C47A4}"/>
              </a:ext>
            </a:extLst>
          </p:cNvPr>
          <p:cNvSpPr txBox="1"/>
          <p:nvPr/>
        </p:nvSpPr>
        <p:spPr>
          <a:xfrm>
            <a:off x="4807354" y="3945448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AFCD1E-75CD-41F2-A2D3-A4C5D6F98103}"/>
              </a:ext>
            </a:extLst>
          </p:cNvPr>
          <p:cNvSpPr txBox="1"/>
          <p:nvPr/>
        </p:nvSpPr>
        <p:spPr>
          <a:xfrm>
            <a:off x="4855770" y="4580382"/>
            <a:ext cx="5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3D175-7F83-4F75-9D36-EC82472D008A}"/>
              </a:ext>
            </a:extLst>
          </p:cNvPr>
          <p:cNvSpPr txBox="1"/>
          <p:nvPr/>
        </p:nvSpPr>
        <p:spPr>
          <a:xfrm>
            <a:off x="5341972" y="3260845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C99E47-F43D-4606-8B4C-7D7A4224F77F}"/>
              </a:ext>
            </a:extLst>
          </p:cNvPr>
          <p:cNvSpPr txBox="1"/>
          <p:nvPr/>
        </p:nvSpPr>
        <p:spPr>
          <a:xfrm>
            <a:off x="5358782" y="4014682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082608-E3F6-46A0-A3E9-CD73BDC11539}"/>
              </a:ext>
            </a:extLst>
          </p:cNvPr>
          <p:cNvSpPr txBox="1"/>
          <p:nvPr/>
        </p:nvSpPr>
        <p:spPr>
          <a:xfrm>
            <a:off x="5349441" y="4693677"/>
            <a:ext cx="655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0.9354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/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1692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1F32B-DB85-4668-BA2F-786AD414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27" y="4439617"/>
                <a:ext cx="22904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B11AD9-A1A0-488F-AA61-F35191BE7B5B}"/>
              </a:ext>
            </a:extLst>
          </p:cNvPr>
          <p:cNvSpPr txBox="1"/>
          <p:nvPr/>
        </p:nvSpPr>
        <p:spPr>
          <a:xfrm>
            <a:off x="7269683" y="3461213"/>
            <a:ext cx="101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0.6772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1C8EB1-4A26-411F-9332-0F64A108DA66}"/>
              </a:ext>
            </a:extLst>
          </p:cNvPr>
          <p:cNvSpPr txBox="1"/>
          <p:nvPr/>
        </p:nvSpPr>
        <p:spPr>
          <a:xfrm>
            <a:off x="6144665" y="3269078"/>
            <a:ext cx="8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1.435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A9E9BA-9097-4EF4-87A6-0BB4E7D28745}"/>
              </a:ext>
            </a:extLst>
          </p:cNvPr>
          <p:cNvSpPr txBox="1"/>
          <p:nvPr/>
        </p:nvSpPr>
        <p:spPr>
          <a:xfrm>
            <a:off x="6004501" y="2729105"/>
            <a:ext cx="79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1.335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E141E1-92BE-4578-9077-F684DEF81698}"/>
              </a:ext>
            </a:extLst>
          </p:cNvPr>
          <p:cNvSpPr txBox="1"/>
          <p:nvPr/>
        </p:nvSpPr>
        <p:spPr>
          <a:xfrm>
            <a:off x="5997032" y="3712206"/>
            <a:ext cx="79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1.535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35D66-7B51-4C75-81E3-9256B0C5D809}"/>
              </a:ext>
            </a:extLst>
          </p:cNvPr>
          <p:cNvSpPr txBox="1"/>
          <p:nvPr/>
        </p:nvSpPr>
        <p:spPr>
          <a:xfrm>
            <a:off x="6201614" y="4395716"/>
            <a:ext cx="82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1.635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ED9DC9-6F49-414A-BBBC-238D2A2650FE}"/>
              </a:ext>
            </a:extLst>
          </p:cNvPr>
          <p:cNvSpPr txBox="1"/>
          <p:nvPr/>
        </p:nvSpPr>
        <p:spPr>
          <a:xfrm>
            <a:off x="6499077" y="3500619"/>
            <a:ext cx="82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4.840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09331-5D24-45B0-9600-467F748043BF}"/>
              </a:ext>
            </a:extLst>
          </p:cNvPr>
          <p:cNvSpPr txBox="1"/>
          <p:nvPr/>
        </p:nvSpPr>
        <p:spPr>
          <a:xfrm>
            <a:off x="8252513" y="2498606"/>
            <a:ext cx="2807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 we multiply that by the weights of the layer and it is important to note it is the original weights that we used not the updated.</a:t>
            </a:r>
          </a:p>
        </p:txBody>
      </p:sp>
    </p:spTree>
    <p:extLst>
      <p:ext uri="{BB962C8B-B14F-4D97-AF65-F5344CB8AC3E}">
        <p14:creationId xmlns:p14="http://schemas.microsoft.com/office/powerpoint/2010/main" val="420696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8669</TotalTime>
  <Words>5693</Words>
  <Application>Microsoft Office PowerPoint</Application>
  <PresentationFormat>Widescreen</PresentationFormat>
  <Paragraphs>3114</Paragraphs>
  <Slides>118</Slides>
  <Notes>118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3" baseType="lpstr">
      <vt:lpstr>Arial</vt:lpstr>
      <vt:lpstr>Calibri</vt:lpstr>
      <vt:lpstr>Calibri Light</vt:lpstr>
      <vt:lpstr>Cambria Math</vt:lpstr>
      <vt:lpstr>Office Theme</vt:lpstr>
      <vt:lpstr>AI and the Environment 5: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  <vt:lpstr>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the Environment 5:</dc:title>
  <dc:creator>James Foley</dc:creator>
  <cp:lastModifiedBy>James Foley</cp:lastModifiedBy>
  <cp:revision>107</cp:revision>
  <dcterms:created xsi:type="dcterms:W3CDTF">2019-03-27T16:34:40Z</dcterms:created>
  <dcterms:modified xsi:type="dcterms:W3CDTF">2019-04-02T17:04:03Z</dcterms:modified>
</cp:coreProperties>
</file>