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1"/>
  </p:notesMasterIdLst>
  <p:sldIdLst>
    <p:sldId id="257" r:id="rId2"/>
    <p:sldId id="261" r:id="rId3"/>
    <p:sldId id="259" r:id="rId4"/>
    <p:sldId id="260" r:id="rId5"/>
    <p:sldId id="262" r:id="rId6"/>
    <p:sldId id="263" r:id="rId7"/>
    <p:sldId id="264" r:id="rId8"/>
    <p:sldId id="28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307" r:id="rId36"/>
    <p:sldId id="308" r:id="rId37"/>
    <p:sldId id="309" r:id="rId38"/>
    <p:sldId id="425" r:id="rId39"/>
    <p:sldId id="426" r:id="rId40"/>
    <p:sldId id="284" r:id="rId41"/>
    <p:sldId id="294" r:id="rId42"/>
    <p:sldId id="295" r:id="rId43"/>
    <p:sldId id="296" r:id="rId44"/>
    <p:sldId id="298" r:id="rId45"/>
    <p:sldId id="297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6" r:id="rId65"/>
    <p:sldId id="333" r:id="rId66"/>
    <p:sldId id="343" r:id="rId67"/>
    <p:sldId id="344" r:id="rId68"/>
    <p:sldId id="345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27" r:id="rId79"/>
    <p:sldId id="328" r:id="rId80"/>
    <p:sldId id="329" r:id="rId81"/>
    <p:sldId id="330" r:id="rId82"/>
    <p:sldId id="331" r:id="rId83"/>
    <p:sldId id="332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6" r:id="rId92"/>
    <p:sldId id="357" r:id="rId93"/>
    <p:sldId id="355" r:id="rId94"/>
    <p:sldId id="358" r:id="rId95"/>
    <p:sldId id="353" r:id="rId96"/>
    <p:sldId id="354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75" r:id="rId114"/>
    <p:sldId id="376" r:id="rId115"/>
    <p:sldId id="377" r:id="rId116"/>
    <p:sldId id="378" r:id="rId117"/>
    <p:sldId id="379" r:id="rId118"/>
    <p:sldId id="380" r:id="rId119"/>
    <p:sldId id="381" r:id="rId120"/>
    <p:sldId id="382" r:id="rId121"/>
    <p:sldId id="383" r:id="rId122"/>
    <p:sldId id="384" r:id="rId123"/>
    <p:sldId id="385" r:id="rId124"/>
    <p:sldId id="386" r:id="rId125"/>
    <p:sldId id="387" r:id="rId126"/>
    <p:sldId id="388" r:id="rId127"/>
    <p:sldId id="389" r:id="rId128"/>
    <p:sldId id="390" r:id="rId129"/>
    <p:sldId id="391" r:id="rId130"/>
    <p:sldId id="392" r:id="rId131"/>
    <p:sldId id="393" r:id="rId132"/>
    <p:sldId id="400" r:id="rId133"/>
    <p:sldId id="401" r:id="rId134"/>
    <p:sldId id="402" r:id="rId135"/>
    <p:sldId id="403" r:id="rId136"/>
    <p:sldId id="404" r:id="rId137"/>
    <p:sldId id="405" r:id="rId138"/>
    <p:sldId id="406" r:id="rId139"/>
    <p:sldId id="407" r:id="rId140"/>
    <p:sldId id="408" r:id="rId141"/>
    <p:sldId id="409" r:id="rId142"/>
    <p:sldId id="410" r:id="rId143"/>
    <p:sldId id="411" r:id="rId144"/>
    <p:sldId id="412" r:id="rId145"/>
    <p:sldId id="413" r:id="rId146"/>
    <p:sldId id="414" r:id="rId147"/>
    <p:sldId id="415" r:id="rId148"/>
    <p:sldId id="416" r:id="rId149"/>
    <p:sldId id="417" r:id="rId150"/>
    <p:sldId id="418" r:id="rId151"/>
    <p:sldId id="419" r:id="rId152"/>
    <p:sldId id="420" r:id="rId153"/>
    <p:sldId id="394" r:id="rId154"/>
    <p:sldId id="395" r:id="rId155"/>
    <p:sldId id="396" r:id="rId156"/>
    <p:sldId id="397" r:id="rId157"/>
    <p:sldId id="398" r:id="rId158"/>
    <p:sldId id="399" r:id="rId159"/>
    <p:sldId id="421" r:id="rId160"/>
    <p:sldId id="422" r:id="rId161"/>
    <p:sldId id="423" r:id="rId162"/>
    <p:sldId id="424" r:id="rId163"/>
    <p:sldId id="427" r:id="rId164"/>
    <p:sldId id="428" r:id="rId165"/>
    <p:sldId id="430" r:id="rId166"/>
    <p:sldId id="429" r:id="rId167"/>
    <p:sldId id="431" r:id="rId168"/>
    <p:sldId id="432" r:id="rId169"/>
    <p:sldId id="433" r:id="rId1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sie, Leanne" initials="ML" lastIdx="1" clrIdx="0">
    <p:extLst/>
  </p:cmAuthor>
  <p:cmAuthor id="2" name="Massie, Leanne" initials="ML [2]" lastIdx="1" clrIdx="1">
    <p:extLst/>
  </p:cmAuthor>
  <p:cmAuthor id="3" name="Massie, Leanne" initials="ML [3]" lastIdx="1" clrIdx="2">
    <p:extLst/>
  </p:cmAuthor>
  <p:cmAuthor id="4" name="Massie, Leanne" initials="ML [4]" lastIdx="1" clrIdx="3">
    <p:extLst/>
  </p:cmAuthor>
  <p:cmAuthor id="5" name="Massie, Leanne" initials="ML [5]" lastIdx="1" clrIdx="4">
    <p:extLst/>
  </p:cmAuthor>
  <p:cmAuthor id="6" name="Massie, Leanne" initials="ML [6]" lastIdx="1" clrIdx="5">
    <p:extLst/>
  </p:cmAuthor>
  <p:cmAuthor id="7" name="Massie, Leanne" initials="ML [7]" lastIdx="1" clrIdx="6">
    <p:extLst/>
  </p:cmAuthor>
  <p:cmAuthor id="8" name="Massie, Leanne" initials="ML [8]" lastIdx="1" clrIdx="7">
    <p:extLst/>
  </p:cmAuthor>
  <p:cmAuthor id="9" name="Massie, Leanne" initials="ML [9]" lastIdx="1" clrIdx="8">
    <p:extLst/>
  </p:cmAuthor>
  <p:cmAuthor id="10" name="Massie, Leanne" initials="ML [10]" lastIdx="1" clrIdx="9">
    <p:extLst/>
  </p:cmAuthor>
  <p:cmAuthor id="11" name="Massie, Leanne" initials="ML [11]" lastIdx="1" clrIdx="10">
    <p:extLst/>
  </p:cmAuthor>
  <p:cmAuthor id="12" name="Massie, Leanne" initials="ML [12]" lastIdx="1" clrIdx="11">
    <p:extLst/>
  </p:cmAuthor>
  <p:cmAuthor id="13" name="Massie, Leanne" initials="ML [13]" lastIdx="1" clrIdx="1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theme" Target="theme/theme1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notesMaster" Target="notesMasters/notesMaster1.xml"/><Relationship Id="rId176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commentAuthors" Target="comment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F9D2D-885D-47F1-9689-8A185495D859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9687A-16A6-43B7-A1CD-F26878FA66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31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361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447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690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307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0715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022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9426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299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1633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5620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134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8625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5371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048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8725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19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949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77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540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15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237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437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80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0329-C60F-405C-ADD9-DDF41566D72F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D7A-B08C-4427-9DC3-67477A0947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12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0329-C60F-405C-ADD9-DDF41566D72F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D7A-B08C-4427-9DC3-67477A0947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23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0329-C60F-405C-ADD9-DDF41566D72F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D7A-B08C-4427-9DC3-67477A0947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941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5474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957733" y="2350200"/>
            <a:ext cx="4323200" cy="4116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5541428" y="2350200"/>
            <a:ext cx="4323200" cy="4116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2985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355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0329-C60F-405C-ADD9-DDF41566D72F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D7A-B08C-4427-9DC3-67477A0947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8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0329-C60F-405C-ADD9-DDF41566D72F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D7A-B08C-4427-9DC3-67477A0947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7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0329-C60F-405C-ADD9-DDF41566D72F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D7A-B08C-4427-9DC3-67477A0947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62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0329-C60F-405C-ADD9-DDF41566D72F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D7A-B08C-4427-9DC3-67477A0947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34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0329-C60F-405C-ADD9-DDF41566D72F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D7A-B08C-4427-9DC3-67477A0947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13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0329-C60F-405C-ADD9-DDF41566D72F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D7A-B08C-4427-9DC3-67477A0947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58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0329-C60F-405C-ADD9-DDF41566D72F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D7A-B08C-4427-9DC3-67477A0947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77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0329-C60F-405C-ADD9-DDF41566D72F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D7A-B08C-4427-9DC3-67477A0947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9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0329-C60F-405C-ADD9-DDF41566D72F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18D7A-B08C-4427-9DC3-67477A0947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40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1005368" y="1258177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/>
            <a:r>
              <a:rPr lang="en-GB" sz="5867" dirty="0"/>
              <a:t>Welcome to the DTP Core Skills – Maths, Programming and Scientific Computing</a:t>
            </a:r>
            <a:endParaRPr lang="en" sz="5867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413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Testing what you know</a:t>
            </a:r>
            <a:endParaRPr lang="en" sz="540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3640" y="2835563"/>
            <a:ext cx="9361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4</a:t>
            </a:r>
            <a:r>
              <a:rPr lang="en-GB" sz="5400" baseline="30000" dirty="0" smtClean="0"/>
              <a:t>2</a:t>
            </a:r>
            <a:r>
              <a:rPr lang="en-GB" sz="5400" dirty="0"/>
              <a:t> </a:t>
            </a:r>
            <a:r>
              <a:rPr lang="en-GB" sz="5400" dirty="0" smtClean="0"/>
              <a:t> +  (21 – 3) x 13 – 144/12 = ??</a:t>
            </a:r>
            <a:endParaRPr lang="en-GB" sz="54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00273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is a fancy way of saying factorising an expression into two brackets. The reverse of our starting FOIL but not just squares.</a:t>
            </a:r>
          </a:p>
          <a:p>
            <a:endParaRPr lang="en-GB" dirty="0"/>
          </a:p>
          <a:p>
            <a:r>
              <a:rPr lang="en-GB" dirty="0" smtClean="0"/>
              <a:t>When the expressions come out of brackets they have the form:</a:t>
            </a:r>
          </a:p>
          <a:p>
            <a:pPr marL="3657600" lvl="8" indent="0">
              <a:buNone/>
            </a:pPr>
            <a:r>
              <a:rPr lang="en-GB" sz="2800" dirty="0"/>
              <a:t>a</a:t>
            </a:r>
            <a:r>
              <a:rPr lang="en-GB" sz="2800" dirty="0" smtClean="0"/>
              <a:t>x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 + bx + c</a:t>
            </a:r>
          </a:p>
          <a:p>
            <a:pPr marL="3657600" lvl="8" indent="0">
              <a:buNone/>
            </a:pPr>
            <a:endParaRPr lang="en-GB" sz="2800" dirty="0" smtClean="0"/>
          </a:p>
          <a:p>
            <a:pPr marL="0" indent="0" algn="ctr">
              <a:buNone/>
            </a:pPr>
            <a:r>
              <a:rPr lang="en-GB" dirty="0" smtClean="0"/>
              <a:t>Remember (2x + 3)(x – 1) = 2x</a:t>
            </a:r>
            <a:r>
              <a:rPr lang="en-GB" baseline="30000" dirty="0" smtClean="0"/>
              <a:t>2</a:t>
            </a:r>
            <a:r>
              <a:rPr lang="en-GB" dirty="0" smtClean="0"/>
              <a:t> + x -  3</a:t>
            </a:r>
            <a:endParaRPr lang="en-GB" dirty="0" smtClean="0">
              <a:solidFill>
                <a:srgbClr val="FF0000"/>
              </a:solidFill>
            </a:endParaRPr>
          </a:p>
          <a:p>
            <a:pPr marL="3657600" lvl="8" indent="0">
              <a:buNone/>
            </a:pPr>
            <a:endParaRPr lang="en-GB" sz="2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121458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take a look at this equation</a:t>
            </a:r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+ 7x + 12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1679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take a look at this equation</a:t>
            </a:r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+ 7x + </a:t>
            </a:r>
            <a:r>
              <a:rPr lang="en-GB" dirty="0" smtClean="0">
                <a:solidFill>
                  <a:srgbClr val="FF0000"/>
                </a:solidFill>
              </a:rPr>
              <a:t>12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First look for the numbers that multiply together to make 12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3825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take a look at this equation</a:t>
            </a:r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+ 7x + </a:t>
            </a:r>
            <a:r>
              <a:rPr lang="en-GB" dirty="0" smtClean="0">
                <a:solidFill>
                  <a:srgbClr val="FF0000"/>
                </a:solidFill>
              </a:rPr>
              <a:t>12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First look for the numbers that multiply together to make 12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2699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take a look at this equation</a:t>
            </a:r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+ 7x + </a:t>
            </a:r>
            <a:r>
              <a:rPr lang="en-GB" dirty="0" smtClean="0">
                <a:solidFill>
                  <a:srgbClr val="FF0000"/>
                </a:solidFill>
              </a:rPr>
              <a:t>12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First look for the numbers that multiply together to make 12</a:t>
            </a:r>
          </a:p>
          <a:p>
            <a:pPr marL="0" indent="0" algn="ctr">
              <a:buNone/>
            </a:pPr>
            <a:r>
              <a:rPr lang="en-GB" dirty="0" smtClean="0"/>
              <a:t>1 x 12</a:t>
            </a:r>
          </a:p>
          <a:p>
            <a:pPr marL="0" indent="0" algn="ctr">
              <a:buNone/>
            </a:pPr>
            <a:r>
              <a:rPr lang="en-GB" dirty="0" smtClean="0"/>
              <a:t>3 x 4</a:t>
            </a:r>
          </a:p>
          <a:p>
            <a:pPr marL="0" indent="0" algn="ctr">
              <a:buNone/>
            </a:pPr>
            <a:r>
              <a:rPr lang="en-GB" dirty="0" smtClean="0"/>
              <a:t>2 x 6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6333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take a look at this equation</a:t>
            </a:r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+ </a:t>
            </a:r>
            <a:r>
              <a:rPr lang="en-GB" dirty="0" smtClean="0">
                <a:solidFill>
                  <a:srgbClr val="FF0000"/>
                </a:solidFill>
              </a:rPr>
              <a:t>7</a:t>
            </a:r>
            <a:r>
              <a:rPr lang="en-GB" dirty="0" smtClean="0"/>
              <a:t>x + 12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Which of these factors added together equals 7?</a:t>
            </a:r>
          </a:p>
          <a:p>
            <a:pPr marL="0" indent="0" algn="ctr">
              <a:buNone/>
            </a:pPr>
            <a:r>
              <a:rPr lang="en-GB" dirty="0" smtClean="0"/>
              <a:t>1 x 12</a:t>
            </a:r>
          </a:p>
          <a:p>
            <a:pPr marL="0" indent="0" algn="ctr">
              <a:buNone/>
            </a:pPr>
            <a:r>
              <a:rPr lang="en-GB" dirty="0" smtClean="0"/>
              <a:t>3 x 4</a:t>
            </a:r>
          </a:p>
          <a:p>
            <a:pPr marL="0" indent="0" algn="ctr">
              <a:buNone/>
            </a:pPr>
            <a:r>
              <a:rPr lang="en-GB" dirty="0" smtClean="0"/>
              <a:t>2 x 6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57882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take a look at this equation</a:t>
            </a:r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+ </a:t>
            </a:r>
            <a:r>
              <a:rPr lang="en-GB" dirty="0" smtClean="0">
                <a:solidFill>
                  <a:srgbClr val="FF0000"/>
                </a:solidFill>
              </a:rPr>
              <a:t>7</a:t>
            </a:r>
            <a:r>
              <a:rPr lang="en-GB" dirty="0" smtClean="0"/>
              <a:t>x + 12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Which of these factors added together equals 7?</a:t>
            </a:r>
          </a:p>
          <a:p>
            <a:pPr marL="0" indent="0" algn="ctr">
              <a:buNone/>
            </a:pPr>
            <a:r>
              <a:rPr lang="en-GB" dirty="0" smtClean="0"/>
              <a:t>1 x 12</a:t>
            </a:r>
          </a:p>
          <a:p>
            <a:pPr marL="0" indent="0" algn="ctr">
              <a:buNone/>
            </a:pPr>
            <a:r>
              <a:rPr lang="en-GB" dirty="0" smtClean="0">
                <a:solidFill>
                  <a:srgbClr val="FF0000"/>
                </a:solidFill>
              </a:rPr>
              <a:t>3 x 4</a:t>
            </a:r>
          </a:p>
          <a:p>
            <a:pPr marL="0" indent="0" algn="ctr">
              <a:buNone/>
            </a:pPr>
            <a:r>
              <a:rPr lang="en-GB" dirty="0" smtClean="0"/>
              <a:t>2 x 6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2595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take a look at this equation</a:t>
            </a:r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+ 7x + 12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So the answer to this equation is:</a:t>
            </a:r>
          </a:p>
          <a:p>
            <a:pPr marL="0" indent="0" algn="ctr">
              <a:buNone/>
            </a:pPr>
            <a:r>
              <a:rPr lang="en-GB" dirty="0" smtClean="0"/>
              <a:t>(x + 3)(x + 4)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32655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Now do this one</a:t>
            </a:r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+ x - 30</a:t>
            </a:r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28549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Now do this one</a:t>
            </a:r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+ x – 30</a:t>
            </a:r>
          </a:p>
          <a:p>
            <a:pPr marL="0" indent="0" algn="ctr">
              <a:buNone/>
            </a:pPr>
            <a:r>
              <a:rPr lang="en-GB" dirty="0" smtClean="0"/>
              <a:t>Factors: 5 x 6</a:t>
            </a:r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49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Testing what you know</a:t>
            </a:r>
            <a:endParaRPr lang="en" sz="540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3640" y="2835563"/>
            <a:ext cx="9361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4</a:t>
            </a:r>
            <a:r>
              <a:rPr lang="en-GB" sz="5400" baseline="30000" dirty="0" smtClean="0"/>
              <a:t>2</a:t>
            </a:r>
            <a:r>
              <a:rPr lang="en-GB" sz="5400" dirty="0"/>
              <a:t> </a:t>
            </a:r>
            <a:r>
              <a:rPr lang="en-GB" sz="5400" dirty="0" smtClean="0"/>
              <a:t> +  (21 – 3) x 13 – 144/12 = ??</a:t>
            </a:r>
            <a:endParaRPr lang="en-GB" sz="5400" baseline="30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163953" y="4245671"/>
            <a:ext cx="2829621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BODMAS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75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Now do this one</a:t>
            </a:r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+ x – 30</a:t>
            </a:r>
          </a:p>
          <a:p>
            <a:pPr marL="0" indent="0" algn="ctr">
              <a:buNone/>
            </a:pPr>
            <a:r>
              <a:rPr lang="en-GB" dirty="0" smtClean="0"/>
              <a:t>Factors: 5 x 6</a:t>
            </a:r>
          </a:p>
          <a:p>
            <a:pPr marL="0" indent="0" algn="ctr">
              <a:buNone/>
            </a:pPr>
            <a:r>
              <a:rPr lang="en-GB" dirty="0" smtClean="0"/>
              <a:t>(x – 5)(x + 6)</a:t>
            </a:r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7841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the cases when the first term coefficient is larger than 1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3x</a:t>
            </a:r>
            <a:r>
              <a:rPr lang="en-GB" baseline="30000" dirty="0" smtClean="0"/>
              <a:t>2</a:t>
            </a:r>
            <a:r>
              <a:rPr lang="en-GB" dirty="0" smtClean="0"/>
              <a:t> – 7x – 6</a:t>
            </a:r>
          </a:p>
          <a:p>
            <a:pPr marL="0" indent="0">
              <a:buNone/>
            </a:pPr>
            <a:r>
              <a:rPr lang="en-GB" dirty="0" smtClean="0"/>
              <a:t>In this case we look for the factors of 3 x -6 that add up to give -7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1877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the cases when the first term coefficient is larger than 1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3x</a:t>
            </a:r>
            <a:r>
              <a:rPr lang="en-GB" baseline="30000" dirty="0" smtClean="0"/>
              <a:t>2</a:t>
            </a:r>
            <a:r>
              <a:rPr lang="en-GB" dirty="0" smtClean="0"/>
              <a:t> – 7x – 6</a:t>
            </a:r>
          </a:p>
          <a:p>
            <a:pPr marL="0" indent="0" algn="ctr">
              <a:buNone/>
            </a:pPr>
            <a:r>
              <a:rPr lang="en-GB" dirty="0" smtClean="0"/>
              <a:t>3 x -6 = -18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Looking for factors of -18 that add up to - 7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76210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the cases when the first term coefficient is larger than 1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3x</a:t>
            </a:r>
            <a:r>
              <a:rPr lang="en-GB" baseline="30000" dirty="0" smtClean="0"/>
              <a:t>2</a:t>
            </a:r>
            <a:r>
              <a:rPr lang="en-GB" dirty="0" smtClean="0"/>
              <a:t> – 7x – 6</a:t>
            </a:r>
          </a:p>
          <a:p>
            <a:pPr marL="0" indent="0" algn="ctr">
              <a:buNone/>
            </a:pPr>
            <a:r>
              <a:rPr lang="en-GB" dirty="0" smtClean="0"/>
              <a:t>3 x -6 = -18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Looking for factors of -18 that add up to – 7</a:t>
            </a:r>
          </a:p>
          <a:p>
            <a:pPr marL="0" indent="0" algn="ctr">
              <a:buNone/>
            </a:pPr>
            <a:r>
              <a:rPr lang="en-GB" dirty="0" smtClean="0"/>
              <a:t>Looks like the factors are 2 and -9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34937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the cases when the first term coefficient is larger than 1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3x</a:t>
            </a:r>
            <a:r>
              <a:rPr lang="en-GB" baseline="30000" dirty="0" smtClean="0"/>
              <a:t>2</a:t>
            </a:r>
            <a:r>
              <a:rPr lang="en-GB" dirty="0" smtClean="0"/>
              <a:t> – 7x – 6</a:t>
            </a:r>
          </a:p>
          <a:p>
            <a:pPr marL="0" indent="0" algn="ctr">
              <a:buNone/>
            </a:pPr>
            <a:r>
              <a:rPr lang="en-GB" dirty="0" smtClean="0"/>
              <a:t>3 x -6 = -18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Looking for factors of -18 that add up to – 7</a:t>
            </a:r>
          </a:p>
          <a:p>
            <a:pPr marL="0" indent="0" algn="ctr">
              <a:buNone/>
            </a:pPr>
            <a:r>
              <a:rPr lang="en-GB" dirty="0" smtClean="0"/>
              <a:t>Looks like the factors are 2 and -9</a:t>
            </a:r>
          </a:p>
          <a:p>
            <a:pPr marL="0" indent="0" algn="ctr">
              <a:buNone/>
            </a:pPr>
            <a:r>
              <a:rPr lang="en-GB" dirty="0" smtClean="0"/>
              <a:t>3x</a:t>
            </a:r>
            <a:r>
              <a:rPr lang="en-GB" baseline="30000" dirty="0" smtClean="0"/>
              <a:t>2</a:t>
            </a:r>
            <a:r>
              <a:rPr lang="en-GB" dirty="0" smtClean="0"/>
              <a:t> – 9x + 2x – 6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5872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the cases when the first term coefficient is larger than 1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3x</a:t>
            </a:r>
            <a:r>
              <a:rPr lang="en-GB" baseline="30000" dirty="0" smtClean="0"/>
              <a:t>2</a:t>
            </a:r>
            <a:r>
              <a:rPr lang="en-GB" dirty="0" smtClean="0"/>
              <a:t> – 7x – 6</a:t>
            </a:r>
          </a:p>
          <a:p>
            <a:pPr marL="0" indent="0" algn="ctr">
              <a:buNone/>
            </a:pPr>
            <a:r>
              <a:rPr lang="en-GB" dirty="0" smtClean="0"/>
              <a:t>3x</a:t>
            </a:r>
            <a:r>
              <a:rPr lang="en-GB" baseline="30000" dirty="0" smtClean="0"/>
              <a:t>2</a:t>
            </a:r>
            <a:r>
              <a:rPr lang="en-GB" dirty="0" smtClean="0"/>
              <a:t> – 9x + 2x – 6</a:t>
            </a:r>
          </a:p>
          <a:p>
            <a:pPr marL="0" indent="0" algn="ctr">
              <a:buNone/>
            </a:pPr>
            <a:r>
              <a:rPr lang="en-GB" dirty="0" smtClean="0"/>
              <a:t>Looks like there are some common factors here – take them out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05471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the cases when the first term coefficient is larger than 1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3x</a:t>
            </a:r>
            <a:r>
              <a:rPr lang="en-GB" baseline="30000" dirty="0" smtClean="0"/>
              <a:t>2</a:t>
            </a:r>
            <a:r>
              <a:rPr lang="en-GB" dirty="0" smtClean="0"/>
              <a:t> – 7x – 6</a:t>
            </a:r>
          </a:p>
          <a:p>
            <a:pPr marL="0" indent="0" algn="ctr">
              <a:buNone/>
            </a:pPr>
            <a:r>
              <a:rPr lang="en-GB" dirty="0" smtClean="0"/>
              <a:t>3x</a:t>
            </a:r>
            <a:r>
              <a:rPr lang="en-GB" baseline="30000" dirty="0" smtClean="0"/>
              <a:t>2</a:t>
            </a:r>
            <a:r>
              <a:rPr lang="en-GB" dirty="0" smtClean="0"/>
              <a:t> – 9x + 2x – 6</a:t>
            </a:r>
          </a:p>
          <a:p>
            <a:pPr marL="0" indent="0" algn="ctr">
              <a:buNone/>
            </a:pPr>
            <a:r>
              <a:rPr lang="en-GB" dirty="0" smtClean="0"/>
              <a:t>Looks like there are some common factors here – take them out</a:t>
            </a:r>
          </a:p>
          <a:p>
            <a:pPr marL="0" indent="0" algn="ctr">
              <a:buNone/>
            </a:pPr>
            <a:r>
              <a:rPr lang="en-GB" dirty="0" smtClean="0"/>
              <a:t>3x(x – 3) + 2(x – 3)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9887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the cases when the first term coefficient is larger than 1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3x</a:t>
            </a:r>
            <a:r>
              <a:rPr lang="en-GB" baseline="30000" dirty="0" smtClean="0"/>
              <a:t>2</a:t>
            </a:r>
            <a:r>
              <a:rPr lang="en-GB" dirty="0" smtClean="0"/>
              <a:t> – 7x – 6</a:t>
            </a:r>
          </a:p>
          <a:p>
            <a:pPr marL="0" indent="0" algn="ctr">
              <a:buNone/>
            </a:pPr>
            <a:r>
              <a:rPr lang="en-GB" dirty="0" smtClean="0"/>
              <a:t>3x</a:t>
            </a:r>
            <a:r>
              <a:rPr lang="en-GB" baseline="30000" dirty="0" smtClean="0"/>
              <a:t>2</a:t>
            </a:r>
            <a:r>
              <a:rPr lang="en-GB" dirty="0" smtClean="0"/>
              <a:t> – 9x + 2x – 6</a:t>
            </a:r>
          </a:p>
          <a:p>
            <a:pPr marL="0" indent="0" algn="ctr">
              <a:buNone/>
            </a:pPr>
            <a:r>
              <a:rPr lang="en-GB" dirty="0" smtClean="0"/>
              <a:t>3x(x – 3) + 2(x – 3)</a:t>
            </a:r>
          </a:p>
          <a:p>
            <a:pPr marL="0" indent="0" algn="ctr">
              <a:buNone/>
            </a:pPr>
            <a:r>
              <a:rPr lang="en-GB" dirty="0" smtClean="0"/>
              <a:t>We now have 2 brackets the same. So what this becomes is:</a:t>
            </a:r>
          </a:p>
          <a:p>
            <a:pPr marL="0" indent="0" algn="ctr">
              <a:buNone/>
            </a:pPr>
            <a:r>
              <a:rPr lang="en-GB" dirty="0" smtClean="0"/>
              <a:t>(x – 3)(3x + 2)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Factorising trinomials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338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Completing the square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Sometimes we want to convert a quadratic equation  like we just saw of the form: </a:t>
            </a:r>
          </a:p>
          <a:p>
            <a:pPr marL="0" indent="0" algn="ctr">
              <a:buNone/>
            </a:pPr>
            <a:r>
              <a:rPr lang="en-GB" dirty="0" smtClean="0"/>
              <a:t>ax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r>
              <a:rPr lang="en-GB" dirty="0"/>
              <a:t>+ bx + </a:t>
            </a:r>
            <a:r>
              <a:rPr lang="en-GB" dirty="0" smtClean="0"/>
              <a:t>c</a:t>
            </a:r>
          </a:p>
          <a:p>
            <a:pPr marL="0" indent="0" algn="ctr">
              <a:buNone/>
            </a:pPr>
            <a:r>
              <a:rPr lang="en-GB" dirty="0" smtClean="0"/>
              <a:t>Into</a:t>
            </a:r>
          </a:p>
          <a:p>
            <a:pPr marL="0" indent="0" algn="ctr">
              <a:buNone/>
            </a:pPr>
            <a:r>
              <a:rPr lang="en-GB" dirty="0" smtClean="0"/>
              <a:t>a(x – h)</a:t>
            </a:r>
            <a:r>
              <a:rPr lang="en-GB" baseline="30000" dirty="0" smtClean="0"/>
              <a:t>2</a:t>
            </a:r>
            <a:r>
              <a:rPr lang="en-GB" dirty="0"/>
              <a:t> </a:t>
            </a:r>
            <a:r>
              <a:rPr lang="en-GB" dirty="0" smtClean="0"/>
              <a:t>+ k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 flipV="1">
            <a:off x="5551055" y="4267200"/>
            <a:ext cx="738554" cy="665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289609" y="4236941"/>
            <a:ext cx="738554" cy="665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51055" y="4962477"/>
            <a:ext cx="348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Wait where did these come from??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4629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Completing the square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Sometimes we want to convert a quadratic equation  like we just saw of the form: </a:t>
            </a:r>
          </a:p>
          <a:p>
            <a:pPr marL="0" indent="0" algn="ctr">
              <a:buNone/>
            </a:pPr>
            <a:r>
              <a:rPr lang="en-GB" dirty="0" smtClean="0"/>
              <a:t>ax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r>
              <a:rPr lang="en-GB" dirty="0"/>
              <a:t>+ bx + </a:t>
            </a:r>
            <a:r>
              <a:rPr lang="en-GB" dirty="0" smtClean="0"/>
              <a:t>c</a:t>
            </a:r>
          </a:p>
          <a:p>
            <a:pPr marL="0" indent="0" algn="ctr">
              <a:buNone/>
            </a:pPr>
            <a:r>
              <a:rPr lang="en-GB" dirty="0" smtClean="0"/>
              <a:t>Into</a:t>
            </a:r>
          </a:p>
          <a:p>
            <a:pPr marL="0" indent="0" algn="ctr">
              <a:buNone/>
            </a:pPr>
            <a:r>
              <a:rPr lang="en-GB" dirty="0" smtClean="0"/>
              <a:t>a(x – h)</a:t>
            </a:r>
            <a:r>
              <a:rPr lang="en-GB" baseline="30000" dirty="0" smtClean="0"/>
              <a:t>2</a:t>
            </a:r>
            <a:r>
              <a:rPr lang="en-GB" dirty="0"/>
              <a:t> </a:t>
            </a:r>
            <a:r>
              <a:rPr lang="en-GB" dirty="0" smtClean="0"/>
              <a:t>+ k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 flipV="1">
            <a:off x="5551055" y="4267200"/>
            <a:ext cx="738554" cy="665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289609" y="4236941"/>
            <a:ext cx="738554" cy="665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87915" y="4932218"/>
            <a:ext cx="562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These are just new values that we will pull out as we solve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8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Testing what you know</a:t>
            </a:r>
            <a:endParaRPr lang="en" sz="540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3641" y="2835563"/>
            <a:ext cx="926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4</a:t>
            </a:r>
            <a:r>
              <a:rPr lang="en-GB" sz="5400" baseline="30000" dirty="0" smtClean="0"/>
              <a:t>2</a:t>
            </a:r>
            <a:r>
              <a:rPr lang="en-GB" sz="5400" dirty="0"/>
              <a:t> </a:t>
            </a:r>
            <a:r>
              <a:rPr lang="en-GB" sz="5400" dirty="0" smtClean="0"/>
              <a:t> +  (21 – 3) x 13 – 144/12 = ??</a:t>
            </a:r>
            <a:endParaRPr lang="en-GB" sz="5400" baseline="30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623127" y="4245671"/>
            <a:ext cx="5689600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B	</a:t>
            </a:r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O	D	M	A	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854" y="5153698"/>
            <a:ext cx="676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Brackets    Orders    Division     Multiply  Addition Subtraction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9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Completing the square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ax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r>
              <a:rPr lang="en-GB" dirty="0"/>
              <a:t>+ bx + </a:t>
            </a:r>
            <a:r>
              <a:rPr lang="en-GB" dirty="0" smtClean="0"/>
              <a:t>c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a(x – h)</a:t>
            </a:r>
            <a:r>
              <a:rPr lang="en-GB" baseline="30000" dirty="0" smtClean="0"/>
              <a:t>2</a:t>
            </a:r>
            <a:r>
              <a:rPr lang="en-GB" dirty="0"/>
              <a:t> </a:t>
            </a:r>
            <a:r>
              <a:rPr lang="en-GB" dirty="0" smtClean="0"/>
              <a:t>+ k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– 6x + 11</a:t>
            </a:r>
          </a:p>
          <a:p>
            <a:pPr marL="0" indent="0" algn="ctr">
              <a:buNone/>
            </a:pPr>
            <a:r>
              <a:rPr lang="en-GB" dirty="0" smtClean="0"/>
              <a:t>First we find h by working out b/2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5718108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Completing the square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ax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r>
              <a:rPr lang="en-GB" dirty="0"/>
              <a:t>+ bx + </a:t>
            </a:r>
            <a:r>
              <a:rPr lang="en-GB" dirty="0" smtClean="0"/>
              <a:t>c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a(x – h)</a:t>
            </a:r>
            <a:r>
              <a:rPr lang="en-GB" baseline="30000" dirty="0" smtClean="0"/>
              <a:t>2</a:t>
            </a:r>
            <a:r>
              <a:rPr lang="en-GB" dirty="0"/>
              <a:t> </a:t>
            </a:r>
            <a:r>
              <a:rPr lang="en-GB" dirty="0" smtClean="0"/>
              <a:t>+ k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– 6x + 11</a:t>
            </a:r>
          </a:p>
          <a:p>
            <a:pPr marL="0" indent="0" algn="ctr">
              <a:buNone/>
            </a:pPr>
            <a:r>
              <a:rPr lang="en-GB" dirty="0" smtClean="0"/>
              <a:t>First we find h by working out b/2</a:t>
            </a:r>
          </a:p>
          <a:p>
            <a:pPr marL="0" indent="0" algn="ctr">
              <a:buNone/>
            </a:pPr>
            <a:r>
              <a:rPr lang="en-GB" dirty="0" smtClean="0"/>
              <a:t>(x – 3)</a:t>
            </a:r>
            <a:r>
              <a:rPr lang="en-GB" baseline="30000" dirty="0" smtClean="0"/>
              <a:t>2</a:t>
            </a:r>
            <a:r>
              <a:rPr lang="en-GB" dirty="0" smtClean="0"/>
              <a:t> + k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079180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Completing the square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ax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r>
              <a:rPr lang="en-GB" dirty="0"/>
              <a:t>+ bx + </a:t>
            </a:r>
            <a:r>
              <a:rPr lang="en-GB" dirty="0" smtClean="0"/>
              <a:t>c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a(x – h)</a:t>
            </a:r>
            <a:r>
              <a:rPr lang="en-GB" baseline="30000" dirty="0" smtClean="0"/>
              <a:t>2</a:t>
            </a:r>
            <a:r>
              <a:rPr lang="en-GB" dirty="0"/>
              <a:t> </a:t>
            </a:r>
            <a:r>
              <a:rPr lang="en-GB" dirty="0" smtClean="0"/>
              <a:t>+ k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– 6x + 11</a:t>
            </a:r>
          </a:p>
          <a:p>
            <a:pPr marL="0" indent="0" algn="ctr">
              <a:buNone/>
            </a:pPr>
            <a:r>
              <a:rPr lang="en-GB" dirty="0" smtClean="0"/>
              <a:t>(x – 3)</a:t>
            </a:r>
            <a:r>
              <a:rPr lang="en-GB" baseline="30000" dirty="0" smtClean="0"/>
              <a:t>2</a:t>
            </a:r>
            <a:r>
              <a:rPr lang="en-GB" dirty="0" smtClean="0"/>
              <a:t> + k</a:t>
            </a:r>
          </a:p>
          <a:p>
            <a:pPr marL="0" indent="0" algn="ctr">
              <a:buNone/>
            </a:pPr>
            <a:r>
              <a:rPr lang="en-GB" dirty="0" smtClean="0"/>
              <a:t>So if we expand (x – 3)(x – 3)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4589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Completing the square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ax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r>
              <a:rPr lang="en-GB" dirty="0"/>
              <a:t>+ bx + </a:t>
            </a:r>
            <a:r>
              <a:rPr lang="en-GB" dirty="0" smtClean="0"/>
              <a:t>c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a(x – h)</a:t>
            </a:r>
            <a:r>
              <a:rPr lang="en-GB" baseline="30000" dirty="0" smtClean="0"/>
              <a:t>2</a:t>
            </a:r>
            <a:r>
              <a:rPr lang="en-GB" dirty="0"/>
              <a:t> </a:t>
            </a:r>
            <a:r>
              <a:rPr lang="en-GB" dirty="0" smtClean="0"/>
              <a:t>+ k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– 6x + 11</a:t>
            </a:r>
          </a:p>
          <a:p>
            <a:pPr marL="0" indent="0" algn="ctr">
              <a:buNone/>
            </a:pPr>
            <a:r>
              <a:rPr lang="en-GB" dirty="0" smtClean="0"/>
              <a:t>(x – 3)</a:t>
            </a:r>
            <a:r>
              <a:rPr lang="en-GB" baseline="30000" dirty="0" smtClean="0"/>
              <a:t>2</a:t>
            </a:r>
            <a:r>
              <a:rPr lang="en-GB" dirty="0" smtClean="0"/>
              <a:t> + k</a:t>
            </a:r>
          </a:p>
          <a:p>
            <a:pPr marL="0" indent="0" algn="ctr">
              <a:buNone/>
            </a:pPr>
            <a:r>
              <a:rPr lang="en-GB" dirty="0" smtClean="0"/>
              <a:t>So if we expand (x – 3)(x – 3)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– </a:t>
            </a:r>
            <a:r>
              <a:rPr lang="en-GB" dirty="0" smtClean="0"/>
              <a:t>3x – 3x + 9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– </a:t>
            </a:r>
            <a:r>
              <a:rPr lang="en-GB" dirty="0" smtClean="0"/>
              <a:t>6x + 9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2510299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Completing the square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ax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r>
              <a:rPr lang="en-GB" dirty="0"/>
              <a:t>+ bx + </a:t>
            </a:r>
            <a:r>
              <a:rPr lang="en-GB" dirty="0" smtClean="0"/>
              <a:t>c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a(x – h)</a:t>
            </a:r>
            <a:r>
              <a:rPr lang="en-GB" baseline="30000" dirty="0" smtClean="0"/>
              <a:t>2</a:t>
            </a:r>
            <a:r>
              <a:rPr lang="en-GB" dirty="0"/>
              <a:t> </a:t>
            </a:r>
            <a:r>
              <a:rPr lang="en-GB" dirty="0" smtClean="0"/>
              <a:t>+ k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– 6x + 11</a:t>
            </a:r>
          </a:p>
          <a:p>
            <a:pPr marL="0" indent="0" algn="ctr">
              <a:buNone/>
            </a:pPr>
            <a:r>
              <a:rPr lang="en-GB" dirty="0" smtClean="0"/>
              <a:t>(x – 3)</a:t>
            </a:r>
            <a:r>
              <a:rPr lang="en-GB" baseline="30000" dirty="0" smtClean="0"/>
              <a:t>2</a:t>
            </a:r>
            <a:r>
              <a:rPr lang="en-GB" dirty="0" smtClean="0"/>
              <a:t> + k</a:t>
            </a:r>
          </a:p>
          <a:p>
            <a:pPr marL="0" indent="0" algn="ctr">
              <a:buNone/>
            </a:pPr>
            <a:r>
              <a:rPr lang="en-GB" dirty="0" smtClean="0"/>
              <a:t>So if we expand (x – 3)(x – 3)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– </a:t>
            </a:r>
            <a:r>
              <a:rPr lang="en-GB" dirty="0" smtClean="0"/>
              <a:t>3x – 3x + 9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FF0000"/>
                </a:solidFill>
              </a:rPr>
              <a:t>x</a:t>
            </a:r>
            <a:r>
              <a:rPr lang="en-GB" baseline="30000" dirty="0">
                <a:solidFill>
                  <a:srgbClr val="FF0000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 – </a:t>
            </a:r>
            <a:r>
              <a:rPr lang="en-GB" dirty="0" smtClean="0">
                <a:solidFill>
                  <a:srgbClr val="FF0000"/>
                </a:solidFill>
              </a:rPr>
              <a:t>6x </a:t>
            </a:r>
            <a:r>
              <a:rPr lang="en-GB" dirty="0" smtClean="0"/>
              <a:t>+ 9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4202545" y="5015345"/>
            <a:ext cx="683491" cy="369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0242" y="5200072"/>
            <a:ext cx="119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Yay this matches!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13474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Completing the square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ax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r>
              <a:rPr lang="en-GB" dirty="0"/>
              <a:t>+ bx + </a:t>
            </a:r>
            <a:r>
              <a:rPr lang="en-GB" dirty="0" smtClean="0"/>
              <a:t>c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a(x – h)</a:t>
            </a:r>
            <a:r>
              <a:rPr lang="en-GB" baseline="30000" dirty="0" smtClean="0"/>
              <a:t>2</a:t>
            </a:r>
            <a:r>
              <a:rPr lang="en-GB" dirty="0"/>
              <a:t> </a:t>
            </a:r>
            <a:r>
              <a:rPr lang="en-GB" dirty="0" smtClean="0"/>
              <a:t>+ k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– 6x + 11</a:t>
            </a:r>
          </a:p>
          <a:p>
            <a:pPr marL="0" indent="0" algn="ctr">
              <a:buNone/>
            </a:pPr>
            <a:r>
              <a:rPr lang="en-GB" dirty="0" smtClean="0"/>
              <a:t>(x – 3)</a:t>
            </a:r>
            <a:r>
              <a:rPr lang="en-GB" baseline="30000" dirty="0" smtClean="0"/>
              <a:t>2</a:t>
            </a:r>
            <a:r>
              <a:rPr lang="en-GB" dirty="0" smtClean="0"/>
              <a:t> + k</a:t>
            </a:r>
          </a:p>
          <a:p>
            <a:pPr marL="0" indent="0" algn="ctr">
              <a:buNone/>
            </a:pPr>
            <a:r>
              <a:rPr lang="en-GB" dirty="0" smtClean="0"/>
              <a:t>So if we expand (x – 3)(x – 3)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– </a:t>
            </a:r>
            <a:r>
              <a:rPr lang="en-GB" dirty="0" smtClean="0"/>
              <a:t>3x – 3x + 9</a:t>
            </a:r>
          </a:p>
          <a:p>
            <a:pPr marL="0" indent="0" algn="ctr">
              <a:buNone/>
            </a:pPr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– </a:t>
            </a:r>
            <a:r>
              <a:rPr lang="en-GB" dirty="0" smtClean="0"/>
              <a:t>6x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+ </a:t>
            </a:r>
            <a:r>
              <a:rPr lang="en-GB" dirty="0" smtClean="0">
                <a:solidFill>
                  <a:srgbClr val="FF0000"/>
                </a:solidFill>
              </a:rPr>
              <a:t>9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 flipV="1">
            <a:off x="6148624" y="5015345"/>
            <a:ext cx="455376" cy="507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04000" y="5315903"/>
            <a:ext cx="1745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Damn we’ve gained 9 Better lose it!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27740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Completing the square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ax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r>
              <a:rPr lang="en-GB" dirty="0"/>
              <a:t>+ bx + </a:t>
            </a:r>
            <a:r>
              <a:rPr lang="en-GB" dirty="0" smtClean="0"/>
              <a:t>c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a(x – h)</a:t>
            </a:r>
            <a:r>
              <a:rPr lang="en-GB" baseline="30000" dirty="0" smtClean="0"/>
              <a:t>2</a:t>
            </a:r>
            <a:r>
              <a:rPr lang="en-GB" dirty="0"/>
              <a:t> </a:t>
            </a:r>
            <a:r>
              <a:rPr lang="en-GB" dirty="0" smtClean="0"/>
              <a:t>+ k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– 6x + 11</a:t>
            </a:r>
          </a:p>
          <a:p>
            <a:pPr marL="0" indent="0" algn="ctr">
              <a:buNone/>
            </a:pPr>
            <a:r>
              <a:rPr lang="en-GB" dirty="0" smtClean="0"/>
              <a:t>K is equal to the amount you remove from the expanding add c</a:t>
            </a:r>
          </a:p>
          <a:p>
            <a:pPr marL="0" indent="0" algn="ctr">
              <a:buNone/>
            </a:pPr>
            <a:r>
              <a:rPr lang="en-GB" dirty="0" smtClean="0"/>
              <a:t>(x – 3)</a:t>
            </a:r>
            <a:r>
              <a:rPr lang="en-GB" baseline="30000" dirty="0" smtClean="0"/>
              <a:t>2</a:t>
            </a:r>
            <a:r>
              <a:rPr lang="en-GB" dirty="0" smtClean="0"/>
              <a:t> – 9 + 11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3172746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Completing the square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ax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r>
              <a:rPr lang="en-GB" dirty="0"/>
              <a:t>+ bx + </a:t>
            </a:r>
            <a:r>
              <a:rPr lang="en-GB" dirty="0" smtClean="0"/>
              <a:t>c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a(x – h)</a:t>
            </a:r>
            <a:r>
              <a:rPr lang="en-GB" baseline="30000" dirty="0" smtClean="0"/>
              <a:t>2</a:t>
            </a:r>
            <a:r>
              <a:rPr lang="en-GB" dirty="0"/>
              <a:t> </a:t>
            </a:r>
            <a:r>
              <a:rPr lang="en-GB" dirty="0" smtClean="0"/>
              <a:t>+ k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– 6x + 11</a:t>
            </a:r>
          </a:p>
          <a:p>
            <a:pPr marL="0" indent="0" algn="ctr">
              <a:buNone/>
            </a:pPr>
            <a:r>
              <a:rPr lang="en-GB" dirty="0" smtClean="0"/>
              <a:t>And done</a:t>
            </a:r>
          </a:p>
          <a:p>
            <a:pPr marL="0" indent="0" algn="ctr">
              <a:buNone/>
            </a:pPr>
            <a:r>
              <a:rPr lang="en-GB" dirty="0" smtClean="0"/>
              <a:t>(x – 3)</a:t>
            </a:r>
            <a:r>
              <a:rPr lang="en-GB" baseline="30000" dirty="0" smtClean="0"/>
              <a:t>2</a:t>
            </a:r>
            <a:r>
              <a:rPr lang="en-GB" dirty="0" smtClean="0"/>
              <a:t> + 2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5392252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Completing the square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Now you do one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+ </a:t>
            </a:r>
            <a:r>
              <a:rPr lang="en-GB" dirty="0"/>
              <a:t>8</a:t>
            </a:r>
            <a:r>
              <a:rPr lang="en-GB" dirty="0" smtClean="0"/>
              <a:t>x – 3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0620280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Completing the square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Now you do one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+ </a:t>
            </a:r>
            <a:r>
              <a:rPr lang="en-GB" dirty="0"/>
              <a:t>8</a:t>
            </a:r>
            <a:r>
              <a:rPr lang="en-GB" dirty="0" smtClean="0"/>
              <a:t>x – 3</a:t>
            </a:r>
          </a:p>
          <a:p>
            <a:pPr marL="0" indent="0" algn="ctr">
              <a:buNone/>
            </a:pPr>
            <a:r>
              <a:rPr lang="en-GB" dirty="0" smtClean="0"/>
              <a:t>(x + 4)</a:t>
            </a:r>
            <a:r>
              <a:rPr lang="en-GB" baseline="30000" dirty="0" smtClean="0"/>
              <a:t>2</a:t>
            </a:r>
            <a:r>
              <a:rPr lang="en-GB" dirty="0" smtClean="0"/>
              <a:t> + k</a:t>
            </a:r>
          </a:p>
          <a:p>
            <a:pPr marL="0" indent="0" algn="ctr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0510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Testing what you know</a:t>
            </a:r>
            <a:endParaRPr lang="en" sz="540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3641" y="2835563"/>
            <a:ext cx="911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4</a:t>
            </a:r>
            <a:r>
              <a:rPr lang="en-GB" sz="5400" baseline="30000" dirty="0" smtClean="0"/>
              <a:t>2</a:t>
            </a:r>
            <a:r>
              <a:rPr lang="en-GB" sz="5400" dirty="0"/>
              <a:t> </a:t>
            </a:r>
            <a:r>
              <a:rPr lang="en-GB" sz="5400" dirty="0" smtClean="0"/>
              <a:t> +  </a:t>
            </a:r>
            <a:r>
              <a:rPr lang="en-GB" sz="5400" b="1" dirty="0" smtClean="0"/>
              <a:t>(21 – 3) </a:t>
            </a:r>
            <a:r>
              <a:rPr lang="en-GB" sz="5400" dirty="0" smtClean="0"/>
              <a:t>x 13 – 144/12 = ??</a:t>
            </a:r>
            <a:endParaRPr lang="en-GB" sz="5400" baseline="30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623127" y="4245671"/>
            <a:ext cx="5689600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B	</a:t>
            </a:r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O	D	M	A	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854" y="5153698"/>
            <a:ext cx="676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Brackets </a:t>
            </a:r>
            <a:r>
              <a:rPr lang="en-GB" dirty="0" smtClean="0"/>
              <a:t>   Orders    Division     Multiply  Addition Subtraction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6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Completing the square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Now you do one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+ </a:t>
            </a:r>
            <a:r>
              <a:rPr lang="en-GB" dirty="0"/>
              <a:t>8</a:t>
            </a:r>
            <a:r>
              <a:rPr lang="en-GB" dirty="0" smtClean="0"/>
              <a:t>x – 3</a:t>
            </a:r>
          </a:p>
          <a:p>
            <a:pPr marL="0" indent="0" algn="ctr">
              <a:buNone/>
            </a:pPr>
            <a:r>
              <a:rPr lang="en-GB" dirty="0" smtClean="0"/>
              <a:t>(x + 4)</a:t>
            </a:r>
            <a:r>
              <a:rPr lang="en-GB" baseline="30000" dirty="0" smtClean="0"/>
              <a:t>2</a:t>
            </a:r>
            <a:r>
              <a:rPr lang="en-GB" dirty="0" smtClean="0"/>
              <a:t> + 19</a:t>
            </a:r>
          </a:p>
          <a:p>
            <a:pPr marL="0" indent="0" algn="ctr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07811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Algebraic fractions are just fractions with algebraic expressions  either on the top or bottom.</a:t>
            </a:r>
          </a:p>
          <a:p>
            <a:endParaRPr lang="en-GB" dirty="0"/>
          </a:p>
          <a:p>
            <a:r>
              <a:rPr lang="en-GB" dirty="0" smtClean="0"/>
              <a:t>When dealing with them we use all the rules we’ve learned and standard fraction rules. </a:t>
            </a:r>
          </a:p>
          <a:p>
            <a:endParaRPr lang="en-GB" dirty="0"/>
          </a:p>
          <a:p>
            <a:r>
              <a:rPr lang="en-GB" dirty="0" smtClean="0"/>
              <a:t>Find the common factor and divide it throughout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482" name="Picture 2" descr="https://s-media-cache-ak0.pinimg.com/originals/2d/00/0c/2d000c3e7f79d984fb3483c65bc8aec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697" y="132173"/>
            <a:ext cx="2091012" cy="208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7228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Normal Fractions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Divide everything by lowest common denominator in this case 2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48411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Algebraic Fractions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/3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/3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2x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Divide everything by highest common factor in this case 3x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69662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Sometimes it is not obvious what is the factor until we simplify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2x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First we factorise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773382" y="3491346"/>
            <a:ext cx="2179782" cy="905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36023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Sometimes it is not obvious what is the factor until we simplify or factorise like we just learnt.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2x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Now we can see that we can divide both sides by 2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900218" y="3491346"/>
            <a:ext cx="1052946" cy="905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1527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Sometimes it is not obvious what is the factor until we simplify or factorise like we just learnt.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And this is as far as we can simplify keeping the x term.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65922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As with regular fractions sometimes you have to add or subtract them.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9184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Like with normal fractions you need to find the lowest common denominator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94969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Like with normal fractions you need to find the lowest common denominator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In this case 5 x 7 is 35 so 35x is the lowest common denominator 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39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Testing what you know</a:t>
            </a:r>
            <a:endParaRPr lang="en" sz="540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41251" y="2868328"/>
            <a:ext cx="8863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4</a:t>
            </a:r>
            <a:r>
              <a:rPr lang="en-GB" sz="5400" baseline="30000" dirty="0" smtClean="0"/>
              <a:t>2</a:t>
            </a:r>
            <a:r>
              <a:rPr lang="en-GB" sz="5400" dirty="0"/>
              <a:t> </a:t>
            </a:r>
            <a:r>
              <a:rPr lang="en-GB" sz="5400" dirty="0" smtClean="0"/>
              <a:t> +  </a:t>
            </a:r>
            <a:r>
              <a:rPr lang="en-GB" sz="5400" b="1" dirty="0" smtClean="0"/>
              <a:t>18</a:t>
            </a:r>
            <a:r>
              <a:rPr lang="en-GB" sz="5400" dirty="0" smtClean="0"/>
              <a:t> x 13 – 144/12 = ??</a:t>
            </a:r>
            <a:endParaRPr lang="en-GB" sz="5400" baseline="30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623127" y="4245671"/>
            <a:ext cx="5689600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B	</a:t>
            </a:r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O	D	M	A	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854" y="5153698"/>
            <a:ext cx="676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Brackets </a:t>
            </a:r>
            <a:r>
              <a:rPr lang="en-GB" dirty="0" smtClean="0"/>
              <a:t>   Orders    Division     Multiply  Addition Subtraction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7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Like with normal fractions you need to find the lowest common denominator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7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 7</m:t>
                        </m:r>
                      </m:den>
                    </m:f>
                  </m:oMath>
                </a14:m>
                <a:r>
                  <a:rPr lang="en-GB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5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∗5</m:t>
                        </m:r>
                      </m:den>
                    </m:f>
                  </m:oMath>
                </a14:m>
                <a:r>
                  <a:rPr lang="en-GB" dirty="0" smtClean="0"/>
                  <a:t> =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In this case 5 x 7 is 35 so 35x is the lowest common denominator. Multiply both sides of one fraction by the denominator of the other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81603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Like with normal fractions you need to find the lowest common denominator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7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 7</m:t>
                        </m:r>
                      </m:den>
                    </m:f>
                  </m:oMath>
                </a14:m>
                <a:r>
                  <a:rPr lang="en-GB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5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∗5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In this case 5 x 7 is 35 so 35x is the lowest common denominator. Multiply both sides of one fraction by the denominator of the other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6642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Like with normal fractions you need to find the lowest common denominator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And we have our final answer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88931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Sometime you need to multiply and divide : Multiplication is easy!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055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Sometime you need to multiply and divide : Multiplication is easy!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Just multiply the top by top and the bottom by the bottom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93460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Sometime you need to multiply and divide : Multiplication is easy!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∗4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Just multiply the top by top and the bottom by the bottom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15830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Sometime you need to multiply and divide : Multiplication is easy!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∗4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84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Just multiply the top by top and the bottom by the bottom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90691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Sometime you need to multiply and divide : Multiplication is easy!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∗4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84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But this fraction can be simplified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0911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Sometime you need to multiply and divide : Multiplication is easy!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∗4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84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/4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84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/4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But this fraction can be simplified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57252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Sometime you need to multiply and divide : Multiplication is easy!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∗4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84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/4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84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/4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But this fraction can be simplified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22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Testing what you know</a:t>
            </a:r>
            <a:endParaRPr lang="en" sz="540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11022" y="2818020"/>
            <a:ext cx="8863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4</a:t>
            </a:r>
            <a:r>
              <a:rPr lang="en-GB" sz="5400" b="1" baseline="30000" dirty="0" smtClean="0"/>
              <a:t>2</a:t>
            </a:r>
            <a:r>
              <a:rPr lang="en-GB" sz="5400" dirty="0"/>
              <a:t> </a:t>
            </a:r>
            <a:r>
              <a:rPr lang="en-GB" sz="5400" dirty="0" smtClean="0"/>
              <a:t> +  18 x 13 – 144/12 = ??</a:t>
            </a:r>
            <a:endParaRPr lang="en-GB" sz="5400" baseline="30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623127" y="4245671"/>
            <a:ext cx="5689600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B	</a:t>
            </a:r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O	D	M	A	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854" y="5153698"/>
            <a:ext cx="676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Brackets</a:t>
            </a:r>
            <a:r>
              <a:rPr lang="en-GB" b="1" dirty="0" smtClean="0"/>
              <a:t> </a:t>
            </a:r>
            <a:r>
              <a:rPr lang="en-GB" dirty="0" smtClean="0"/>
              <a:t>   </a:t>
            </a:r>
            <a:r>
              <a:rPr lang="en-GB" b="1" dirty="0" smtClean="0"/>
              <a:t>Orders</a:t>
            </a:r>
            <a:r>
              <a:rPr lang="en-GB" dirty="0" smtClean="0"/>
              <a:t>    Division     Multiply  Addition Subtraction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6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Sometime you need to multiply and divide : Division is a bit more complicated.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=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You have to flip the fraction on the right and change it into a multiply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92512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Sometime you need to multiply and divide : Division is a bit more complicated.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dirty="0" smtClean="0"/>
                  <a:t> =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You have to flip the fraction on the right and change it into a multiply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4110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Sometime you need to multiply and divide : Division is a bit more complicated.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 smtClean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You have to flip the fraction on the right and change it into a multiply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Algebraic Fractions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42805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Formulae or algebra in science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science we deal with lots of pre-established formulae</a:t>
            </a:r>
          </a:p>
          <a:p>
            <a:endParaRPr lang="en-GB" dirty="0"/>
          </a:p>
          <a:p>
            <a:r>
              <a:rPr lang="en-GB" dirty="0" smtClean="0"/>
              <a:t>These are just algebraic expressions where we are describing concepts in science.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 e=mc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This is one of the most well known formulae in the world.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44" name="Picture 4" descr="http://img.xcitefun.net/users/2011/10/269270,xcitefun-pizza-formu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513" y="128959"/>
            <a:ext cx="1730375" cy="153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Formulae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smtClean="0"/>
              <a:t>Let’s look at another well known formula</a:t>
            </a:r>
          </a:p>
          <a:p>
            <a:endParaRPr lang="en-GB" sz="2400" dirty="0"/>
          </a:p>
          <a:p>
            <a:pPr marL="914400" lvl="2" indent="0">
              <a:buNone/>
            </a:pPr>
            <a:r>
              <a:rPr lang="en-GB" dirty="0" smtClean="0"/>
              <a:t>			</a:t>
            </a:r>
            <a:r>
              <a:rPr lang="en-GB" sz="3200" dirty="0" smtClean="0"/>
              <a:t>f = ma</a:t>
            </a:r>
          </a:p>
          <a:p>
            <a:pPr marL="914400" lvl="2" indent="0">
              <a:buNone/>
            </a:pPr>
            <a:r>
              <a:rPr lang="en-GB" sz="3200" dirty="0"/>
              <a:t>	 </a:t>
            </a:r>
            <a:r>
              <a:rPr lang="en-GB" sz="3200" dirty="0" smtClean="0"/>
              <a:t>  force = mass x acceleration</a:t>
            </a:r>
          </a:p>
          <a:p>
            <a:r>
              <a:rPr lang="en-GB" sz="2400" dirty="0" smtClean="0"/>
              <a:t>This is the equation for calculating the force of a moving object when you know the weight and the speed (well mass and acceleration are not the same but close enough!)</a:t>
            </a:r>
          </a:p>
          <a:p>
            <a:endParaRPr lang="en-GB" sz="2400" dirty="0"/>
          </a:p>
          <a:p>
            <a:r>
              <a:rPr lang="en-GB" sz="2400" dirty="0" smtClean="0"/>
              <a:t>But what if we know the force and the mass but we want to know the acceleration!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609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Transposing Formulae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733" y="2129033"/>
            <a:ext cx="9014800" cy="3974000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GB" dirty="0" smtClean="0"/>
              <a:t>			</a:t>
            </a:r>
            <a:r>
              <a:rPr lang="en-GB" sz="4000" dirty="0" smtClean="0"/>
              <a:t>f = ma</a:t>
            </a:r>
          </a:p>
          <a:p>
            <a:pPr marL="914400" lvl="2" indent="0">
              <a:buNone/>
            </a:pPr>
            <a:endParaRPr lang="en-GB" sz="4000" dirty="0"/>
          </a:p>
          <a:p>
            <a:pPr marL="914400" lvl="2" indent="0">
              <a:buNone/>
            </a:pPr>
            <a:r>
              <a:rPr lang="en-GB" sz="4000" dirty="0" smtClean="0"/>
              <a:t>		  f / m = ma / m</a:t>
            </a:r>
          </a:p>
          <a:p>
            <a:pPr marL="914400" lvl="2" indent="0">
              <a:buNone/>
            </a:pPr>
            <a:r>
              <a:rPr lang="en-GB" sz="4000" dirty="0"/>
              <a:t>	</a:t>
            </a:r>
            <a:r>
              <a:rPr lang="en-GB" sz="4000" dirty="0" smtClean="0"/>
              <a:t>	</a:t>
            </a:r>
          </a:p>
          <a:p>
            <a:pPr marL="914400" lvl="2" indent="0">
              <a:buNone/>
            </a:pPr>
            <a:r>
              <a:rPr lang="en-GB" sz="4000" dirty="0"/>
              <a:t>	</a:t>
            </a:r>
            <a:r>
              <a:rPr lang="en-GB" sz="4000" dirty="0" smtClean="0"/>
              <a:t>	      f / m  = a</a:t>
            </a:r>
          </a:p>
          <a:p>
            <a:pPr marL="914400" lvl="2" indent="0">
              <a:buNone/>
            </a:pPr>
            <a:endParaRPr lang="en-GB" sz="4000" dirty="0"/>
          </a:p>
          <a:p>
            <a:pPr marL="914400" lvl="2" indent="0">
              <a:buNone/>
            </a:pPr>
            <a:r>
              <a:rPr lang="en-GB" sz="4000" dirty="0" smtClean="0"/>
              <a:t>          	or   a = f / m</a:t>
            </a:r>
          </a:p>
          <a:p>
            <a:pPr marL="914400" lvl="2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241964" y="2964873"/>
            <a:ext cx="4202545" cy="2752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7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Transposing Formulae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733" y="2129033"/>
            <a:ext cx="9014800" cy="3974000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GB" dirty="0" smtClean="0"/>
              <a:t>			</a:t>
            </a:r>
            <a:r>
              <a:rPr lang="en-GB" sz="4000" dirty="0" smtClean="0"/>
              <a:t>f = ma</a:t>
            </a:r>
          </a:p>
          <a:p>
            <a:pPr marL="914400" lvl="2" indent="0">
              <a:buNone/>
            </a:pPr>
            <a:endParaRPr lang="en-GB" sz="4000" dirty="0"/>
          </a:p>
          <a:p>
            <a:pPr marL="914400" lvl="2" indent="0">
              <a:buNone/>
            </a:pPr>
            <a:r>
              <a:rPr lang="en-GB" sz="4000" dirty="0" smtClean="0"/>
              <a:t>		  f / m = ma / m</a:t>
            </a:r>
          </a:p>
          <a:p>
            <a:pPr marL="914400" lvl="2" indent="0">
              <a:buNone/>
            </a:pPr>
            <a:r>
              <a:rPr lang="en-GB" sz="4000" dirty="0"/>
              <a:t>	</a:t>
            </a:r>
            <a:r>
              <a:rPr lang="en-GB" sz="4000" dirty="0" smtClean="0"/>
              <a:t>	</a:t>
            </a:r>
          </a:p>
          <a:p>
            <a:pPr marL="914400" lvl="2" indent="0">
              <a:buNone/>
            </a:pPr>
            <a:r>
              <a:rPr lang="en-GB" sz="4000" dirty="0"/>
              <a:t>	</a:t>
            </a:r>
            <a:r>
              <a:rPr lang="en-GB" sz="4000" dirty="0" smtClean="0"/>
              <a:t>	      f / m  = a</a:t>
            </a:r>
          </a:p>
          <a:p>
            <a:pPr marL="914400" lvl="2" indent="0">
              <a:buNone/>
            </a:pPr>
            <a:endParaRPr lang="en-GB" sz="4000" dirty="0"/>
          </a:p>
          <a:p>
            <a:pPr marL="914400" lvl="2" indent="0">
              <a:buNone/>
            </a:pPr>
            <a:r>
              <a:rPr lang="en-GB" sz="4000" dirty="0" smtClean="0"/>
              <a:t>          	or   a = f / m</a:t>
            </a:r>
          </a:p>
          <a:p>
            <a:pPr marL="914400" lvl="2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241964" y="3953163"/>
            <a:ext cx="4202545" cy="1764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533237" y="2519966"/>
            <a:ext cx="217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Divide both sides by mass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3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Transposing Formulae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733" y="2129033"/>
            <a:ext cx="9014800" cy="3974000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GB" dirty="0" smtClean="0"/>
              <a:t>			</a:t>
            </a:r>
            <a:r>
              <a:rPr lang="en-GB" sz="4000" dirty="0" smtClean="0"/>
              <a:t>f = ma</a:t>
            </a:r>
          </a:p>
          <a:p>
            <a:pPr marL="914400" lvl="2" indent="0">
              <a:buNone/>
            </a:pPr>
            <a:endParaRPr lang="en-GB" sz="4000" dirty="0"/>
          </a:p>
          <a:p>
            <a:pPr marL="914400" lvl="2" indent="0">
              <a:buNone/>
            </a:pPr>
            <a:r>
              <a:rPr lang="en-GB" sz="4000" dirty="0" smtClean="0"/>
              <a:t>		  f / m = ma / m</a:t>
            </a:r>
          </a:p>
          <a:p>
            <a:pPr marL="914400" lvl="2" indent="0">
              <a:buNone/>
            </a:pPr>
            <a:r>
              <a:rPr lang="en-GB" sz="4000" dirty="0"/>
              <a:t>	</a:t>
            </a:r>
            <a:r>
              <a:rPr lang="en-GB" sz="4000" dirty="0" smtClean="0"/>
              <a:t>	</a:t>
            </a:r>
          </a:p>
          <a:p>
            <a:pPr marL="914400" lvl="2" indent="0">
              <a:buNone/>
            </a:pPr>
            <a:r>
              <a:rPr lang="en-GB" sz="4000" dirty="0"/>
              <a:t>	</a:t>
            </a:r>
            <a:r>
              <a:rPr lang="en-GB" sz="4000" dirty="0" smtClean="0"/>
              <a:t>	      f / m  = a</a:t>
            </a:r>
          </a:p>
          <a:p>
            <a:pPr marL="914400" lvl="2" indent="0">
              <a:buNone/>
            </a:pPr>
            <a:endParaRPr lang="en-GB" sz="4000" dirty="0"/>
          </a:p>
          <a:p>
            <a:pPr marL="914400" lvl="2" indent="0">
              <a:buNone/>
            </a:pPr>
            <a:r>
              <a:rPr lang="en-GB" sz="4000" dirty="0" smtClean="0"/>
              <a:t>          	or   a = f / m</a:t>
            </a:r>
          </a:p>
          <a:p>
            <a:pPr marL="914400" lvl="2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241964" y="5015345"/>
            <a:ext cx="4202545" cy="701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551709" y="3905313"/>
            <a:ext cx="217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you have an equation to work out acceleration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9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Transposing Formulae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733" y="2129033"/>
            <a:ext cx="9014800" cy="3974000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GB" dirty="0" smtClean="0"/>
              <a:t>			</a:t>
            </a:r>
            <a:r>
              <a:rPr lang="en-GB" sz="4000" dirty="0" smtClean="0"/>
              <a:t>f = ma</a:t>
            </a:r>
          </a:p>
          <a:p>
            <a:pPr marL="914400" lvl="2" indent="0">
              <a:buNone/>
            </a:pPr>
            <a:endParaRPr lang="en-GB" sz="4000" dirty="0"/>
          </a:p>
          <a:p>
            <a:pPr marL="914400" lvl="2" indent="0">
              <a:buNone/>
            </a:pPr>
            <a:r>
              <a:rPr lang="en-GB" sz="4000" dirty="0" smtClean="0"/>
              <a:t>		  f / m = ma / m</a:t>
            </a:r>
          </a:p>
          <a:p>
            <a:pPr marL="914400" lvl="2" indent="0">
              <a:buNone/>
            </a:pPr>
            <a:r>
              <a:rPr lang="en-GB" sz="4000" dirty="0"/>
              <a:t>	</a:t>
            </a:r>
            <a:r>
              <a:rPr lang="en-GB" sz="4000" dirty="0" smtClean="0"/>
              <a:t>	</a:t>
            </a:r>
          </a:p>
          <a:p>
            <a:pPr marL="914400" lvl="2" indent="0">
              <a:buNone/>
            </a:pPr>
            <a:r>
              <a:rPr lang="en-GB" sz="4000" dirty="0"/>
              <a:t>	</a:t>
            </a:r>
            <a:r>
              <a:rPr lang="en-GB" sz="4000" dirty="0" smtClean="0"/>
              <a:t>	      f / m  = a</a:t>
            </a:r>
          </a:p>
          <a:p>
            <a:pPr marL="914400" lvl="2" indent="0">
              <a:buNone/>
            </a:pPr>
            <a:endParaRPr lang="en-GB" sz="4000" dirty="0"/>
          </a:p>
          <a:p>
            <a:pPr marL="914400" lvl="2" indent="0">
              <a:buNone/>
            </a:pPr>
            <a:r>
              <a:rPr lang="en-GB" sz="4000" dirty="0" smtClean="0"/>
              <a:t>          	or   a = f / m</a:t>
            </a:r>
          </a:p>
          <a:p>
            <a:pPr marL="914400" lvl="2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51709" y="3905313"/>
            <a:ext cx="217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you have an equation to work out acceleration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330491" y="4953728"/>
            <a:ext cx="217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But things look neater on the left!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3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try a more complicated one.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Make x the subject of the equation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Transposing Formulae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33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Testing what you know</a:t>
            </a:r>
            <a:endParaRPr lang="en" sz="540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41251" y="2818020"/>
            <a:ext cx="8863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16</a:t>
            </a:r>
            <a:r>
              <a:rPr lang="en-GB" sz="5400" dirty="0" smtClean="0"/>
              <a:t>  +  18 x 13 – 144/12 = ??</a:t>
            </a:r>
            <a:endParaRPr lang="en-GB" sz="5400" baseline="30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623127" y="4245671"/>
            <a:ext cx="5689600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B	</a:t>
            </a:r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O	D	M	A	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854" y="5153698"/>
            <a:ext cx="676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Brackets</a:t>
            </a:r>
            <a:r>
              <a:rPr lang="en-GB" b="1" dirty="0" smtClean="0"/>
              <a:t> </a:t>
            </a:r>
            <a:r>
              <a:rPr lang="en-GB" dirty="0" smtClean="0"/>
              <a:t>   </a:t>
            </a:r>
            <a:r>
              <a:rPr lang="en-GB" b="1" dirty="0" smtClean="0"/>
              <a:t>Orders</a:t>
            </a:r>
            <a:r>
              <a:rPr lang="en-GB" dirty="0" smtClean="0"/>
              <a:t>    Division     Multiply  Addition Subtraction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0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Transposing Formulae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66761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Times both sides by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Transposing Formulae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82042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Transposing Formulae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92977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Divide both sides by </a:t>
                </a:r>
                <a:r>
                  <a:rPr lang="en-GB" dirty="0" err="1" smtClean="0"/>
                  <a:t>vc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Transposing Formulae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12218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𝑣𝑐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Divide both sides by </a:t>
                </a:r>
                <a:r>
                  <a:rPr lang="en-GB" dirty="0" err="1" smtClean="0"/>
                  <a:t>vc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Transposing Formulae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1947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𝑣𝑐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Transposing Formulae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34334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𝑣𝑐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Square root both sides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Transposing Formulae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8873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𝑣𝑐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Square root both sides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Transposing Formulae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21350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b="0" dirty="0" smtClean="0"/>
                  <a:t>x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𝑣𝑐</m:t>
                        </m:r>
                      </m:den>
                    </m:f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And done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</p:spPr>
        <p:txBody>
          <a:bodyPr/>
          <a:lstStyle/>
          <a:p>
            <a:r>
              <a:rPr lang="en-GB" dirty="0" smtClean="0"/>
              <a:t>Transposing Formulae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73224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Time to practice on your own: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85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Testing what you know</a:t>
            </a:r>
            <a:endParaRPr lang="en" sz="540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21508" y="2818020"/>
            <a:ext cx="8863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16  +  18 x 13 – </a:t>
            </a:r>
            <a:r>
              <a:rPr lang="en-GB" sz="5400" b="1" dirty="0" smtClean="0"/>
              <a:t>144/12</a:t>
            </a:r>
            <a:r>
              <a:rPr lang="en-GB" sz="5400" dirty="0" smtClean="0"/>
              <a:t> = ??</a:t>
            </a:r>
            <a:endParaRPr lang="en-GB" sz="5400" baseline="30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623127" y="4245671"/>
            <a:ext cx="5689600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B	</a:t>
            </a:r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O	D	M	A	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854" y="5153698"/>
            <a:ext cx="676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Brackets</a:t>
            </a:r>
            <a:r>
              <a:rPr lang="en-GB" b="1" dirty="0" smtClean="0"/>
              <a:t> </a:t>
            </a:r>
            <a:r>
              <a:rPr lang="en-GB" dirty="0" smtClean="0"/>
              <a:t>   Orders</a:t>
            </a:r>
            <a:r>
              <a:rPr lang="en-GB" b="1" dirty="0" smtClean="0"/>
              <a:t>    Division     </a:t>
            </a:r>
            <a:r>
              <a:rPr lang="en-GB" dirty="0" smtClean="0"/>
              <a:t>Multiply  Addition Subtraction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3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Testing what you know</a:t>
            </a:r>
            <a:endParaRPr lang="en" sz="540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35896" y="2818020"/>
            <a:ext cx="8863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16  +  18 x 13 – </a:t>
            </a:r>
            <a:r>
              <a:rPr lang="en-GB" sz="5400" b="1" dirty="0" smtClean="0"/>
              <a:t>12</a:t>
            </a:r>
            <a:r>
              <a:rPr lang="en-GB" sz="5400" dirty="0" smtClean="0"/>
              <a:t> = ??</a:t>
            </a:r>
            <a:endParaRPr lang="en-GB" sz="5400" baseline="30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623127" y="4245671"/>
            <a:ext cx="5689600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B	</a:t>
            </a:r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O	D	M	A	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854" y="5153698"/>
            <a:ext cx="676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Brackets</a:t>
            </a:r>
            <a:r>
              <a:rPr lang="en-GB" b="1" dirty="0" smtClean="0"/>
              <a:t> </a:t>
            </a:r>
            <a:r>
              <a:rPr lang="en-GB" dirty="0" smtClean="0"/>
              <a:t>   Orders</a:t>
            </a:r>
            <a:r>
              <a:rPr lang="en-GB" b="1" dirty="0" smtClean="0"/>
              <a:t>    Division     </a:t>
            </a:r>
            <a:r>
              <a:rPr lang="en-GB" dirty="0" smtClean="0"/>
              <a:t>Multiply  Addition Subtraction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8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Testing what you know</a:t>
            </a:r>
            <a:endParaRPr lang="en" sz="540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19023" y="2818020"/>
            <a:ext cx="8863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16  +  </a:t>
            </a:r>
            <a:r>
              <a:rPr lang="en-GB" sz="5400" b="1" dirty="0" smtClean="0"/>
              <a:t>18 x 13 </a:t>
            </a:r>
            <a:r>
              <a:rPr lang="en-GB" sz="5400" dirty="0" smtClean="0"/>
              <a:t>– 12 = ??</a:t>
            </a:r>
            <a:endParaRPr lang="en-GB" sz="5400" baseline="30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623127" y="4245671"/>
            <a:ext cx="5689600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B	</a:t>
            </a:r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O	D	M	A	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854" y="5153698"/>
            <a:ext cx="676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Brackets</a:t>
            </a:r>
            <a:r>
              <a:rPr lang="en-GB" b="1" dirty="0" smtClean="0"/>
              <a:t> </a:t>
            </a:r>
            <a:r>
              <a:rPr lang="en-GB" dirty="0" smtClean="0"/>
              <a:t>   Orders</a:t>
            </a:r>
            <a:r>
              <a:rPr lang="en-GB" b="1" dirty="0" smtClean="0"/>
              <a:t>    </a:t>
            </a:r>
            <a:r>
              <a:rPr lang="en-GB" dirty="0" smtClean="0"/>
              <a:t>Division </a:t>
            </a:r>
            <a:r>
              <a:rPr lang="en-GB" b="1" dirty="0" smtClean="0"/>
              <a:t>    Multiply</a:t>
            </a:r>
            <a:r>
              <a:rPr lang="en-GB" dirty="0" smtClean="0"/>
              <a:t>  Addition Subtraction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2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 fontScale="90000"/>
          </a:bodyPr>
          <a:lstStyle/>
          <a:p>
            <a:r>
              <a:rPr lang="en-GB" dirty="0"/>
              <a:t>M</a:t>
            </a:r>
            <a:r>
              <a:rPr lang="en-GB" dirty="0" smtClean="0"/>
              <a:t>aths, programming and statistics?</a:t>
            </a:r>
            <a:br>
              <a:rPr lang="en-GB" dirty="0" smtClean="0"/>
            </a:br>
            <a:r>
              <a:rPr lang="en-GB" dirty="0" smtClean="0"/>
              <a:t> Oh god why?</a:t>
            </a:r>
            <a:endParaRPr lang="en-GB" dirty="0"/>
          </a:p>
        </p:txBody>
      </p:sp>
      <p:pic>
        <p:nvPicPr>
          <p:cNvPr id="1026" name="Picture 2" descr="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744" y="1585996"/>
            <a:ext cx="3876697" cy="390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iles.explosm.net/comics/Dave/comicthatisalot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1" y="1585996"/>
            <a:ext cx="485775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8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Testing what you know</a:t>
            </a:r>
            <a:endParaRPr lang="en" sz="540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07854" y="2818020"/>
            <a:ext cx="8863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16  +  </a:t>
            </a:r>
            <a:r>
              <a:rPr lang="en-GB" sz="5400" b="1" dirty="0" smtClean="0"/>
              <a:t>234</a:t>
            </a:r>
            <a:r>
              <a:rPr lang="en-GB" sz="5400" dirty="0" smtClean="0"/>
              <a:t> – 12 = ??</a:t>
            </a:r>
            <a:endParaRPr lang="en-GB" sz="5400" baseline="30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623127" y="4245671"/>
            <a:ext cx="5689600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B	</a:t>
            </a:r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O	D	M	A	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854" y="5153698"/>
            <a:ext cx="676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Brackets</a:t>
            </a:r>
            <a:r>
              <a:rPr lang="en-GB" b="1" dirty="0" smtClean="0"/>
              <a:t> </a:t>
            </a:r>
            <a:r>
              <a:rPr lang="en-GB" dirty="0" smtClean="0"/>
              <a:t>   Orders</a:t>
            </a:r>
            <a:r>
              <a:rPr lang="en-GB" b="1" dirty="0" smtClean="0"/>
              <a:t>    </a:t>
            </a:r>
            <a:r>
              <a:rPr lang="en-GB" dirty="0" smtClean="0"/>
              <a:t>Division </a:t>
            </a:r>
            <a:r>
              <a:rPr lang="en-GB" b="1" dirty="0" smtClean="0"/>
              <a:t>    Multiply</a:t>
            </a:r>
            <a:r>
              <a:rPr lang="en-GB" dirty="0" smtClean="0"/>
              <a:t>  Addition Subtraction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Testing what you know</a:t>
            </a:r>
            <a:endParaRPr lang="en" sz="540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07854" y="2809383"/>
            <a:ext cx="8863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16  +  </a:t>
            </a:r>
            <a:r>
              <a:rPr lang="en-GB" sz="5400" dirty="0" smtClean="0"/>
              <a:t>234</a:t>
            </a:r>
            <a:r>
              <a:rPr lang="en-GB" sz="5400" b="1" dirty="0" smtClean="0"/>
              <a:t> </a:t>
            </a:r>
            <a:r>
              <a:rPr lang="en-GB" sz="5400" dirty="0" smtClean="0"/>
              <a:t>– 12 = ??</a:t>
            </a:r>
            <a:endParaRPr lang="en-GB" sz="5400" baseline="30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623127" y="4245671"/>
            <a:ext cx="5689600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B	</a:t>
            </a:r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O	D	M	A	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854" y="5153698"/>
            <a:ext cx="676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Brackets</a:t>
            </a:r>
            <a:r>
              <a:rPr lang="en-GB" b="1" dirty="0" smtClean="0"/>
              <a:t> </a:t>
            </a:r>
            <a:r>
              <a:rPr lang="en-GB" dirty="0" smtClean="0"/>
              <a:t>   Orders</a:t>
            </a:r>
            <a:r>
              <a:rPr lang="en-GB" b="1" dirty="0" smtClean="0"/>
              <a:t>    </a:t>
            </a:r>
            <a:r>
              <a:rPr lang="en-GB" dirty="0" smtClean="0"/>
              <a:t>Division </a:t>
            </a:r>
            <a:r>
              <a:rPr lang="en-GB" b="1" dirty="0" smtClean="0"/>
              <a:t>    </a:t>
            </a:r>
            <a:r>
              <a:rPr lang="en-GB" dirty="0" smtClean="0"/>
              <a:t>Multiply  </a:t>
            </a:r>
            <a:r>
              <a:rPr lang="en-GB" b="1" dirty="0" smtClean="0"/>
              <a:t>Addition</a:t>
            </a:r>
            <a:r>
              <a:rPr lang="en-GB" dirty="0" smtClean="0"/>
              <a:t> Subtraction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5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Testing what you know</a:t>
            </a:r>
            <a:endParaRPr lang="en" sz="540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707677" y="2753967"/>
            <a:ext cx="8863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250</a:t>
            </a:r>
            <a:r>
              <a:rPr lang="en-GB" sz="5400" dirty="0" smtClean="0"/>
              <a:t> – 12 = ??</a:t>
            </a:r>
            <a:endParaRPr lang="en-GB" sz="5400" baseline="30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623127" y="4245671"/>
            <a:ext cx="5689600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B	</a:t>
            </a:r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O	D	M	A	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854" y="5153698"/>
            <a:ext cx="676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Brackets</a:t>
            </a:r>
            <a:r>
              <a:rPr lang="en-GB" b="1" dirty="0" smtClean="0"/>
              <a:t> </a:t>
            </a:r>
            <a:r>
              <a:rPr lang="en-GB" dirty="0" smtClean="0"/>
              <a:t>   Orders</a:t>
            </a:r>
            <a:r>
              <a:rPr lang="en-GB" b="1" dirty="0" smtClean="0"/>
              <a:t>    </a:t>
            </a:r>
            <a:r>
              <a:rPr lang="en-GB" dirty="0" smtClean="0"/>
              <a:t>Division </a:t>
            </a:r>
            <a:r>
              <a:rPr lang="en-GB" b="1" dirty="0" smtClean="0"/>
              <a:t>    </a:t>
            </a:r>
            <a:r>
              <a:rPr lang="en-GB" dirty="0" smtClean="0"/>
              <a:t>Multiply  </a:t>
            </a:r>
            <a:r>
              <a:rPr lang="en-GB" b="1" dirty="0" smtClean="0"/>
              <a:t>Addition</a:t>
            </a:r>
            <a:r>
              <a:rPr lang="en-GB" dirty="0" smtClean="0"/>
              <a:t> Subtraction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9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Testing what you know</a:t>
            </a:r>
            <a:endParaRPr lang="en" sz="540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707678" y="2757496"/>
            <a:ext cx="8863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250 – 12 </a:t>
            </a:r>
            <a:r>
              <a:rPr lang="en-GB" sz="5400" dirty="0" smtClean="0"/>
              <a:t>= ??</a:t>
            </a:r>
            <a:endParaRPr lang="en-GB" sz="5400" baseline="30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623127" y="4245671"/>
            <a:ext cx="5689600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B	</a:t>
            </a:r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O	D	M	A	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854" y="5153698"/>
            <a:ext cx="676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Brackets</a:t>
            </a:r>
            <a:r>
              <a:rPr lang="en-GB" b="1" dirty="0" smtClean="0"/>
              <a:t> </a:t>
            </a:r>
            <a:r>
              <a:rPr lang="en-GB" dirty="0" smtClean="0"/>
              <a:t>   Orders</a:t>
            </a:r>
            <a:r>
              <a:rPr lang="en-GB" b="1" dirty="0" smtClean="0"/>
              <a:t>    </a:t>
            </a:r>
            <a:r>
              <a:rPr lang="en-GB" dirty="0" smtClean="0"/>
              <a:t>Division </a:t>
            </a:r>
            <a:r>
              <a:rPr lang="en-GB" b="1" dirty="0" smtClean="0"/>
              <a:t>    </a:t>
            </a:r>
            <a:r>
              <a:rPr lang="en-GB" dirty="0" smtClean="0"/>
              <a:t>Multiply  Addition </a:t>
            </a:r>
            <a:r>
              <a:rPr lang="en-GB" b="1" dirty="0" smtClean="0"/>
              <a:t>Subtraction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29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Testing what you know</a:t>
            </a:r>
            <a:endParaRPr lang="en" sz="540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24187" y="2837091"/>
            <a:ext cx="8863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250 – 12 = 238</a:t>
            </a:r>
            <a:endParaRPr lang="en-GB" sz="5400" baseline="30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623127" y="4245671"/>
            <a:ext cx="5689600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B	</a:t>
            </a:r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O	D	M	A	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7854" y="5153698"/>
            <a:ext cx="676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Brackets</a:t>
            </a:r>
            <a:r>
              <a:rPr lang="en-GB" b="1" dirty="0" smtClean="0"/>
              <a:t> </a:t>
            </a:r>
            <a:r>
              <a:rPr lang="en-GB" dirty="0" smtClean="0"/>
              <a:t>   Orders</a:t>
            </a:r>
            <a:r>
              <a:rPr lang="en-GB" b="1" dirty="0" smtClean="0"/>
              <a:t>    </a:t>
            </a:r>
            <a:r>
              <a:rPr lang="en-GB" dirty="0" smtClean="0"/>
              <a:t>Division </a:t>
            </a:r>
            <a:r>
              <a:rPr lang="en-GB" b="1" dirty="0" smtClean="0"/>
              <a:t>    </a:t>
            </a:r>
            <a:r>
              <a:rPr lang="en-GB" dirty="0" smtClean="0"/>
              <a:t>Multiply  Addition </a:t>
            </a:r>
            <a:r>
              <a:rPr lang="en-GB" b="1" dirty="0" smtClean="0"/>
              <a:t>Subtraction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07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Algebra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At some point people decided that numbers are just not good enough. Thus Algebra was born. 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Algebra is fundamentally the ability to represent anything mathematically.</a:t>
            </a:r>
          </a:p>
          <a:p>
            <a:endParaRPr lang="en-GB" dirty="0"/>
          </a:p>
          <a:p>
            <a:r>
              <a:rPr lang="en-GB" dirty="0" smtClean="0"/>
              <a:t>Simply representing an unknown constant such as x as a number e.g. x = 3 . But this is the basis of nearly all maths and science</a:t>
            </a:r>
            <a:endParaRPr lang="en-GB" dirty="0"/>
          </a:p>
        </p:txBody>
      </p:sp>
      <p:pic>
        <p:nvPicPr>
          <p:cNvPr id="3074" name="Picture 2" descr="https://i.pinimg.com/originals/75/de/17/75de1776a689f4041a53dcc1a5b3dd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44" y="0"/>
            <a:ext cx="6216939" cy="234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4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733" y="985833"/>
            <a:ext cx="5199227" cy="1143200"/>
          </a:xfrm>
        </p:spPr>
        <p:txBody>
          <a:bodyPr/>
          <a:lstStyle/>
          <a:p>
            <a:r>
              <a:rPr lang="en-GB" dirty="0" smtClean="0"/>
              <a:t>Simplify the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85360" y="2941217"/>
            <a:ext cx="2377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x</a:t>
            </a:r>
            <a:r>
              <a:rPr lang="en-GB" sz="4000" dirty="0" smtClean="0"/>
              <a:t> – 4 = 16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40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Simplify the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85360" y="2941217"/>
            <a:ext cx="2377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x</a:t>
            </a:r>
            <a:r>
              <a:rPr lang="en-GB" sz="4000" dirty="0" smtClean="0"/>
              <a:t> – 4 = 16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318000" y="402336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goal is to have x = ?</a:t>
            </a:r>
          </a:p>
          <a:p>
            <a:r>
              <a:rPr lang="en-GB" dirty="0" smtClean="0"/>
              <a:t>Simplifying to the most basic definition of x that can be gained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Simplify the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85360" y="2941217"/>
            <a:ext cx="2377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x</a:t>
            </a:r>
            <a:r>
              <a:rPr lang="en-GB" sz="4000" dirty="0" smtClean="0"/>
              <a:t> – 4 = 16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318000" y="402336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do this do this we must simplify each side by doing the same thing to both.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9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Simplify the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85360" y="2941217"/>
            <a:ext cx="2377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x</a:t>
            </a:r>
            <a:r>
              <a:rPr lang="en-GB" sz="4000" dirty="0" smtClean="0"/>
              <a:t> – 4 = 16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318000" y="402336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do this do this we must simplify each side by doing the same thing to both</a:t>
            </a:r>
            <a:r>
              <a:rPr lang="en-GB" dirty="0"/>
              <a:t>. we have to do the same thing to both sides because of the equals sign, we need to keep both sides equal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6160" y="2458720"/>
            <a:ext cx="130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+ 4</a:t>
            </a:r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25360" y="2417997"/>
            <a:ext cx="130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   + 4</a:t>
            </a:r>
            <a:endParaRPr lang="en-GB" sz="2800" dirty="0"/>
          </a:p>
        </p:txBody>
      </p:sp>
      <p:cxnSp>
        <p:nvCxnSpPr>
          <p:cNvPr id="13" name="Straight Arrow Connector 12"/>
          <p:cNvCxnSpPr>
            <a:stCxn id="8" idx="2"/>
            <a:endCxn id="7" idx="1"/>
          </p:cNvCxnSpPr>
          <p:nvPr/>
        </p:nvCxnSpPr>
        <p:spPr>
          <a:xfrm>
            <a:off x="4216400" y="2981940"/>
            <a:ext cx="568960" cy="313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7" idx="3"/>
          </p:cNvCxnSpPr>
          <p:nvPr/>
        </p:nvCxnSpPr>
        <p:spPr>
          <a:xfrm flipH="1">
            <a:off x="7162800" y="2941217"/>
            <a:ext cx="812800" cy="35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 dirty="0"/>
          </a:p>
        </p:txBody>
      </p:sp>
      <p:sp>
        <p:nvSpPr>
          <p:cNvPr id="11" name="Shape 3850"/>
          <p:cNvSpPr txBox="1">
            <a:spLocks/>
          </p:cNvSpPr>
          <p:nvPr/>
        </p:nvSpPr>
        <p:spPr>
          <a:xfrm>
            <a:off x="3053625" y="430672"/>
            <a:ext cx="4975200" cy="1546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8000" dirty="0" smtClean="0"/>
              <a:t>About Me</a:t>
            </a:r>
            <a:endParaRPr lang="en" sz="8000" dirty="0"/>
          </a:p>
        </p:txBody>
      </p:sp>
      <p:sp>
        <p:nvSpPr>
          <p:cNvPr id="12" name="Shape 3851"/>
          <p:cNvSpPr txBox="1">
            <a:spLocks/>
          </p:cNvSpPr>
          <p:nvPr/>
        </p:nvSpPr>
        <p:spPr>
          <a:xfrm>
            <a:off x="3802912" y="2046345"/>
            <a:ext cx="4975200" cy="331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James Foley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Font typeface="Arial" panose="020B0604020202020204" pitchFamily="34" charset="0"/>
              <a:buNone/>
            </a:pPr>
            <a:r>
              <a:rPr lang="en" dirty="0" smtClean="0"/>
              <a:t>D</a:t>
            </a:r>
            <a:r>
              <a:rPr lang="en-GB" dirty="0" smtClean="0"/>
              <a:t>Phil Candidate Zoology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Font typeface="Arial" panose="020B0604020202020204" pitchFamily="34" charset="0"/>
              <a:buNone/>
            </a:pPr>
            <a:endParaRPr lang="en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Font typeface="Arial" panose="020B0604020202020204" pitchFamily="34" charset="0"/>
              <a:buNone/>
            </a:pPr>
            <a:r>
              <a:rPr lang="en" dirty="0" smtClean="0"/>
              <a:t>   Any problems you have, comments, suggestions or if you just want to chat shoot me an email at : </a:t>
            </a:r>
            <a:r>
              <a:rPr lang="en" dirty="0" err="1" smtClean="0"/>
              <a:t>james.foley@zoo.ox.ac.uk</a:t>
            </a:r>
            <a:endParaRPr lang="en"/>
          </a:p>
        </p:txBody>
      </p:sp>
      <p:sp>
        <p:nvSpPr>
          <p:cNvPr id="13" name="Shape 3853"/>
          <p:cNvSpPr txBox="1">
            <a:spLocks/>
          </p:cNvSpPr>
          <p:nvPr/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14" name="Picture 13" descr="C:\Users\James\Pictures\B53 and Jam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410691" cy="321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1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8" name="Picture 5" descr="https://scontent-lhr3-1.xx.fbcdn.net/hphotos-xfa1/v/t1.0-9/1979581_869226749763069_6200308629276076345_n.jpg?oh=8ca23a6f858c1e9a8aeee8da180d9bd5&amp;oe=564CCAE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946" y="188540"/>
            <a:ext cx="1791854" cy="268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E:\Pictures\Middle Earth\DSCF082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825" y="5103022"/>
            <a:ext cx="2064096" cy="1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1" y="3352801"/>
            <a:ext cx="3109412" cy="20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Simplify the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85360" y="2941217"/>
            <a:ext cx="382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x – 4 + 4 = 16 + 4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318000" y="402336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can probably do this one in your 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0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Simplify the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85360" y="2941217"/>
            <a:ext cx="382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x = 20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318000" y="402336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Et voila we have a simplified equation. Hopefully without too many flashbacks to school.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Simplify the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85360" y="2941217"/>
            <a:ext cx="382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5x = 25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318000" y="402336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same principles apply with other simplification. Here we see multiplication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7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Simplify the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85360" y="2941217"/>
            <a:ext cx="382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5x / 5 = 25 / 5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318000" y="40233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Divide both sides by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86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Simplify the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85360" y="2955072"/>
            <a:ext cx="382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x = 5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318000" y="40233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And we have the answer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Simplify the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85360" y="2941217"/>
            <a:ext cx="382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x</a:t>
            </a:r>
            <a:r>
              <a:rPr lang="en-GB" sz="4000" baseline="30000" dirty="0" smtClean="0"/>
              <a:t>2</a:t>
            </a:r>
            <a:r>
              <a:rPr lang="en-GB" sz="4000" dirty="0" smtClean="0"/>
              <a:t> = 25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318000" y="40233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And here we see a power.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8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Simplify the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85360" y="2941217"/>
                <a:ext cx="3820160" cy="753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GB" sz="4000" dirty="0" smtClean="0"/>
                  <a:t>x</a:t>
                </a:r>
                <a:r>
                  <a:rPr lang="en-GB" sz="4000" baseline="30000" dirty="0" smtClean="0"/>
                  <a:t>2</a:t>
                </a:r>
                <a:r>
                  <a:rPr lang="en-GB" sz="4000" dirty="0" smtClean="0"/>
                  <a:t> = </a:t>
                </a:r>
                <a14:m>
                  <m:oMath xmlns:m="http://schemas.openxmlformats.org/officeDocument/2006/math">
                    <m:r>
                      <a:rPr lang="en-GB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 </m:t>
                    </m:r>
                  </m:oMath>
                </a14:m>
                <a:r>
                  <a:rPr lang="en-GB" sz="4000" dirty="0" smtClean="0"/>
                  <a:t>25</a:t>
                </a:r>
                <a:endParaRPr lang="en-GB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360" y="2941217"/>
                <a:ext cx="3820160" cy="753796"/>
              </a:xfrm>
              <a:prstGeom prst="rect">
                <a:avLst/>
              </a:prstGeom>
              <a:blipFill>
                <a:blip r:embed="rId3"/>
                <a:stretch>
                  <a:fillRect t="-8065" b="-33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318000" y="40233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Square root both sides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5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Simplify the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85360" y="2941217"/>
            <a:ext cx="382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x = 5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318000" y="40233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Easy as pi!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Simplify the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85360" y="2941217"/>
            <a:ext cx="382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x = 5 or…..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318000" y="40233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Easy as pi!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0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Simplify the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85360" y="2941217"/>
            <a:ext cx="382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x = -5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318000" y="402336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Easy as pi!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2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About you?</a:t>
            </a:r>
            <a:endParaRPr lang="en" sz="540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/>
            <a:r>
              <a:rPr lang="en" smtClean="0"/>
              <a:t>GCSE / A level / Equivalent?</a:t>
            </a:r>
          </a:p>
          <a:p>
            <a:pPr marL="609585" indent="-304792"/>
            <a:endParaRPr lang="en"/>
          </a:p>
          <a:p>
            <a:pPr marL="609585" indent="-304792"/>
            <a:r>
              <a:rPr lang="en" smtClean="0"/>
              <a:t>Any programming languages?</a:t>
            </a:r>
          </a:p>
          <a:p>
            <a:pPr marL="609585" indent="-304792"/>
            <a:endParaRPr lang="en"/>
          </a:p>
          <a:p>
            <a:pPr marL="609585" indent="-304792"/>
            <a:r>
              <a:rPr lang="en" smtClean="0"/>
              <a:t>Statistics for previous projects?</a:t>
            </a:r>
            <a:endParaRPr lang="en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8" name="Picture 2" descr="https://i.redd.it/4c37o0zl1dg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667" y="744671"/>
            <a:ext cx="2669642" cy="513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8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get a bit more complicated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3x + 14 – (12 x 4) / 6 = 14 + 19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2109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get a bit more complicated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3x + 14 – (12 x 4) / 6 = 14 + 19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692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Remember your BODMAS – this will make things easier to simplify.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1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get a bit more complicated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3x + 14 – 48 / 6 = 14 + 19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145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Brackets!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9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get a bit more complicated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3x + 14 – 8 = 14 + 19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145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Division!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7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get a bit more complicated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23088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3x + 14 – 8 = 14 + 19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638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this case 3x means 3 * x so the multiplication has been done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2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get a bit more complicated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3x + 14 – 8 = 33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145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0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get a bit more complicated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3x + 6 = 33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145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Subtraction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6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get a bit more complicated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3x + 6 = 33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we have an equation that can be simplified.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3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get a bit more complicated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3x + 6 = 33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- 6 from both sides and divide by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5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get a bit more complicated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3x = 27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- 6 from both sides and divide by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dirty="0" smtClean="0"/>
              <a:t>What this course will cover:  </a:t>
            </a:r>
            <a:r>
              <a:rPr lang="en" sz="5400" dirty="0" err="1" smtClean="0"/>
              <a:t>Maths</a:t>
            </a:r>
            <a:endParaRPr lang="en" sz="5400"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761993" indent="-457200"/>
            <a:r>
              <a:rPr lang="en" dirty="0" smtClean="0"/>
              <a:t>Basics of math’s refresher.</a:t>
            </a:r>
          </a:p>
          <a:p>
            <a:pPr marL="761993" indent="-457200"/>
            <a:endParaRPr lang="en" dirty="0"/>
          </a:p>
          <a:p>
            <a:pPr marL="761993" indent="-457200"/>
            <a:r>
              <a:rPr lang="en" dirty="0" smtClean="0"/>
              <a:t>Algebra, equations and functions.</a:t>
            </a:r>
          </a:p>
          <a:p>
            <a:pPr marL="761993" indent="-457200"/>
            <a:endParaRPr lang="en" dirty="0"/>
          </a:p>
          <a:p>
            <a:pPr marL="761993" indent="-457200"/>
            <a:r>
              <a:rPr lang="en" dirty="0" smtClean="0"/>
              <a:t>Trigonometry and circles.</a:t>
            </a:r>
          </a:p>
          <a:p>
            <a:pPr marL="761993" indent="-457200"/>
            <a:endParaRPr lang="en" dirty="0"/>
          </a:p>
          <a:p>
            <a:pPr marL="761993" indent="-457200"/>
            <a:r>
              <a:rPr lang="en" dirty="0" smtClean="0"/>
              <a:t>Calculus, calculus and more calculus.</a:t>
            </a:r>
          </a:p>
          <a:p>
            <a:pPr marL="761993" indent="-457200"/>
            <a:endParaRPr lang="en" dirty="0"/>
          </a:p>
          <a:p>
            <a:pPr marL="761993" indent="-457200"/>
            <a:endParaRPr lang="en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551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get a bit more complicated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x = 9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- 6 from both sides and divide by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8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get a bit more complicated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3x + 6 = 33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658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if you divide by 3 first then – </a:t>
            </a:r>
            <a:r>
              <a:rPr lang="en-GB" dirty="0"/>
              <a:t> </a:t>
            </a:r>
            <a:r>
              <a:rPr lang="en-GB" dirty="0" smtClean="0"/>
              <a:t>the remainder you still get the same answer.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6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get a bit more complicated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x + 2 = 11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658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if you divide by 3 first then –  the remainder you still get the same answer.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6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get a bit more complicated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x = 9</a:t>
            </a:r>
            <a:endParaRPr lang="en-GB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214880" y="4673600"/>
            <a:ext cx="658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if you divide by 3 first then –  the remainder you still get the same answer.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3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 can have multiple x statements in an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4x + 2(x – 6) = 9 + 3x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Lots of x’s!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1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 can have multiple x statements in an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4x + 2(x – 6) = 9 + 3x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658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Even though 4x is a multiplication it can be added or subtracted to other x values. 3 x 3 = 9 however 3 x 3 + 3 x 3 = 9 + 9 = 18 the same as 6 x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0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 can have multiple x statements in an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4x + 2(x – 6) = 9 + 3x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Lets use our BODMAS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3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 can have multiple x statements in an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4x + 2x – 12 = 9 + 3x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Lets use our BODMAS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7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 can have multiple x statements in an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4x + 2x – 12 = 9 + 3x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OK now we simplify the x’s we can 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2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 can have multiple x statements in an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6x – 12 = 9 + 3x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OK now we simplify the x’s we can 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6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What this course will cover: Programming</a:t>
            </a:r>
            <a:endParaRPr lang="en" sz="540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761993" indent="-457200"/>
            <a:r>
              <a:rPr lang="en" smtClean="0"/>
              <a:t>Basics of Programming taught by Dr Lucy Talents</a:t>
            </a:r>
          </a:p>
          <a:p>
            <a:pPr marL="761993" indent="-457200"/>
            <a:endParaRPr lang="en"/>
          </a:p>
          <a:p>
            <a:pPr marL="761993" indent="-457200"/>
            <a:r>
              <a:rPr lang="en" smtClean="0"/>
              <a:t>Python – one of the most popular and easy to use programming languages. </a:t>
            </a:r>
          </a:p>
          <a:p>
            <a:pPr marL="761993" indent="-457200"/>
            <a:endParaRPr lang="en"/>
          </a:p>
          <a:p>
            <a:pPr marL="761993" indent="-457200"/>
            <a:r>
              <a:rPr lang="en" smtClean="0"/>
              <a:t>R – a widely used programming langauge similar to python with high level of support for statistics and science. </a:t>
            </a:r>
            <a:endParaRPr lang="en"/>
          </a:p>
          <a:p>
            <a:pPr marL="761993" indent="-457200"/>
            <a:endParaRPr lang="en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808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 can have multiple x statements in an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6x – 12 = 9 + 3x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And just get all the x’s on one side and numbers on the other.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9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 can have multiple x statements in an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740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6x – 3x – 12 + 12 = 9 + 3x – 3x + 12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And just get all the x’s on one side and numbers on the other.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4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 can have multiple x statements in an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3x = 21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Finally divide by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4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 can have multiple x statements in an equation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880" y="3159760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x = 7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14880" y="4673600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Finally divide by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3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Expanding brackets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Sometimes you have algebraic expressions with double brackets or a bracket is squared and we want to get them out to simplify it.</a:t>
            </a:r>
          </a:p>
          <a:p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	         (x + y)</a:t>
            </a:r>
            <a:r>
              <a:rPr lang="en-GB" sz="3600" baseline="30000" dirty="0" smtClean="0"/>
              <a:t>2</a:t>
            </a:r>
            <a:endParaRPr lang="en-GB" sz="3600" dirty="0" smtClean="0"/>
          </a:p>
          <a:p>
            <a:pPr marL="1371600" lvl="3" indent="0">
              <a:buNone/>
            </a:pPr>
            <a:endParaRPr lang="en-GB" sz="3600" dirty="0" smtClean="0"/>
          </a:p>
          <a:p>
            <a:r>
              <a:rPr lang="en-GB" dirty="0" smtClean="0"/>
              <a:t>To approach double brackets we have to follow a certain procedure.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70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Expanding brackets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	         (x + y)</a:t>
            </a:r>
            <a:r>
              <a:rPr lang="en-GB" sz="3600" baseline="30000" dirty="0" smtClean="0"/>
              <a:t>2</a:t>
            </a:r>
          </a:p>
          <a:p>
            <a:pPr marL="1371600" lvl="3" indent="0">
              <a:buNone/>
            </a:pPr>
            <a:r>
              <a:rPr lang="en-GB" sz="3600" dirty="0" smtClean="0"/>
              <a:t>		       (  x </a:t>
            </a:r>
            <a:r>
              <a:rPr lang="en-GB" sz="3600" dirty="0"/>
              <a:t>+ </a:t>
            </a:r>
            <a:r>
              <a:rPr lang="en-GB" sz="3600" dirty="0" smtClean="0"/>
              <a:t>y  )</a:t>
            </a:r>
            <a:r>
              <a:rPr lang="en-GB" sz="3600" baseline="30000" dirty="0" smtClean="0"/>
              <a:t>2</a:t>
            </a:r>
          </a:p>
          <a:p>
            <a:pPr marL="1371600" lvl="3" indent="0">
              <a:buNone/>
            </a:pPr>
            <a:r>
              <a:rPr lang="en-GB" sz="3600" baseline="30000" dirty="0"/>
              <a:t>	</a:t>
            </a:r>
            <a:r>
              <a:rPr lang="en-GB" sz="3600" baseline="30000" dirty="0" smtClean="0"/>
              <a:t>	     </a:t>
            </a:r>
            <a:r>
              <a:rPr lang="en-GB" sz="3600" dirty="0" smtClean="0"/>
              <a:t>(      x </a:t>
            </a:r>
            <a:r>
              <a:rPr lang="en-GB" sz="3600" dirty="0"/>
              <a:t>+ </a:t>
            </a:r>
            <a:r>
              <a:rPr lang="en-GB" sz="3600" dirty="0" smtClean="0"/>
              <a:t>y     )</a:t>
            </a:r>
            <a:r>
              <a:rPr lang="en-GB" sz="3600" baseline="30000" dirty="0" smtClean="0"/>
              <a:t>2</a:t>
            </a:r>
          </a:p>
          <a:p>
            <a:pPr marL="1371600" lvl="3" indent="0">
              <a:buNone/>
            </a:pPr>
            <a:r>
              <a:rPr lang="en-GB" sz="3600" baseline="30000" dirty="0"/>
              <a:t> </a:t>
            </a:r>
            <a:r>
              <a:rPr lang="en-GB" sz="3600" baseline="30000" dirty="0" smtClean="0"/>
              <a:t>      </a:t>
            </a:r>
            <a:r>
              <a:rPr lang="en-GB" sz="3600" dirty="0" smtClean="0"/>
              <a:t>(                  x </a:t>
            </a:r>
            <a:r>
              <a:rPr lang="en-GB" sz="3600" dirty="0"/>
              <a:t>+ y    </a:t>
            </a:r>
            <a:r>
              <a:rPr lang="en-GB" sz="3600" dirty="0" smtClean="0"/>
              <a:t>             </a:t>
            </a:r>
            <a:r>
              <a:rPr lang="en-GB" sz="3600" dirty="0"/>
              <a:t>)</a:t>
            </a:r>
            <a:r>
              <a:rPr lang="en-GB" sz="3600" baseline="30000" dirty="0"/>
              <a:t>2</a:t>
            </a:r>
            <a:endParaRPr lang="en-GB" sz="3600" dirty="0"/>
          </a:p>
          <a:p>
            <a:pPr marL="1371600" lvl="3" indent="0">
              <a:buNone/>
            </a:pPr>
            <a:endParaRPr lang="en-GB" sz="3600" dirty="0"/>
          </a:p>
          <a:p>
            <a:pPr marL="1371600" lvl="3" indent="0">
              <a:buNone/>
            </a:pPr>
            <a:endParaRPr lang="en-GB" sz="36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61309" y="3278909"/>
            <a:ext cx="6400800" cy="1764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7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Expanding brackets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	         (x + y)</a:t>
            </a:r>
            <a:r>
              <a:rPr lang="en-GB" sz="3600" baseline="30000" dirty="0" smtClean="0"/>
              <a:t>2</a:t>
            </a:r>
          </a:p>
          <a:p>
            <a:pPr marL="1371600" lvl="3" indent="0">
              <a:buNone/>
            </a:pPr>
            <a:r>
              <a:rPr lang="en-GB" sz="3600" dirty="0" smtClean="0"/>
              <a:t>		       (  x </a:t>
            </a:r>
            <a:r>
              <a:rPr lang="en-GB" sz="3600" dirty="0"/>
              <a:t>+ </a:t>
            </a:r>
            <a:r>
              <a:rPr lang="en-GB" sz="3600" dirty="0" smtClean="0"/>
              <a:t>y  )</a:t>
            </a:r>
            <a:r>
              <a:rPr lang="en-GB" sz="3600" baseline="30000" dirty="0" smtClean="0"/>
              <a:t>2</a:t>
            </a:r>
          </a:p>
          <a:p>
            <a:pPr marL="1371600" lvl="3" indent="0">
              <a:buNone/>
            </a:pPr>
            <a:r>
              <a:rPr lang="en-GB" sz="3600" baseline="30000" dirty="0"/>
              <a:t>	</a:t>
            </a:r>
            <a:r>
              <a:rPr lang="en-GB" sz="3600" baseline="30000" dirty="0" smtClean="0"/>
              <a:t>	     </a:t>
            </a:r>
            <a:r>
              <a:rPr lang="en-GB" sz="3600" dirty="0" smtClean="0"/>
              <a:t>(      x </a:t>
            </a:r>
            <a:r>
              <a:rPr lang="en-GB" sz="3600" dirty="0"/>
              <a:t>+ </a:t>
            </a:r>
            <a:r>
              <a:rPr lang="en-GB" sz="3600" dirty="0" smtClean="0"/>
              <a:t>y     )</a:t>
            </a:r>
            <a:r>
              <a:rPr lang="en-GB" sz="3600" baseline="30000" dirty="0" smtClean="0"/>
              <a:t>2</a:t>
            </a:r>
          </a:p>
          <a:p>
            <a:pPr marL="1371600" lvl="3" indent="0">
              <a:buNone/>
            </a:pPr>
            <a:r>
              <a:rPr lang="en-GB" sz="3600" baseline="30000" dirty="0"/>
              <a:t> </a:t>
            </a:r>
            <a:r>
              <a:rPr lang="en-GB" sz="3600" baseline="30000" dirty="0" smtClean="0"/>
              <a:t>      </a:t>
            </a:r>
            <a:r>
              <a:rPr lang="en-GB" sz="3600" dirty="0" smtClean="0"/>
              <a:t>(                  x </a:t>
            </a:r>
            <a:r>
              <a:rPr lang="en-GB" sz="3600" dirty="0"/>
              <a:t>+ y    </a:t>
            </a:r>
            <a:r>
              <a:rPr lang="en-GB" sz="3600" dirty="0" smtClean="0"/>
              <a:t>             </a:t>
            </a:r>
            <a:r>
              <a:rPr lang="en-GB" sz="3600" dirty="0"/>
              <a:t>)</a:t>
            </a:r>
            <a:r>
              <a:rPr lang="en-GB" sz="3600" baseline="30000" dirty="0"/>
              <a:t>2</a:t>
            </a:r>
            <a:endParaRPr lang="en-GB" sz="3600" dirty="0"/>
          </a:p>
          <a:p>
            <a:pPr marL="1371600" lvl="3" indent="0">
              <a:buNone/>
            </a:pPr>
            <a:endParaRPr lang="en-GB" sz="3600" dirty="0"/>
          </a:p>
          <a:p>
            <a:pPr marL="1371600" lvl="3" indent="0">
              <a:buNone/>
            </a:pPr>
            <a:endParaRPr lang="en-GB" sz="36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61309" y="3796145"/>
            <a:ext cx="6400800" cy="1246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6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Expanding brackets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	         (x + y)</a:t>
            </a:r>
            <a:r>
              <a:rPr lang="en-GB" sz="3600" baseline="30000" dirty="0" smtClean="0"/>
              <a:t>2</a:t>
            </a:r>
          </a:p>
          <a:p>
            <a:pPr marL="1371600" lvl="3" indent="0">
              <a:buNone/>
            </a:pPr>
            <a:r>
              <a:rPr lang="en-GB" sz="3600" dirty="0" smtClean="0"/>
              <a:t>		       (  x </a:t>
            </a:r>
            <a:r>
              <a:rPr lang="en-GB" sz="3600" dirty="0"/>
              <a:t>+ </a:t>
            </a:r>
            <a:r>
              <a:rPr lang="en-GB" sz="3600" dirty="0" smtClean="0"/>
              <a:t>y  )</a:t>
            </a:r>
            <a:r>
              <a:rPr lang="en-GB" sz="3600" baseline="30000" dirty="0" smtClean="0"/>
              <a:t>2</a:t>
            </a:r>
          </a:p>
          <a:p>
            <a:pPr marL="1371600" lvl="3" indent="0">
              <a:buNone/>
            </a:pPr>
            <a:r>
              <a:rPr lang="en-GB" sz="3600" baseline="30000" dirty="0"/>
              <a:t>	</a:t>
            </a:r>
            <a:r>
              <a:rPr lang="en-GB" sz="3600" baseline="30000" dirty="0" smtClean="0"/>
              <a:t>	     </a:t>
            </a:r>
            <a:r>
              <a:rPr lang="en-GB" sz="3600" dirty="0" smtClean="0"/>
              <a:t>(      x </a:t>
            </a:r>
            <a:r>
              <a:rPr lang="en-GB" sz="3600" dirty="0"/>
              <a:t>+ </a:t>
            </a:r>
            <a:r>
              <a:rPr lang="en-GB" sz="3600" dirty="0" smtClean="0"/>
              <a:t>y     )</a:t>
            </a:r>
            <a:r>
              <a:rPr lang="en-GB" sz="3600" baseline="30000" dirty="0" smtClean="0"/>
              <a:t>2</a:t>
            </a:r>
          </a:p>
          <a:p>
            <a:pPr marL="1371600" lvl="3" indent="0">
              <a:buNone/>
            </a:pPr>
            <a:r>
              <a:rPr lang="en-GB" sz="3600" baseline="30000" dirty="0"/>
              <a:t> </a:t>
            </a:r>
            <a:r>
              <a:rPr lang="en-GB" sz="3600" baseline="30000" dirty="0" smtClean="0"/>
              <a:t>      </a:t>
            </a:r>
            <a:r>
              <a:rPr lang="en-GB" sz="3600" dirty="0" smtClean="0"/>
              <a:t>(                  x </a:t>
            </a:r>
            <a:r>
              <a:rPr lang="en-GB" sz="3600" dirty="0"/>
              <a:t>+ y    </a:t>
            </a:r>
            <a:r>
              <a:rPr lang="en-GB" sz="3600" dirty="0" smtClean="0"/>
              <a:t>             </a:t>
            </a:r>
            <a:r>
              <a:rPr lang="en-GB" sz="3600" dirty="0"/>
              <a:t>)</a:t>
            </a:r>
            <a:r>
              <a:rPr lang="en-GB" sz="3600" baseline="30000" dirty="0"/>
              <a:t>2</a:t>
            </a:r>
            <a:endParaRPr lang="en-GB" sz="3600" dirty="0"/>
          </a:p>
          <a:p>
            <a:pPr marL="1371600" lvl="3" indent="0">
              <a:buNone/>
            </a:pPr>
            <a:endParaRPr lang="en-GB" sz="3600" dirty="0"/>
          </a:p>
          <a:p>
            <a:pPr marL="1371600" lvl="3" indent="0">
              <a:buNone/>
            </a:pPr>
            <a:endParaRPr lang="en-GB" sz="36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61309" y="4322618"/>
            <a:ext cx="6400800" cy="720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0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Expanding brackets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	         (x + y)</a:t>
            </a:r>
            <a:r>
              <a:rPr lang="en-GB" sz="3600" baseline="30000" dirty="0" smtClean="0"/>
              <a:t>2</a:t>
            </a:r>
          </a:p>
          <a:p>
            <a:pPr marL="1371600" lvl="3" indent="0">
              <a:buNone/>
            </a:pPr>
            <a:r>
              <a:rPr lang="en-GB" sz="3600" dirty="0" smtClean="0"/>
              <a:t>		       (  x </a:t>
            </a:r>
            <a:r>
              <a:rPr lang="en-GB" sz="3600" dirty="0"/>
              <a:t>+ </a:t>
            </a:r>
            <a:r>
              <a:rPr lang="en-GB" sz="3600" dirty="0" smtClean="0"/>
              <a:t>y  )</a:t>
            </a:r>
            <a:r>
              <a:rPr lang="en-GB" sz="3600" baseline="30000" dirty="0" smtClean="0"/>
              <a:t>2</a:t>
            </a:r>
          </a:p>
          <a:p>
            <a:pPr marL="1371600" lvl="3" indent="0">
              <a:buNone/>
            </a:pPr>
            <a:r>
              <a:rPr lang="en-GB" sz="3600" baseline="30000" dirty="0"/>
              <a:t>	</a:t>
            </a:r>
            <a:r>
              <a:rPr lang="en-GB" sz="3600" baseline="30000" dirty="0" smtClean="0"/>
              <a:t>	     </a:t>
            </a:r>
            <a:r>
              <a:rPr lang="en-GB" sz="3600" dirty="0" smtClean="0"/>
              <a:t>(      x </a:t>
            </a:r>
            <a:r>
              <a:rPr lang="en-GB" sz="3600" dirty="0"/>
              <a:t>+ </a:t>
            </a:r>
            <a:r>
              <a:rPr lang="en-GB" sz="3600" dirty="0" smtClean="0"/>
              <a:t>y     )</a:t>
            </a:r>
            <a:r>
              <a:rPr lang="en-GB" sz="3600" baseline="30000" dirty="0" smtClean="0"/>
              <a:t>2</a:t>
            </a:r>
          </a:p>
          <a:p>
            <a:pPr marL="1371600" lvl="3" indent="0">
              <a:buNone/>
            </a:pPr>
            <a:r>
              <a:rPr lang="en-GB" sz="3600" baseline="30000" dirty="0"/>
              <a:t> </a:t>
            </a:r>
            <a:r>
              <a:rPr lang="en-GB" sz="3600" baseline="30000" dirty="0" smtClean="0"/>
              <a:t>      </a:t>
            </a:r>
            <a:r>
              <a:rPr lang="en-GB" sz="3600" dirty="0" smtClean="0"/>
              <a:t>(                  x </a:t>
            </a:r>
            <a:r>
              <a:rPr lang="en-GB" sz="3600" dirty="0"/>
              <a:t>+ y    </a:t>
            </a:r>
            <a:r>
              <a:rPr lang="en-GB" sz="3600" dirty="0" smtClean="0"/>
              <a:t>             </a:t>
            </a:r>
            <a:r>
              <a:rPr lang="en-GB" sz="3600" dirty="0"/>
              <a:t>)</a:t>
            </a:r>
            <a:r>
              <a:rPr lang="en-GB" sz="3600" baseline="30000" dirty="0"/>
              <a:t>2</a:t>
            </a:r>
            <a:endParaRPr lang="en-GB" sz="3600" dirty="0"/>
          </a:p>
          <a:p>
            <a:pPr marL="1371600" lvl="3" indent="0">
              <a:buNone/>
            </a:pPr>
            <a:endParaRPr lang="en-GB" sz="3600" dirty="0"/>
          </a:p>
          <a:p>
            <a:pPr marL="1371600" lvl="3" indent="0">
              <a:buNone/>
            </a:pPr>
            <a:endParaRPr lang="en-GB" sz="36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Expanding brackets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	         (x + y)</a:t>
            </a:r>
            <a:r>
              <a:rPr lang="en-GB" sz="3600" baseline="30000" dirty="0" smtClean="0"/>
              <a:t>2</a:t>
            </a:r>
          </a:p>
          <a:p>
            <a:pPr marL="1371600" lvl="3" indent="0">
              <a:buNone/>
            </a:pPr>
            <a:r>
              <a:rPr lang="en-GB" sz="3600" dirty="0" smtClean="0"/>
              <a:t>		       (  x </a:t>
            </a:r>
            <a:r>
              <a:rPr lang="en-GB" sz="3600" dirty="0"/>
              <a:t>+ </a:t>
            </a:r>
            <a:r>
              <a:rPr lang="en-GB" sz="3600" dirty="0" smtClean="0"/>
              <a:t>y  )</a:t>
            </a:r>
            <a:r>
              <a:rPr lang="en-GB" sz="3600" baseline="30000" dirty="0" smtClean="0"/>
              <a:t>2</a:t>
            </a:r>
          </a:p>
          <a:p>
            <a:pPr marL="1371600" lvl="3" indent="0">
              <a:buNone/>
            </a:pPr>
            <a:r>
              <a:rPr lang="en-GB" sz="3600" baseline="30000" dirty="0"/>
              <a:t>	</a:t>
            </a:r>
            <a:r>
              <a:rPr lang="en-GB" sz="3600" baseline="30000" dirty="0" smtClean="0"/>
              <a:t>	     </a:t>
            </a:r>
            <a:r>
              <a:rPr lang="en-GB" sz="3600" dirty="0" smtClean="0"/>
              <a:t>(      x </a:t>
            </a:r>
            <a:r>
              <a:rPr lang="en-GB" sz="3600" dirty="0"/>
              <a:t>+ </a:t>
            </a:r>
            <a:r>
              <a:rPr lang="en-GB" sz="3600" dirty="0" smtClean="0"/>
              <a:t>y     )</a:t>
            </a:r>
            <a:r>
              <a:rPr lang="en-GB" sz="3600" baseline="30000" dirty="0" smtClean="0"/>
              <a:t>2</a:t>
            </a:r>
          </a:p>
          <a:p>
            <a:pPr marL="1371600" lvl="3" indent="0">
              <a:buNone/>
            </a:pPr>
            <a:r>
              <a:rPr lang="en-GB" sz="3600" baseline="30000" dirty="0"/>
              <a:t> </a:t>
            </a:r>
            <a:r>
              <a:rPr lang="en-GB" sz="3600" baseline="30000" dirty="0" smtClean="0"/>
              <a:t>      </a:t>
            </a:r>
            <a:r>
              <a:rPr lang="en-GB" sz="3600" dirty="0" smtClean="0"/>
              <a:t>(                  x </a:t>
            </a:r>
            <a:r>
              <a:rPr lang="en-GB" sz="3600" dirty="0"/>
              <a:t>+ y    </a:t>
            </a:r>
            <a:r>
              <a:rPr lang="en-GB" sz="3600" dirty="0" smtClean="0"/>
              <a:t>             </a:t>
            </a:r>
            <a:r>
              <a:rPr lang="en-GB" sz="3600" dirty="0"/>
              <a:t>)</a:t>
            </a:r>
            <a:r>
              <a:rPr lang="en-GB" sz="3600" baseline="30000" dirty="0"/>
              <a:t>2</a:t>
            </a:r>
            <a:endParaRPr lang="en-GB" sz="3600" dirty="0"/>
          </a:p>
          <a:p>
            <a:pPr marL="1371600" lvl="3" indent="0">
              <a:buNone/>
            </a:pPr>
            <a:endParaRPr lang="en-GB" sz="3600" dirty="0"/>
          </a:p>
          <a:p>
            <a:pPr marL="1371600" lvl="3" indent="0">
              <a:buNone/>
            </a:pPr>
            <a:r>
              <a:rPr lang="en-GB" sz="4000" dirty="0" smtClean="0"/>
              <a:t>			If Only…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428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5400" smtClean="0"/>
              <a:t>What this course will cover: Scientific Computing</a:t>
            </a:r>
            <a:endParaRPr lang="en" sz="540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761993" indent="-457200"/>
            <a:r>
              <a:rPr lang="en" smtClean="0"/>
              <a:t>Understanding data, power, experimental design and the maths behind statistics.</a:t>
            </a:r>
          </a:p>
          <a:p>
            <a:pPr marL="761993" indent="-457200"/>
            <a:endParaRPr lang="en"/>
          </a:p>
          <a:p>
            <a:pPr marL="761993" indent="-457200"/>
            <a:r>
              <a:rPr lang="en" smtClean="0"/>
              <a:t>Basic statistical tests up to linear models and GLMs</a:t>
            </a:r>
          </a:p>
          <a:p>
            <a:pPr marL="761993" indent="-457200"/>
            <a:endParaRPr lang="en"/>
          </a:p>
          <a:p>
            <a:pPr marL="761993" indent="-457200"/>
            <a:r>
              <a:rPr lang="en" smtClean="0"/>
              <a:t>Using Python for more complicated mathematical purposes – learn how modelling works!</a:t>
            </a:r>
            <a:endParaRPr lang="en"/>
          </a:p>
          <a:p>
            <a:pPr marL="761993" indent="-457200"/>
            <a:endParaRPr lang="en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82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FOIL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 – first</a:t>
            </a:r>
          </a:p>
          <a:p>
            <a:r>
              <a:rPr lang="en-GB" dirty="0" smtClean="0"/>
              <a:t>O – outer</a:t>
            </a:r>
          </a:p>
          <a:p>
            <a:r>
              <a:rPr lang="en-GB" dirty="0" smtClean="0"/>
              <a:t>I – inner</a:t>
            </a:r>
          </a:p>
          <a:p>
            <a:r>
              <a:rPr lang="en-GB" dirty="0" smtClean="0"/>
              <a:t>L - Last</a:t>
            </a:r>
          </a:p>
          <a:p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</a:t>
            </a:r>
            <a:r>
              <a:rPr lang="en-GB" sz="3600" dirty="0"/>
              <a:t> </a:t>
            </a:r>
            <a:r>
              <a:rPr lang="en-GB" sz="3600" dirty="0" smtClean="0"/>
              <a:t>    (</a:t>
            </a:r>
            <a:r>
              <a:rPr lang="en-GB" sz="3600" dirty="0"/>
              <a:t>x + </a:t>
            </a:r>
            <a:r>
              <a:rPr lang="en-GB" sz="3600" dirty="0" smtClean="0"/>
              <a:t>y)</a:t>
            </a:r>
            <a:r>
              <a:rPr lang="en-GB" sz="3600" baseline="30000" dirty="0" smtClean="0"/>
              <a:t>2</a:t>
            </a:r>
            <a:r>
              <a:rPr lang="en-GB" sz="3600" dirty="0" smtClean="0"/>
              <a:t> = </a:t>
            </a:r>
            <a:r>
              <a:rPr lang="en-GB" sz="3600" dirty="0"/>
              <a:t>(x + y</a:t>
            </a:r>
            <a:r>
              <a:rPr lang="en-GB" sz="3600" dirty="0" smtClean="0"/>
              <a:t>)(x + y)</a:t>
            </a:r>
            <a:endParaRPr lang="en-GB" sz="3600" baseline="30000" dirty="0"/>
          </a:p>
          <a:p>
            <a:pPr marL="1371600" lvl="3" indent="0">
              <a:buNone/>
            </a:pPr>
            <a:endParaRPr lang="en-GB" sz="3600" baseline="30000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https://s-media-cache-ak0.pinimg.com/736x/34/d7/95/34d795731cffe2ca2f6a00b16877b8f6--calculus-jokes-physics-jok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42" y="378691"/>
            <a:ext cx="2044049" cy="204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5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FOIL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 – first</a:t>
            </a:r>
          </a:p>
          <a:p>
            <a:r>
              <a:rPr lang="en-GB" dirty="0" smtClean="0"/>
              <a:t>O – outer</a:t>
            </a:r>
          </a:p>
          <a:p>
            <a:r>
              <a:rPr lang="en-GB" dirty="0" smtClean="0"/>
              <a:t>I – inner</a:t>
            </a:r>
          </a:p>
          <a:p>
            <a:r>
              <a:rPr lang="en-GB" dirty="0" smtClean="0"/>
              <a:t>L - Last</a:t>
            </a:r>
          </a:p>
          <a:p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</a:t>
            </a:r>
            <a:r>
              <a:rPr lang="en-GB" sz="3600" dirty="0"/>
              <a:t> </a:t>
            </a:r>
            <a:r>
              <a:rPr lang="en-GB" sz="3600" dirty="0" smtClean="0"/>
              <a:t>	     (</a:t>
            </a:r>
            <a:r>
              <a:rPr lang="en-GB" sz="3600" dirty="0"/>
              <a:t>x + y</a:t>
            </a:r>
            <a:r>
              <a:rPr lang="en-GB" sz="3600" dirty="0" smtClean="0"/>
              <a:t>)(x + y)</a:t>
            </a:r>
            <a:endParaRPr lang="en-GB" sz="3600" baseline="30000" dirty="0"/>
          </a:p>
          <a:p>
            <a:pPr marL="1371600" lvl="3" indent="0">
              <a:buNone/>
            </a:pPr>
            <a:endParaRPr lang="en-GB" sz="3600" baseline="30000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7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FOIL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F – first</a:t>
            </a:r>
          </a:p>
          <a:p>
            <a:r>
              <a:rPr lang="en-GB" dirty="0" smtClean="0"/>
              <a:t>O – outer</a:t>
            </a:r>
          </a:p>
          <a:p>
            <a:r>
              <a:rPr lang="en-GB" dirty="0" smtClean="0"/>
              <a:t>I – inner</a:t>
            </a:r>
          </a:p>
          <a:p>
            <a:r>
              <a:rPr lang="en-GB" dirty="0" smtClean="0"/>
              <a:t>L - Last</a:t>
            </a:r>
          </a:p>
          <a:p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</a:t>
            </a:r>
            <a:r>
              <a:rPr lang="en-GB" sz="3600" dirty="0"/>
              <a:t> </a:t>
            </a:r>
            <a:r>
              <a:rPr lang="en-GB" sz="3600" dirty="0" smtClean="0"/>
              <a:t>	     (</a:t>
            </a:r>
            <a:r>
              <a:rPr lang="en-GB" sz="3600" dirty="0">
                <a:solidFill>
                  <a:srgbClr val="FF0000"/>
                </a:solidFill>
              </a:rPr>
              <a:t>x</a:t>
            </a:r>
            <a:r>
              <a:rPr lang="en-GB" sz="3600" dirty="0"/>
              <a:t> + y</a:t>
            </a:r>
            <a:r>
              <a:rPr lang="en-GB" sz="3600" dirty="0" smtClean="0"/>
              <a:t>)(</a:t>
            </a:r>
            <a:r>
              <a:rPr lang="en-GB" sz="3600" dirty="0" smtClean="0">
                <a:solidFill>
                  <a:srgbClr val="FF0000"/>
                </a:solidFill>
              </a:rPr>
              <a:t>x</a:t>
            </a:r>
            <a:r>
              <a:rPr lang="en-GB" sz="3600" dirty="0" smtClean="0"/>
              <a:t> + y) =</a:t>
            </a:r>
          </a:p>
          <a:p>
            <a:pPr marL="1371600" lvl="3" indent="0">
              <a:buNone/>
            </a:pPr>
            <a:r>
              <a:rPr lang="en-GB" sz="3600" baseline="30000" dirty="0"/>
              <a:t>	</a:t>
            </a:r>
            <a:r>
              <a:rPr lang="en-GB" sz="3600" baseline="30000" dirty="0" smtClean="0"/>
              <a:t>		</a:t>
            </a:r>
          </a:p>
          <a:p>
            <a:pPr marL="1371600" lvl="3" indent="0">
              <a:buNone/>
            </a:pPr>
            <a:r>
              <a:rPr lang="en-GB" sz="3600" baseline="30000" dirty="0"/>
              <a:t>	</a:t>
            </a:r>
            <a:r>
              <a:rPr lang="en-GB" sz="3600" baseline="30000" dirty="0" smtClean="0"/>
              <a:t>	</a:t>
            </a:r>
            <a:r>
              <a:rPr lang="en-GB" sz="3600" dirty="0" smtClean="0"/>
              <a:t>     </a:t>
            </a:r>
            <a:r>
              <a:rPr lang="en-GB" dirty="0" smtClean="0"/>
              <a:t> </a:t>
            </a:r>
            <a:r>
              <a:rPr lang="en-GB" sz="3600" dirty="0" smtClean="0"/>
              <a:t>x</a:t>
            </a:r>
            <a:r>
              <a:rPr lang="en-GB" sz="3600" baseline="30000" dirty="0" smtClean="0"/>
              <a:t>2</a:t>
            </a:r>
            <a:r>
              <a:rPr lang="en-GB" sz="3600" dirty="0" smtClean="0"/>
              <a:t> +    +    +    </a:t>
            </a:r>
            <a:endParaRPr lang="en-GB" sz="3600" baseline="30000" dirty="0"/>
          </a:p>
          <a:p>
            <a:pPr marL="1371600" lvl="3" indent="0">
              <a:buNone/>
            </a:pPr>
            <a:endParaRPr lang="en-GB" sz="3600" baseline="30000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150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FOIL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 – first</a:t>
            </a:r>
          </a:p>
          <a:p>
            <a:r>
              <a:rPr lang="en-GB" b="1" dirty="0" smtClean="0"/>
              <a:t>O – outer</a:t>
            </a:r>
          </a:p>
          <a:p>
            <a:r>
              <a:rPr lang="en-GB" dirty="0" smtClean="0"/>
              <a:t>I – inner</a:t>
            </a:r>
          </a:p>
          <a:p>
            <a:r>
              <a:rPr lang="en-GB" dirty="0" smtClean="0"/>
              <a:t>L - Last</a:t>
            </a:r>
          </a:p>
          <a:p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</a:t>
            </a:r>
            <a:r>
              <a:rPr lang="en-GB" sz="3600" dirty="0"/>
              <a:t> </a:t>
            </a:r>
            <a:r>
              <a:rPr lang="en-GB" sz="3600" dirty="0" smtClean="0"/>
              <a:t>	     (</a:t>
            </a:r>
            <a:r>
              <a:rPr lang="en-GB" sz="3600" dirty="0">
                <a:solidFill>
                  <a:srgbClr val="FF0000"/>
                </a:solidFill>
              </a:rPr>
              <a:t>x</a:t>
            </a:r>
            <a:r>
              <a:rPr lang="en-GB" sz="3600" dirty="0"/>
              <a:t> + y</a:t>
            </a:r>
            <a:r>
              <a:rPr lang="en-GB" sz="3600" dirty="0" smtClean="0"/>
              <a:t>)(x + </a:t>
            </a:r>
            <a:r>
              <a:rPr lang="en-GB" sz="3600" dirty="0" smtClean="0">
                <a:solidFill>
                  <a:srgbClr val="FF0000"/>
                </a:solidFill>
              </a:rPr>
              <a:t>y</a:t>
            </a:r>
            <a:r>
              <a:rPr lang="en-GB" sz="3600" dirty="0" smtClean="0"/>
              <a:t>) =</a:t>
            </a:r>
          </a:p>
          <a:p>
            <a:pPr marL="1371600" lvl="3" indent="0">
              <a:buNone/>
            </a:pPr>
            <a:r>
              <a:rPr lang="en-GB" sz="3600" baseline="30000" dirty="0"/>
              <a:t>	</a:t>
            </a:r>
            <a:r>
              <a:rPr lang="en-GB" sz="3600" baseline="30000" dirty="0" smtClean="0"/>
              <a:t>		</a:t>
            </a:r>
          </a:p>
          <a:p>
            <a:pPr marL="1371600" lvl="3" indent="0">
              <a:buNone/>
            </a:pPr>
            <a:r>
              <a:rPr lang="en-GB" sz="3600" baseline="30000" dirty="0"/>
              <a:t>	</a:t>
            </a:r>
            <a:r>
              <a:rPr lang="en-GB" sz="3600" baseline="30000" dirty="0" smtClean="0"/>
              <a:t>	</a:t>
            </a:r>
            <a:r>
              <a:rPr lang="en-GB" sz="3600" dirty="0" smtClean="0"/>
              <a:t>     </a:t>
            </a:r>
            <a:r>
              <a:rPr lang="en-GB" dirty="0" smtClean="0"/>
              <a:t> </a:t>
            </a:r>
            <a:r>
              <a:rPr lang="en-GB" sz="3600" dirty="0" smtClean="0"/>
              <a:t>x</a:t>
            </a:r>
            <a:r>
              <a:rPr lang="en-GB" sz="3600" baseline="30000" dirty="0" smtClean="0"/>
              <a:t>2</a:t>
            </a:r>
            <a:r>
              <a:rPr lang="en-GB" sz="3600" dirty="0" smtClean="0"/>
              <a:t> + xy +    +    </a:t>
            </a:r>
            <a:endParaRPr lang="en-GB" sz="3600" baseline="30000" dirty="0"/>
          </a:p>
          <a:p>
            <a:pPr marL="1371600" lvl="3" indent="0">
              <a:buNone/>
            </a:pPr>
            <a:endParaRPr lang="en-GB" sz="3600" baseline="30000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54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FOIL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 – first</a:t>
            </a:r>
          </a:p>
          <a:p>
            <a:r>
              <a:rPr lang="en-GB" dirty="0" smtClean="0"/>
              <a:t>O – outer</a:t>
            </a:r>
          </a:p>
          <a:p>
            <a:r>
              <a:rPr lang="en-GB" b="1" dirty="0" smtClean="0"/>
              <a:t>I – inner</a:t>
            </a:r>
          </a:p>
          <a:p>
            <a:r>
              <a:rPr lang="en-GB" dirty="0" smtClean="0"/>
              <a:t>L - Last</a:t>
            </a:r>
          </a:p>
          <a:p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</a:t>
            </a:r>
            <a:r>
              <a:rPr lang="en-GB" sz="3600" dirty="0"/>
              <a:t> </a:t>
            </a:r>
            <a:r>
              <a:rPr lang="en-GB" sz="3600" dirty="0" smtClean="0"/>
              <a:t>	     (</a:t>
            </a:r>
            <a:r>
              <a:rPr lang="en-GB" sz="3600" dirty="0"/>
              <a:t>x + 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 smtClean="0"/>
              <a:t>)(</a:t>
            </a:r>
            <a:r>
              <a:rPr lang="en-GB" sz="3600" dirty="0" smtClean="0">
                <a:solidFill>
                  <a:srgbClr val="FF0000"/>
                </a:solidFill>
              </a:rPr>
              <a:t>x</a:t>
            </a:r>
            <a:r>
              <a:rPr lang="en-GB" sz="3600" dirty="0" smtClean="0"/>
              <a:t> + y) =</a:t>
            </a:r>
          </a:p>
          <a:p>
            <a:pPr marL="1371600" lvl="3" indent="0">
              <a:buNone/>
            </a:pPr>
            <a:r>
              <a:rPr lang="en-GB" sz="3600" baseline="30000" dirty="0"/>
              <a:t>	</a:t>
            </a:r>
            <a:r>
              <a:rPr lang="en-GB" sz="3600" baseline="30000" dirty="0" smtClean="0"/>
              <a:t>		</a:t>
            </a:r>
          </a:p>
          <a:p>
            <a:pPr marL="1371600" lvl="3" indent="0">
              <a:buNone/>
            </a:pPr>
            <a:r>
              <a:rPr lang="en-GB" sz="3600" baseline="30000" dirty="0"/>
              <a:t>	</a:t>
            </a:r>
            <a:r>
              <a:rPr lang="en-GB" sz="3600" baseline="30000" dirty="0" smtClean="0"/>
              <a:t>	</a:t>
            </a:r>
            <a:r>
              <a:rPr lang="en-GB" sz="3600" dirty="0" smtClean="0"/>
              <a:t>     </a:t>
            </a:r>
            <a:r>
              <a:rPr lang="en-GB" dirty="0" smtClean="0"/>
              <a:t> </a:t>
            </a:r>
            <a:r>
              <a:rPr lang="en-GB" sz="3600" dirty="0" smtClean="0"/>
              <a:t>x</a:t>
            </a:r>
            <a:r>
              <a:rPr lang="en-GB" sz="3600" baseline="30000" dirty="0" smtClean="0"/>
              <a:t>2</a:t>
            </a:r>
            <a:r>
              <a:rPr lang="en-GB" sz="3600" dirty="0" smtClean="0"/>
              <a:t> + xy + xy +    </a:t>
            </a:r>
            <a:endParaRPr lang="en-GB" sz="3600" baseline="30000" dirty="0"/>
          </a:p>
          <a:p>
            <a:pPr marL="1371600" lvl="3" indent="0">
              <a:buNone/>
            </a:pPr>
            <a:endParaRPr lang="en-GB" sz="3600" baseline="30000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1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FOIL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 – first</a:t>
            </a:r>
          </a:p>
          <a:p>
            <a:r>
              <a:rPr lang="en-GB" dirty="0" smtClean="0"/>
              <a:t>O – outer</a:t>
            </a:r>
          </a:p>
          <a:p>
            <a:r>
              <a:rPr lang="en-GB" b="1" dirty="0" smtClean="0"/>
              <a:t>I – inner</a:t>
            </a:r>
          </a:p>
          <a:p>
            <a:r>
              <a:rPr lang="en-GB" dirty="0" smtClean="0"/>
              <a:t>L - Last</a:t>
            </a:r>
          </a:p>
          <a:p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</a:t>
            </a:r>
            <a:r>
              <a:rPr lang="en-GB" sz="3600" dirty="0"/>
              <a:t> </a:t>
            </a:r>
            <a:r>
              <a:rPr lang="en-GB" sz="3600" dirty="0" smtClean="0"/>
              <a:t>	     (</a:t>
            </a:r>
            <a:r>
              <a:rPr lang="en-GB" sz="3600" dirty="0"/>
              <a:t>x + 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 smtClean="0"/>
              <a:t>)(</a:t>
            </a:r>
            <a:r>
              <a:rPr lang="en-GB" sz="3600" dirty="0" smtClean="0">
                <a:solidFill>
                  <a:srgbClr val="FF0000"/>
                </a:solidFill>
              </a:rPr>
              <a:t>x</a:t>
            </a:r>
            <a:r>
              <a:rPr lang="en-GB" sz="3600" dirty="0" smtClean="0"/>
              <a:t> + y) =</a:t>
            </a:r>
          </a:p>
          <a:p>
            <a:pPr marL="1371600" lvl="3" indent="0">
              <a:buNone/>
            </a:pPr>
            <a:r>
              <a:rPr lang="en-GB" sz="3600" baseline="30000" dirty="0"/>
              <a:t>	</a:t>
            </a:r>
            <a:r>
              <a:rPr lang="en-GB" sz="3600" baseline="30000" dirty="0" smtClean="0"/>
              <a:t>		</a:t>
            </a:r>
          </a:p>
          <a:p>
            <a:pPr marL="1371600" lvl="3" indent="0">
              <a:buNone/>
            </a:pPr>
            <a:r>
              <a:rPr lang="en-GB" sz="3600" baseline="30000" dirty="0"/>
              <a:t>	</a:t>
            </a:r>
            <a:r>
              <a:rPr lang="en-GB" sz="3600" baseline="30000" dirty="0" smtClean="0"/>
              <a:t>	</a:t>
            </a:r>
            <a:r>
              <a:rPr lang="en-GB" sz="3600" dirty="0" smtClean="0"/>
              <a:t>     </a:t>
            </a:r>
            <a:r>
              <a:rPr lang="en-GB" dirty="0" smtClean="0"/>
              <a:t> </a:t>
            </a:r>
            <a:r>
              <a:rPr lang="en-GB" sz="3600" dirty="0" smtClean="0"/>
              <a:t>x</a:t>
            </a:r>
            <a:r>
              <a:rPr lang="en-GB" sz="3600" baseline="30000" dirty="0" smtClean="0"/>
              <a:t>2</a:t>
            </a:r>
            <a:r>
              <a:rPr lang="en-GB" sz="3600" dirty="0" smtClean="0"/>
              <a:t> + xy + xy +    </a:t>
            </a:r>
            <a:endParaRPr lang="en-GB" sz="3600" baseline="30000" dirty="0"/>
          </a:p>
          <a:p>
            <a:pPr marL="1371600" lvl="3" indent="0">
              <a:buNone/>
            </a:pPr>
            <a:endParaRPr lang="en-GB" sz="3600" baseline="30000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163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FOIL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 – first</a:t>
            </a:r>
          </a:p>
          <a:p>
            <a:r>
              <a:rPr lang="en-GB" dirty="0" smtClean="0"/>
              <a:t>O – outer</a:t>
            </a:r>
          </a:p>
          <a:p>
            <a:r>
              <a:rPr lang="en-GB" dirty="0" smtClean="0"/>
              <a:t>I – inner</a:t>
            </a:r>
          </a:p>
          <a:p>
            <a:r>
              <a:rPr lang="en-GB" b="1" dirty="0" smtClean="0"/>
              <a:t>L - Last</a:t>
            </a:r>
          </a:p>
          <a:p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</a:t>
            </a:r>
            <a:r>
              <a:rPr lang="en-GB" sz="3600" dirty="0"/>
              <a:t> </a:t>
            </a:r>
            <a:r>
              <a:rPr lang="en-GB" sz="3600" dirty="0" smtClean="0"/>
              <a:t>	     (</a:t>
            </a:r>
            <a:r>
              <a:rPr lang="en-GB" sz="3600" dirty="0"/>
              <a:t>x + 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 smtClean="0"/>
              <a:t>)(x + </a:t>
            </a:r>
            <a:r>
              <a:rPr lang="en-GB" sz="3600" dirty="0" smtClean="0">
                <a:solidFill>
                  <a:srgbClr val="FF0000"/>
                </a:solidFill>
              </a:rPr>
              <a:t>y</a:t>
            </a:r>
            <a:r>
              <a:rPr lang="en-GB" sz="3600" dirty="0" smtClean="0"/>
              <a:t>) =</a:t>
            </a:r>
          </a:p>
          <a:p>
            <a:pPr marL="1371600" lvl="3" indent="0">
              <a:buNone/>
            </a:pPr>
            <a:r>
              <a:rPr lang="en-GB" sz="3600" baseline="30000" dirty="0"/>
              <a:t>	</a:t>
            </a:r>
            <a:r>
              <a:rPr lang="en-GB" sz="3600" baseline="30000" dirty="0" smtClean="0"/>
              <a:t>		</a:t>
            </a:r>
          </a:p>
          <a:p>
            <a:pPr marL="1371600" lvl="3" indent="0">
              <a:buNone/>
            </a:pPr>
            <a:r>
              <a:rPr lang="en-GB" sz="3600" baseline="30000" dirty="0"/>
              <a:t>	</a:t>
            </a:r>
            <a:r>
              <a:rPr lang="en-GB" sz="3600" baseline="30000" dirty="0" smtClean="0"/>
              <a:t>	</a:t>
            </a:r>
            <a:r>
              <a:rPr lang="en-GB" sz="3600" dirty="0" smtClean="0"/>
              <a:t>     </a:t>
            </a:r>
            <a:r>
              <a:rPr lang="en-GB" dirty="0" smtClean="0"/>
              <a:t> </a:t>
            </a:r>
            <a:r>
              <a:rPr lang="en-GB" sz="3600" dirty="0" smtClean="0"/>
              <a:t>x</a:t>
            </a:r>
            <a:r>
              <a:rPr lang="en-GB" sz="3600" baseline="30000" dirty="0" smtClean="0"/>
              <a:t>2</a:t>
            </a:r>
            <a:r>
              <a:rPr lang="en-GB" sz="3600" dirty="0" smtClean="0"/>
              <a:t> + xy + xy +  y </a:t>
            </a:r>
            <a:r>
              <a:rPr lang="en-GB" sz="3600" baseline="30000" dirty="0" smtClean="0"/>
              <a:t>2</a:t>
            </a:r>
            <a:r>
              <a:rPr lang="en-GB" sz="3600" dirty="0" smtClean="0"/>
              <a:t> </a:t>
            </a:r>
            <a:endParaRPr lang="en-GB" sz="3600" baseline="30000" dirty="0"/>
          </a:p>
          <a:p>
            <a:pPr marL="1371600" lvl="3" indent="0">
              <a:buNone/>
            </a:pPr>
            <a:endParaRPr lang="en-GB" sz="3600" baseline="30000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872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FOIL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 – first</a:t>
            </a:r>
          </a:p>
          <a:p>
            <a:r>
              <a:rPr lang="en-GB" dirty="0" smtClean="0"/>
              <a:t>O – outer</a:t>
            </a:r>
          </a:p>
          <a:p>
            <a:r>
              <a:rPr lang="en-GB" dirty="0" smtClean="0"/>
              <a:t>I – inner</a:t>
            </a:r>
          </a:p>
          <a:p>
            <a:r>
              <a:rPr lang="en-GB" dirty="0" smtClean="0"/>
              <a:t>L - Last</a:t>
            </a:r>
          </a:p>
          <a:p>
            <a:endParaRPr lang="en-GB" dirty="0"/>
          </a:p>
          <a:p>
            <a:pPr marL="1371600" lvl="3" indent="0">
              <a:buNone/>
            </a:pPr>
            <a:r>
              <a:rPr lang="en-GB" sz="3600" dirty="0"/>
              <a:t>	</a:t>
            </a:r>
            <a:r>
              <a:rPr lang="en-GB" sz="3600" dirty="0" smtClean="0"/>
              <a:t>(</a:t>
            </a:r>
            <a:r>
              <a:rPr lang="en-GB" sz="3600" dirty="0"/>
              <a:t>x + y</a:t>
            </a:r>
            <a:r>
              <a:rPr lang="en-GB" sz="3600" dirty="0" smtClean="0"/>
              <a:t>)(x + y) = </a:t>
            </a:r>
            <a:r>
              <a:rPr lang="en-GB" sz="3600" dirty="0"/>
              <a:t>x</a:t>
            </a:r>
            <a:r>
              <a:rPr lang="en-GB" sz="3600" baseline="30000" dirty="0"/>
              <a:t>2</a:t>
            </a:r>
            <a:r>
              <a:rPr lang="en-GB" sz="3600" dirty="0"/>
              <a:t> + </a:t>
            </a:r>
            <a:r>
              <a:rPr lang="en-GB" sz="3600" dirty="0" smtClean="0"/>
              <a:t>2xy </a:t>
            </a:r>
            <a:r>
              <a:rPr lang="en-GB" sz="3600" dirty="0"/>
              <a:t>+ </a:t>
            </a:r>
            <a:r>
              <a:rPr lang="en-GB" sz="3600" dirty="0" smtClean="0"/>
              <a:t>y</a:t>
            </a:r>
            <a:r>
              <a:rPr lang="en-GB" sz="3600" baseline="30000" dirty="0" smtClean="0"/>
              <a:t>2</a:t>
            </a:r>
            <a:r>
              <a:rPr lang="en-GB" sz="3600" dirty="0" smtClean="0"/>
              <a:t> </a:t>
            </a:r>
            <a:endParaRPr lang="en-GB" sz="3600" baseline="30000" dirty="0"/>
          </a:p>
          <a:p>
            <a:pPr marL="1371600" lvl="3" indent="0">
              <a:buNone/>
            </a:pPr>
            <a:endParaRPr lang="en-GB" sz="3600" baseline="30000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545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FOILed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 – first</a:t>
            </a:r>
          </a:p>
          <a:p>
            <a:r>
              <a:rPr lang="en-GB" dirty="0" smtClean="0"/>
              <a:t>O – outer</a:t>
            </a:r>
          </a:p>
          <a:p>
            <a:r>
              <a:rPr lang="en-GB" dirty="0" smtClean="0"/>
              <a:t>I – inner</a:t>
            </a:r>
          </a:p>
          <a:p>
            <a:r>
              <a:rPr lang="en-GB" dirty="0" smtClean="0"/>
              <a:t>L - Last</a:t>
            </a:r>
          </a:p>
          <a:p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	(2x + 3)(x – 1)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28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FOILed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 – first</a:t>
            </a:r>
          </a:p>
          <a:p>
            <a:pPr marL="0" indent="0">
              <a:buNone/>
            </a:pPr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	(2x + 3)(x – 1) =</a:t>
            </a:r>
          </a:p>
          <a:p>
            <a:pPr marL="1371600" lvl="3" indent="0">
              <a:buNone/>
            </a:pPr>
            <a:endParaRPr lang="en-GB" sz="3600" dirty="0" smtClean="0"/>
          </a:p>
          <a:p>
            <a:pPr marL="1371600" lvl="3" indent="0">
              <a:buNone/>
            </a:pPr>
            <a:r>
              <a:rPr lang="en-GB" sz="3600" dirty="0" smtClean="0"/>
              <a:t>2x * x +     +    + 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942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556000" y="979054"/>
            <a:ext cx="4693919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 smtClean="0">
                <a:ln w="88900">
                  <a:solidFill>
                    <a:schemeClr val="accent2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Don’t </a:t>
            </a:r>
          </a:p>
          <a:p>
            <a:pPr algn="ctr"/>
            <a:r>
              <a:rPr lang="en-US" sz="11500" b="1" dirty="0" smtClean="0">
                <a:ln w="88900">
                  <a:solidFill>
                    <a:schemeClr val="accent2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Panic</a:t>
            </a:r>
            <a:endParaRPr lang="en-US" sz="11500" b="1" cap="none" spc="0" dirty="0">
              <a:ln w="88900">
                <a:solidFill>
                  <a:schemeClr val="accent2"/>
                </a:solidFill>
              </a:ln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FOILed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 - Outer</a:t>
            </a:r>
          </a:p>
          <a:p>
            <a:pPr marL="0" indent="0">
              <a:buNone/>
            </a:pPr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	(2x + 3)(x – 1) =</a:t>
            </a:r>
          </a:p>
          <a:p>
            <a:pPr marL="1371600" lvl="3" indent="0">
              <a:buNone/>
            </a:pPr>
            <a:endParaRPr lang="en-GB" sz="3600" dirty="0" smtClean="0"/>
          </a:p>
          <a:p>
            <a:pPr marL="1371600" lvl="3" indent="0">
              <a:buNone/>
            </a:pPr>
            <a:r>
              <a:rPr lang="en-GB" sz="3600" dirty="0" smtClean="0"/>
              <a:t>2x * x + 2x * </a:t>
            </a:r>
            <a:r>
              <a:rPr lang="en-GB" sz="3600" dirty="0" smtClean="0">
                <a:solidFill>
                  <a:srgbClr val="FF0000"/>
                </a:solidFill>
              </a:rPr>
              <a:t>-1</a:t>
            </a:r>
            <a:r>
              <a:rPr lang="en-GB" sz="3600" dirty="0" smtClean="0"/>
              <a:t> +    + 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30491" y="4673907"/>
            <a:ext cx="2669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Remember when breaking these things up the operator sticks to the number after it so x – 1 is -1 brought out.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7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FOILed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– Inner </a:t>
            </a:r>
          </a:p>
          <a:p>
            <a:pPr marL="0" indent="0">
              <a:buNone/>
            </a:pPr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	(2x + 3)(x – 1) =</a:t>
            </a:r>
          </a:p>
          <a:p>
            <a:pPr marL="1371600" lvl="3" indent="0">
              <a:buNone/>
            </a:pPr>
            <a:endParaRPr lang="en-GB" sz="3600" dirty="0" smtClean="0"/>
          </a:p>
          <a:p>
            <a:pPr marL="1371600" lvl="3" indent="0">
              <a:buNone/>
            </a:pPr>
            <a:r>
              <a:rPr lang="en-GB" sz="3600" dirty="0" smtClean="0"/>
              <a:t>2x * x + 2x * -1 + 3 * x  + 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201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FOILed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 – Last </a:t>
            </a:r>
          </a:p>
          <a:p>
            <a:pPr marL="0" indent="0">
              <a:buNone/>
            </a:pPr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	(2x + 3)(x – 1) =</a:t>
            </a:r>
          </a:p>
          <a:p>
            <a:pPr marL="1371600" lvl="3" indent="0">
              <a:buNone/>
            </a:pPr>
            <a:endParaRPr lang="en-GB" sz="3600" dirty="0" smtClean="0"/>
          </a:p>
          <a:p>
            <a:pPr marL="1371600" lvl="3" indent="0">
              <a:buNone/>
            </a:pPr>
            <a:r>
              <a:rPr lang="en-GB" sz="3600" dirty="0" smtClean="0"/>
              <a:t>2x * x + 2x * -1 + 3 * x  +  3 * </a:t>
            </a:r>
            <a:r>
              <a:rPr lang="en-GB" sz="3600" dirty="0" smtClean="0">
                <a:solidFill>
                  <a:srgbClr val="FF0000"/>
                </a:solidFill>
              </a:rPr>
              <a:t>-1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876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FOILed again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1371600" lvl="3" indent="0">
              <a:buNone/>
            </a:pPr>
            <a:r>
              <a:rPr lang="en-GB" sz="3600" dirty="0" smtClean="0"/>
              <a:t>	(2x + 3)(x – 1) = 2x</a:t>
            </a:r>
            <a:r>
              <a:rPr lang="en-GB" sz="3600" baseline="30000" dirty="0" smtClean="0"/>
              <a:t>2</a:t>
            </a:r>
            <a:r>
              <a:rPr lang="en-GB" sz="3600" dirty="0" smtClean="0"/>
              <a:t> </a:t>
            </a:r>
            <a:r>
              <a:rPr lang="en-GB" sz="3600" dirty="0"/>
              <a:t>+ </a:t>
            </a:r>
            <a:r>
              <a:rPr lang="en-GB" sz="3600" dirty="0" smtClean="0"/>
              <a:t>x </a:t>
            </a:r>
            <a:r>
              <a:rPr lang="en-GB" sz="3600" dirty="0"/>
              <a:t>-  3</a:t>
            </a:r>
            <a:endParaRPr lang="en-GB" sz="3600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endParaRPr lang="en-GB" sz="3600" dirty="0" smtClean="0"/>
          </a:p>
          <a:p>
            <a:pPr marL="1371600" lvl="3" indent="0">
              <a:buNone/>
            </a:pPr>
            <a:endParaRPr lang="en-GB" sz="3600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Factorising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Sometimes what we have is an expanded equation and what we want is a more simple solution in brackets.</a:t>
            </a:r>
          </a:p>
          <a:p>
            <a:endParaRPr lang="en-GB" dirty="0" smtClean="0"/>
          </a:p>
          <a:p>
            <a:r>
              <a:rPr lang="en-GB" dirty="0" smtClean="0"/>
              <a:t>This is a critical step in the solving of quadratic equations that we will come to later.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			</a:t>
            </a:r>
            <a:r>
              <a:rPr lang="en-GB" dirty="0"/>
              <a:t> </a:t>
            </a:r>
            <a:r>
              <a:rPr lang="en-GB" dirty="0" smtClean="0"/>
              <a:t>           </a:t>
            </a:r>
            <a:r>
              <a:rPr lang="en-GB" sz="3600" dirty="0" smtClean="0"/>
              <a:t>10 + 4x</a:t>
            </a:r>
            <a:endParaRPr lang="en-GB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18483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Factorising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</a:t>
            </a:r>
            <a:r>
              <a:rPr lang="en-GB" dirty="0"/>
              <a:t> </a:t>
            </a:r>
            <a:r>
              <a:rPr lang="en-GB" dirty="0" smtClean="0"/>
              <a:t>           </a:t>
            </a:r>
            <a:r>
              <a:rPr lang="en-GB" sz="3600" dirty="0" smtClean="0"/>
              <a:t>10 </a:t>
            </a:r>
            <a:r>
              <a:rPr lang="en-GB" sz="3600" dirty="0"/>
              <a:t>+ 4x</a:t>
            </a:r>
          </a:p>
          <a:p>
            <a:pPr marL="0" indent="0">
              <a:buNone/>
            </a:pPr>
            <a:r>
              <a:rPr lang="en-GB" sz="3600" dirty="0" smtClean="0"/>
              <a:t> </a:t>
            </a:r>
          </a:p>
          <a:p>
            <a:r>
              <a:rPr lang="en-GB" sz="2400" dirty="0" smtClean="0"/>
              <a:t>Find the highest common factor that goes into this. Here it looks like it would be 2. This is what comes before the bracket.</a:t>
            </a:r>
            <a:endParaRPr lang="en-GB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462693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Factorising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</a:t>
            </a:r>
            <a:r>
              <a:rPr lang="en-GB" dirty="0"/>
              <a:t> </a:t>
            </a:r>
            <a:r>
              <a:rPr lang="en-GB" dirty="0" smtClean="0"/>
              <a:t>           </a:t>
            </a:r>
            <a:r>
              <a:rPr lang="en-GB" sz="3600" dirty="0" smtClean="0"/>
              <a:t>10 </a:t>
            </a:r>
            <a:r>
              <a:rPr lang="en-GB" sz="3600" dirty="0"/>
              <a:t>+ 4x</a:t>
            </a:r>
          </a:p>
          <a:p>
            <a:pPr marL="0" indent="0">
              <a:buNone/>
            </a:pPr>
            <a:r>
              <a:rPr lang="en-GB" sz="3600" dirty="0" smtClean="0"/>
              <a:t> </a:t>
            </a:r>
          </a:p>
          <a:p>
            <a:r>
              <a:rPr lang="en-GB" sz="2400" dirty="0" smtClean="0"/>
              <a:t>Find the highest common factor that goes into this. Here it looks like it would be 2. This is what comes before the bracket.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				 </a:t>
            </a:r>
            <a:r>
              <a:rPr lang="en-GB" sz="3600" dirty="0" smtClean="0"/>
              <a:t>2(         )</a:t>
            </a:r>
            <a:endParaRPr lang="en-GB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914977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Factorising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</a:t>
            </a:r>
            <a:r>
              <a:rPr lang="en-GB" dirty="0"/>
              <a:t> </a:t>
            </a:r>
            <a:r>
              <a:rPr lang="en-GB" dirty="0" smtClean="0"/>
              <a:t>           </a:t>
            </a:r>
            <a:r>
              <a:rPr lang="en-GB" sz="3600" dirty="0" smtClean="0"/>
              <a:t>10 </a:t>
            </a:r>
            <a:r>
              <a:rPr lang="en-GB" sz="3600" dirty="0"/>
              <a:t>+ 4x</a:t>
            </a:r>
          </a:p>
          <a:p>
            <a:pPr marL="0" indent="0">
              <a:buNone/>
            </a:pPr>
            <a:r>
              <a:rPr lang="en-GB" sz="3600" dirty="0" smtClean="0"/>
              <a:t> </a:t>
            </a:r>
          </a:p>
          <a:p>
            <a:r>
              <a:rPr lang="en-GB" sz="2400" dirty="0" smtClean="0"/>
              <a:t>Now we put what is left in the bracket. What  x 2 = 10? And what x2 = 4x?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				 </a:t>
            </a:r>
            <a:r>
              <a:rPr lang="en-GB" sz="3600" dirty="0" smtClean="0"/>
              <a:t>2(5 + 2x)</a:t>
            </a:r>
            <a:endParaRPr lang="en-GB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5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7286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Factorising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</a:t>
            </a:r>
            <a:r>
              <a:rPr lang="en-GB" dirty="0"/>
              <a:t> </a:t>
            </a:r>
            <a:r>
              <a:rPr lang="en-GB" dirty="0" smtClean="0"/>
              <a:t>           </a:t>
            </a:r>
            <a:r>
              <a:rPr lang="en-GB" sz="3600" dirty="0" smtClean="0"/>
              <a:t>20x</a:t>
            </a:r>
            <a:r>
              <a:rPr lang="en-GB" sz="3600" baseline="30000" dirty="0" smtClean="0"/>
              <a:t>2</a:t>
            </a:r>
            <a:r>
              <a:rPr lang="en-GB" sz="3600" dirty="0" smtClean="0"/>
              <a:t> – 5x</a:t>
            </a:r>
            <a:endParaRPr lang="en-GB" sz="3600" dirty="0"/>
          </a:p>
          <a:p>
            <a:pPr marL="0" indent="0">
              <a:buNone/>
            </a:pPr>
            <a:r>
              <a:rPr lang="en-GB" sz="3600" dirty="0" smtClean="0"/>
              <a:t> </a:t>
            </a:r>
          </a:p>
          <a:p>
            <a:r>
              <a:rPr lang="en-GB" sz="2400" dirty="0" smtClean="0"/>
              <a:t>Find the highest common factor</a:t>
            </a:r>
            <a:endParaRPr lang="en-GB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906491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Factorising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</a:t>
            </a:r>
            <a:r>
              <a:rPr lang="en-GB" dirty="0"/>
              <a:t> </a:t>
            </a:r>
            <a:r>
              <a:rPr lang="en-GB" dirty="0" smtClean="0"/>
              <a:t>           </a:t>
            </a:r>
            <a:r>
              <a:rPr lang="en-GB" sz="3600" dirty="0" smtClean="0"/>
              <a:t>20x</a:t>
            </a:r>
            <a:r>
              <a:rPr lang="en-GB" sz="3600" baseline="30000" dirty="0" smtClean="0"/>
              <a:t>2</a:t>
            </a:r>
            <a:r>
              <a:rPr lang="en-GB" sz="3600" dirty="0" smtClean="0"/>
              <a:t> – 5x</a:t>
            </a:r>
          </a:p>
          <a:p>
            <a:pPr marL="0" indent="0">
              <a:buNone/>
            </a:pPr>
            <a:endParaRPr lang="en-GB" sz="3600" dirty="0" smtClean="0"/>
          </a:p>
          <a:p>
            <a:pPr marL="0" indent="0">
              <a:buNone/>
            </a:pPr>
            <a:r>
              <a:rPr lang="en-GB" sz="3600" dirty="0"/>
              <a:t>	</a:t>
            </a:r>
            <a:r>
              <a:rPr lang="en-GB" sz="3600" dirty="0" smtClean="0"/>
              <a:t>		     	5x(          )</a:t>
            </a:r>
            <a:endParaRPr lang="en-GB" sz="3600" dirty="0"/>
          </a:p>
          <a:p>
            <a:pPr marL="0" indent="0">
              <a:buNone/>
            </a:pPr>
            <a:r>
              <a:rPr lang="en-GB" sz="3600" dirty="0" smtClean="0"/>
              <a:t> </a:t>
            </a:r>
          </a:p>
          <a:p>
            <a:r>
              <a:rPr lang="en-GB" sz="2400" dirty="0" smtClean="0"/>
              <a:t>Now what * 5x goes into the bracket?</a:t>
            </a:r>
            <a:endParaRPr lang="en-GB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5007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434109" y="1336088"/>
            <a:ext cx="6585528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 smtClean="0">
                <a:ln/>
                <a:solidFill>
                  <a:schemeClr val="accent4"/>
                </a:solidFill>
              </a:rPr>
              <a:t>Math's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BODMAS, algebra, factorising and formulae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9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Factorising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</a:t>
            </a:r>
            <a:r>
              <a:rPr lang="en-GB" dirty="0"/>
              <a:t> </a:t>
            </a:r>
            <a:r>
              <a:rPr lang="en-GB" dirty="0" smtClean="0"/>
              <a:t>           </a:t>
            </a:r>
            <a:r>
              <a:rPr lang="en-GB" sz="3600" dirty="0" smtClean="0"/>
              <a:t>20x</a:t>
            </a:r>
            <a:r>
              <a:rPr lang="en-GB" sz="3600" baseline="30000" dirty="0" smtClean="0"/>
              <a:t>2</a:t>
            </a:r>
            <a:r>
              <a:rPr lang="en-GB" sz="3600" dirty="0" smtClean="0"/>
              <a:t> – 5x</a:t>
            </a:r>
          </a:p>
          <a:p>
            <a:pPr marL="0" indent="0">
              <a:buNone/>
            </a:pPr>
            <a:endParaRPr lang="en-GB" sz="3600" dirty="0" smtClean="0"/>
          </a:p>
          <a:p>
            <a:pPr marL="0" indent="0">
              <a:buNone/>
            </a:pPr>
            <a:r>
              <a:rPr lang="en-GB" sz="3600" dirty="0"/>
              <a:t>	</a:t>
            </a:r>
            <a:r>
              <a:rPr lang="en-GB" sz="3600" dirty="0" smtClean="0"/>
              <a:t>		     	5x(4x – 1)</a:t>
            </a:r>
            <a:endParaRPr lang="en-GB" sz="3600" dirty="0"/>
          </a:p>
          <a:p>
            <a:pPr marL="0" indent="0">
              <a:buNone/>
            </a:pPr>
            <a:r>
              <a:rPr lang="en-GB" sz="3600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265753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Factorising with squares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Remember FOIL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	(x – y)(x + y)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        =x</a:t>
            </a:r>
            <a:r>
              <a:rPr lang="en-GB" baseline="30000" dirty="0" smtClean="0"/>
              <a:t>2</a:t>
            </a:r>
            <a:r>
              <a:rPr lang="en-GB" dirty="0" smtClean="0"/>
              <a:t> + xy – xy + y</a:t>
            </a:r>
            <a:r>
              <a:rPr lang="en-GB" baseline="30000" dirty="0" smtClean="0"/>
              <a:t>2</a:t>
            </a:r>
          </a:p>
          <a:p>
            <a:pPr marL="0" indent="0">
              <a:buNone/>
            </a:pPr>
            <a:r>
              <a:rPr lang="en-GB" baseline="30000" dirty="0"/>
              <a:t>	</a:t>
            </a:r>
            <a:r>
              <a:rPr lang="en-GB" baseline="30000" dirty="0" smtClean="0"/>
              <a:t>		</a:t>
            </a:r>
            <a:r>
              <a:rPr lang="en-GB" dirty="0" smtClean="0"/>
              <a:t>                =x</a:t>
            </a:r>
            <a:r>
              <a:rPr lang="en-GB" baseline="30000" dirty="0" smtClean="0"/>
              <a:t>2</a:t>
            </a:r>
            <a:r>
              <a:rPr lang="en-GB" dirty="0" smtClean="0"/>
              <a:t> + y</a:t>
            </a:r>
            <a:r>
              <a:rPr lang="en-GB" baseline="30000" dirty="0" smtClean="0"/>
              <a:t>2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4304146" y="3573555"/>
            <a:ext cx="2872509" cy="858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4123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Factorising with squares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Remember FOIL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	(x – y)(x + y)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        =x</a:t>
            </a:r>
            <a:r>
              <a:rPr lang="en-GB" baseline="30000" dirty="0" smtClean="0"/>
              <a:t>2</a:t>
            </a:r>
            <a:r>
              <a:rPr lang="en-GB" dirty="0" smtClean="0"/>
              <a:t> + xy – xy + y</a:t>
            </a:r>
            <a:r>
              <a:rPr lang="en-GB" baseline="30000" dirty="0" smtClean="0"/>
              <a:t>2</a:t>
            </a:r>
          </a:p>
          <a:p>
            <a:pPr marL="0" indent="0">
              <a:buNone/>
            </a:pPr>
            <a:r>
              <a:rPr lang="en-GB" baseline="30000" dirty="0"/>
              <a:t>	</a:t>
            </a:r>
            <a:r>
              <a:rPr lang="en-GB" baseline="30000" dirty="0" smtClean="0"/>
              <a:t>		</a:t>
            </a:r>
            <a:r>
              <a:rPr lang="en-GB" dirty="0" smtClean="0"/>
              <a:t>                =x</a:t>
            </a:r>
            <a:r>
              <a:rPr lang="en-GB" baseline="30000" dirty="0" smtClean="0"/>
              <a:t>2</a:t>
            </a:r>
            <a:r>
              <a:rPr lang="en-GB" dirty="0" smtClean="0"/>
              <a:t> + y</a:t>
            </a:r>
            <a:r>
              <a:rPr lang="en-GB" baseline="30000" dirty="0" smtClean="0"/>
              <a:t>2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4304146" y="3943927"/>
            <a:ext cx="2872509" cy="488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3935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Factorising with squares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Remember FOIL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	(x – y)(x + y)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        =x</a:t>
            </a:r>
            <a:r>
              <a:rPr lang="en-GB" baseline="30000" dirty="0" smtClean="0"/>
              <a:t>2</a:t>
            </a:r>
            <a:r>
              <a:rPr lang="en-GB" dirty="0" smtClean="0"/>
              <a:t> + xy – xy + y</a:t>
            </a:r>
            <a:r>
              <a:rPr lang="en-GB" baseline="30000" dirty="0" smtClean="0"/>
              <a:t>2</a:t>
            </a:r>
          </a:p>
          <a:p>
            <a:pPr marL="0" indent="0">
              <a:buNone/>
            </a:pPr>
            <a:r>
              <a:rPr lang="en-GB" baseline="30000" dirty="0"/>
              <a:t>	</a:t>
            </a:r>
            <a:r>
              <a:rPr lang="en-GB" baseline="30000" dirty="0" smtClean="0"/>
              <a:t>		</a:t>
            </a:r>
            <a:r>
              <a:rPr lang="en-GB" dirty="0" smtClean="0"/>
              <a:t>                =x</a:t>
            </a:r>
            <a:r>
              <a:rPr lang="en-GB" baseline="30000" dirty="0" smtClean="0"/>
              <a:t>2</a:t>
            </a:r>
            <a:r>
              <a:rPr lang="en-GB" dirty="0" smtClean="0"/>
              <a:t> + y</a:t>
            </a:r>
            <a:r>
              <a:rPr lang="en-GB" baseline="30000" dirty="0" smtClean="0"/>
              <a:t>2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472444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Factorising with squares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Remember FOIL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	(x – y)(x + y)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        =x</a:t>
            </a:r>
            <a:r>
              <a:rPr lang="en-GB" baseline="30000" dirty="0" smtClean="0"/>
              <a:t>2</a:t>
            </a:r>
            <a:r>
              <a:rPr lang="en-GB" dirty="0" smtClean="0"/>
              <a:t> + xy – xy - y</a:t>
            </a:r>
            <a:r>
              <a:rPr lang="en-GB" baseline="30000" dirty="0" smtClean="0"/>
              <a:t>2</a:t>
            </a:r>
          </a:p>
          <a:p>
            <a:pPr marL="0" indent="0">
              <a:buNone/>
            </a:pPr>
            <a:r>
              <a:rPr lang="en-GB" baseline="30000" dirty="0"/>
              <a:t>	</a:t>
            </a:r>
            <a:r>
              <a:rPr lang="en-GB" baseline="30000" dirty="0" smtClean="0"/>
              <a:t>		</a:t>
            </a:r>
            <a:r>
              <a:rPr lang="en-GB" dirty="0" smtClean="0"/>
              <a:t>                =x</a:t>
            </a:r>
            <a:r>
              <a:rPr lang="en-GB" baseline="30000" dirty="0" smtClean="0"/>
              <a:t>2</a:t>
            </a:r>
            <a:r>
              <a:rPr lang="en-GB" dirty="0" smtClean="0"/>
              <a:t> - y</a:t>
            </a:r>
            <a:r>
              <a:rPr lang="en-GB" baseline="30000" dirty="0" smtClean="0"/>
              <a:t>2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This is the difference between two squares.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512174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Factorising with squares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reverse it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	</a:t>
            </a:r>
            <a:r>
              <a:rPr lang="en-GB" dirty="0"/>
              <a:t> </a:t>
            </a:r>
            <a:r>
              <a:rPr lang="en-GB" dirty="0" smtClean="0"/>
              <a:t>           </a:t>
            </a:r>
            <a:r>
              <a:rPr lang="en-GB" sz="3600" dirty="0" smtClean="0"/>
              <a:t>x</a:t>
            </a:r>
            <a:r>
              <a:rPr lang="en-GB" sz="3600" baseline="30000" dirty="0" smtClean="0"/>
              <a:t>2</a:t>
            </a:r>
            <a:r>
              <a:rPr lang="en-GB" sz="3600" dirty="0" smtClean="0"/>
              <a:t> – 16</a:t>
            </a:r>
          </a:p>
          <a:p>
            <a:pPr marL="0" indent="0">
              <a:buNone/>
            </a:pPr>
            <a:endParaRPr lang="en-GB" sz="3600" dirty="0" smtClean="0"/>
          </a:p>
          <a:p>
            <a:r>
              <a:rPr lang="en-GB" sz="2400" dirty="0" smtClean="0"/>
              <a:t>When factorising, keep your eyes open for squares.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				</a:t>
            </a:r>
            <a:r>
              <a:rPr lang="en-GB" sz="3600" dirty="0" smtClean="0"/>
              <a:t>(x)</a:t>
            </a:r>
            <a:r>
              <a:rPr lang="en-GB" sz="3600" baseline="30000" dirty="0" smtClean="0"/>
              <a:t>2</a:t>
            </a:r>
            <a:r>
              <a:rPr lang="en-GB" sz="3600" dirty="0" smtClean="0"/>
              <a:t> – (4)</a:t>
            </a:r>
            <a:r>
              <a:rPr lang="en-GB" sz="3600" baseline="30000" dirty="0" smtClean="0"/>
              <a:t>2</a:t>
            </a:r>
            <a:endParaRPr lang="en-GB" sz="2400" dirty="0" smtClean="0"/>
          </a:p>
          <a:p>
            <a:pPr marL="0" indent="0">
              <a:buNone/>
            </a:pPr>
            <a:r>
              <a:rPr lang="en-GB" sz="3600" dirty="0"/>
              <a:t>	</a:t>
            </a:r>
            <a:r>
              <a:rPr lang="en-GB" sz="3600" dirty="0" smtClean="0"/>
              <a:t>		     	</a:t>
            </a:r>
            <a:endParaRPr lang="en-GB" sz="3600" dirty="0"/>
          </a:p>
          <a:p>
            <a:pPr marL="0" indent="0">
              <a:buNone/>
            </a:pPr>
            <a:r>
              <a:rPr lang="en-GB" sz="3600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2234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Factorising with squares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</a:t>
            </a:r>
            <a:r>
              <a:rPr lang="en-GB" dirty="0"/>
              <a:t> </a:t>
            </a:r>
            <a:r>
              <a:rPr lang="en-GB" dirty="0" smtClean="0"/>
              <a:t>           </a:t>
            </a:r>
            <a:r>
              <a:rPr lang="en-GB" sz="3600" dirty="0"/>
              <a:t>(x)</a:t>
            </a:r>
            <a:r>
              <a:rPr lang="en-GB" sz="3600" baseline="30000" dirty="0"/>
              <a:t>2</a:t>
            </a:r>
            <a:r>
              <a:rPr lang="en-GB" sz="3600" dirty="0"/>
              <a:t> – (4)</a:t>
            </a:r>
            <a:r>
              <a:rPr lang="en-GB" sz="3600" baseline="30000" dirty="0"/>
              <a:t>2</a:t>
            </a:r>
            <a:endParaRPr lang="en-GB" sz="2400" dirty="0"/>
          </a:p>
          <a:p>
            <a:pPr marL="0" indent="0">
              <a:buNone/>
            </a:pPr>
            <a:endParaRPr lang="en-GB" sz="3600" dirty="0" smtClean="0"/>
          </a:p>
          <a:p>
            <a:r>
              <a:rPr lang="en-GB" sz="2400" dirty="0" smtClean="0"/>
              <a:t>From our expanding of brackets we know that factorising the difference of two squares is: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r>
              <a:rPr lang="en-GB" sz="2000" dirty="0" smtClean="0"/>
              <a:t>				</a:t>
            </a:r>
            <a:r>
              <a:rPr lang="en-GB" sz="3600" dirty="0" smtClean="0"/>
              <a:t>(x – 4)(x + 4)</a:t>
            </a:r>
            <a:endParaRPr lang="en-GB" sz="2000" dirty="0" smtClean="0"/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				</a:t>
            </a:r>
            <a:r>
              <a:rPr lang="en-GB" sz="3600" dirty="0"/>
              <a:t>	</a:t>
            </a:r>
            <a:r>
              <a:rPr lang="en-GB" sz="3600" dirty="0" smtClean="0"/>
              <a:t>		     	</a:t>
            </a:r>
            <a:endParaRPr lang="en-GB" sz="3600" dirty="0"/>
          </a:p>
          <a:p>
            <a:pPr marL="0" indent="0">
              <a:buNone/>
            </a:pPr>
            <a:r>
              <a:rPr lang="en-GB" sz="3600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259486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Factorising with squares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How about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	</a:t>
            </a:r>
            <a:r>
              <a:rPr lang="en-GB" dirty="0"/>
              <a:t> </a:t>
            </a:r>
            <a:r>
              <a:rPr lang="en-GB" dirty="0" smtClean="0"/>
              <a:t>           </a:t>
            </a:r>
            <a:r>
              <a:rPr lang="en-GB" sz="3600" dirty="0" smtClean="0"/>
              <a:t>36x</a:t>
            </a:r>
            <a:r>
              <a:rPr lang="en-GB" sz="3600" baseline="30000" dirty="0" smtClean="0"/>
              <a:t>2 </a:t>
            </a:r>
            <a:r>
              <a:rPr lang="en-GB" sz="3600" dirty="0" smtClean="0"/>
              <a:t>– 49y</a:t>
            </a:r>
            <a:r>
              <a:rPr lang="en-GB" sz="3600" baseline="30000" dirty="0" smtClean="0"/>
              <a:t>2</a:t>
            </a:r>
            <a:endParaRPr lang="en-GB" sz="2400" dirty="0"/>
          </a:p>
          <a:p>
            <a:pPr marL="0" indent="0">
              <a:buNone/>
            </a:pPr>
            <a:endParaRPr lang="en-GB" sz="3600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				</a:t>
            </a:r>
            <a:r>
              <a:rPr lang="en-GB" sz="3600" dirty="0"/>
              <a:t>	</a:t>
            </a:r>
            <a:r>
              <a:rPr lang="en-GB" sz="3600" dirty="0" smtClean="0"/>
              <a:t>		     	</a:t>
            </a:r>
            <a:endParaRPr lang="en-GB" sz="3600" dirty="0"/>
          </a:p>
          <a:p>
            <a:pPr marL="0" indent="0">
              <a:buNone/>
            </a:pPr>
            <a:r>
              <a:rPr lang="en-GB" sz="3600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186992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Factorising with squares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How about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	</a:t>
            </a:r>
            <a:r>
              <a:rPr lang="en-GB" dirty="0"/>
              <a:t> </a:t>
            </a:r>
            <a:r>
              <a:rPr lang="en-GB" dirty="0" smtClean="0"/>
              <a:t>           </a:t>
            </a:r>
            <a:r>
              <a:rPr lang="en-GB" sz="3600" dirty="0" smtClean="0"/>
              <a:t>36x</a:t>
            </a:r>
            <a:r>
              <a:rPr lang="en-GB" sz="3600" baseline="30000" dirty="0" smtClean="0"/>
              <a:t>2 </a:t>
            </a:r>
            <a:r>
              <a:rPr lang="en-GB" sz="3600" dirty="0" smtClean="0"/>
              <a:t>– 49y</a:t>
            </a:r>
            <a:r>
              <a:rPr lang="en-GB" sz="3600" baseline="30000" dirty="0" smtClean="0"/>
              <a:t>2</a:t>
            </a:r>
          </a:p>
          <a:p>
            <a:pPr marL="0" indent="0">
              <a:buNone/>
            </a:pPr>
            <a:endParaRPr lang="en-GB" sz="3600" baseline="30000" dirty="0" smtClean="0"/>
          </a:p>
          <a:p>
            <a:pPr marL="0" indent="0">
              <a:buNone/>
            </a:pPr>
            <a:r>
              <a:rPr lang="en-GB" sz="3600" baseline="30000" dirty="0"/>
              <a:t>	</a:t>
            </a:r>
            <a:r>
              <a:rPr lang="en-GB" sz="3600" baseline="30000" dirty="0" smtClean="0"/>
              <a:t>		</a:t>
            </a:r>
            <a:r>
              <a:rPr lang="en-GB" sz="3600" baseline="30000" dirty="0"/>
              <a:t>	</a:t>
            </a:r>
            <a:r>
              <a:rPr lang="en-GB" sz="3600" dirty="0" smtClean="0"/>
              <a:t>(6x)</a:t>
            </a:r>
            <a:r>
              <a:rPr lang="en-GB" sz="3600" baseline="30000" dirty="0" smtClean="0"/>
              <a:t>2 </a:t>
            </a:r>
            <a:r>
              <a:rPr lang="en-GB" sz="3600" dirty="0" smtClean="0"/>
              <a:t>– (7y)</a:t>
            </a:r>
            <a:r>
              <a:rPr lang="en-GB" sz="3600" baseline="30000" dirty="0" smtClean="0"/>
              <a:t>2</a:t>
            </a:r>
          </a:p>
          <a:p>
            <a:pPr marL="0" indent="0">
              <a:buNone/>
            </a:pPr>
            <a:endParaRPr lang="en-GB" sz="3600" baseline="300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3600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				</a:t>
            </a:r>
            <a:r>
              <a:rPr lang="en-GB" sz="3600" dirty="0"/>
              <a:t>	</a:t>
            </a:r>
            <a:r>
              <a:rPr lang="en-GB" sz="3600" dirty="0" smtClean="0"/>
              <a:t>		     	</a:t>
            </a:r>
            <a:endParaRPr lang="en-GB" sz="3600" dirty="0"/>
          </a:p>
          <a:p>
            <a:pPr marL="0" indent="0">
              <a:buNone/>
            </a:pPr>
            <a:r>
              <a:rPr lang="en-GB" sz="3600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8319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Factorising with squares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How about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	</a:t>
            </a:r>
            <a:r>
              <a:rPr lang="en-GB" dirty="0"/>
              <a:t> </a:t>
            </a:r>
            <a:r>
              <a:rPr lang="en-GB" dirty="0" smtClean="0"/>
              <a:t>           </a:t>
            </a:r>
            <a:r>
              <a:rPr lang="en-GB" sz="3600" dirty="0" smtClean="0"/>
              <a:t>36x</a:t>
            </a:r>
            <a:r>
              <a:rPr lang="en-GB" sz="3600" baseline="30000" dirty="0" smtClean="0"/>
              <a:t>2 </a:t>
            </a:r>
            <a:r>
              <a:rPr lang="en-GB" sz="3600" dirty="0" smtClean="0"/>
              <a:t>– 49y</a:t>
            </a:r>
            <a:r>
              <a:rPr lang="en-GB" sz="3600" baseline="30000" dirty="0" smtClean="0"/>
              <a:t>2</a:t>
            </a:r>
          </a:p>
          <a:p>
            <a:pPr marL="0" indent="0">
              <a:buNone/>
            </a:pPr>
            <a:endParaRPr lang="en-GB" sz="3600" baseline="30000" dirty="0" smtClean="0"/>
          </a:p>
          <a:p>
            <a:pPr marL="0" indent="0">
              <a:buNone/>
            </a:pPr>
            <a:r>
              <a:rPr lang="en-GB" sz="3600" baseline="30000" dirty="0"/>
              <a:t>	</a:t>
            </a:r>
            <a:r>
              <a:rPr lang="en-GB" sz="3600" baseline="30000" dirty="0" smtClean="0"/>
              <a:t>		</a:t>
            </a:r>
            <a:r>
              <a:rPr lang="en-GB" sz="3600" baseline="30000" dirty="0"/>
              <a:t>	</a:t>
            </a:r>
            <a:r>
              <a:rPr lang="en-GB" sz="3600" dirty="0" smtClean="0"/>
              <a:t>(6x)</a:t>
            </a:r>
            <a:r>
              <a:rPr lang="en-GB" sz="3600" baseline="30000" dirty="0" smtClean="0"/>
              <a:t>2 </a:t>
            </a:r>
            <a:r>
              <a:rPr lang="en-GB" sz="3600" dirty="0" smtClean="0"/>
              <a:t>– (7y)</a:t>
            </a:r>
            <a:r>
              <a:rPr lang="en-GB" sz="3600" baseline="30000" dirty="0" smtClean="0"/>
              <a:t>2</a:t>
            </a:r>
          </a:p>
          <a:p>
            <a:pPr marL="0" indent="0">
              <a:buNone/>
            </a:pPr>
            <a:endParaRPr lang="en-GB" sz="1800" baseline="300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3600" dirty="0" smtClean="0"/>
              <a:t>			</a:t>
            </a:r>
            <a:r>
              <a:rPr lang="en-GB" sz="3600" dirty="0"/>
              <a:t> </a:t>
            </a:r>
            <a:r>
              <a:rPr lang="en-GB" sz="3600" dirty="0" smtClean="0"/>
              <a:t>     (6x – 7y)(6x + 7y)	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				</a:t>
            </a:r>
            <a:r>
              <a:rPr lang="en-GB" sz="3600" dirty="0"/>
              <a:t>	</a:t>
            </a:r>
            <a:r>
              <a:rPr lang="en-GB" sz="3600" dirty="0" smtClean="0"/>
              <a:t>		     	</a:t>
            </a:r>
            <a:endParaRPr lang="en-GB" sz="3600" dirty="0"/>
          </a:p>
          <a:p>
            <a:pPr marL="0" indent="0">
              <a:buNone/>
            </a:pPr>
            <a:r>
              <a:rPr lang="en-GB" sz="3600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4827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3262</Words>
  <Application>Microsoft Office PowerPoint</Application>
  <PresentationFormat>Widescreen</PresentationFormat>
  <Paragraphs>940</Paragraphs>
  <Slides>169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169</vt:i4>
      </vt:variant>
    </vt:vector>
  </HeadingPairs>
  <TitlesOfParts>
    <vt:vector size="177" baseType="lpstr">
      <vt:lpstr>Arial</vt:lpstr>
      <vt:lpstr>Arial Black</vt:lpstr>
      <vt:lpstr>Calibri</vt:lpstr>
      <vt:lpstr>Calibri Light</vt:lpstr>
      <vt:lpstr>Cambria Math</vt:lpstr>
      <vt:lpstr>Titillium Web</vt:lpstr>
      <vt:lpstr>Wingdings</vt:lpstr>
      <vt:lpstr>Office Theme</vt:lpstr>
      <vt:lpstr>Welcome to the DTP Core Skills – Maths, Programming and Scientific Computing</vt:lpstr>
      <vt:lpstr>Maths, programming and statistics?  Oh god why?</vt:lpstr>
      <vt:lpstr>PowerPoint Presentation</vt:lpstr>
      <vt:lpstr>About you?</vt:lpstr>
      <vt:lpstr>What this course will cover:  Maths</vt:lpstr>
      <vt:lpstr>What this course will cover: Programming</vt:lpstr>
      <vt:lpstr>What this course will cover: Scientific Computing</vt:lpstr>
      <vt:lpstr>PowerPoint Presentation</vt:lpstr>
      <vt:lpstr>PowerPoint Presentation</vt:lpstr>
      <vt:lpstr>Testing what you know</vt:lpstr>
      <vt:lpstr>Testing what you know</vt:lpstr>
      <vt:lpstr>Testing what you know</vt:lpstr>
      <vt:lpstr>Testing what you know</vt:lpstr>
      <vt:lpstr>Testing what you know</vt:lpstr>
      <vt:lpstr>Testing what you know</vt:lpstr>
      <vt:lpstr>Testing what you know</vt:lpstr>
      <vt:lpstr>Testing what you know</vt:lpstr>
      <vt:lpstr>Testing what you know</vt:lpstr>
      <vt:lpstr>Testing what you know</vt:lpstr>
      <vt:lpstr>Testing what you know</vt:lpstr>
      <vt:lpstr>Testing what you know</vt:lpstr>
      <vt:lpstr>Testing what you know</vt:lpstr>
      <vt:lpstr>Testing what you know</vt:lpstr>
      <vt:lpstr>Testing what you know</vt:lpstr>
      <vt:lpstr>Algebra</vt:lpstr>
      <vt:lpstr>Simplify the Equation</vt:lpstr>
      <vt:lpstr>Simplify the Equation</vt:lpstr>
      <vt:lpstr>Simplify the Equation</vt:lpstr>
      <vt:lpstr>Simplify the Equation</vt:lpstr>
      <vt:lpstr>Simplify the Equation</vt:lpstr>
      <vt:lpstr>Simplify the Equation</vt:lpstr>
      <vt:lpstr>Simplify the Equation</vt:lpstr>
      <vt:lpstr>Simplify the Equation</vt:lpstr>
      <vt:lpstr>Simplify the Equation</vt:lpstr>
      <vt:lpstr>Simplify the Equation</vt:lpstr>
      <vt:lpstr>Simplify the Equation</vt:lpstr>
      <vt:lpstr>Simplify the Equation</vt:lpstr>
      <vt:lpstr>Simplify the Equation</vt:lpstr>
      <vt:lpstr>Simplify the Equation</vt:lpstr>
      <vt:lpstr>Lets get a bit more complicated</vt:lpstr>
      <vt:lpstr>Lets get a bit more complicated</vt:lpstr>
      <vt:lpstr>Lets get a bit more complicated</vt:lpstr>
      <vt:lpstr>Lets get a bit more complicated</vt:lpstr>
      <vt:lpstr>Lets get a bit more complicated</vt:lpstr>
      <vt:lpstr>Lets get a bit more complicated</vt:lpstr>
      <vt:lpstr>Lets get a bit more complicated</vt:lpstr>
      <vt:lpstr>Lets get a bit more complicated</vt:lpstr>
      <vt:lpstr>Lets get a bit more complicated</vt:lpstr>
      <vt:lpstr>Lets get a bit more complicated</vt:lpstr>
      <vt:lpstr>Lets get a bit more complicated</vt:lpstr>
      <vt:lpstr>Lets get a bit more complicated</vt:lpstr>
      <vt:lpstr>Lets get a bit more complicated</vt:lpstr>
      <vt:lpstr>Lets get a bit more complicated</vt:lpstr>
      <vt:lpstr>You can have multiple x statements in an equation</vt:lpstr>
      <vt:lpstr>You can have multiple x statements in an equation</vt:lpstr>
      <vt:lpstr>You can have multiple x statements in an equation</vt:lpstr>
      <vt:lpstr>You can have multiple x statements in an equation</vt:lpstr>
      <vt:lpstr>You can have multiple x statements in an equation</vt:lpstr>
      <vt:lpstr>You can have multiple x statements in an equation</vt:lpstr>
      <vt:lpstr>You can have multiple x statements in an equation</vt:lpstr>
      <vt:lpstr>You can have multiple x statements in an equation</vt:lpstr>
      <vt:lpstr>You can have multiple x statements in an equation</vt:lpstr>
      <vt:lpstr>You can have multiple x statements in an equation</vt:lpstr>
      <vt:lpstr>Expanding brackets</vt:lpstr>
      <vt:lpstr>Expanding brackets</vt:lpstr>
      <vt:lpstr>Expanding brackets</vt:lpstr>
      <vt:lpstr>Expanding brackets</vt:lpstr>
      <vt:lpstr>Expanding brackets</vt:lpstr>
      <vt:lpstr>Expanding brackets</vt:lpstr>
      <vt:lpstr>FOIL</vt:lpstr>
      <vt:lpstr>FOIL</vt:lpstr>
      <vt:lpstr>FOIL</vt:lpstr>
      <vt:lpstr>FOIL</vt:lpstr>
      <vt:lpstr>FOIL</vt:lpstr>
      <vt:lpstr>FOIL</vt:lpstr>
      <vt:lpstr>FOIL</vt:lpstr>
      <vt:lpstr>FOIL</vt:lpstr>
      <vt:lpstr>FOILed again</vt:lpstr>
      <vt:lpstr>FOILed again</vt:lpstr>
      <vt:lpstr>FOILed again</vt:lpstr>
      <vt:lpstr>FOILed again</vt:lpstr>
      <vt:lpstr>FOILed again</vt:lpstr>
      <vt:lpstr>FOILed again</vt:lpstr>
      <vt:lpstr>Factorising</vt:lpstr>
      <vt:lpstr>Factorising</vt:lpstr>
      <vt:lpstr>Factorising</vt:lpstr>
      <vt:lpstr>Factorising</vt:lpstr>
      <vt:lpstr>Factorising</vt:lpstr>
      <vt:lpstr>Factorising</vt:lpstr>
      <vt:lpstr>Factorising</vt:lpstr>
      <vt:lpstr>Factorising with squares</vt:lpstr>
      <vt:lpstr>Factorising with squares</vt:lpstr>
      <vt:lpstr>Factorising with squares</vt:lpstr>
      <vt:lpstr>Factorising with squares</vt:lpstr>
      <vt:lpstr>Factorising with squares</vt:lpstr>
      <vt:lpstr>Factorising with squares</vt:lpstr>
      <vt:lpstr>Factorising with squares</vt:lpstr>
      <vt:lpstr>Factorising with squares</vt:lpstr>
      <vt:lpstr>Factorising with squares</vt:lpstr>
      <vt:lpstr>Factorising trinomials</vt:lpstr>
      <vt:lpstr>Factorising trinomials</vt:lpstr>
      <vt:lpstr>Factorising trinomials</vt:lpstr>
      <vt:lpstr>Factorising trinomials</vt:lpstr>
      <vt:lpstr>Factorising trinomials</vt:lpstr>
      <vt:lpstr>Factorising trinomials</vt:lpstr>
      <vt:lpstr>Factorising trinomials</vt:lpstr>
      <vt:lpstr>Factorising trinomials</vt:lpstr>
      <vt:lpstr>Factorising trinomials</vt:lpstr>
      <vt:lpstr>Factorising trinomials</vt:lpstr>
      <vt:lpstr>Factorising trinomials</vt:lpstr>
      <vt:lpstr>Factorising trinomials</vt:lpstr>
      <vt:lpstr>Factorising trinomials</vt:lpstr>
      <vt:lpstr>Factorising trinomials</vt:lpstr>
      <vt:lpstr>Factorising trinomials</vt:lpstr>
      <vt:lpstr>Factorising trinomials</vt:lpstr>
      <vt:lpstr>Factorising trinomials</vt:lpstr>
      <vt:lpstr>Factorising trinomials</vt:lpstr>
      <vt:lpstr>Completing the square</vt:lpstr>
      <vt:lpstr>Completing the square</vt:lpstr>
      <vt:lpstr>Completing the square</vt:lpstr>
      <vt:lpstr>Completing the square</vt:lpstr>
      <vt:lpstr>Completing the square</vt:lpstr>
      <vt:lpstr>Completing the square</vt:lpstr>
      <vt:lpstr>Completing the square</vt:lpstr>
      <vt:lpstr>Completing the square</vt:lpstr>
      <vt:lpstr>Completing the square</vt:lpstr>
      <vt:lpstr>Completing the square</vt:lpstr>
      <vt:lpstr>Completing the square</vt:lpstr>
      <vt:lpstr>Completing the square</vt:lpstr>
      <vt:lpstr>Completing the square</vt:lpstr>
      <vt:lpstr>Algebraic Fractions</vt:lpstr>
      <vt:lpstr>Algebraic Fractions</vt:lpstr>
      <vt:lpstr>Algebraic Fractions</vt:lpstr>
      <vt:lpstr>Algebraic Fractions</vt:lpstr>
      <vt:lpstr>Algebraic Fractions</vt:lpstr>
      <vt:lpstr>Algebraic Fractions</vt:lpstr>
      <vt:lpstr>Algebraic Fractions</vt:lpstr>
      <vt:lpstr>Algebraic Fractions</vt:lpstr>
      <vt:lpstr>Algebraic Fractions</vt:lpstr>
      <vt:lpstr>Algebraic Fractions</vt:lpstr>
      <vt:lpstr>Algebraic Fractions</vt:lpstr>
      <vt:lpstr>Algebraic Fractions</vt:lpstr>
      <vt:lpstr>Algebraic Fractions</vt:lpstr>
      <vt:lpstr>Algebraic Fractions</vt:lpstr>
      <vt:lpstr>Algebraic Fractions</vt:lpstr>
      <vt:lpstr>Algebraic Fractions</vt:lpstr>
      <vt:lpstr>Algebraic Fractions</vt:lpstr>
      <vt:lpstr>Algebraic Fractions</vt:lpstr>
      <vt:lpstr>Algebraic Fractions</vt:lpstr>
      <vt:lpstr>Algebraic Fractions</vt:lpstr>
      <vt:lpstr>Algebraic Fractions</vt:lpstr>
      <vt:lpstr>Algebraic Fractions</vt:lpstr>
      <vt:lpstr>Formulae or algebra in science</vt:lpstr>
      <vt:lpstr>Formulae</vt:lpstr>
      <vt:lpstr>Transposing Formulae</vt:lpstr>
      <vt:lpstr>Transposing Formulae</vt:lpstr>
      <vt:lpstr>Transposing Formulae</vt:lpstr>
      <vt:lpstr>Transposing Formulae</vt:lpstr>
      <vt:lpstr>Transposing Formulae</vt:lpstr>
      <vt:lpstr>Transposing Formulae</vt:lpstr>
      <vt:lpstr>Transposing Formulae</vt:lpstr>
      <vt:lpstr>Transposing Formulae</vt:lpstr>
      <vt:lpstr>Transposing Formulae</vt:lpstr>
      <vt:lpstr>Transposing Formulae</vt:lpstr>
      <vt:lpstr>Transposing Formulae</vt:lpstr>
      <vt:lpstr>Transposing Formulae</vt:lpstr>
      <vt:lpstr>Transposing Formulae</vt:lpstr>
      <vt:lpstr>Transposing Formulae</vt:lpstr>
      <vt:lpstr>Problems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DTP Core Skills – Maths, Programming and Scientific Computing</dc:title>
  <dc:creator>James Foley</dc:creator>
  <cp:lastModifiedBy>James Foley</cp:lastModifiedBy>
  <cp:revision>109</cp:revision>
  <dcterms:created xsi:type="dcterms:W3CDTF">2017-08-15T15:23:41Z</dcterms:created>
  <dcterms:modified xsi:type="dcterms:W3CDTF">2017-09-06T15:57:37Z</dcterms:modified>
</cp:coreProperties>
</file>