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6" r:id="rId34"/>
    <p:sldId id="315" r:id="rId35"/>
    <p:sldId id="317" r:id="rId36"/>
    <p:sldId id="318" r:id="rId37"/>
    <p:sldId id="319" r:id="rId38"/>
    <p:sldId id="320" r:id="rId39"/>
    <p:sldId id="321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4" r:id="rId49"/>
    <p:sldId id="335" r:id="rId50"/>
    <p:sldId id="336" r:id="rId51"/>
    <p:sldId id="337" r:id="rId52"/>
    <p:sldId id="338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297" r:id="rId76"/>
    <p:sldId id="298" r:id="rId77"/>
    <p:sldId id="299" r:id="rId78"/>
    <p:sldId id="300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39" r:id="rId89"/>
    <p:sldId id="350" r:id="rId90"/>
    <p:sldId id="349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  <p:sldId id="396" r:id="rId137"/>
    <p:sldId id="397" r:id="rId138"/>
    <p:sldId id="398" r:id="rId139"/>
    <p:sldId id="399" r:id="rId140"/>
    <p:sldId id="400" r:id="rId141"/>
    <p:sldId id="401" r:id="rId142"/>
    <p:sldId id="402" r:id="rId143"/>
    <p:sldId id="403" r:id="rId144"/>
    <p:sldId id="404" r:id="rId145"/>
    <p:sldId id="405" r:id="rId146"/>
    <p:sldId id="406" r:id="rId147"/>
    <p:sldId id="411" r:id="rId148"/>
    <p:sldId id="415" r:id="rId149"/>
    <p:sldId id="409" r:id="rId150"/>
    <p:sldId id="412" r:id="rId151"/>
    <p:sldId id="407" r:id="rId152"/>
    <p:sldId id="413" r:id="rId153"/>
    <p:sldId id="414" r:id="rId154"/>
    <p:sldId id="416" r:id="rId155"/>
    <p:sldId id="417" r:id="rId156"/>
    <p:sldId id="418" r:id="rId157"/>
    <p:sldId id="419" r:id="rId158"/>
    <p:sldId id="420" r:id="rId159"/>
    <p:sldId id="421" r:id="rId160"/>
    <p:sldId id="422" r:id="rId1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'[Chart in Microsoft PowerPoint]Sheet1'!$A$1:$A$7</c:f>
              <c:numCache>
                <c:formatCode>General</c:formatCode>
                <c:ptCount val="7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xVal>
          <c:yVal>
            <c:numRef>
              <c:f>'[Chart in Microsoft PowerPoint]Sheet1'!$B$1:$B$7</c:f>
              <c:numCache>
                <c:formatCode>General</c:formatCode>
                <c:ptCount val="7"/>
                <c:pt idx="0">
                  <c:v>-6</c:v>
                </c:pt>
                <c:pt idx="1">
                  <c:v>-2.75</c:v>
                </c:pt>
                <c:pt idx="2">
                  <c:v>0.5</c:v>
                </c:pt>
                <c:pt idx="3">
                  <c:v>3.75</c:v>
                </c:pt>
                <c:pt idx="4">
                  <c:v>7</c:v>
                </c:pt>
                <c:pt idx="5">
                  <c:v>10.25</c:v>
                </c:pt>
                <c:pt idx="6">
                  <c:v>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A7-40E8-A018-36F321EF8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544248"/>
        <c:axId val="372539656"/>
      </c:scatterChart>
      <c:valAx>
        <c:axId val="372544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39656"/>
        <c:crosses val="autoZero"/>
        <c:crossBetween val="midCat"/>
      </c:valAx>
      <c:valAx>
        <c:axId val="372539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44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81211-A111-4F82-86A8-EC5BF58283F0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152D2-621C-4AD5-8305-A2E032720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8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40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43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72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7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95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21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488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2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7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95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5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F2AA-43D2-4A8E-BA05-CA2F6A5F4E05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BE87-3A7B-4A9F-A6AB-D605AE137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gi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Math's 2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Basic equations, sequences and functions.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7 = m*4 + 1</a:t>
            </a:r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8018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1 + 3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4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1 + 3</a:t>
            </a:r>
          </a:p>
          <a:p>
            <a:pPr marL="0" indent="0" algn="ctr">
              <a:buNone/>
            </a:pPr>
            <a:r>
              <a:rPr lang="en-GB" dirty="0" smtClean="0"/>
              <a:t>y = 4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 algn="ctr">
              <a:buNone/>
            </a:pPr>
            <a:r>
              <a:rPr lang="en-GB" dirty="0" smtClean="0"/>
              <a:t>y = 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pPr marL="0" indent="0">
              <a:buNone/>
            </a:pPr>
            <a:r>
              <a:rPr lang="en-GB" dirty="0" smtClean="0"/>
              <a:t>Where</a:t>
            </a:r>
          </a:p>
          <a:p>
            <a:pPr marL="0" indent="0" algn="ctr">
              <a:buNone/>
            </a:pPr>
            <a:r>
              <a:rPr lang="en-GB" dirty="0" smtClean="0"/>
              <a:t>x = 1 or x = -3</a:t>
            </a:r>
          </a:p>
          <a:p>
            <a:pPr marL="0" indent="0" algn="ctr">
              <a:buNone/>
            </a:pPr>
            <a:r>
              <a:rPr lang="en-GB" dirty="0" smtClean="0"/>
              <a:t>y = 0 or y = 4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21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Note that you can use this method to solve non quadratic simultaneous equations as well.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 algn="ctr">
              <a:buNone/>
            </a:pPr>
            <a:r>
              <a:rPr lang="en-GB" dirty="0"/>
              <a:t>3x + y = 11</a:t>
            </a:r>
          </a:p>
          <a:p>
            <a:pPr marL="0" indent="0" algn="ctr">
              <a:buNone/>
            </a:pPr>
            <a:r>
              <a:rPr lang="en-GB" dirty="0"/>
              <a:t>2x + y = 8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2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3x + y = 11</a:t>
            </a:r>
          </a:p>
          <a:p>
            <a:pPr marL="0" indent="0" algn="ctr">
              <a:buNone/>
            </a:pPr>
            <a:r>
              <a:rPr lang="en-GB" dirty="0"/>
              <a:t>2x + y = </a:t>
            </a:r>
            <a:r>
              <a:rPr lang="en-GB" dirty="0" smtClean="0"/>
              <a:t>8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Rearrange it so y is the subject of on of the equations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010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3x + y = 11</a:t>
            </a:r>
          </a:p>
          <a:p>
            <a:pPr marL="0" indent="0" algn="ctr">
              <a:buNone/>
            </a:pP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8 – 2x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8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3x + y = 11</a:t>
            </a:r>
          </a:p>
          <a:p>
            <a:pPr marL="0" indent="0" algn="ctr">
              <a:buNone/>
            </a:pP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8 – 2x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Insert this value of y into the other equation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7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3x + </a:t>
            </a:r>
            <a:r>
              <a:rPr lang="en-GB" dirty="0" smtClean="0"/>
              <a:t>8 – 2x </a:t>
            </a:r>
            <a:r>
              <a:rPr lang="en-GB" dirty="0"/>
              <a:t>= 11</a:t>
            </a:r>
          </a:p>
          <a:p>
            <a:pPr marL="0" indent="0" algn="ctr">
              <a:buNone/>
            </a:pP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8 – 2x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Insert this value of y into the other equation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1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3x + </a:t>
            </a:r>
            <a:r>
              <a:rPr lang="en-GB" dirty="0" smtClean="0"/>
              <a:t>8 – 2x </a:t>
            </a:r>
            <a:r>
              <a:rPr lang="en-GB" dirty="0"/>
              <a:t>= 11</a:t>
            </a:r>
          </a:p>
          <a:p>
            <a:pPr marL="0" indent="0" algn="ctr">
              <a:buNone/>
            </a:pP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8 – 2x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implify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0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x = 3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8 – 2x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implify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6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6 </a:t>
            </a:r>
            <a:r>
              <a:rPr lang="en-GB" dirty="0"/>
              <a:t>= </a:t>
            </a:r>
            <a:r>
              <a:rPr lang="en-GB" dirty="0" smtClean="0"/>
              <a:t>4m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34446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x = 3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8 – 2x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Sub it into the other equation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1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x = 3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8 –  6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Sub it into the other equation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x = 3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2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This is the same as we got before!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Equations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our first simultaneous equations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x = 3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2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This is the same as we got before!</a:t>
            </a:r>
          </a:p>
          <a:p>
            <a:endParaRPr lang="en-GB" dirty="0" smtClean="0"/>
          </a:p>
          <a:p>
            <a:r>
              <a:rPr lang="en-GB" dirty="0" smtClean="0"/>
              <a:t>I personally prefer this method.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2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sequence is simply a set of numbers that follow some identifiable pattern or rule.</a:t>
            </a:r>
          </a:p>
          <a:p>
            <a:endParaRPr lang="en-GB" dirty="0"/>
          </a:p>
          <a:p>
            <a:r>
              <a:rPr lang="en-GB" dirty="0" smtClean="0"/>
              <a:t>The kind of thing you always see in IQ tests etc.</a:t>
            </a:r>
          </a:p>
          <a:p>
            <a:endParaRPr lang="en-GB" dirty="0"/>
          </a:p>
          <a:p>
            <a:r>
              <a:rPr lang="en-GB" dirty="0" smtClean="0"/>
              <a:t>Each number in the sequence is called a term.</a:t>
            </a:r>
          </a:p>
          <a:p>
            <a:endParaRPr lang="en-GB" dirty="0"/>
          </a:p>
          <a:p>
            <a:r>
              <a:rPr lang="en-GB" dirty="0" smtClean="0"/>
              <a:t>1,2,3,4,5,6… is a sequence where the term to term rule is just +1.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1347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another sequence with the terms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5, 6, 7, 8, 9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We can see the difference from term to term is 1.</a:t>
            </a:r>
          </a:p>
          <a:p>
            <a:endParaRPr lang="en-GB" dirty="0"/>
          </a:p>
          <a:p>
            <a:r>
              <a:rPr lang="en-GB" dirty="0" smtClean="0"/>
              <a:t>We also define terms by their position in the sequence. Where n is any position within the sequence.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8753613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another sequence with the terms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Position 1, 2, 3, 4, 5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5, 6, 7, 8, 9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We can see the difference from term to term is 2.</a:t>
            </a:r>
          </a:p>
          <a:p>
            <a:endParaRPr lang="en-GB" dirty="0"/>
          </a:p>
          <a:p>
            <a:r>
              <a:rPr lang="en-GB" dirty="0" smtClean="0"/>
              <a:t>We also define terms by their position in the sequence. Where n is any position within the sequence.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209598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another sequence with the terms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Position 1, 2, 3, 4, 5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5, 6, 7, 8, 9</a:t>
            </a:r>
          </a:p>
          <a:p>
            <a:endParaRPr lang="en-GB" dirty="0" smtClean="0"/>
          </a:p>
          <a:p>
            <a:r>
              <a:rPr lang="en-GB" dirty="0" smtClean="0"/>
              <a:t>So we know the term to term rule but we need the position to term rule that defines how to get to the value of the term in any </a:t>
            </a:r>
            <a:r>
              <a:rPr lang="en-GB" dirty="0" err="1" smtClean="0"/>
              <a:t>postion</a:t>
            </a:r>
            <a:r>
              <a:rPr lang="en-GB" dirty="0" smtClean="0"/>
              <a:t> </a:t>
            </a:r>
            <a:r>
              <a:rPr lang="en-GB" dirty="0" err="1" smtClean="0"/>
              <a:t>i.e</a:t>
            </a:r>
            <a:r>
              <a:rPr lang="en-GB" dirty="0" smtClean="0"/>
              <a:t> position 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7641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another sequence with the terms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Position 1, 2, 3, 4, 5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5, 6, 7, 8, 9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What is the difference between position and term?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10882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another sequence with the terms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Position 1, 2, 3, 4, 5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5, 6, 7, 8, 9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What is the difference between position and term?</a:t>
            </a:r>
          </a:p>
          <a:p>
            <a:endParaRPr lang="en-GB" dirty="0"/>
          </a:p>
          <a:p>
            <a:r>
              <a:rPr lang="en-GB" dirty="0" smtClean="0"/>
              <a:t>Here it looks like term is position +4 or written n+4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20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m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1.5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683651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</a:t>
            </a:r>
          </a:p>
          <a:p>
            <a:pPr marL="0" indent="0" algn="ctr">
              <a:buNone/>
            </a:pPr>
            <a:r>
              <a:rPr lang="en-GB" dirty="0" smtClean="0"/>
              <a:t>Position 1, 2, 3, 4, 5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1, 3, 5, 7, 9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We can see that the terms increase by 2 each time</a:t>
            </a:r>
          </a:p>
          <a:p>
            <a:endParaRPr lang="en-GB" dirty="0"/>
          </a:p>
          <a:p>
            <a:r>
              <a:rPr lang="en-GB" dirty="0" smtClean="0"/>
              <a:t>But the relationship between position and term don’t seem to be consistent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6659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</a:t>
            </a:r>
          </a:p>
          <a:p>
            <a:pPr marL="0" indent="0" algn="ctr">
              <a:buNone/>
            </a:pPr>
            <a:r>
              <a:rPr lang="en-GB" dirty="0" smtClean="0"/>
              <a:t>Position 1, 2, 3, 4, 5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1, 3, 5, 7, 9</a:t>
            </a:r>
          </a:p>
          <a:p>
            <a:pPr marL="0" indent="0" algn="ctr">
              <a:buNone/>
            </a:pPr>
            <a:r>
              <a:rPr lang="en-GB" dirty="0" smtClean="0"/>
              <a:t>Difference 1, 1, 2, 3, 4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We can see that the terms increase by 2 each time</a:t>
            </a:r>
          </a:p>
          <a:p>
            <a:endParaRPr lang="en-GB" dirty="0"/>
          </a:p>
          <a:p>
            <a:r>
              <a:rPr lang="en-GB" dirty="0" smtClean="0"/>
              <a:t>But the relationship between position and term don’t seem to be consistent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439467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</a:t>
            </a:r>
          </a:p>
          <a:p>
            <a:pPr marL="0" indent="0" algn="ctr">
              <a:buNone/>
            </a:pPr>
            <a:r>
              <a:rPr lang="en-GB" dirty="0" smtClean="0"/>
              <a:t>Position 1, 2, 3, 4, 5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1, 3, 5, 7, 9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Lets try multiplying the position by 2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01423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</a:t>
            </a:r>
          </a:p>
          <a:p>
            <a:pPr marL="0" indent="0" algn="ctr">
              <a:buNone/>
            </a:pPr>
            <a:r>
              <a:rPr lang="en-GB" dirty="0" smtClean="0"/>
              <a:t>Position 2, 4, 6, 8, 10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1, 3, 5, 7, 9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Lets try multiplying the position by 2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4601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</a:t>
            </a:r>
          </a:p>
          <a:p>
            <a:pPr marL="0" indent="0" algn="ctr">
              <a:buNone/>
            </a:pPr>
            <a:r>
              <a:rPr lang="en-GB" dirty="0" smtClean="0"/>
              <a:t>Position 2, 4, 6, 8, 10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1, 3, 5, 7, 9</a:t>
            </a:r>
          </a:p>
          <a:p>
            <a:pPr marL="0" indent="0" algn="ctr">
              <a:buNone/>
            </a:pPr>
            <a:r>
              <a:rPr lang="en-GB" dirty="0" smtClean="0"/>
              <a:t>Difference -1, -1, -1, -1, -1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Lets try multiplying the position by 2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Now lets look at the difference</a:t>
            </a:r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8605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</a:t>
            </a:r>
          </a:p>
          <a:p>
            <a:pPr marL="0" indent="0" algn="ctr">
              <a:buNone/>
            </a:pPr>
            <a:r>
              <a:rPr lang="en-GB" dirty="0" smtClean="0"/>
              <a:t>Position 2, 4, 6, 8, 10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 1, 3, 5, 7, 9</a:t>
            </a:r>
          </a:p>
          <a:p>
            <a:pPr marL="0" indent="0" algn="ctr">
              <a:buNone/>
            </a:pPr>
            <a:r>
              <a:rPr lang="en-GB" dirty="0" smtClean="0"/>
              <a:t>Difference -1, -1, -1, -1, -1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So we’ve multiplied the position by 2 and then the difference is 1 or in algebraic forms 2n-1.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60789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Things get a bit more complicated if the nth term is quadratic </a:t>
            </a:r>
            <a:r>
              <a:rPr lang="en-GB" dirty="0" err="1" smtClean="0"/>
              <a:t>i.e</a:t>
            </a:r>
            <a:r>
              <a:rPr lang="en-GB" dirty="0" smtClean="0"/>
              <a:t> n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Here the difference between terms will change each time but the difference between those differences will not.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0813747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Quadratic sequences – Look at this sequence: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2, 5, 10, 17, 26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There appears to be no clear pattern between them until we look a the pattern of increase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363014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Quadratic sequences – Look at this sequence: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2, 5, 10, 17, 26</a:t>
            </a:r>
          </a:p>
          <a:p>
            <a:pPr marL="0" indent="0" algn="ctr">
              <a:buNone/>
            </a:pPr>
            <a:r>
              <a:rPr lang="en-GB" dirty="0" smtClean="0"/>
              <a:t>Change +3, +5, +7, +9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There appears to be no clear pattern between them until we look a the pattern of increase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17815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Quadratic sequences – Look at this sequence: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2, 5, 10, 17, 26</a:t>
            </a:r>
          </a:p>
          <a:p>
            <a:pPr marL="0" indent="0" algn="ctr">
              <a:buNone/>
            </a:pPr>
            <a:r>
              <a:rPr lang="en-GB" dirty="0" smtClean="0"/>
              <a:t>Change +3, +5, +7, +9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There appears to be no clear pattern between them until we look a the pattern of increase</a:t>
            </a:r>
          </a:p>
          <a:p>
            <a:r>
              <a:rPr lang="en-GB" dirty="0" smtClean="0"/>
              <a:t>The difference is increasing by 2 each time.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40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m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1.5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Lets look at this then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85894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Quadratic sequences – Look at this sequence: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2, 5, 10, 17, 26</a:t>
            </a:r>
          </a:p>
          <a:p>
            <a:pPr marL="0" indent="0" algn="ctr">
              <a:buNone/>
            </a:pPr>
            <a:r>
              <a:rPr lang="en-GB" dirty="0" smtClean="0"/>
              <a:t>Change +3, +5, +7, +9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Now we look for whatever value the positon squared needs to reach that term.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8610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Quadratic sequences – Look at this sequence: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Position</a:t>
            </a:r>
            <a:r>
              <a:rPr lang="en-GB" baseline="30000" dirty="0" smtClean="0"/>
              <a:t>2</a:t>
            </a:r>
            <a:r>
              <a:rPr lang="en-GB" dirty="0" smtClean="0"/>
              <a:t> 1, 4, 9, 16, 25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2, 5, 10, 17, 26</a:t>
            </a:r>
          </a:p>
          <a:p>
            <a:pPr marL="0" indent="0" algn="ctr">
              <a:buNone/>
            </a:pPr>
            <a:r>
              <a:rPr lang="en-GB" dirty="0" smtClean="0"/>
              <a:t>Change +3, +5, +7, +9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Now we look for whatever value the positon squared needs to reach that term.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3198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Quadratic sequences – Look at this sequence: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Position</a:t>
            </a:r>
            <a:r>
              <a:rPr lang="en-GB" baseline="30000" dirty="0" smtClean="0"/>
              <a:t>2</a:t>
            </a:r>
            <a:r>
              <a:rPr lang="en-GB" dirty="0" smtClean="0"/>
              <a:t> 1, 4, 9, 16, 25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Term     2, 5, 10, 17, 26</a:t>
            </a:r>
          </a:p>
          <a:p>
            <a:pPr marL="0" indent="0" algn="ctr">
              <a:buNone/>
            </a:pPr>
            <a:r>
              <a:rPr lang="en-GB" dirty="0" smtClean="0"/>
              <a:t>Change +3, +5, +7, +9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Looks like +1 so the formula is n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+ 1.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98227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There are some specific notations to mention when it comes to sequences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A series is the equation that adds together all the values of a sequence and the value at the end of this is the sum.</a:t>
                </a:r>
              </a:p>
              <a:p>
                <a:endParaRPr lang="en-GB" dirty="0"/>
              </a:p>
              <a:p>
                <a:r>
                  <a:rPr lang="en-GB" dirty="0" smtClean="0"/>
                  <a:t>A sequence can be noted in its length in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dirty="0"/>
                            <m:t>)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9466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 series is the equation that adds together all the values of a sequence and the value at the end of this is the sum.</a:t>
                </a:r>
              </a:p>
              <a:p>
                <a:endParaRPr lang="en-GB" dirty="0"/>
              </a:p>
              <a:p>
                <a:r>
                  <a:rPr lang="en-GB" dirty="0" smtClean="0"/>
                  <a:t>A sequence can be noted in its length in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dirty="0"/>
                            <m:t>)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Where </a:t>
                </a:r>
                <a:r>
                  <a:rPr lang="en-GB" dirty="0" err="1" smtClean="0"/>
                  <a:t>i</a:t>
                </a:r>
                <a:r>
                  <a:rPr lang="en-GB" dirty="0" smtClean="0"/>
                  <a:t> = the start of the sequence and n = the end of the sequence.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20092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 series is the equation that adds together all the values of a sequence and the value at the end of this is the sum.</a:t>
                </a:r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We have a short hand for the series which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286623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series value i.e. the sum of a sequence a = 1,2,3,4 would be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GB" dirty="0" smtClean="0"/>
                  <a:t> = 10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0400627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series value i.e. the sum of a sequence a = 1,2,3,4 would be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GB" dirty="0" smtClean="0"/>
                  <a:t> = 10</a:t>
                </a:r>
              </a:p>
              <a:p>
                <a:endParaRPr lang="en-GB" dirty="0"/>
              </a:p>
              <a:p>
                <a:r>
                  <a:rPr lang="en-GB" dirty="0" smtClean="0"/>
                  <a:t>We call specific terms in a sequence with a subscript. So a</a:t>
                </a:r>
                <a:r>
                  <a:rPr lang="en-GB" baseline="-25000" dirty="0" smtClean="0"/>
                  <a:t>2</a:t>
                </a:r>
                <a:r>
                  <a:rPr lang="en-GB" dirty="0" smtClean="0"/>
                  <a:t> is the second term in the sequence.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66081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When dealing with sums of sequences we can set limits on them with notation as well.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The number on top is the upper limit and the number n = is the starting number in sequence a.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78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When sequence a = 1,2,3,4,5,6,7,8,9,10</a:t>
                </a:r>
              </a:p>
              <a:p>
                <a:endParaRPr lang="en-GB" dirty="0"/>
              </a:p>
              <a:p>
                <a:r>
                  <a:rPr lang="en-GB" dirty="0" smtClean="0"/>
                  <a:t>The sum is from 1 to 5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3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y = 1.5x + 1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Lets look at this then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41111" t="25556" r="30444" b="25359"/>
          <a:stretch/>
        </p:blipFill>
        <p:spPr>
          <a:xfrm>
            <a:off x="4294908" y="3243109"/>
            <a:ext cx="2504569" cy="24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9393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=15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When sequence a = 1,2,3,4,5,6,7,8,9,10</a:t>
                </a:r>
              </a:p>
              <a:p>
                <a:endParaRPr lang="en-GB" dirty="0"/>
              </a:p>
              <a:p>
                <a:r>
                  <a:rPr lang="en-GB" dirty="0" smtClean="0"/>
                  <a:t>The sum is from 1 to 5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667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set is an organised collection of distinct objects. </a:t>
            </a:r>
          </a:p>
          <a:p>
            <a:endParaRPr lang="en-GB" dirty="0"/>
          </a:p>
          <a:p>
            <a:r>
              <a:rPr lang="en-GB" dirty="0" smtClean="0"/>
              <a:t>A sequence is a set of numbers.</a:t>
            </a:r>
          </a:p>
          <a:p>
            <a:endParaRPr lang="en-GB" dirty="0"/>
          </a:p>
          <a:p>
            <a:r>
              <a:rPr lang="en-GB" dirty="0" smtClean="0"/>
              <a:t>There are lots of well known sets e.g. integers, natural numbers etc.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9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set is written within {     }, with the members of the set written within.</a:t>
            </a:r>
          </a:p>
          <a:p>
            <a:pPr marL="0" indent="0" algn="ctr">
              <a:buNone/>
            </a:pPr>
            <a:r>
              <a:rPr lang="en-GB" dirty="0" smtClean="0"/>
              <a:t>{1,5} </a:t>
            </a:r>
          </a:p>
          <a:p>
            <a:r>
              <a:rPr lang="en-GB" dirty="0" smtClean="0"/>
              <a:t>is a set that contains the numbers 1 and 5.</a:t>
            </a:r>
          </a:p>
          <a:p>
            <a:endParaRPr lang="en-GB" dirty="0"/>
          </a:p>
          <a:p>
            <a:r>
              <a:rPr lang="en-GB" dirty="0" smtClean="0"/>
              <a:t>If a set follows a logical progression you can put … in it to show it continues:</a:t>
            </a:r>
          </a:p>
          <a:p>
            <a:pPr marL="0" indent="0" algn="ctr">
              <a:buNone/>
            </a:pPr>
            <a:r>
              <a:rPr lang="en-GB" dirty="0" smtClean="0"/>
              <a:t>{1,2,3,4,5…}</a:t>
            </a:r>
          </a:p>
          <a:p>
            <a:r>
              <a:rPr lang="en-GB" dirty="0" smtClean="0"/>
              <a:t>This is a set of integers.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848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You often denote sets with a capital letter i.e. A.</a:t>
                </a:r>
              </a:p>
              <a:p>
                <a:endParaRPr lang="en-GB" dirty="0"/>
              </a:p>
              <a:p>
                <a:r>
                  <a:rPr lang="en-GB" dirty="0" smtClean="0"/>
                  <a:t>To say that a number is a member of set A you use the symbols.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1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 smtClean="0"/>
                  <a:t> A</a:t>
                </a:r>
              </a:p>
              <a:p>
                <a:endParaRPr lang="en-GB" dirty="0"/>
              </a:p>
              <a:p>
                <a:r>
                  <a:rPr lang="en-GB" dirty="0" smtClean="0"/>
                  <a:t>There are many other symbols of set notation such as subset or power set that you can look up yourself.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function is merely something you apply to an input to get an output.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https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49" y="3086233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7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have a function for example x10 and – 13 this gets applied to any input you put in the function.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https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83" y="3170725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have a function for example x10 and – 13 this gets applied to any input you put in the function.</a:t>
            </a:r>
          </a:p>
          <a:p>
            <a:endParaRPr lang="en-GB" dirty="0"/>
          </a:p>
          <a:p>
            <a:r>
              <a:rPr lang="en-GB" dirty="0" smtClean="0"/>
              <a:t>Functions are normally denoted f(x)</a:t>
            </a:r>
          </a:p>
          <a:p>
            <a:endParaRPr lang="en-GB" dirty="0"/>
          </a:p>
          <a:p>
            <a:r>
              <a:rPr lang="en-GB" dirty="0" smtClean="0"/>
              <a:t>So in our example with x our input </a:t>
            </a:r>
          </a:p>
          <a:p>
            <a:pPr marL="0" indent="0" algn="ctr">
              <a:buNone/>
            </a:pPr>
            <a:r>
              <a:rPr lang="en-GB" dirty="0" smtClean="0"/>
              <a:t>f(x) = 10x - 13</a:t>
            </a:r>
          </a:p>
          <a:p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https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33" y="3260174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functions an input can only have a single output, however multiple inputs can have the same output.</a:t>
            </a:r>
          </a:p>
          <a:p>
            <a:endParaRPr lang="en-GB" dirty="0"/>
          </a:p>
          <a:p>
            <a:r>
              <a:rPr lang="en-GB" dirty="0" smtClean="0"/>
              <a:t>If these rules are broken it is a relationship and not a function.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6866" name="Picture 2" descr="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822" y="9008944"/>
            <a:ext cx="166687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79" y="4139083"/>
            <a:ext cx="166687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4175018"/>
            <a:ext cx="19335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set of inputs of a function is called the domain.</a:t>
            </a:r>
          </a:p>
          <a:p>
            <a:endParaRPr lang="en-GB" dirty="0"/>
          </a:p>
          <a:p>
            <a:r>
              <a:rPr lang="en-GB" dirty="0" smtClean="0"/>
              <a:t>The set of outputs of a function is called the codomain or target</a:t>
            </a:r>
          </a:p>
          <a:p>
            <a:endParaRPr lang="en-GB" dirty="0"/>
          </a:p>
          <a:p>
            <a:r>
              <a:rPr lang="en-GB" dirty="0" smtClean="0"/>
              <a:t>You can apply a function to an entire set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6866" name="Picture 2" descr="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822" y="9008944"/>
            <a:ext cx="166687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you may want to work out what a function of a function is, called a composite function.</a:t>
            </a:r>
          </a:p>
          <a:p>
            <a:r>
              <a:rPr lang="en-GB" dirty="0" smtClean="0"/>
              <a:t>If</a:t>
            </a:r>
          </a:p>
          <a:p>
            <a:pPr marL="0" indent="0" algn="ctr">
              <a:buNone/>
            </a:pPr>
            <a:r>
              <a:rPr lang="en-GB" dirty="0" smtClean="0"/>
              <a:t>f(x) = 2x + 1</a:t>
            </a:r>
          </a:p>
          <a:p>
            <a:pPr marL="0" indent="0" algn="ctr">
              <a:buNone/>
            </a:pPr>
            <a:r>
              <a:rPr lang="en-GB" dirty="0" smtClean="0"/>
              <a:t>g(x) = 4x</a:t>
            </a:r>
          </a:p>
          <a:p>
            <a:pPr marL="0" indent="0" algn="ctr">
              <a:buNone/>
            </a:pPr>
            <a:r>
              <a:rPr lang="en-GB" dirty="0" smtClean="0"/>
              <a:t>Find f(g(x))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429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you try and find the y intercept (c) of this one.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y</a:t>
            </a:r>
            <a:r>
              <a:rPr lang="en-GB" dirty="0" smtClean="0"/>
              <a:t> = 0.6 x + c 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Where</a:t>
            </a:r>
          </a:p>
          <a:p>
            <a:pPr marL="0" indent="0" algn="ctr">
              <a:buNone/>
            </a:pPr>
            <a:r>
              <a:rPr lang="en-GB" dirty="0" smtClean="0"/>
              <a:t>x= 5</a:t>
            </a:r>
          </a:p>
          <a:p>
            <a:pPr marL="0" indent="0" algn="ctr">
              <a:buNone/>
            </a:pPr>
            <a:r>
              <a:rPr lang="en-GB" dirty="0" smtClean="0"/>
              <a:t>y= 3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7402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f(x) = 2x + 1</a:t>
            </a:r>
          </a:p>
          <a:p>
            <a:pPr marL="0" indent="0" algn="ctr">
              <a:buNone/>
            </a:pPr>
            <a:r>
              <a:rPr lang="en-GB" dirty="0" smtClean="0"/>
              <a:t>g(x) = 4x</a:t>
            </a:r>
          </a:p>
          <a:p>
            <a:pPr marL="0" indent="0" algn="ctr">
              <a:buNone/>
            </a:pPr>
            <a:r>
              <a:rPr lang="en-GB" dirty="0" smtClean="0"/>
              <a:t>Find f(g(x))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2*(4x)+1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611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inverse function denoted f-1(x)</a:t>
            </a:r>
          </a:p>
          <a:p>
            <a:endParaRPr lang="en-GB" dirty="0"/>
          </a:p>
          <a:p>
            <a:r>
              <a:rPr lang="en-GB" dirty="0" smtClean="0"/>
              <a:t>These are just the opposite of a function.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278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If:</a:t>
            </a:r>
          </a:p>
          <a:p>
            <a:pPr marL="0" indent="0" algn="ctr">
              <a:buNone/>
            </a:pPr>
            <a:r>
              <a:rPr lang="en-GB" dirty="0" smtClean="0"/>
              <a:t>f(x) = 4x+7</a:t>
            </a:r>
          </a:p>
          <a:p>
            <a:pPr marL="0" indent="0" algn="ctr">
              <a:buNone/>
            </a:pPr>
            <a:r>
              <a:rPr lang="en-GB" dirty="0" smtClean="0"/>
              <a:t>f-1(x) =</a:t>
            </a:r>
          </a:p>
          <a:p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82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If:</a:t>
            </a:r>
          </a:p>
          <a:p>
            <a:pPr marL="0" indent="0" algn="ctr">
              <a:buNone/>
            </a:pPr>
            <a:r>
              <a:rPr lang="en-GB" dirty="0" smtClean="0"/>
              <a:t>f(x) = 4x+7</a:t>
            </a:r>
          </a:p>
          <a:p>
            <a:pPr marL="0" indent="0" algn="ctr">
              <a:buNone/>
            </a:pPr>
            <a:r>
              <a:rPr lang="en-GB" dirty="0" smtClean="0"/>
              <a:t>f-1(x) = x/4 – 7 </a:t>
            </a:r>
          </a:p>
          <a:p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2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Graphing 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may have noticed a function is remarkably similar to our linear equations before.</a:t>
            </a:r>
          </a:p>
          <a:p>
            <a:endParaRPr lang="en-GB" dirty="0"/>
          </a:p>
          <a:p>
            <a:r>
              <a:rPr lang="en-GB" dirty="0" smtClean="0"/>
              <a:t>f(x) = mx + c where the output is the y coordinate and the input is the x coordinate and you apply a linear function to it.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Graphing 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graph functions because after all they are just an output of a set of inputs.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If you think of this as set of y coordinates matching x coordinates it is a line.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4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Graphing 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key principle of a function was that a single input cannot have multiple outputs. </a:t>
            </a:r>
          </a:p>
          <a:p>
            <a:endParaRPr lang="en-GB" dirty="0"/>
          </a:p>
          <a:p>
            <a:r>
              <a:rPr lang="en-GB" dirty="0" smtClean="0"/>
              <a:t>This means that in a graph of a function the line cannot have more than one y coordinate at the same x coordinate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4040" name="Picture 8" descr="https://upload.wikimedia.org/wikipedia/commons/f/fd/Vertical_line_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104" y="4272972"/>
            <a:ext cx="1591968" cy="25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 are graphed simply by plotting a series of inputs and outputs of the function. </a:t>
            </a:r>
          </a:p>
          <a:p>
            <a:endParaRPr lang="en-GB" dirty="0"/>
          </a:p>
          <a:p>
            <a:r>
              <a:rPr lang="en-GB" dirty="0" smtClean="0"/>
              <a:t>With any algebraic formula we can put a set in. </a:t>
            </a:r>
            <a:r>
              <a:rPr lang="en-GB" dirty="0" err="1" smtClean="0"/>
              <a:t>e.g</a:t>
            </a:r>
            <a:r>
              <a:rPr lang="en-GB" dirty="0" smtClean="0"/>
              <a:t> x = 1 to x = 10 and pull out the y coordinates and put them into a graph.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Graphing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7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is the linear equation we got from our simultaneous equations earlier.</a:t>
            </a:r>
          </a:p>
          <a:p>
            <a:pPr marL="0" indent="0" algn="ctr">
              <a:buNone/>
            </a:pPr>
            <a:r>
              <a:rPr lang="en-GB" dirty="0"/>
              <a:t>y = 3.25x + </a:t>
            </a:r>
            <a:r>
              <a:rPr lang="en-GB" dirty="0" smtClean="0"/>
              <a:t>0.5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If we plot this equation we will get a straight line</a:t>
            </a:r>
          </a:p>
          <a:p>
            <a:endParaRPr lang="en-GB" dirty="0"/>
          </a:p>
          <a:p>
            <a:r>
              <a:rPr lang="en-GB" dirty="0" smtClean="0"/>
              <a:t>We can plot it by putting in a set of numbers into it as a function.</a:t>
            </a:r>
            <a:endParaRPr lang="en-GB" dirty="0"/>
          </a:p>
          <a:p>
            <a:pPr algn="ctr"/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Graphing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6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Using the function f(x) = 3.25x + 0.5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32864"/>
              </p:ext>
            </p:extLst>
          </p:nvPr>
        </p:nvGraphicFramePr>
        <p:xfrm>
          <a:off x="1052945" y="2859796"/>
          <a:ext cx="2743202" cy="29260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112849906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3123352161"/>
                    </a:ext>
                  </a:extLst>
                </a:gridCol>
              </a:tblGrid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840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27970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-2.75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97097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3310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8677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27799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89190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0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8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you try and find the y intercept (c) of this one.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3 = 0.6 * 5 + c 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33083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Using the function f(x) = 3.25x + 0.5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2945" y="2859796"/>
          <a:ext cx="2743202" cy="29260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112849906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3123352161"/>
                    </a:ext>
                  </a:extLst>
                </a:gridCol>
              </a:tblGrid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840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27970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-2.75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97097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3310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8677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27799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89190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09028"/>
                  </a:ext>
                </a:extLst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/>
        </p:nvGraphicFramePr>
        <p:xfrm>
          <a:off x="5093855" y="27970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98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you try and find the y intercept (c) of this one.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3 = 3 + c 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53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you try and find the y intercept (c) of this one.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c</a:t>
            </a:r>
            <a:r>
              <a:rPr lang="en-GB" dirty="0" smtClean="0"/>
              <a:t> = 0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1503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Quadratic equations are those which include a power higher than 1 in the equation.</a:t>
            </a:r>
          </a:p>
          <a:p>
            <a:endParaRPr lang="en-GB" dirty="0"/>
          </a:p>
          <a:p>
            <a:r>
              <a:rPr lang="en-GB" dirty="0" smtClean="0"/>
              <a:t>This causes something funky to happen to our graphs.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3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://math.sfsu.edu/beck/images/xkcd.math_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3" y="2216727"/>
            <a:ext cx="5226409" cy="163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Mathematical functions and equations.</a:t>
            </a:r>
            <a:endParaRPr lang="en-GB" dirty="0"/>
          </a:p>
        </p:txBody>
      </p:sp>
      <p:pic>
        <p:nvPicPr>
          <p:cNvPr id="1028" name="Picture 4" descr="http://www.calculushumor.com/uploads/1/2/0/2/12023481/2083869_or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701" y="2893193"/>
            <a:ext cx="2517272" cy="25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6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Quadratic equations are those which include a power higher than 1 in the equation.</a:t>
            </a:r>
          </a:p>
          <a:p>
            <a:endParaRPr lang="en-GB" dirty="0"/>
          </a:p>
          <a:p>
            <a:r>
              <a:rPr lang="en-GB" dirty="0" smtClean="0"/>
              <a:t>This causes something funky to happen to our graphs.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s://mathbitsnotebook.com/Algebra2/Quadratics/parabolaplo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25" y="4298399"/>
            <a:ext cx="3182733" cy="225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7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Quadratic equations are those which include a power higher than 1 in the equation.</a:t>
            </a:r>
          </a:p>
          <a:p>
            <a:endParaRPr lang="en-GB" dirty="0"/>
          </a:p>
          <a:p>
            <a:r>
              <a:rPr lang="en-GB" dirty="0" smtClean="0"/>
              <a:t>This causes something funky to happen to our graphs.</a:t>
            </a:r>
          </a:p>
          <a:p>
            <a:endParaRPr lang="en-GB" dirty="0"/>
          </a:p>
          <a:p>
            <a:r>
              <a:rPr lang="en-GB" dirty="0" smtClean="0"/>
              <a:t>Not so linear anymore!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s://mathbitsnotebook.com/Algebra2/Quadratics/parabolaplo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25" y="4298399"/>
            <a:ext cx="3182733" cy="225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equations take the form:</a:t>
            </a:r>
          </a:p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+ </a:t>
            </a:r>
            <a:r>
              <a:rPr lang="en-GB" dirty="0" err="1" smtClean="0"/>
              <a:t>bx</a:t>
            </a:r>
            <a:r>
              <a:rPr lang="en-GB" dirty="0" smtClean="0"/>
              <a:t> + c =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s://mathbitsnotebook.com/Algebra2/Quadratics/parabolaplo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25" y="4298399"/>
            <a:ext cx="3182733" cy="225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0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equations take the form:</a:t>
            </a:r>
          </a:p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+ </a:t>
            </a:r>
            <a:r>
              <a:rPr lang="en-GB" dirty="0" err="1" smtClean="0"/>
              <a:t>bx</a:t>
            </a:r>
            <a:r>
              <a:rPr lang="en-GB" dirty="0" smtClean="0"/>
              <a:t> + c = 0</a:t>
            </a:r>
          </a:p>
          <a:p>
            <a:endParaRPr lang="en-GB" dirty="0"/>
          </a:p>
          <a:p>
            <a:r>
              <a:rPr lang="en-GB" dirty="0" smtClean="0"/>
              <a:t>Solving these can be done in several ways and we have already covered one of them – factorising.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3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equations take the form:</a:t>
            </a:r>
          </a:p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+ </a:t>
            </a:r>
            <a:r>
              <a:rPr lang="en-GB" dirty="0" err="1" smtClean="0"/>
              <a:t>bx</a:t>
            </a:r>
            <a:r>
              <a:rPr lang="en-GB" dirty="0" smtClean="0"/>
              <a:t> + c = 0</a:t>
            </a:r>
          </a:p>
          <a:p>
            <a:endParaRPr lang="en-GB" dirty="0"/>
          </a:p>
          <a:p>
            <a:r>
              <a:rPr lang="en-GB" dirty="0" smtClean="0"/>
              <a:t>Solving these can be done in several ways and we have already covered one of them – factorising.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4539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 equation: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9x + 20 = 0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76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 equation: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9x + 20 = 0</a:t>
            </a:r>
          </a:p>
          <a:p>
            <a:pPr marL="0" indent="0" algn="ctr">
              <a:buNone/>
            </a:pPr>
            <a:r>
              <a:rPr lang="en-GB" dirty="0" smtClean="0"/>
              <a:t>Factorise it!</a:t>
            </a:r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9343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 equation: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9x + 20 = 0</a:t>
            </a:r>
          </a:p>
          <a:p>
            <a:pPr marL="0" indent="0" algn="ctr">
              <a:buNone/>
            </a:pPr>
            <a:r>
              <a:rPr lang="en-GB" dirty="0" smtClean="0"/>
              <a:t>(x – 4)(x - 5)= 0</a:t>
            </a:r>
          </a:p>
          <a:p>
            <a:pPr marL="0" indent="0" algn="ctr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5894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 equation: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9x + 20 = 0</a:t>
            </a:r>
          </a:p>
          <a:p>
            <a:pPr marL="0" indent="0" algn="ctr">
              <a:buNone/>
            </a:pPr>
            <a:r>
              <a:rPr lang="en-GB" dirty="0" smtClean="0"/>
              <a:t>(x – 4)(x - 5)= 0</a:t>
            </a:r>
          </a:p>
          <a:p>
            <a:endParaRPr lang="en-GB" dirty="0" smtClean="0"/>
          </a:p>
          <a:p>
            <a:r>
              <a:rPr lang="en-GB" dirty="0" smtClean="0"/>
              <a:t>Now we solve each bracket for 0 to get the two answers to the quadratic equation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00185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 equation: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9x + 20 = 0</a:t>
            </a:r>
          </a:p>
          <a:p>
            <a:pPr marL="0" indent="0" algn="ctr">
              <a:buNone/>
            </a:pPr>
            <a:r>
              <a:rPr lang="en-GB" dirty="0" smtClean="0"/>
              <a:t>(x – 4) = 0 and (x - 5)= 0</a:t>
            </a:r>
          </a:p>
          <a:p>
            <a:endParaRPr lang="en-GB" dirty="0" smtClean="0"/>
          </a:p>
          <a:p>
            <a:r>
              <a:rPr lang="en-GB" dirty="0" smtClean="0"/>
              <a:t>Now we solve each bracket for 0 to get the two answers to the quadratic equation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777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Linear equations are some of the most recognisable and widely used equations in science</a:t>
            </a:r>
          </a:p>
          <a:p>
            <a:endParaRPr lang="en-GB" dirty="0"/>
          </a:p>
          <a:p>
            <a:r>
              <a:rPr lang="en-GB" dirty="0" smtClean="0"/>
              <a:t>They take the form:</a:t>
            </a:r>
          </a:p>
          <a:p>
            <a:pPr marL="0" indent="0" algn="ctr">
              <a:buNone/>
            </a:pPr>
            <a:r>
              <a:rPr lang="en-GB" dirty="0" smtClean="0"/>
              <a:t>y=mx + c</a:t>
            </a:r>
          </a:p>
          <a:p>
            <a:endParaRPr lang="en-GB" dirty="0"/>
          </a:p>
          <a:p>
            <a:r>
              <a:rPr lang="en-GB" dirty="0" smtClean="0"/>
              <a:t>It allows you to pull out the coordinates of a straight line</a:t>
            </a:r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306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 equation: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9x + 20 = 0</a:t>
            </a:r>
          </a:p>
          <a:p>
            <a:pPr marL="0" indent="0" algn="ctr">
              <a:buNone/>
            </a:pPr>
            <a:r>
              <a:rPr lang="en-GB" dirty="0" smtClean="0"/>
              <a:t>x = </a:t>
            </a:r>
            <a:r>
              <a:rPr lang="en-GB" dirty="0"/>
              <a:t>4</a:t>
            </a:r>
            <a:r>
              <a:rPr lang="en-GB" dirty="0" smtClean="0"/>
              <a:t> or x = </a:t>
            </a:r>
            <a:r>
              <a:rPr lang="en-GB" dirty="0"/>
              <a:t>5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Now we solve each bracket for 0 to get the two answers to the quadratic equation.</a:t>
            </a:r>
          </a:p>
          <a:p>
            <a:endParaRPr lang="en-GB" dirty="0"/>
          </a:p>
          <a:p>
            <a:r>
              <a:rPr lang="en-GB" dirty="0" smtClean="0"/>
              <a:t>These answers are called the roots – in graphical terms these are where the line touches the x axis.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09043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 equation: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9x + 20 = 0</a:t>
            </a:r>
          </a:p>
          <a:p>
            <a:pPr marL="0" indent="0" algn="ctr">
              <a:buNone/>
            </a:pPr>
            <a:r>
              <a:rPr lang="en-GB" dirty="0" smtClean="0"/>
              <a:t>x = </a:t>
            </a:r>
            <a:r>
              <a:rPr lang="en-GB" dirty="0"/>
              <a:t>4</a:t>
            </a:r>
            <a:r>
              <a:rPr lang="en-GB" dirty="0" smtClean="0"/>
              <a:t> or x = </a:t>
            </a:r>
            <a:r>
              <a:rPr lang="en-GB" dirty="0"/>
              <a:t>5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These answers are called the roots – in graphical terms these are where the line touches the x axis.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246" t="25369" r="48069" b="46690"/>
          <a:stretch/>
        </p:blipFill>
        <p:spPr>
          <a:xfrm>
            <a:off x="6762590" y="4832535"/>
            <a:ext cx="2979845" cy="17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We’ve learnt another way of solving quadratic equations inside factoring:</a:t>
            </a:r>
          </a:p>
          <a:p>
            <a:endParaRPr lang="en-GB" dirty="0"/>
          </a:p>
          <a:p>
            <a:r>
              <a:rPr lang="en-GB" dirty="0" smtClean="0"/>
              <a:t>Completing the square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98492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Completing the square: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 </a:t>
            </a:r>
            <a:r>
              <a:rPr lang="en-GB" dirty="0" smtClean="0"/>
              <a:t> + 6x -2 = 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615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Completing the square: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 </a:t>
            </a:r>
            <a:r>
              <a:rPr lang="en-GB" dirty="0" smtClean="0"/>
              <a:t> + 6x -2 = 0</a:t>
            </a:r>
          </a:p>
          <a:p>
            <a:r>
              <a:rPr lang="en-GB" dirty="0" smtClean="0"/>
              <a:t>If you remember complete the square we can make </a:t>
            </a:r>
            <a:r>
              <a:rPr lang="en-GB" dirty="0"/>
              <a:t>X</a:t>
            </a:r>
            <a:r>
              <a:rPr lang="en-GB" baseline="30000" dirty="0"/>
              <a:t>2 </a:t>
            </a:r>
            <a:r>
              <a:rPr lang="en-GB" dirty="0"/>
              <a:t> + 6x </a:t>
            </a:r>
            <a:r>
              <a:rPr lang="en-GB" dirty="0" smtClean="0"/>
              <a:t> into (x + 3)</a:t>
            </a:r>
            <a:r>
              <a:rPr lang="en-GB" baseline="30000" dirty="0" smtClean="0"/>
              <a:t>2</a:t>
            </a:r>
            <a:r>
              <a:rPr lang="en-GB" dirty="0" smtClean="0"/>
              <a:t> -9</a:t>
            </a:r>
            <a:r>
              <a:rPr lang="en-GB" baseline="30000" dirty="0" smtClean="0"/>
              <a:t> 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972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Completing the square: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 </a:t>
            </a:r>
            <a:r>
              <a:rPr lang="en-GB" dirty="0" smtClean="0"/>
              <a:t> + 6x -2 = 0</a:t>
            </a:r>
          </a:p>
          <a:p>
            <a:pPr marL="0" indent="0" algn="ctr">
              <a:buNone/>
            </a:pPr>
            <a:r>
              <a:rPr lang="en-GB" dirty="0" smtClean="0"/>
              <a:t>(</a:t>
            </a:r>
            <a:r>
              <a:rPr lang="en-GB" dirty="0"/>
              <a:t>x + 3)</a:t>
            </a:r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smtClean="0"/>
              <a:t>– 11 = 0</a:t>
            </a:r>
            <a:r>
              <a:rPr lang="en-GB" baseline="30000" dirty="0" smtClean="0"/>
              <a:t>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78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Completing the square: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 </a:t>
            </a:r>
            <a:r>
              <a:rPr lang="en-GB" dirty="0" smtClean="0"/>
              <a:t> + 6x -2 = 0</a:t>
            </a:r>
          </a:p>
          <a:p>
            <a:pPr marL="0" indent="0" algn="ctr">
              <a:buNone/>
            </a:pPr>
            <a:r>
              <a:rPr lang="en-GB" dirty="0" smtClean="0"/>
              <a:t>(</a:t>
            </a:r>
            <a:r>
              <a:rPr lang="en-GB" dirty="0"/>
              <a:t>x + 3)</a:t>
            </a:r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smtClean="0"/>
              <a:t>= 11</a:t>
            </a:r>
            <a:r>
              <a:rPr lang="en-GB" baseline="30000" dirty="0" smtClean="0"/>
              <a:t>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9797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Completing the square: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x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 + 6x -2 = 0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x </a:t>
                </a:r>
                <a:r>
                  <a:rPr lang="en-GB" dirty="0"/>
                  <a:t>+ </a:t>
                </a:r>
                <a:r>
                  <a:rPr lang="en-GB" dirty="0" smtClean="0"/>
                  <a:t>3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GB" dirty="0" smtClean="0"/>
                  <a:t>11</a:t>
                </a:r>
                <a:r>
                  <a:rPr lang="en-GB" baseline="30000" dirty="0" smtClean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9080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Completing the square: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x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 + 6x -2 = 0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x </a:t>
                </a:r>
                <a:r>
                  <a:rPr lang="en-GB" dirty="0"/>
                  <a:t>+ </a:t>
                </a:r>
                <a:r>
                  <a:rPr lang="en-GB" dirty="0" smtClean="0"/>
                  <a:t>3 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66447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Completing the square: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 </a:t>
            </a:r>
            <a:r>
              <a:rPr lang="en-GB" dirty="0" smtClean="0"/>
              <a:t> + 6x -2 = 0</a:t>
            </a:r>
          </a:p>
          <a:p>
            <a:pPr marL="0" indent="0" algn="ctr">
              <a:buNone/>
            </a:pPr>
            <a:r>
              <a:rPr lang="en-GB" dirty="0" smtClean="0"/>
              <a:t>x = 0.3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43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autograph-maths.com/challenges/wp-content/uploads/2014/06/11-graph-ans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8" y="2108153"/>
            <a:ext cx="5698838" cy="37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6899564" y="2976320"/>
            <a:ext cx="184727" cy="1570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89418" y="3054829"/>
            <a:ext cx="1510146" cy="2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91927" y="3133338"/>
            <a:ext cx="2" cy="847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97053" y="3478472"/>
            <a:ext cx="184727" cy="1570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312731" y="2976320"/>
            <a:ext cx="184727" cy="1570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899563" y="3899615"/>
            <a:ext cx="184727" cy="1570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911194" y="2882021"/>
            <a:ext cx="29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873676" y="4030469"/>
            <a:ext cx="29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003799" y="3473394"/>
            <a:ext cx="29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643418" y="3251353"/>
            <a:ext cx="1230258" cy="384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44491" y="3411941"/>
            <a:ext cx="29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8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Completing the square: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x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 + 6x -2 = 0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But! x </a:t>
                </a:r>
                <a:r>
                  <a:rPr lang="en-GB" dirty="0"/>
                  <a:t>+ </a:t>
                </a:r>
                <a:r>
                  <a:rPr lang="en-GB" dirty="0" smtClean="0"/>
                  <a:t>3 = -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</m:t>
                    </m:r>
                  </m:oMath>
                </a14:m>
                <a:r>
                  <a:rPr lang="en-GB" dirty="0" smtClean="0"/>
                  <a:t> as well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4535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Completing the square: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x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 + 6x -2 = 0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x </a:t>
                </a:r>
                <a:r>
                  <a:rPr lang="en-GB" dirty="0"/>
                  <a:t>+ </a:t>
                </a:r>
                <a:r>
                  <a:rPr lang="en-GB" dirty="0" smtClean="0"/>
                  <a:t>3 – 3 =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</m:t>
                    </m:r>
                  </m:oMath>
                </a14:m>
                <a:r>
                  <a:rPr lang="en-GB" dirty="0" smtClean="0"/>
                  <a:t> – 3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18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Completing the square: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 </a:t>
            </a:r>
            <a:r>
              <a:rPr lang="en-GB" dirty="0" smtClean="0"/>
              <a:t> + 6x -2 = 0</a:t>
            </a:r>
          </a:p>
          <a:p>
            <a:pPr marL="0" indent="0" algn="ctr">
              <a:buNone/>
            </a:pPr>
            <a:r>
              <a:rPr lang="en-GB" dirty="0" smtClean="0"/>
              <a:t>x = -6.3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96433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Completing the square: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so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 </a:t>
            </a:r>
            <a:r>
              <a:rPr lang="en-GB" dirty="0" smtClean="0"/>
              <a:t> + 6x -2 = 0</a:t>
            </a:r>
          </a:p>
          <a:p>
            <a:pPr marL="0" indent="0" algn="ctr">
              <a:buNone/>
            </a:pPr>
            <a:r>
              <a:rPr lang="en-GB" dirty="0" smtClean="0"/>
              <a:t>x = -6.3</a:t>
            </a:r>
          </a:p>
          <a:p>
            <a:pPr marL="0" indent="0" algn="ctr">
              <a:buNone/>
            </a:pPr>
            <a:r>
              <a:rPr lang="en-GB" dirty="0" smtClean="0"/>
              <a:t>Or </a:t>
            </a:r>
          </a:p>
          <a:p>
            <a:pPr marL="0" indent="0" algn="ctr">
              <a:buNone/>
            </a:pPr>
            <a:r>
              <a:rPr lang="en-GB" dirty="0" smtClean="0"/>
              <a:t>x = 0.3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60175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another way to solve quadratic equations called the quadratic formula.</a:t>
            </a:r>
          </a:p>
          <a:p>
            <a:endParaRPr lang="en-GB" dirty="0"/>
          </a:p>
          <a:p>
            <a:r>
              <a:rPr lang="en-GB" dirty="0" smtClean="0"/>
              <a:t>This is a plug and play formula where you put in the values from the equation and get an answer.</a:t>
            </a:r>
          </a:p>
          <a:p>
            <a:endParaRPr lang="en-GB" dirty="0"/>
          </a:p>
          <a:p>
            <a:r>
              <a:rPr lang="en-GB" dirty="0" smtClean="0"/>
              <a:t>Probably the simplest way to be honest.</a:t>
            </a:r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11682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quadratic formula takes the form: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And into this we plug a quadratic equation of form: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/>
                  <a:t>ax</a:t>
                </a:r>
                <a:r>
                  <a:rPr lang="en-GB" baseline="30000" dirty="0"/>
                  <a:t>2</a:t>
                </a:r>
                <a:r>
                  <a:rPr lang="en-GB" dirty="0"/>
                  <a:t> + </a:t>
                </a:r>
                <a:r>
                  <a:rPr lang="en-GB" dirty="0" err="1"/>
                  <a:t>bx</a:t>
                </a:r>
                <a:r>
                  <a:rPr lang="en-GB" dirty="0"/>
                  <a:t> + c = 0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algn="ctr"/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43578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the formula: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Put this equation into it</a:t>
                </a:r>
              </a:p>
              <a:p>
                <a:pPr marL="0" indent="0" algn="ctr">
                  <a:buNone/>
                </a:pPr>
                <a:r>
                  <a:rPr lang="en-GB" dirty="0"/>
                  <a:t>2x</a:t>
                </a:r>
                <a:r>
                  <a:rPr 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- 5x - 6 </a:t>
                </a:r>
                <a:r>
                  <a:rPr lang="en-GB" dirty="0"/>
                  <a:t>= 0</a:t>
                </a:r>
                <a:endParaRPr lang="en-GB" dirty="0" smtClean="0"/>
              </a:p>
              <a:p>
                <a:pPr algn="ctr"/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975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the formula: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sup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∗2∗6</m:t>
                              </m:r>
                            </m:e>
                          </m:ra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∗2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Put this equation into it</a:t>
                </a:r>
              </a:p>
              <a:p>
                <a:pPr marL="0" indent="0" algn="ctr">
                  <a:buNone/>
                </a:pPr>
                <a:r>
                  <a:rPr lang="en-GB" dirty="0"/>
                  <a:t>2x</a:t>
                </a:r>
                <a:r>
                  <a:rPr 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- </a:t>
                </a:r>
                <a:r>
                  <a:rPr lang="en-GB" dirty="0"/>
                  <a:t>5x </a:t>
                </a:r>
                <a:r>
                  <a:rPr lang="en-GB" dirty="0" smtClean="0"/>
                  <a:t>- </a:t>
                </a:r>
                <a:r>
                  <a:rPr lang="en-GB" dirty="0"/>
                  <a:t>6 = 0</a:t>
                </a:r>
              </a:p>
              <a:p>
                <a:pPr algn="ctr"/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041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the formula: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</m:ra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Put this equation into it</a:t>
                </a:r>
              </a:p>
              <a:p>
                <a:pPr marL="0" indent="0" algn="ctr">
                  <a:buNone/>
                </a:pPr>
                <a:r>
                  <a:rPr lang="en-GB" dirty="0"/>
                  <a:t>2x</a:t>
                </a:r>
                <a:r>
                  <a:rPr 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- </a:t>
                </a:r>
                <a:r>
                  <a:rPr lang="en-GB" dirty="0"/>
                  <a:t>5x </a:t>
                </a:r>
                <a:r>
                  <a:rPr lang="en-GB" dirty="0" smtClean="0"/>
                  <a:t>- </a:t>
                </a:r>
                <a:r>
                  <a:rPr lang="en-GB" dirty="0"/>
                  <a:t>6 = 0</a:t>
                </a:r>
              </a:p>
              <a:p>
                <a:pPr algn="ctr"/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77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the formula: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Put this equation into it</a:t>
                </a:r>
              </a:p>
              <a:p>
                <a:pPr marL="0" indent="0" algn="ctr">
                  <a:buNone/>
                </a:pPr>
                <a:r>
                  <a:rPr lang="en-GB" dirty="0"/>
                  <a:t>2x</a:t>
                </a:r>
                <a:r>
                  <a:rPr 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- </a:t>
                </a:r>
                <a:r>
                  <a:rPr lang="en-GB" dirty="0"/>
                  <a:t>5x </a:t>
                </a:r>
                <a:r>
                  <a:rPr lang="en-GB" dirty="0" smtClean="0"/>
                  <a:t>- </a:t>
                </a:r>
                <a:r>
                  <a:rPr lang="en-GB" dirty="0"/>
                  <a:t>6 = 0</a:t>
                </a:r>
              </a:p>
              <a:p>
                <a:pPr algn="ctr"/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012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autograph-maths.com/challenges/wp-content/uploads/2014/06/11-graph-ans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8" y="2108153"/>
            <a:ext cx="5698838" cy="37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6899564" y="2976320"/>
            <a:ext cx="184727" cy="1570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89418" y="3054829"/>
            <a:ext cx="1510146" cy="2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91927" y="3133338"/>
            <a:ext cx="2" cy="847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97053" y="3478472"/>
            <a:ext cx="184727" cy="1570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312731" y="2976320"/>
            <a:ext cx="184727" cy="1570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899563" y="3899615"/>
            <a:ext cx="184727" cy="1570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911194" y="2882021"/>
            <a:ext cx="29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873676" y="4030469"/>
            <a:ext cx="29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003799" y="3473394"/>
            <a:ext cx="29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643418" y="3251353"/>
            <a:ext cx="1230258" cy="384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44491" y="3411941"/>
            <a:ext cx="29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4123" y="3245778"/>
            <a:ext cx="2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304098" y="3227275"/>
            <a:ext cx="2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0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36263 0.0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3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42995 -0.028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97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47422 -0.1175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1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28946 -0.035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  <p:bldP spid="30" grpId="0"/>
      <p:bldP spid="8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the formula: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±8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.54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Put this equation into it</a:t>
                </a:r>
              </a:p>
              <a:p>
                <a:pPr marL="0" indent="0" algn="ctr">
                  <a:buNone/>
                </a:pPr>
                <a:r>
                  <a:rPr lang="en-GB" dirty="0"/>
                  <a:t>2x</a:t>
                </a:r>
                <a:r>
                  <a:rPr 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- </a:t>
                </a:r>
                <a:r>
                  <a:rPr lang="en-GB" dirty="0"/>
                  <a:t>5x </a:t>
                </a:r>
                <a:r>
                  <a:rPr lang="en-GB" dirty="0" smtClean="0"/>
                  <a:t>- </a:t>
                </a:r>
                <a:r>
                  <a:rPr lang="en-GB" dirty="0"/>
                  <a:t>6 = 0</a:t>
                </a:r>
              </a:p>
              <a:p>
                <a:pPr algn="ctr"/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993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the formula: so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.54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dirty="0" smtClean="0"/>
                  <a:t> 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8.54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Put this equation into it</a:t>
                </a:r>
              </a:p>
              <a:p>
                <a:pPr marL="0" indent="0" algn="ctr">
                  <a:buNone/>
                </a:pPr>
                <a:r>
                  <a:rPr lang="en-GB" dirty="0"/>
                  <a:t>2x</a:t>
                </a:r>
                <a:r>
                  <a:rPr 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- </a:t>
                </a:r>
                <a:r>
                  <a:rPr lang="en-GB" dirty="0"/>
                  <a:t>5x </a:t>
                </a:r>
                <a:r>
                  <a:rPr lang="en-GB" dirty="0" smtClean="0"/>
                  <a:t>- </a:t>
                </a:r>
                <a:r>
                  <a:rPr lang="en-GB" dirty="0"/>
                  <a:t>6 = 0</a:t>
                </a:r>
              </a:p>
              <a:p>
                <a:pPr algn="ctr"/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56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the formula: so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=3.385</m:t>
                    </m:r>
                  </m:oMath>
                </a14:m>
                <a:r>
                  <a:rPr lang="en-GB" dirty="0" smtClean="0"/>
                  <a:t> 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=−0.885</m:t>
                    </m:r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Put this equation into it</a:t>
                </a:r>
              </a:p>
              <a:p>
                <a:pPr marL="0" indent="0" algn="ctr">
                  <a:buNone/>
                </a:pPr>
                <a:r>
                  <a:rPr lang="en-GB" dirty="0"/>
                  <a:t>2x</a:t>
                </a:r>
                <a:r>
                  <a:rPr 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- </a:t>
                </a:r>
                <a:r>
                  <a:rPr lang="en-GB" dirty="0"/>
                  <a:t>5x </a:t>
                </a:r>
                <a:r>
                  <a:rPr lang="en-GB" dirty="0" smtClean="0"/>
                  <a:t>- </a:t>
                </a:r>
                <a:r>
                  <a:rPr lang="en-GB" dirty="0"/>
                  <a:t>6 = 0</a:t>
                </a:r>
              </a:p>
              <a:p>
                <a:pPr algn="ctr"/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641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When you have an equation with multiple unknown variables there can be an infinite number of solutions.</a:t>
            </a:r>
          </a:p>
          <a:p>
            <a:pPr marL="0" indent="0" algn="ctr">
              <a:buNone/>
            </a:pPr>
            <a:r>
              <a:rPr lang="en-GB" dirty="0" smtClean="0"/>
              <a:t>x + 2y = 20</a:t>
            </a:r>
          </a:p>
          <a:p>
            <a:pPr marL="0" indent="0" algn="ctr">
              <a:buNone/>
            </a:pPr>
            <a:r>
              <a:rPr lang="en-GB" dirty="0" smtClean="0"/>
              <a:t>x = 2</a:t>
            </a:r>
          </a:p>
          <a:p>
            <a:pPr marL="0" indent="0" algn="ctr">
              <a:buNone/>
            </a:pPr>
            <a:r>
              <a:rPr lang="en-GB" dirty="0" smtClean="0"/>
              <a:t>y = 4</a:t>
            </a:r>
          </a:p>
          <a:p>
            <a:pPr marL="0" indent="0" algn="ctr">
              <a:buNone/>
            </a:pPr>
            <a:r>
              <a:rPr lang="en-GB" dirty="0" smtClean="0"/>
              <a:t>Or</a:t>
            </a:r>
          </a:p>
          <a:p>
            <a:pPr marL="0" indent="0" algn="ctr">
              <a:buNone/>
            </a:pPr>
            <a:r>
              <a:rPr lang="en-GB" dirty="0" smtClean="0"/>
              <a:t>x = 4</a:t>
            </a:r>
          </a:p>
          <a:p>
            <a:pPr marL="0" indent="0" algn="ctr">
              <a:buNone/>
            </a:pPr>
            <a:r>
              <a:rPr lang="en-GB" dirty="0" smtClean="0"/>
              <a:t>y = 3</a:t>
            </a:r>
          </a:p>
          <a:p>
            <a:pPr marL="0" indent="0" algn="ctr">
              <a:buNone/>
            </a:pP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4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But if you have two equations with the same variables it becomes possible to solve them both</a:t>
            </a:r>
          </a:p>
          <a:p>
            <a:endParaRPr lang="en-GB" dirty="0"/>
          </a:p>
          <a:p>
            <a:r>
              <a:rPr lang="en-GB" dirty="0" smtClean="0"/>
              <a:t>If you have 3 variables you need 3 equations 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6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3x + y = 11</a:t>
            </a:r>
          </a:p>
          <a:p>
            <a:pPr marL="0" indent="0" algn="ctr">
              <a:buNone/>
            </a:pPr>
            <a:r>
              <a:rPr lang="en-GB" dirty="0" smtClean="0"/>
              <a:t>2x + y = 8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The most common way of solving these is elimination. But this requires that one unknown has the same coefficient in both equations.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8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3x + </a:t>
            </a:r>
            <a:r>
              <a:rPr lang="en-GB" dirty="0" smtClean="0">
                <a:solidFill>
                  <a:srgbClr val="FF0000"/>
                </a:solidFill>
              </a:rPr>
              <a:t>y</a:t>
            </a:r>
            <a:r>
              <a:rPr lang="en-GB" dirty="0" smtClean="0"/>
              <a:t> = 11</a:t>
            </a:r>
          </a:p>
          <a:p>
            <a:pPr marL="0" indent="0" algn="ctr">
              <a:buNone/>
            </a:pPr>
            <a:r>
              <a:rPr lang="en-GB" dirty="0" smtClean="0"/>
              <a:t>2x + </a:t>
            </a:r>
            <a:r>
              <a:rPr lang="en-GB" dirty="0" smtClean="0">
                <a:solidFill>
                  <a:srgbClr val="FF0000"/>
                </a:solidFill>
              </a:rPr>
              <a:t>y</a:t>
            </a:r>
            <a:r>
              <a:rPr lang="en-GB" dirty="0" smtClean="0"/>
              <a:t> = 8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The most common way of solving these is elimination. But this requires that one unknown has the same coefficient in both equations.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7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3x + y = 11</a:t>
            </a:r>
          </a:p>
          <a:p>
            <a:pPr marL="0" indent="0" algn="ctr">
              <a:buNone/>
            </a:pPr>
            <a:r>
              <a:rPr lang="en-GB" dirty="0" smtClean="0"/>
              <a:t>2x + y = 8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The first step is to subtract the equations from one another so that you remove y entirely.</a:t>
            </a:r>
          </a:p>
        </p:txBody>
      </p:sp>
    </p:spTree>
    <p:extLst>
      <p:ext uri="{BB962C8B-B14F-4D97-AF65-F5344CB8AC3E}">
        <p14:creationId xmlns:p14="http://schemas.microsoft.com/office/powerpoint/2010/main" val="1149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3x + y = 11</a:t>
            </a:r>
          </a:p>
          <a:p>
            <a:pPr algn="ctr">
              <a:buFontTx/>
              <a:buChar char="-"/>
            </a:pPr>
            <a:r>
              <a:rPr lang="en-GB" dirty="0" smtClean="0"/>
              <a:t>     -      - </a:t>
            </a:r>
          </a:p>
          <a:p>
            <a:pPr marL="0" indent="0" algn="ctr">
              <a:buNone/>
            </a:pPr>
            <a:r>
              <a:rPr lang="en-GB" dirty="0" smtClean="0"/>
              <a:t>2x + y = 8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The first step is to subtract the equations from one another so that you remove y entirely.</a:t>
            </a:r>
          </a:p>
        </p:txBody>
      </p:sp>
    </p:spTree>
    <p:extLst>
      <p:ext uri="{BB962C8B-B14F-4D97-AF65-F5344CB8AC3E}">
        <p14:creationId xmlns:p14="http://schemas.microsoft.com/office/powerpoint/2010/main" val="29780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3x + y = 11</a:t>
            </a:r>
          </a:p>
          <a:p>
            <a:pPr algn="ctr">
              <a:buFontTx/>
              <a:buChar char="-"/>
            </a:pPr>
            <a:r>
              <a:rPr lang="en-GB" dirty="0" smtClean="0"/>
              <a:t>     -      - </a:t>
            </a:r>
          </a:p>
          <a:p>
            <a:pPr marL="0" indent="0" algn="ctr">
              <a:buNone/>
            </a:pPr>
            <a:r>
              <a:rPr lang="en-GB" dirty="0" smtClean="0"/>
              <a:t>2x + y = 8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26962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Often you know parts of a linear equation and want to determine what the others are. </a:t>
            </a:r>
          </a:p>
          <a:p>
            <a:endParaRPr lang="en-GB" dirty="0"/>
          </a:p>
          <a:p>
            <a:r>
              <a:rPr lang="en-GB" dirty="0" smtClean="0"/>
              <a:t>This is just a very simple algebraic equation like we have been doing!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1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3x + y = 11</a:t>
            </a:r>
          </a:p>
          <a:p>
            <a:pPr marL="0" indent="0" algn="ctr">
              <a:buNone/>
            </a:pPr>
            <a:r>
              <a:rPr lang="en-GB" dirty="0" smtClean="0"/>
              <a:t>2x + y = 8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Now sub x = 3 into one of the equations</a:t>
            </a:r>
          </a:p>
        </p:txBody>
      </p:sp>
    </p:spTree>
    <p:extLst>
      <p:ext uri="{BB962C8B-B14F-4D97-AF65-F5344CB8AC3E}">
        <p14:creationId xmlns:p14="http://schemas.microsoft.com/office/powerpoint/2010/main" val="27702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3 x 3 + y = 11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Now sub x = 3 into one of the equations</a:t>
            </a:r>
          </a:p>
        </p:txBody>
      </p:sp>
    </p:spTree>
    <p:extLst>
      <p:ext uri="{BB962C8B-B14F-4D97-AF65-F5344CB8AC3E}">
        <p14:creationId xmlns:p14="http://schemas.microsoft.com/office/powerpoint/2010/main" val="42788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9 + y = 11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Now sub x = 3 into one of the equations</a:t>
            </a:r>
          </a:p>
        </p:txBody>
      </p:sp>
    </p:spTree>
    <p:extLst>
      <p:ext uri="{BB962C8B-B14F-4D97-AF65-F5344CB8AC3E}">
        <p14:creationId xmlns:p14="http://schemas.microsoft.com/office/powerpoint/2010/main" val="24257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y = 2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Now sub x = 3 into one of the equations</a:t>
            </a:r>
          </a:p>
        </p:txBody>
      </p:sp>
    </p:spTree>
    <p:extLst>
      <p:ext uri="{BB962C8B-B14F-4D97-AF65-F5344CB8AC3E}">
        <p14:creationId xmlns:p14="http://schemas.microsoft.com/office/powerpoint/2010/main" val="21927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at:</a:t>
            </a:r>
          </a:p>
          <a:p>
            <a:pPr marL="0" indent="0" algn="ctr">
              <a:buNone/>
            </a:pPr>
            <a:r>
              <a:rPr lang="en-GB" dirty="0" smtClean="0"/>
              <a:t>3x + y = 11</a:t>
            </a:r>
          </a:p>
          <a:p>
            <a:pPr marL="0" indent="0" algn="ctr">
              <a:buNone/>
            </a:pPr>
            <a:r>
              <a:rPr lang="en-GB" dirty="0" smtClean="0"/>
              <a:t>2x + y = 8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dirty="0" smtClean="0"/>
              <a:t> = 3</a:t>
            </a:r>
          </a:p>
          <a:p>
            <a:pPr marL="0" indent="0" algn="ctr">
              <a:buNone/>
            </a:pPr>
            <a:r>
              <a:rPr lang="en-GB" dirty="0" smtClean="0"/>
              <a:t>y =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4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What happens if the coefficients aren’t the same?</a:t>
            </a:r>
          </a:p>
          <a:p>
            <a:endParaRPr lang="en-GB" dirty="0"/>
          </a:p>
          <a:p>
            <a:r>
              <a:rPr lang="en-GB" dirty="0" smtClean="0"/>
              <a:t>Make it so they are!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/>
              <a:t>4x + y = 30</a:t>
            </a:r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968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/>
              <a:t>4x - y = 30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Multiply all of one equation to make equal coefficients</a:t>
            </a:r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902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(4x - y = 30) x2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Multiply all of one equation to make equal coefficients</a:t>
            </a:r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609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/>
              <a:t>8x - 2y = 60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Multiply all of one equation to make equal coefficients</a:t>
            </a:r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670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/>
              <a:t>8x - 2y = 60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Now subtract or add the equations so one term cancels out. </a:t>
            </a:r>
          </a:p>
          <a:p>
            <a:endParaRPr lang="en-GB" dirty="0"/>
          </a:p>
          <a:p>
            <a:r>
              <a:rPr lang="en-GB" dirty="0" smtClean="0"/>
              <a:t>In this case we need to add them together as y is negative in the second equation.</a:t>
            </a:r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221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start with the a line where we know that at x coordinate 4 it is at y coordinate 7 and the line crosses the y axis at coordinate 1. </a:t>
            </a:r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9957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/>
              <a:t>+        +        +  </a:t>
            </a:r>
          </a:p>
          <a:p>
            <a:pPr marL="0" indent="0" algn="ctr">
              <a:buNone/>
            </a:pPr>
            <a:r>
              <a:rPr lang="en-GB" dirty="0" smtClean="0"/>
              <a:t>8x - 2y = 60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483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/>
              <a:t>+        +        + </a:t>
            </a:r>
          </a:p>
          <a:p>
            <a:pPr marL="0" indent="0" algn="ctr">
              <a:buNone/>
            </a:pPr>
            <a:r>
              <a:rPr lang="en-GB" dirty="0" smtClean="0"/>
              <a:t>8x - 2y = 60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11x = 77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167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/>
              <a:t>+        +        + </a:t>
            </a:r>
          </a:p>
          <a:p>
            <a:pPr marL="0" indent="0" algn="ctr">
              <a:buNone/>
            </a:pPr>
            <a:r>
              <a:rPr lang="en-GB" dirty="0" smtClean="0"/>
              <a:t>8x - 2y = 60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x = 7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16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/>
              <a:t>8x - 2y = 60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Now sub x = 7 back in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67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 * 7 + 2y = 17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Now sub x = 7 back in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4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21 + 2y = 17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Now sub x = 7 back in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777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2y = -4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Now sub x = 7 back in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582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y = -2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Now sub x = 7 back in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76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3x + 2y = 17</a:t>
            </a:r>
          </a:p>
          <a:p>
            <a:pPr marL="0" indent="0" algn="ctr">
              <a:buNone/>
            </a:pPr>
            <a:r>
              <a:rPr lang="en-GB" dirty="0" smtClean="0"/>
              <a:t>8x - 2y = 60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 = 7</a:t>
            </a:r>
          </a:p>
          <a:p>
            <a:pPr marL="0" indent="0" algn="ctr">
              <a:buNone/>
            </a:pPr>
            <a:r>
              <a:rPr lang="en-GB" dirty="0" smtClean="0"/>
              <a:t>y = -2</a:t>
            </a:r>
          </a:p>
        </p:txBody>
      </p:sp>
    </p:spTree>
    <p:extLst>
      <p:ext uri="{BB962C8B-B14F-4D97-AF65-F5344CB8AC3E}">
        <p14:creationId xmlns:p14="http://schemas.microsoft.com/office/powerpoint/2010/main" val="331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We can apply this technique to a linear equation as we saw before</a:t>
            </a:r>
          </a:p>
          <a:p>
            <a:endParaRPr lang="en-GB" dirty="0" smtClean="0"/>
          </a:p>
          <a:p>
            <a:r>
              <a:rPr lang="en-GB" dirty="0" smtClean="0"/>
              <a:t>When we know two coordinates on the line we can work out both the gradient and the intercept</a:t>
            </a:r>
          </a:p>
        </p:txBody>
      </p:sp>
    </p:spTree>
    <p:extLst>
      <p:ext uri="{BB962C8B-B14F-4D97-AF65-F5344CB8AC3E}">
        <p14:creationId xmlns:p14="http://schemas.microsoft.com/office/powerpoint/2010/main" val="39832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start with the a line where we know that at x coordinate 4 it is at y coordinate 7 and the line crosses the y axis at coordinate 1.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equation would be</a:t>
            </a:r>
          </a:p>
          <a:p>
            <a:pPr marL="0" indent="0" algn="ctr">
              <a:buNone/>
            </a:pPr>
            <a:r>
              <a:rPr lang="en-GB" dirty="0" smtClean="0"/>
              <a:t>7 = m*4 + 1</a:t>
            </a:r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0236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We can apply this technique to a linear equation as we saw before</a:t>
            </a:r>
          </a:p>
          <a:p>
            <a:endParaRPr lang="en-GB" dirty="0" smtClean="0"/>
          </a:p>
          <a:p>
            <a:r>
              <a:rPr lang="en-GB" dirty="0" smtClean="0"/>
              <a:t>Say we have two coordinates</a:t>
            </a:r>
          </a:p>
          <a:p>
            <a:pPr marL="0" indent="0" algn="ctr">
              <a:buNone/>
            </a:pPr>
            <a:r>
              <a:rPr lang="en-GB" dirty="0" smtClean="0"/>
              <a:t>7 = 2m + c</a:t>
            </a:r>
          </a:p>
          <a:p>
            <a:pPr marL="0" indent="0" algn="ctr">
              <a:buNone/>
            </a:pPr>
            <a:r>
              <a:rPr lang="en-GB" dirty="0" smtClean="0"/>
              <a:t>20 = 6m + c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0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We can apply this technique to a linear equation as we saw before</a:t>
            </a:r>
          </a:p>
          <a:p>
            <a:endParaRPr lang="en-GB" dirty="0" smtClean="0"/>
          </a:p>
          <a:p>
            <a:r>
              <a:rPr lang="en-GB" dirty="0" smtClean="0"/>
              <a:t>Say we have two coordinates</a:t>
            </a:r>
          </a:p>
          <a:p>
            <a:pPr marL="0" indent="0" algn="ctr">
              <a:buNone/>
            </a:pPr>
            <a:r>
              <a:rPr lang="en-GB" dirty="0" smtClean="0"/>
              <a:t>7 = 2m + c</a:t>
            </a:r>
          </a:p>
          <a:p>
            <a:pPr marL="0" indent="0" algn="ctr">
              <a:buNone/>
            </a:pPr>
            <a:r>
              <a:rPr lang="en-GB" dirty="0" smtClean="0"/>
              <a:t>-      -        -</a:t>
            </a:r>
          </a:p>
          <a:p>
            <a:pPr marL="0" indent="0" algn="ctr">
              <a:buNone/>
            </a:pPr>
            <a:r>
              <a:rPr lang="en-GB" dirty="0" smtClean="0"/>
              <a:t>20 = 6m + c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2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We can apply this technique to a linear equation as we saw before</a:t>
            </a:r>
          </a:p>
          <a:p>
            <a:endParaRPr lang="en-GB" dirty="0" smtClean="0"/>
          </a:p>
          <a:p>
            <a:r>
              <a:rPr lang="en-GB" dirty="0" smtClean="0"/>
              <a:t>Say we have two coordinates</a:t>
            </a:r>
          </a:p>
          <a:p>
            <a:pPr marL="0" indent="0" algn="ctr">
              <a:buNone/>
            </a:pPr>
            <a:r>
              <a:rPr lang="en-GB" dirty="0" smtClean="0"/>
              <a:t>7 = 2m + c</a:t>
            </a:r>
          </a:p>
          <a:p>
            <a:pPr marL="0" indent="0" algn="ctr">
              <a:buNone/>
            </a:pPr>
            <a:r>
              <a:rPr lang="en-GB" dirty="0" smtClean="0"/>
              <a:t>-      -        -</a:t>
            </a:r>
          </a:p>
          <a:p>
            <a:pPr marL="0" indent="0" algn="ctr">
              <a:buNone/>
            </a:pPr>
            <a:r>
              <a:rPr lang="en-GB" dirty="0" smtClean="0"/>
              <a:t>20 = 6m + c</a:t>
            </a:r>
          </a:p>
          <a:p>
            <a:pPr marL="0" indent="0" algn="ctr">
              <a:buNone/>
            </a:pPr>
            <a:r>
              <a:rPr lang="en-GB" dirty="0" smtClean="0"/>
              <a:t>13 = 4m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4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We can apply this technique to a linear equation as we saw before</a:t>
            </a:r>
          </a:p>
          <a:p>
            <a:endParaRPr lang="en-GB" dirty="0" smtClean="0"/>
          </a:p>
          <a:p>
            <a:r>
              <a:rPr lang="en-GB" dirty="0" smtClean="0"/>
              <a:t>Say we have two coordinates</a:t>
            </a:r>
          </a:p>
          <a:p>
            <a:pPr marL="0" indent="0" algn="ctr">
              <a:buNone/>
            </a:pPr>
            <a:r>
              <a:rPr lang="en-GB" dirty="0" smtClean="0"/>
              <a:t>7 = 2m + c</a:t>
            </a:r>
          </a:p>
          <a:p>
            <a:pPr marL="0" indent="0" algn="ctr">
              <a:buNone/>
            </a:pPr>
            <a:r>
              <a:rPr lang="en-GB" dirty="0" smtClean="0"/>
              <a:t>-      -        -</a:t>
            </a:r>
          </a:p>
          <a:p>
            <a:pPr marL="0" indent="0" algn="ctr">
              <a:buNone/>
            </a:pPr>
            <a:r>
              <a:rPr lang="en-GB" dirty="0" smtClean="0"/>
              <a:t>20 = 6m + c</a:t>
            </a:r>
          </a:p>
          <a:p>
            <a:pPr marL="0" indent="0" algn="ctr">
              <a:buNone/>
            </a:pPr>
            <a:r>
              <a:rPr lang="en-GB" dirty="0" smtClean="0"/>
              <a:t>13 = 4m</a:t>
            </a:r>
          </a:p>
          <a:p>
            <a:pPr marL="0" indent="0" algn="ctr">
              <a:buNone/>
            </a:pPr>
            <a:r>
              <a:rPr lang="en-GB" dirty="0" smtClean="0"/>
              <a:t>m = 3.25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2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We can apply this technique to a linear equation as we saw before</a:t>
            </a:r>
          </a:p>
          <a:p>
            <a:endParaRPr lang="en-GB" dirty="0" smtClean="0"/>
          </a:p>
          <a:p>
            <a:r>
              <a:rPr lang="en-GB" dirty="0" smtClean="0"/>
              <a:t>Say we have two coordinates</a:t>
            </a:r>
          </a:p>
          <a:p>
            <a:pPr marL="0" indent="0" algn="ctr">
              <a:buNone/>
            </a:pPr>
            <a:r>
              <a:rPr lang="en-GB" dirty="0" smtClean="0"/>
              <a:t>7 = 2 x 3.25 + c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7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We can apply this technique to a linear equation as we saw before</a:t>
            </a:r>
          </a:p>
          <a:p>
            <a:endParaRPr lang="en-GB" dirty="0" smtClean="0"/>
          </a:p>
          <a:p>
            <a:r>
              <a:rPr lang="en-GB" dirty="0" smtClean="0"/>
              <a:t>Say we have two coordinates</a:t>
            </a:r>
          </a:p>
          <a:p>
            <a:pPr marL="0" indent="0" algn="ctr">
              <a:buNone/>
            </a:pPr>
            <a:r>
              <a:rPr lang="en-GB" dirty="0" smtClean="0"/>
              <a:t>7 = 2 x 3.25 + c</a:t>
            </a:r>
          </a:p>
          <a:p>
            <a:pPr marL="0" indent="0" algn="ctr">
              <a:buNone/>
            </a:pPr>
            <a:r>
              <a:rPr lang="en-GB" dirty="0" smtClean="0"/>
              <a:t>c = 7 – 6.5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4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We can apply this technique to a linear equation as we saw before</a:t>
            </a:r>
          </a:p>
          <a:p>
            <a:endParaRPr lang="en-GB" dirty="0" smtClean="0"/>
          </a:p>
          <a:p>
            <a:r>
              <a:rPr lang="en-GB" dirty="0" smtClean="0"/>
              <a:t>Say we have two coordinates</a:t>
            </a:r>
          </a:p>
          <a:p>
            <a:pPr marL="0" indent="0" algn="ctr">
              <a:buNone/>
            </a:pPr>
            <a:r>
              <a:rPr lang="en-GB" dirty="0" smtClean="0"/>
              <a:t>7 = 2 x 3.25 + c</a:t>
            </a:r>
          </a:p>
          <a:p>
            <a:pPr marL="0" indent="0" algn="ctr">
              <a:buNone/>
            </a:pPr>
            <a:r>
              <a:rPr lang="en-GB" dirty="0" smtClean="0"/>
              <a:t>c = 0.5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5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We can apply this technique to a linear equation as we saw before</a:t>
            </a:r>
          </a:p>
          <a:p>
            <a:endParaRPr lang="en-GB" dirty="0" smtClean="0"/>
          </a:p>
          <a:p>
            <a:r>
              <a:rPr lang="en-GB" dirty="0" smtClean="0"/>
              <a:t>So we can now make a full generic equation for that line.</a:t>
            </a:r>
          </a:p>
          <a:p>
            <a:pPr marL="0" indent="0" algn="ctr">
              <a:buNone/>
            </a:pPr>
            <a:r>
              <a:rPr lang="en-GB" dirty="0" smtClean="0"/>
              <a:t>y = 3.25x + 0.5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1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r>
              <a:rPr lang="en-GB" dirty="0" smtClean="0"/>
              <a:t>Sometimes quadratic equations can have multiple terms in them and you have to solve these as well.</a:t>
            </a:r>
          </a:p>
          <a:p>
            <a:endParaRPr lang="en-GB" dirty="0"/>
          </a:p>
          <a:p>
            <a:r>
              <a:rPr lang="en-GB" dirty="0" smtClean="0"/>
              <a:t>This combines our previous solving of quadratic equations and solving simultaneous equations.</a:t>
            </a:r>
          </a:p>
        </p:txBody>
      </p:sp>
    </p:spTree>
    <p:extLst>
      <p:ext uri="{BB962C8B-B14F-4D97-AF65-F5344CB8AC3E}">
        <p14:creationId xmlns:p14="http://schemas.microsoft.com/office/powerpoint/2010/main" val="28027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 algn="ctr">
              <a:buNone/>
            </a:pPr>
            <a:r>
              <a:rPr lang="en-GB" dirty="0" smtClean="0"/>
              <a:t>y = 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10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start with the a line where we know that at x coordinate 4 it is at y coordinate 7 and the line crosses the y axis at coordinate 1.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equation would be</a:t>
            </a:r>
          </a:p>
          <a:p>
            <a:pPr marL="0" indent="0" algn="ctr">
              <a:buNone/>
            </a:pPr>
            <a:r>
              <a:rPr lang="en-GB" dirty="0" smtClean="0"/>
              <a:t>7 = m*4 + 1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want to find the gradient of this line. In much of science this is a critical part of statistics</a:t>
            </a:r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30372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 algn="ctr">
              <a:buNone/>
            </a:pPr>
            <a:r>
              <a:rPr lang="en-GB" dirty="0" smtClean="0"/>
              <a:t>y = 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When we look at this we see that we can substitute y for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x + 3 or </a:t>
            </a: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+ 3x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77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 algn="ctr">
              <a:buNone/>
            </a:pPr>
            <a:r>
              <a:rPr lang="en-GB" dirty="0" smtClean="0"/>
              <a:t>x + 3 = 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1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 algn="ctr">
              <a:buNone/>
            </a:pPr>
            <a:r>
              <a:rPr lang="en-GB" dirty="0" smtClean="0"/>
              <a:t>x + 3 = 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Now we can rearrange it into a quadratic equation.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 algn="ctr">
              <a:buNone/>
            </a:pPr>
            <a:r>
              <a:rPr lang="en-GB" dirty="0" smtClean="0"/>
              <a:t>x + 3 = 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Now we can rearrange it into a quadratic equation.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+ </a:t>
            </a:r>
            <a:r>
              <a:rPr lang="en-GB" dirty="0" smtClean="0"/>
              <a:t>2x – 3 = 0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4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 algn="ctr">
              <a:buNone/>
            </a:pPr>
            <a:r>
              <a:rPr lang="en-GB" dirty="0" smtClean="0"/>
              <a:t>x + 3 = 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Now we can rearrange it into a quadratic equation.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+ </a:t>
            </a:r>
            <a:r>
              <a:rPr lang="en-GB" dirty="0" smtClean="0"/>
              <a:t>2x – 3 = 0</a:t>
            </a:r>
          </a:p>
          <a:p>
            <a:r>
              <a:rPr lang="en-GB" dirty="0" smtClean="0"/>
              <a:t>Factorise it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5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 algn="ctr">
              <a:buNone/>
            </a:pPr>
            <a:r>
              <a:rPr lang="en-GB" dirty="0" smtClean="0"/>
              <a:t>x + 3 = 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Now we can rearrange it into a quadratic equation.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+ </a:t>
            </a:r>
            <a:r>
              <a:rPr lang="en-GB" dirty="0" smtClean="0"/>
              <a:t>2x – 3 = 0</a:t>
            </a:r>
          </a:p>
          <a:p>
            <a:r>
              <a:rPr lang="en-GB" dirty="0" smtClean="0"/>
              <a:t>Factorise it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(x + 3)(x – 1) =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 algn="ctr">
              <a:buNone/>
            </a:pPr>
            <a:r>
              <a:rPr lang="en-GB" dirty="0" smtClean="0"/>
              <a:t>x + 3 = 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pPr marL="0" indent="0">
              <a:buNone/>
            </a:pPr>
            <a:r>
              <a:rPr lang="en-GB" dirty="0" smtClean="0"/>
              <a:t>So</a:t>
            </a:r>
          </a:p>
          <a:p>
            <a:pPr marL="0" indent="0" algn="ctr">
              <a:buNone/>
            </a:pPr>
            <a:r>
              <a:rPr lang="en-GB" dirty="0" smtClean="0"/>
              <a:t>x = -3</a:t>
            </a:r>
          </a:p>
          <a:p>
            <a:pPr marL="0" indent="0" algn="ctr">
              <a:buNone/>
            </a:pPr>
            <a:r>
              <a:rPr lang="en-GB" dirty="0" smtClean="0"/>
              <a:t>Or</a:t>
            </a:r>
          </a:p>
          <a:p>
            <a:pPr marL="0" indent="0" algn="ctr">
              <a:buNone/>
            </a:pPr>
            <a:r>
              <a:rPr lang="en-GB" dirty="0" smtClean="0"/>
              <a:t>x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9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x + 3</a:t>
            </a:r>
          </a:p>
          <a:p>
            <a:pPr marL="0" indent="0">
              <a:buNone/>
            </a:pPr>
            <a:r>
              <a:rPr lang="en-GB" dirty="0" smtClean="0"/>
              <a:t>So</a:t>
            </a:r>
          </a:p>
          <a:p>
            <a:pPr marL="0" indent="0" algn="ctr">
              <a:buNone/>
            </a:pPr>
            <a:r>
              <a:rPr lang="en-GB" dirty="0" smtClean="0"/>
              <a:t>x = -3</a:t>
            </a:r>
          </a:p>
          <a:p>
            <a:pPr marL="0" indent="0" algn="ctr">
              <a:buNone/>
            </a:pPr>
            <a:r>
              <a:rPr lang="en-GB" dirty="0" smtClean="0"/>
              <a:t>Or</a:t>
            </a:r>
          </a:p>
          <a:p>
            <a:pPr marL="0" indent="0" algn="ctr">
              <a:buNone/>
            </a:pPr>
            <a:r>
              <a:rPr lang="en-GB" dirty="0" smtClean="0"/>
              <a:t>x = 1</a:t>
            </a:r>
          </a:p>
          <a:p>
            <a:pPr marL="0" indent="0">
              <a:buNone/>
            </a:pPr>
            <a:r>
              <a:rPr lang="en-GB" dirty="0" smtClean="0"/>
              <a:t>Now sub these values into the original equation.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3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-3 + 3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Simultaneous Quadratic </a:t>
            </a:r>
            <a:r>
              <a:rPr lang="en-GB" dirty="0"/>
              <a:t>Equations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Lets look at these simultaneous equations</a:t>
            </a:r>
          </a:p>
          <a:p>
            <a:pPr marL="0" indent="0" algn="ctr">
              <a:buNone/>
            </a:pPr>
            <a:r>
              <a:rPr lang="en-GB" dirty="0" smtClean="0"/>
              <a:t>y = -3 + 3</a:t>
            </a:r>
          </a:p>
          <a:p>
            <a:pPr marL="0" indent="0" algn="ctr">
              <a:buNone/>
            </a:pPr>
            <a:r>
              <a:rPr lang="en-GB" dirty="0"/>
              <a:t>y</a:t>
            </a:r>
            <a:r>
              <a:rPr lang="en-GB" dirty="0" smtClean="0"/>
              <a:t> = 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0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4615</Words>
  <Application>Microsoft Office PowerPoint</Application>
  <PresentationFormat>Widescreen</PresentationFormat>
  <Paragraphs>940</Paragraphs>
  <Slides>160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65" baseType="lpstr">
      <vt:lpstr>Arial</vt:lpstr>
      <vt:lpstr>Calibri</vt:lpstr>
      <vt:lpstr>Calibri Light</vt:lpstr>
      <vt:lpstr>Cambria Math</vt:lpstr>
      <vt:lpstr>Office Theme</vt:lpstr>
      <vt:lpstr>PowerPoint Presentation</vt:lpstr>
      <vt:lpstr>Mathematical functions and equations.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Linear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Quadratic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Simultaneous Equations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Sets</vt:lpstr>
      <vt:lpstr>Sets</vt:lpstr>
      <vt:lpstr>Sets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Graphing Functions</vt:lpstr>
      <vt:lpstr>Graphing Functions</vt:lpstr>
      <vt:lpstr>Graphing Functions</vt:lpstr>
      <vt:lpstr>Graphing Functions</vt:lpstr>
      <vt:lpstr>Graphing Functions</vt:lpstr>
      <vt:lpstr>Graphing Functions</vt:lpstr>
      <vt:lpstr>Graphing Functions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88</cp:revision>
  <dcterms:created xsi:type="dcterms:W3CDTF">2017-08-17T09:35:15Z</dcterms:created>
  <dcterms:modified xsi:type="dcterms:W3CDTF">2017-09-06T15:57:47Z</dcterms:modified>
</cp:coreProperties>
</file>