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7"/>
  </p:notesMasterIdLst>
  <p:sldIdLst>
    <p:sldId id="256" r:id="rId2"/>
    <p:sldId id="258" r:id="rId3"/>
    <p:sldId id="260" r:id="rId4"/>
    <p:sldId id="282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59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3" r:id="rId76"/>
    <p:sldId id="332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690E6-26E0-4AB0-B9AA-74F546297995}" type="datetimeFigureOut">
              <a:rPr lang="en-GB" smtClean="0"/>
              <a:t>06/09/2017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704BF-47DA-4E78-871D-7331BC64A23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2324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3572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6B93-88AC-4253-BB4F-1FD25736C85E}" type="datetimeFigureOut">
              <a:rPr lang="en-GB" smtClean="0"/>
              <a:t>06/09/2017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7C78-452B-47CE-B882-087255400C5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945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6B93-88AC-4253-BB4F-1FD25736C85E}" type="datetimeFigureOut">
              <a:rPr lang="en-GB" smtClean="0"/>
              <a:t>06/09/2017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7C78-452B-47CE-B882-087255400C5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103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6B93-88AC-4253-BB4F-1FD25736C85E}" type="datetimeFigureOut">
              <a:rPr lang="en-GB" smtClean="0"/>
              <a:t>06/09/2017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7C78-452B-47CE-B882-087255400C5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9086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016000" y="928567"/>
            <a:ext cx="7195600" cy="15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>
            <a:off x="11607156" y="38263"/>
            <a:ext cx="546843" cy="6781736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8879381" y="38263"/>
            <a:ext cx="3079791" cy="6781736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8489725" y="38263"/>
            <a:ext cx="2690072" cy="6781736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8489726" y="38263"/>
            <a:ext cx="3079759" cy="6781736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87835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1566" name="Shape 1566"/>
          <p:cNvGrpSpPr/>
          <p:nvPr/>
        </p:nvGrpSpPr>
        <p:grpSpPr>
          <a:xfrm rot="10800000">
            <a:off x="11801983" y="38275"/>
            <a:ext cx="352015" cy="6781736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10438095" y="38275"/>
            <a:ext cx="1521044" cy="6781736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10243267" y="38275"/>
            <a:ext cx="1326184" cy="6586908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10243267" y="38275"/>
            <a:ext cx="1521044" cy="6781736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6351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6B93-88AC-4253-BB4F-1FD25736C85E}" type="datetimeFigureOut">
              <a:rPr lang="en-GB" smtClean="0"/>
              <a:t>06/09/2017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7C78-452B-47CE-B882-087255400C5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305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6B93-88AC-4253-BB4F-1FD25736C85E}" type="datetimeFigureOut">
              <a:rPr lang="en-GB" smtClean="0"/>
              <a:t>06/09/2017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7C78-452B-47CE-B882-087255400C5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241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6B93-88AC-4253-BB4F-1FD25736C85E}" type="datetimeFigureOut">
              <a:rPr lang="en-GB" smtClean="0"/>
              <a:t>06/09/2017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7C78-452B-47CE-B882-087255400C5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9677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6B93-88AC-4253-BB4F-1FD25736C85E}" type="datetimeFigureOut">
              <a:rPr lang="en-GB" smtClean="0"/>
              <a:t>06/09/2017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7C78-452B-47CE-B882-087255400C5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9093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6B93-88AC-4253-BB4F-1FD25736C85E}" type="datetimeFigureOut">
              <a:rPr lang="en-GB" smtClean="0"/>
              <a:t>06/09/2017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7C78-452B-47CE-B882-087255400C5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488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6B93-88AC-4253-BB4F-1FD25736C85E}" type="datetimeFigureOut">
              <a:rPr lang="en-GB" smtClean="0"/>
              <a:t>06/09/2017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7C78-452B-47CE-B882-087255400C5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172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6B93-88AC-4253-BB4F-1FD25736C85E}" type="datetimeFigureOut">
              <a:rPr lang="en-GB" smtClean="0"/>
              <a:t>06/09/2017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7C78-452B-47CE-B882-087255400C5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8338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6B93-88AC-4253-BB4F-1FD25736C85E}" type="datetimeFigureOut">
              <a:rPr lang="en-GB" smtClean="0"/>
              <a:t>06/09/2017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7C78-452B-47CE-B882-087255400C5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0985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56B93-88AC-4253-BB4F-1FD25736C85E}" type="datetimeFigureOut">
              <a:rPr lang="en-GB" smtClean="0"/>
              <a:t>06/09/2017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07C78-452B-47CE-B882-087255400C5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302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5877059"/>
            <a:ext cx="12192000" cy="1012840"/>
            <a:chOff x="0" y="5845160"/>
            <a:chExt cx="12192000" cy="1012840"/>
          </a:xfrm>
        </p:grpSpPr>
        <p:pic>
          <p:nvPicPr>
            <p:cNvPr id="1028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29308" y="1308378"/>
            <a:ext cx="8451273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6600" b="1" dirty="0" smtClean="0">
                <a:ln/>
                <a:solidFill>
                  <a:schemeClr val="accent4"/>
                </a:solidFill>
              </a:rPr>
              <a:t>Math's 3</a:t>
            </a:r>
            <a:endParaRPr lang="en-US" sz="16600" b="1" dirty="0">
              <a:ln/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60946" y="3798301"/>
            <a:ext cx="639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4"/>
                </a:solidFill>
              </a:rPr>
              <a:t>Playing with shapes</a:t>
            </a:r>
            <a:endParaRPr lang="en-GB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34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Perimeter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To measure the perimeter we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simply add up the length of all</a:t>
            </a:r>
          </a:p>
          <a:p>
            <a:pPr marL="0" indent="0">
              <a:buNone/>
            </a:pPr>
            <a:r>
              <a:rPr lang="en-GB" dirty="0" smtClean="0"/>
              <a:t>   the sides.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 4 + 4 + 4 + 4 = 16</a:t>
            </a:r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8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6631709" y="2669308"/>
            <a:ext cx="2032000" cy="200429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820727" y="2669308"/>
            <a:ext cx="18473" cy="200429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631709" y="4812145"/>
            <a:ext cx="2032000" cy="923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631709" y="2426664"/>
            <a:ext cx="2032000" cy="923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428509" y="2664688"/>
            <a:ext cx="18473" cy="200429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42460" y="3332493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7504545" y="4805399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8998096" y="3341725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7504545" y="1898124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886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Perimeter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To measure the perimeter we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simply add up the length of all</a:t>
            </a:r>
          </a:p>
          <a:p>
            <a:pPr marL="0" indent="0">
              <a:buNone/>
            </a:pPr>
            <a:r>
              <a:rPr lang="en-GB" dirty="0" smtClean="0"/>
              <a:t>   the sides.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 4 + 4 + 4 + 4 = 16</a:t>
            </a:r>
          </a:p>
          <a:p>
            <a:endParaRPr lang="en-GB" dirty="0"/>
          </a:p>
          <a:p>
            <a:r>
              <a:rPr lang="en-GB" dirty="0" smtClean="0"/>
              <a:t>Wasn’t that easy…</a:t>
            </a:r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8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6631709" y="2669308"/>
            <a:ext cx="2032000" cy="200429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820727" y="2669308"/>
            <a:ext cx="18473" cy="200429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631709" y="4812145"/>
            <a:ext cx="2032000" cy="923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631709" y="2426664"/>
            <a:ext cx="2032000" cy="923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428509" y="2664688"/>
            <a:ext cx="18473" cy="200429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42460" y="3332493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7504545" y="4805399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8998096" y="3341725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7504545" y="1898124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142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Perimeter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To measure the perimeter we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simply add up the length of all</a:t>
            </a:r>
          </a:p>
          <a:p>
            <a:pPr marL="0" indent="0">
              <a:buNone/>
            </a:pPr>
            <a:r>
              <a:rPr lang="en-GB" dirty="0" smtClean="0"/>
              <a:t>   the sides.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 4 + 4 + 4 + 4 = 16</a:t>
            </a:r>
          </a:p>
          <a:p>
            <a:endParaRPr lang="en-GB" dirty="0"/>
          </a:p>
          <a:p>
            <a:r>
              <a:rPr lang="en-GB" dirty="0" smtClean="0"/>
              <a:t>Wasn’t that easy…</a:t>
            </a:r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8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6631709" y="2669308"/>
            <a:ext cx="2032000" cy="200429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820727" y="2669308"/>
            <a:ext cx="18473" cy="200429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631709" y="4812145"/>
            <a:ext cx="2032000" cy="923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631709" y="2426664"/>
            <a:ext cx="2032000" cy="923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428509" y="2664688"/>
            <a:ext cx="18473" cy="200429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42460" y="3332493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7504545" y="4805399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8998096" y="3341725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7504545" y="1898124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525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Area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Area is the measurement of the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the total area the surface of the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shape covers.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8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6631709" y="2669308"/>
            <a:ext cx="2032000" cy="200429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820727" y="2669308"/>
            <a:ext cx="18473" cy="200429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631709" y="4812145"/>
            <a:ext cx="2032000" cy="923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631709" y="2426664"/>
            <a:ext cx="2032000" cy="923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428509" y="2664688"/>
            <a:ext cx="18473" cy="200429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42460" y="3332493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7504545" y="4805399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8998096" y="3341725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7504545" y="1898124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929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Area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Area is the measurement of the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the total area the surface of the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shape covers.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Area is calculated by multiplying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two sides together </a:t>
            </a:r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8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6631709" y="2669308"/>
            <a:ext cx="2032000" cy="200429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820727" y="2669308"/>
            <a:ext cx="18473" cy="200429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631709" y="4812145"/>
            <a:ext cx="2032000" cy="923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631709" y="2426664"/>
            <a:ext cx="2032000" cy="923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428509" y="2664688"/>
            <a:ext cx="18473" cy="200429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42460" y="3332493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7504545" y="4805399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8998096" y="3341725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7504545" y="1898124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053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Area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Area is the measurement of the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the total area the surface of the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shape covers.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Area is calculated by multiplying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two sides together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 4 x 4</a:t>
            </a:r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8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6631709" y="2669308"/>
            <a:ext cx="2032000" cy="200429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820727" y="2669308"/>
            <a:ext cx="18473" cy="200429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631709" y="4812145"/>
            <a:ext cx="2032000" cy="923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631709" y="2426664"/>
            <a:ext cx="2032000" cy="923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428509" y="2664688"/>
            <a:ext cx="18473" cy="200429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42460" y="3332493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7504545" y="4805399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8998096" y="3341725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7504545" y="1898124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664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Area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Area is the measurement of the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the total area the surface of the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shape covers.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Area is calculated by multiplying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two sides together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 4 x 4 = 16</a:t>
            </a:r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8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6631709" y="2669308"/>
            <a:ext cx="2032000" cy="200429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820727" y="2669308"/>
            <a:ext cx="18473" cy="200429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631709" y="4812145"/>
            <a:ext cx="2032000" cy="923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631709" y="2426664"/>
            <a:ext cx="2032000" cy="923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428509" y="2664688"/>
            <a:ext cx="18473" cy="200429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42460" y="3332493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7504545" y="4805399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8998096" y="3341725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7504545" y="1898124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413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Area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Area is the measurement of the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the total area the surface of the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shape covers.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Area is calculated by multiplying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two sides together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 4 x 4 = 16</a:t>
            </a:r>
          </a:p>
          <a:p>
            <a:r>
              <a:rPr lang="en-GB" dirty="0" smtClean="0"/>
              <a:t>Perimeter does not always = area!</a:t>
            </a:r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8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6631709" y="2669308"/>
            <a:ext cx="2032000" cy="200429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820727" y="2669308"/>
            <a:ext cx="18473" cy="200429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631709" y="4812145"/>
            <a:ext cx="2032000" cy="923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631709" y="2426664"/>
            <a:ext cx="2032000" cy="923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428509" y="2664688"/>
            <a:ext cx="18473" cy="200429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42460" y="3332493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7504545" y="4805399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8998096" y="3341725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7504545" y="1898124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309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Area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If your shape is a bit funky then</a:t>
            </a:r>
          </a:p>
          <a:p>
            <a:pPr marL="0" indent="0">
              <a:buNone/>
            </a:pPr>
            <a:r>
              <a:rPr lang="en-GB" dirty="0" smtClean="0"/>
              <a:t>   it is often possible to break it down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into multiple smaller shapes.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</a:t>
            </a:r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8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9784481" y="4100945"/>
            <a:ext cx="30780" cy="149320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72238" y="5776515"/>
            <a:ext cx="2522466" cy="1121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435540" y="5780980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9929091" y="4662819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8879101" y="3507770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5" name="Freeform 4"/>
          <p:cNvSpPr/>
          <p:nvPr/>
        </p:nvSpPr>
        <p:spPr>
          <a:xfrm>
            <a:off x="7072238" y="3002649"/>
            <a:ext cx="2600036" cy="2591500"/>
          </a:xfrm>
          <a:custGeom>
            <a:avLst/>
            <a:gdLst>
              <a:gd name="connsiteX0" fmla="*/ 0 w 2613891"/>
              <a:gd name="connsiteY0" fmla="*/ 0 h 2586181"/>
              <a:gd name="connsiteX1" fmla="*/ 1108364 w 2613891"/>
              <a:gd name="connsiteY1" fmla="*/ 0 h 2586181"/>
              <a:gd name="connsiteX2" fmla="*/ 1117600 w 2613891"/>
              <a:gd name="connsiteY2" fmla="*/ 1136072 h 2586181"/>
              <a:gd name="connsiteX3" fmla="*/ 2604654 w 2613891"/>
              <a:gd name="connsiteY3" fmla="*/ 1136072 h 2586181"/>
              <a:gd name="connsiteX4" fmla="*/ 2613891 w 2613891"/>
              <a:gd name="connsiteY4" fmla="*/ 2586181 h 2586181"/>
              <a:gd name="connsiteX5" fmla="*/ 55418 w 2613891"/>
              <a:gd name="connsiteY5" fmla="*/ 2586181 h 2586181"/>
              <a:gd name="connsiteX6" fmla="*/ 0 w 2613891"/>
              <a:gd name="connsiteY6" fmla="*/ 0 h 2586181"/>
              <a:gd name="connsiteX0" fmla="*/ 0 w 2613891"/>
              <a:gd name="connsiteY0" fmla="*/ 0 h 2586181"/>
              <a:gd name="connsiteX1" fmla="*/ 1108364 w 2613891"/>
              <a:gd name="connsiteY1" fmla="*/ 0 h 2586181"/>
              <a:gd name="connsiteX2" fmla="*/ 1117600 w 2613891"/>
              <a:gd name="connsiteY2" fmla="*/ 1136072 h 2586181"/>
              <a:gd name="connsiteX3" fmla="*/ 2604654 w 2613891"/>
              <a:gd name="connsiteY3" fmla="*/ 1136072 h 2586181"/>
              <a:gd name="connsiteX4" fmla="*/ 2613891 w 2613891"/>
              <a:gd name="connsiteY4" fmla="*/ 2586181 h 2586181"/>
              <a:gd name="connsiteX5" fmla="*/ 8991 w 2613891"/>
              <a:gd name="connsiteY5" fmla="*/ 2586181 h 2586181"/>
              <a:gd name="connsiteX6" fmla="*/ 0 w 2613891"/>
              <a:gd name="connsiteY6" fmla="*/ 0 h 2586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13891" h="2586181">
                <a:moveTo>
                  <a:pt x="0" y="0"/>
                </a:moveTo>
                <a:lnTo>
                  <a:pt x="1108364" y="0"/>
                </a:lnTo>
                <a:cubicBezTo>
                  <a:pt x="1111443" y="378691"/>
                  <a:pt x="1114521" y="757381"/>
                  <a:pt x="1117600" y="1136072"/>
                </a:cubicBezTo>
                <a:lnTo>
                  <a:pt x="2604654" y="1136072"/>
                </a:lnTo>
                <a:lnTo>
                  <a:pt x="2613891" y="2586181"/>
                </a:lnTo>
                <a:lnTo>
                  <a:pt x="8991" y="258618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372256" y="3967757"/>
            <a:ext cx="1300018" cy="1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771979" y="3002649"/>
            <a:ext cx="15390" cy="25915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flipH="1">
            <a:off x="6086764" y="4069716"/>
            <a:ext cx="571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016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Area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If your shape is a bit funky then</a:t>
            </a:r>
          </a:p>
          <a:p>
            <a:pPr marL="0" indent="0">
              <a:buNone/>
            </a:pPr>
            <a:r>
              <a:rPr lang="en-GB" dirty="0" smtClean="0"/>
              <a:t>   it is often possible to break it down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into multiple smaller shapes.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</a:t>
            </a:r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8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9784481" y="4100945"/>
            <a:ext cx="30780" cy="149320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72238" y="5776515"/>
            <a:ext cx="2522466" cy="1121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435540" y="5780980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929091" y="4662819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8879101" y="3507770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5" name="Freeform 4"/>
          <p:cNvSpPr/>
          <p:nvPr/>
        </p:nvSpPr>
        <p:spPr>
          <a:xfrm>
            <a:off x="7072238" y="3002649"/>
            <a:ext cx="2600036" cy="2591500"/>
          </a:xfrm>
          <a:custGeom>
            <a:avLst/>
            <a:gdLst>
              <a:gd name="connsiteX0" fmla="*/ 0 w 2613891"/>
              <a:gd name="connsiteY0" fmla="*/ 0 h 2586181"/>
              <a:gd name="connsiteX1" fmla="*/ 1108364 w 2613891"/>
              <a:gd name="connsiteY1" fmla="*/ 0 h 2586181"/>
              <a:gd name="connsiteX2" fmla="*/ 1117600 w 2613891"/>
              <a:gd name="connsiteY2" fmla="*/ 1136072 h 2586181"/>
              <a:gd name="connsiteX3" fmla="*/ 2604654 w 2613891"/>
              <a:gd name="connsiteY3" fmla="*/ 1136072 h 2586181"/>
              <a:gd name="connsiteX4" fmla="*/ 2613891 w 2613891"/>
              <a:gd name="connsiteY4" fmla="*/ 2586181 h 2586181"/>
              <a:gd name="connsiteX5" fmla="*/ 55418 w 2613891"/>
              <a:gd name="connsiteY5" fmla="*/ 2586181 h 2586181"/>
              <a:gd name="connsiteX6" fmla="*/ 0 w 2613891"/>
              <a:gd name="connsiteY6" fmla="*/ 0 h 2586181"/>
              <a:gd name="connsiteX0" fmla="*/ 0 w 2613891"/>
              <a:gd name="connsiteY0" fmla="*/ 0 h 2586181"/>
              <a:gd name="connsiteX1" fmla="*/ 1108364 w 2613891"/>
              <a:gd name="connsiteY1" fmla="*/ 0 h 2586181"/>
              <a:gd name="connsiteX2" fmla="*/ 1117600 w 2613891"/>
              <a:gd name="connsiteY2" fmla="*/ 1136072 h 2586181"/>
              <a:gd name="connsiteX3" fmla="*/ 2604654 w 2613891"/>
              <a:gd name="connsiteY3" fmla="*/ 1136072 h 2586181"/>
              <a:gd name="connsiteX4" fmla="*/ 2613891 w 2613891"/>
              <a:gd name="connsiteY4" fmla="*/ 2586181 h 2586181"/>
              <a:gd name="connsiteX5" fmla="*/ 8991 w 2613891"/>
              <a:gd name="connsiteY5" fmla="*/ 2586181 h 2586181"/>
              <a:gd name="connsiteX6" fmla="*/ 0 w 2613891"/>
              <a:gd name="connsiteY6" fmla="*/ 0 h 2586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13891" h="2586181">
                <a:moveTo>
                  <a:pt x="0" y="0"/>
                </a:moveTo>
                <a:lnTo>
                  <a:pt x="1108364" y="0"/>
                </a:lnTo>
                <a:cubicBezTo>
                  <a:pt x="1111443" y="378691"/>
                  <a:pt x="1114521" y="757381"/>
                  <a:pt x="1117600" y="1136072"/>
                </a:cubicBezTo>
                <a:lnTo>
                  <a:pt x="2604654" y="1136072"/>
                </a:lnTo>
                <a:lnTo>
                  <a:pt x="2613891" y="2586181"/>
                </a:lnTo>
                <a:lnTo>
                  <a:pt x="8991" y="258618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372256" y="3967757"/>
            <a:ext cx="1300018" cy="1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771979" y="3002649"/>
            <a:ext cx="15390" cy="25915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flipH="1">
            <a:off x="6086764" y="4069716"/>
            <a:ext cx="571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10</a:t>
            </a:r>
          </a:p>
        </p:txBody>
      </p:sp>
      <p:cxnSp>
        <p:nvCxnSpPr>
          <p:cNvPr id="6" name="Straight Connector 5"/>
          <p:cNvCxnSpPr>
            <a:endCxn id="5" idx="2"/>
          </p:cNvCxnSpPr>
          <p:nvPr/>
        </p:nvCxnSpPr>
        <p:spPr>
          <a:xfrm flipV="1">
            <a:off x="7072238" y="4141058"/>
            <a:ext cx="1111676" cy="24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8067125" y="3207063"/>
            <a:ext cx="4872" cy="78662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780798" y="3382316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7125309" y="3118937"/>
            <a:ext cx="941816" cy="1294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426518" y="3118936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2788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Shapes and Trigonometry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 descr="Trigonometry Jok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33" y="3285367"/>
            <a:ext cx="4362450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dn.humoropedia.com/wp-content/uploads/2016/09/Funny-Geometry-Jokes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639" y="651164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grahamazon.com/pics/BlondeGeometr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603" y="4009629"/>
            <a:ext cx="2150321" cy="1508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11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6730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Area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You now have two rectangles with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known measurements.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</a:t>
            </a:r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8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9784481" y="4100945"/>
            <a:ext cx="30780" cy="149320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72238" y="5776515"/>
            <a:ext cx="2522466" cy="1121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435540" y="5780980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929091" y="4662819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8879101" y="3507770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5" name="Freeform 4"/>
          <p:cNvSpPr/>
          <p:nvPr/>
        </p:nvSpPr>
        <p:spPr>
          <a:xfrm>
            <a:off x="7072238" y="3002649"/>
            <a:ext cx="2600036" cy="2591500"/>
          </a:xfrm>
          <a:custGeom>
            <a:avLst/>
            <a:gdLst>
              <a:gd name="connsiteX0" fmla="*/ 0 w 2613891"/>
              <a:gd name="connsiteY0" fmla="*/ 0 h 2586181"/>
              <a:gd name="connsiteX1" fmla="*/ 1108364 w 2613891"/>
              <a:gd name="connsiteY1" fmla="*/ 0 h 2586181"/>
              <a:gd name="connsiteX2" fmla="*/ 1117600 w 2613891"/>
              <a:gd name="connsiteY2" fmla="*/ 1136072 h 2586181"/>
              <a:gd name="connsiteX3" fmla="*/ 2604654 w 2613891"/>
              <a:gd name="connsiteY3" fmla="*/ 1136072 h 2586181"/>
              <a:gd name="connsiteX4" fmla="*/ 2613891 w 2613891"/>
              <a:gd name="connsiteY4" fmla="*/ 2586181 h 2586181"/>
              <a:gd name="connsiteX5" fmla="*/ 55418 w 2613891"/>
              <a:gd name="connsiteY5" fmla="*/ 2586181 h 2586181"/>
              <a:gd name="connsiteX6" fmla="*/ 0 w 2613891"/>
              <a:gd name="connsiteY6" fmla="*/ 0 h 2586181"/>
              <a:gd name="connsiteX0" fmla="*/ 0 w 2613891"/>
              <a:gd name="connsiteY0" fmla="*/ 0 h 2586181"/>
              <a:gd name="connsiteX1" fmla="*/ 1108364 w 2613891"/>
              <a:gd name="connsiteY1" fmla="*/ 0 h 2586181"/>
              <a:gd name="connsiteX2" fmla="*/ 1117600 w 2613891"/>
              <a:gd name="connsiteY2" fmla="*/ 1136072 h 2586181"/>
              <a:gd name="connsiteX3" fmla="*/ 2604654 w 2613891"/>
              <a:gd name="connsiteY3" fmla="*/ 1136072 h 2586181"/>
              <a:gd name="connsiteX4" fmla="*/ 2613891 w 2613891"/>
              <a:gd name="connsiteY4" fmla="*/ 2586181 h 2586181"/>
              <a:gd name="connsiteX5" fmla="*/ 8991 w 2613891"/>
              <a:gd name="connsiteY5" fmla="*/ 2586181 h 2586181"/>
              <a:gd name="connsiteX6" fmla="*/ 0 w 2613891"/>
              <a:gd name="connsiteY6" fmla="*/ 0 h 2586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13891" h="2586181">
                <a:moveTo>
                  <a:pt x="0" y="0"/>
                </a:moveTo>
                <a:lnTo>
                  <a:pt x="1108364" y="0"/>
                </a:lnTo>
                <a:cubicBezTo>
                  <a:pt x="1111443" y="378691"/>
                  <a:pt x="1114521" y="757381"/>
                  <a:pt x="1117600" y="1136072"/>
                </a:cubicBezTo>
                <a:lnTo>
                  <a:pt x="2604654" y="1136072"/>
                </a:lnTo>
                <a:lnTo>
                  <a:pt x="2613891" y="2586181"/>
                </a:lnTo>
                <a:lnTo>
                  <a:pt x="8991" y="258618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372256" y="3967757"/>
            <a:ext cx="1300018" cy="1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771979" y="3002649"/>
            <a:ext cx="15390" cy="25915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flipH="1">
            <a:off x="6086764" y="4069716"/>
            <a:ext cx="571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10</a:t>
            </a:r>
          </a:p>
        </p:txBody>
      </p:sp>
      <p:cxnSp>
        <p:nvCxnSpPr>
          <p:cNvPr id="6" name="Straight Connector 5"/>
          <p:cNvCxnSpPr>
            <a:endCxn id="5" idx="2"/>
          </p:cNvCxnSpPr>
          <p:nvPr/>
        </p:nvCxnSpPr>
        <p:spPr>
          <a:xfrm flipV="1">
            <a:off x="7072238" y="4141058"/>
            <a:ext cx="1111676" cy="24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8067125" y="3207063"/>
            <a:ext cx="4872" cy="78662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780798" y="3382316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7125309" y="3118937"/>
            <a:ext cx="941816" cy="1294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426518" y="3118936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2515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Area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You now have two rectangles with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known measurements.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3 x 4 and 6 x 8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</a:t>
            </a:r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8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9784481" y="4100945"/>
            <a:ext cx="30780" cy="149320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72238" y="5776515"/>
            <a:ext cx="2522466" cy="1121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435540" y="5780980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929091" y="4662819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8879101" y="3507770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5" name="Freeform 4"/>
          <p:cNvSpPr/>
          <p:nvPr/>
        </p:nvSpPr>
        <p:spPr>
          <a:xfrm>
            <a:off x="7072238" y="3002649"/>
            <a:ext cx="2600036" cy="2591500"/>
          </a:xfrm>
          <a:custGeom>
            <a:avLst/>
            <a:gdLst>
              <a:gd name="connsiteX0" fmla="*/ 0 w 2613891"/>
              <a:gd name="connsiteY0" fmla="*/ 0 h 2586181"/>
              <a:gd name="connsiteX1" fmla="*/ 1108364 w 2613891"/>
              <a:gd name="connsiteY1" fmla="*/ 0 h 2586181"/>
              <a:gd name="connsiteX2" fmla="*/ 1117600 w 2613891"/>
              <a:gd name="connsiteY2" fmla="*/ 1136072 h 2586181"/>
              <a:gd name="connsiteX3" fmla="*/ 2604654 w 2613891"/>
              <a:gd name="connsiteY3" fmla="*/ 1136072 h 2586181"/>
              <a:gd name="connsiteX4" fmla="*/ 2613891 w 2613891"/>
              <a:gd name="connsiteY4" fmla="*/ 2586181 h 2586181"/>
              <a:gd name="connsiteX5" fmla="*/ 55418 w 2613891"/>
              <a:gd name="connsiteY5" fmla="*/ 2586181 h 2586181"/>
              <a:gd name="connsiteX6" fmla="*/ 0 w 2613891"/>
              <a:gd name="connsiteY6" fmla="*/ 0 h 2586181"/>
              <a:gd name="connsiteX0" fmla="*/ 0 w 2613891"/>
              <a:gd name="connsiteY0" fmla="*/ 0 h 2586181"/>
              <a:gd name="connsiteX1" fmla="*/ 1108364 w 2613891"/>
              <a:gd name="connsiteY1" fmla="*/ 0 h 2586181"/>
              <a:gd name="connsiteX2" fmla="*/ 1117600 w 2613891"/>
              <a:gd name="connsiteY2" fmla="*/ 1136072 h 2586181"/>
              <a:gd name="connsiteX3" fmla="*/ 2604654 w 2613891"/>
              <a:gd name="connsiteY3" fmla="*/ 1136072 h 2586181"/>
              <a:gd name="connsiteX4" fmla="*/ 2613891 w 2613891"/>
              <a:gd name="connsiteY4" fmla="*/ 2586181 h 2586181"/>
              <a:gd name="connsiteX5" fmla="*/ 8991 w 2613891"/>
              <a:gd name="connsiteY5" fmla="*/ 2586181 h 2586181"/>
              <a:gd name="connsiteX6" fmla="*/ 0 w 2613891"/>
              <a:gd name="connsiteY6" fmla="*/ 0 h 2586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13891" h="2586181">
                <a:moveTo>
                  <a:pt x="0" y="0"/>
                </a:moveTo>
                <a:lnTo>
                  <a:pt x="1108364" y="0"/>
                </a:lnTo>
                <a:cubicBezTo>
                  <a:pt x="1111443" y="378691"/>
                  <a:pt x="1114521" y="757381"/>
                  <a:pt x="1117600" y="1136072"/>
                </a:cubicBezTo>
                <a:lnTo>
                  <a:pt x="2604654" y="1136072"/>
                </a:lnTo>
                <a:lnTo>
                  <a:pt x="2613891" y="2586181"/>
                </a:lnTo>
                <a:lnTo>
                  <a:pt x="8991" y="258618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372256" y="3967757"/>
            <a:ext cx="1300018" cy="1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771979" y="3002649"/>
            <a:ext cx="15390" cy="25915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flipH="1">
            <a:off x="6086764" y="4069716"/>
            <a:ext cx="571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10</a:t>
            </a:r>
          </a:p>
        </p:txBody>
      </p:sp>
      <p:cxnSp>
        <p:nvCxnSpPr>
          <p:cNvPr id="6" name="Straight Connector 5"/>
          <p:cNvCxnSpPr>
            <a:endCxn id="5" idx="2"/>
          </p:cNvCxnSpPr>
          <p:nvPr/>
        </p:nvCxnSpPr>
        <p:spPr>
          <a:xfrm flipV="1">
            <a:off x="7072238" y="4141058"/>
            <a:ext cx="1111676" cy="24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8067125" y="3207063"/>
            <a:ext cx="4872" cy="78662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780798" y="3382316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7125309" y="3118937"/>
            <a:ext cx="941816" cy="1294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426518" y="3118936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3383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Area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You now have two rectangles with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known measurements.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12 and 48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</a:t>
            </a:r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8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9784481" y="4100945"/>
            <a:ext cx="30780" cy="149320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72238" y="5776515"/>
            <a:ext cx="2522466" cy="1121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435540" y="5780980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929091" y="4662819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8879101" y="3507770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5" name="Freeform 4"/>
          <p:cNvSpPr/>
          <p:nvPr/>
        </p:nvSpPr>
        <p:spPr>
          <a:xfrm>
            <a:off x="7072238" y="3002649"/>
            <a:ext cx="2600036" cy="2591500"/>
          </a:xfrm>
          <a:custGeom>
            <a:avLst/>
            <a:gdLst>
              <a:gd name="connsiteX0" fmla="*/ 0 w 2613891"/>
              <a:gd name="connsiteY0" fmla="*/ 0 h 2586181"/>
              <a:gd name="connsiteX1" fmla="*/ 1108364 w 2613891"/>
              <a:gd name="connsiteY1" fmla="*/ 0 h 2586181"/>
              <a:gd name="connsiteX2" fmla="*/ 1117600 w 2613891"/>
              <a:gd name="connsiteY2" fmla="*/ 1136072 h 2586181"/>
              <a:gd name="connsiteX3" fmla="*/ 2604654 w 2613891"/>
              <a:gd name="connsiteY3" fmla="*/ 1136072 h 2586181"/>
              <a:gd name="connsiteX4" fmla="*/ 2613891 w 2613891"/>
              <a:gd name="connsiteY4" fmla="*/ 2586181 h 2586181"/>
              <a:gd name="connsiteX5" fmla="*/ 55418 w 2613891"/>
              <a:gd name="connsiteY5" fmla="*/ 2586181 h 2586181"/>
              <a:gd name="connsiteX6" fmla="*/ 0 w 2613891"/>
              <a:gd name="connsiteY6" fmla="*/ 0 h 2586181"/>
              <a:gd name="connsiteX0" fmla="*/ 0 w 2613891"/>
              <a:gd name="connsiteY0" fmla="*/ 0 h 2586181"/>
              <a:gd name="connsiteX1" fmla="*/ 1108364 w 2613891"/>
              <a:gd name="connsiteY1" fmla="*/ 0 h 2586181"/>
              <a:gd name="connsiteX2" fmla="*/ 1117600 w 2613891"/>
              <a:gd name="connsiteY2" fmla="*/ 1136072 h 2586181"/>
              <a:gd name="connsiteX3" fmla="*/ 2604654 w 2613891"/>
              <a:gd name="connsiteY3" fmla="*/ 1136072 h 2586181"/>
              <a:gd name="connsiteX4" fmla="*/ 2613891 w 2613891"/>
              <a:gd name="connsiteY4" fmla="*/ 2586181 h 2586181"/>
              <a:gd name="connsiteX5" fmla="*/ 8991 w 2613891"/>
              <a:gd name="connsiteY5" fmla="*/ 2586181 h 2586181"/>
              <a:gd name="connsiteX6" fmla="*/ 0 w 2613891"/>
              <a:gd name="connsiteY6" fmla="*/ 0 h 2586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13891" h="2586181">
                <a:moveTo>
                  <a:pt x="0" y="0"/>
                </a:moveTo>
                <a:lnTo>
                  <a:pt x="1108364" y="0"/>
                </a:lnTo>
                <a:cubicBezTo>
                  <a:pt x="1111443" y="378691"/>
                  <a:pt x="1114521" y="757381"/>
                  <a:pt x="1117600" y="1136072"/>
                </a:cubicBezTo>
                <a:lnTo>
                  <a:pt x="2604654" y="1136072"/>
                </a:lnTo>
                <a:lnTo>
                  <a:pt x="2613891" y="2586181"/>
                </a:lnTo>
                <a:lnTo>
                  <a:pt x="8991" y="258618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372256" y="3967757"/>
            <a:ext cx="1300018" cy="1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771979" y="3002649"/>
            <a:ext cx="15390" cy="25915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flipH="1">
            <a:off x="6086764" y="4069716"/>
            <a:ext cx="571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10</a:t>
            </a:r>
          </a:p>
        </p:txBody>
      </p:sp>
      <p:cxnSp>
        <p:nvCxnSpPr>
          <p:cNvPr id="6" name="Straight Connector 5"/>
          <p:cNvCxnSpPr>
            <a:endCxn id="5" idx="2"/>
          </p:cNvCxnSpPr>
          <p:nvPr/>
        </p:nvCxnSpPr>
        <p:spPr>
          <a:xfrm flipV="1">
            <a:off x="7072238" y="4141058"/>
            <a:ext cx="1111676" cy="24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8067125" y="3207063"/>
            <a:ext cx="4872" cy="78662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780798" y="3382316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7125309" y="3118937"/>
            <a:ext cx="941816" cy="1294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426518" y="3118936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8067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Area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You now have two rectangles with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known measurements.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12 and 48</a:t>
            </a:r>
          </a:p>
          <a:p>
            <a:endParaRPr lang="en-GB" dirty="0"/>
          </a:p>
          <a:p>
            <a:r>
              <a:rPr lang="en-GB" dirty="0" smtClean="0"/>
              <a:t>Add them together to get the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total area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</a:t>
            </a:r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8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9784481" y="4100945"/>
            <a:ext cx="30780" cy="149320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72238" y="5776515"/>
            <a:ext cx="2522466" cy="1121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435540" y="5780980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929091" y="4662819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8879101" y="3507770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5" name="Freeform 4"/>
          <p:cNvSpPr/>
          <p:nvPr/>
        </p:nvSpPr>
        <p:spPr>
          <a:xfrm>
            <a:off x="7072238" y="3002649"/>
            <a:ext cx="2600036" cy="2591500"/>
          </a:xfrm>
          <a:custGeom>
            <a:avLst/>
            <a:gdLst>
              <a:gd name="connsiteX0" fmla="*/ 0 w 2613891"/>
              <a:gd name="connsiteY0" fmla="*/ 0 h 2586181"/>
              <a:gd name="connsiteX1" fmla="*/ 1108364 w 2613891"/>
              <a:gd name="connsiteY1" fmla="*/ 0 h 2586181"/>
              <a:gd name="connsiteX2" fmla="*/ 1117600 w 2613891"/>
              <a:gd name="connsiteY2" fmla="*/ 1136072 h 2586181"/>
              <a:gd name="connsiteX3" fmla="*/ 2604654 w 2613891"/>
              <a:gd name="connsiteY3" fmla="*/ 1136072 h 2586181"/>
              <a:gd name="connsiteX4" fmla="*/ 2613891 w 2613891"/>
              <a:gd name="connsiteY4" fmla="*/ 2586181 h 2586181"/>
              <a:gd name="connsiteX5" fmla="*/ 55418 w 2613891"/>
              <a:gd name="connsiteY5" fmla="*/ 2586181 h 2586181"/>
              <a:gd name="connsiteX6" fmla="*/ 0 w 2613891"/>
              <a:gd name="connsiteY6" fmla="*/ 0 h 2586181"/>
              <a:gd name="connsiteX0" fmla="*/ 0 w 2613891"/>
              <a:gd name="connsiteY0" fmla="*/ 0 h 2586181"/>
              <a:gd name="connsiteX1" fmla="*/ 1108364 w 2613891"/>
              <a:gd name="connsiteY1" fmla="*/ 0 h 2586181"/>
              <a:gd name="connsiteX2" fmla="*/ 1117600 w 2613891"/>
              <a:gd name="connsiteY2" fmla="*/ 1136072 h 2586181"/>
              <a:gd name="connsiteX3" fmla="*/ 2604654 w 2613891"/>
              <a:gd name="connsiteY3" fmla="*/ 1136072 h 2586181"/>
              <a:gd name="connsiteX4" fmla="*/ 2613891 w 2613891"/>
              <a:gd name="connsiteY4" fmla="*/ 2586181 h 2586181"/>
              <a:gd name="connsiteX5" fmla="*/ 8991 w 2613891"/>
              <a:gd name="connsiteY5" fmla="*/ 2586181 h 2586181"/>
              <a:gd name="connsiteX6" fmla="*/ 0 w 2613891"/>
              <a:gd name="connsiteY6" fmla="*/ 0 h 2586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13891" h="2586181">
                <a:moveTo>
                  <a:pt x="0" y="0"/>
                </a:moveTo>
                <a:lnTo>
                  <a:pt x="1108364" y="0"/>
                </a:lnTo>
                <a:cubicBezTo>
                  <a:pt x="1111443" y="378691"/>
                  <a:pt x="1114521" y="757381"/>
                  <a:pt x="1117600" y="1136072"/>
                </a:cubicBezTo>
                <a:lnTo>
                  <a:pt x="2604654" y="1136072"/>
                </a:lnTo>
                <a:lnTo>
                  <a:pt x="2613891" y="2586181"/>
                </a:lnTo>
                <a:lnTo>
                  <a:pt x="8991" y="258618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372256" y="3967757"/>
            <a:ext cx="1300018" cy="1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771979" y="3002649"/>
            <a:ext cx="15390" cy="25915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flipH="1">
            <a:off x="6086764" y="4069716"/>
            <a:ext cx="571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10</a:t>
            </a:r>
          </a:p>
        </p:txBody>
      </p:sp>
      <p:cxnSp>
        <p:nvCxnSpPr>
          <p:cNvPr id="6" name="Straight Connector 5"/>
          <p:cNvCxnSpPr>
            <a:endCxn id="5" idx="2"/>
          </p:cNvCxnSpPr>
          <p:nvPr/>
        </p:nvCxnSpPr>
        <p:spPr>
          <a:xfrm flipV="1">
            <a:off x="7072238" y="4141058"/>
            <a:ext cx="1111676" cy="24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8067125" y="3207063"/>
            <a:ext cx="4872" cy="78662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780798" y="3382316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7125309" y="3118937"/>
            <a:ext cx="941816" cy="1294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426518" y="3118936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574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Area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You now have two rectangles with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known measurements.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12 and 48</a:t>
            </a:r>
          </a:p>
          <a:p>
            <a:endParaRPr lang="en-GB" dirty="0"/>
          </a:p>
          <a:p>
            <a:r>
              <a:rPr lang="en-GB" dirty="0" smtClean="0"/>
              <a:t>Add them together to get the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total area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60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</a:t>
            </a:r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8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9784481" y="4100945"/>
            <a:ext cx="30780" cy="149320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72238" y="5776515"/>
            <a:ext cx="2522466" cy="1121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435540" y="5780980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929091" y="4662819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8879101" y="3507770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5" name="Freeform 4"/>
          <p:cNvSpPr/>
          <p:nvPr/>
        </p:nvSpPr>
        <p:spPr>
          <a:xfrm>
            <a:off x="7072238" y="3002649"/>
            <a:ext cx="2600036" cy="2591500"/>
          </a:xfrm>
          <a:custGeom>
            <a:avLst/>
            <a:gdLst>
              <a:gd name="connsiteX0" fmla="*/ 0 w 2613891"/>
              <a:gd name="connsiteY0" fmla="*/ 0 h 2586181"/>
              <a:gd name="connsiteX1" fmla="*/ 1108364 w 2613891"/>
              <a:gd name="connsiteY1" fmla="*/ 0 h 2586181"/>
              <a:gd name="connsiteX2" fmla="*/ 1117600 w 2613891"/>
              <a:gd name="connsiteY2" fmla="*/ 1136072 h 2586181"/>
              <a:gd name="connsiteX3" fmla="*/ 2604654 w 2613891"/>
              <a:gd name="connsiteY3" fmla="*/ 1136072 h 2586181"/>
              <a:gd name="connsiteX4" fmla="*/ 2613891 w 2613891"/>
              <a:gd name="connsiteY4" fmla="*/ 2586181 h 2586181"/>
              <a:gd name="connsiteX5" fmla="*/ 55418 w 2613891"/>
              <a:gd name="connsiteY5" fmla="*/ 2586181 h 2586181"/>
              <a:gd name="connsiteX6" fmla="*/ 0 w 2613891"/>
              <a:gd name="connsiteY6" fmla="*/ 0 h 2586181"/>
              <a:gd name="connsiteX0" fmla="*/ 0 w 2613891"/>
              <a:gd name="connsiteY0" fmla="*/ 0 h 2586181"/>
              <a:gd name="connsiteX1" fmla="*/ 1108364 w 2613891"/>
              <a:gd name="connsiteY1" fmla="*/ 0 h 2586181"/>
              <a:gd name="connsiteX2" fmla="*/ 1117600 w 2613891"/>
              <a:gd name="connsiteY2" fmla="*/ 1136072 h 2586181"/>
              <a:gd name="connsiteX3" fmla="*/ 2604654 w 2613891"/>
              <a:gd name="connsiteY3" fmla="*/ 1136072 h 2586181"/>
              <a:gd name="connsiteX4" fmla="*/ 2613891 w 2613891"/>
              <a:gd name="connsiteY4" fmla="*/ 2586181 h 2586181"/>
              <a:gd name="connsiteX5" fmla="*/ 8991 w 2613891"/>
              <a:gd name="connsiteY5" fmla="*/ 2586181 h 2586181"/>
              <a:gd name="connsiteX6" fmla="*/ 0 w 2613891"/>
              <a:gd name="connsiteY6" fmla="*/ 0 h 2586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13891" h="2586181">
                <a:moveTo>
                  <a:pt x="0" y="0"/>
                </a:moveTo>
                <a:lnTo>
                  <a:pt x="1108364" y="0"/>
                </a:lnTo>
                <a:cubicBezTo>
                  <a:pt x="1111443" y="378691"/>
                  <a:pt x="1114521" y="757381"/>
                  <a:pt x="1117600" y="1136072"/>
                </a:cubicBezTo>
                <a:lnTo>
                  <a:pt x="2604654" y="1136072"/>
                </a:lnTo>
                <a:lnTo>
                  <a:pt x="2613891" y="2586181"/>
                </a:lnTo>
                <a:lnTo>
                  <a:pt x="8991" y="258618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372256" y="3967757"/>
            <a:ext cx="1300018" cy="1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771979" y="3002649"/>
            <a:ext cx="15390" cy="25915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flipH="1">
            <a:off x="6086764" y="4069716"/>
            <a:ext cx="571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10</a:t>
            </a:r>
          </a:p>
        </p:txBody>
      </p:sp>
      <p:cxnSp>
        <p:nvCxnSpPr>
          <p:cNvPr id="6" name="Straight Connector 5"/>
          <p:cNvCxnSpPr>
            <a:endCxn id="5" idx="2"/>
          </p:cNvCxnSpPr>
          <p:nvPr/>
        </p:nvCxnSpPr>
        <p:spPr>
          <a:xfrm flipV="1">
            <a:off x="7072238" y="4141058"/>
            <a:ext cx="1111676" cy="24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8067125" y="3207063"/>
            <a:ext cx="4872" cy="78662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780798" y="3382316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7125309" y="3118937"/>
            <a:ext cx="941816" cy="1294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426518" y="3118936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5223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Circles!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is a circle…</a:t>
            </a:r>
          </a:p>
          <a:p>
            <a:endParaRPr lang="en-GB" dirty="0"/>
          </a:p>
          <a:p>
            <a:r>
              <a:rPr lang="en-GB" dirty="0" smtClean="0"/>
              <a:t>Geometry is  a bit more complicated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with circles because there are no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obvious distinct sides.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7213422" y="2542519"/>
            <a:ext cx="2078182" cy="199253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9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60380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Circles!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 we can measure is the longest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length across called the diameter.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7213422" y="2542519"/>
            <a:ext cx="2078182" cy="199253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9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5" name="Straight Arrow Connector 4"/>
          <p:cNvCxnSpPr>
            <a:stCxn id="7" idx="0"/>
            <a:endCxn id="7" idx="4"/>
          </p:cNvCxnSpPr>
          <p:nvPr/>
        </p:nvCxnSpPr>
        <p:spPr>
          <a:xfrm>
            <a:off x="8252513" y="2542519"/>
            <a:ext cx="0" cy="199253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21964" y="3241964"/>
            <a:ext cx="2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404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Circles!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Another crucial measurement is the radius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this is half the diameter.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7213422" y="2542519"/>
            <a:ext cx="2078182" cy="199253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9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5" name="Straight Arrow Connector 4"/>
          <p:cNvCxnSpPr>
            <a:stCxn id="7" idx="0"/>
          </p:cNvCxnSpPr>
          <p:nvPr/>
        </p:nvCxnSpPr>
        <p:spPr>
          <a:xfrm>
            <a:off x="8252513" y="2542519"/>
            <a:ext cx="4796" cy="106877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79119" y="2892241"/>
            <a:ext cx="2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375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Circles!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measurement of the perimeter of  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a circle is called the circumference.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7213422" y="2542519"/>
            <a:ext cx="2078182" cy="199253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9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5" name="Straight Arrow Connector 4"/>
          <p:cNvCxnSpPr>
            <a:endCxn id="7" idx="2"/>
          </p:cNvCxnSpPr>
          <p:nvPr/>
        </p:nvCxnSpPr>
        <p:spPr>
          <a:xfrm flipH="1">
            <a:off x="7213422" y="3538786"/>
            <a:ext cx="1031555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22982" y="3585241"/>
            <a:ext cx="2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</a:t>
            </a:r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244977" y="2545803"/>
            <a:ext cx="0" cy="199253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79119" y="3308027"/>
            <a:ext cx="2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279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Circles!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measurement of the perimeter of  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a circle is called the circumference.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Circumference is related to the diameter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by a fixed constant called pi (</a:t>
            </a:r>
            <a:r>
              <a:rPr lang="el-GR" dirty="0" smtClean="0"/>
              <a:t>π</a:t>
            </a:r>
            <a:r>
              <a:rPr lang="en-GB" dirty="0" smtClean="0"/>
              <a:t>)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7213422" y="2542519"/>
            <a:ext cx="2078182" cy="199253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9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5" name="Straight Arrow Connector 4"/>
          <p:cNvCxnSpPr>
            <a:endCxn id="7" idx="2"/>
          </p:cNvCxnSpPr>
          <p:nvPr/>
        </p:nvCxnSpPr>
        <p:spPr>
          <a:xfrm flipH="1">
            <a:off x="7213422" y="3538786"/>
            <a:ext cx="1031555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22982" y="3585241"/>
            <a:ext cx="2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</a:t>
            </a:r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244977" y="2545803"/>
            <a:ext cx="0" cy="199253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79119" y="3308027"/>
            <a:ext cx="2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233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Perimeter, Area and Volume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Surprisingly many of the basic principles of maths are based on shapes and geometry.</a:t>
            </a:r>
          </a:p>
          <a:p>
            <a:endParaRPr lang="en-GB" dirty="0"/>
          </a:p>
          <a:p>
            <a:r>
              <a:rPr lang="en-GB" dirty="0" smtClean="0"/>
              <a:t>Here we’ll do a quick recap of the basics of shapes.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281" y="66841"/>
            <a:ext cx="1972101" cy="2306001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9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32278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Circles!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9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2050" name="Picture 2" descr="http://i.imgur.com/bu8V0VR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02" y="2528325"/>
            <a:ext cx="6858000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44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Circles!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As </a:t>
                </a:r>
                <a:r>
                  <a:rPr lang="el-GR" dirty="0" smtClean="0"/>
                  <a:t>π</a:t>
                </a:r>
                <a:r>
                  <a:rPr lang="en-GB" dirty="0" smtClean="0"/>
                  <a:t> is a constant it does not change, this means we can work out the circumference of any circle based on the ratio of diameter and </a:t>
                </a:r>
                <a:r>
                  <a:rPr lang="el-GR" dirty="0" smtClean="0"/>
                  <a:t>π</a:t>
                </a:r>
                <a:r>
                  <a:rPr lang="en-GB" dirty="0" smtClean="0"/>
                  <a:t> with the formula: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dirty="0" smtClean="0"/>
                  <a:t>Where c is circumference and d is diameter.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 r="-14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7" name="Picture 2" descr="http://i.imgur.com/bu8V0VR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200" y="4308333"/>
            <a:ext cx="4953866" cy="156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87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Circles!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We can also work out the area of a circle</a:t>
                </a:r>
              </a:p>
              <a:p>
                <a:pPr marL="0" indent="0">
                  <a:buNone/>
                </a:pPr>
                <a:r>
                  <a:rPr lang="en-GB" dirty="0"/>
                  <a:t> </a:t>
                </a:r>
                <a:r>
                  <a:rPr lang="en-GB" dirty="0" smtClean="0"/>
                  <a:t>   using pi.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 smtClean="0"/>
                  <a:t>The formula for the area of a circle is: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i="1" smtClean="0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r>
                  <a:rPr lang="en-GB" dirty="0" smtClean="0"/>
                  <a:t>Where A is area and r is the radius.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7213422" y="2542519"/>
            <a:ext cx="2078182" cy="199253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9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5" name="Straight Arrow Connector 4"/>
          <p:cNvCxnSpPr>
            <a:endCxn id="7" idx="2"/>
          </p:cNvCxnSpPr>
          <p:nvPr/>
        </p:nvCxnSpPr>
        <p:spPr>
          <a:xfrm flipH="1">
            <a:off x="7213422" y="3538786"/>
            <a:ext cx="1031555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22982" y="3585241"/>
            <a:ext cx="2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</a:t>
            </a:r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244977" y="2545803"/>
            <a:ext cx="0" cy="199253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79119" y="3308027"/>
            <a:ext cx="2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523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Circles!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Lets try out one quickly.</a:t>
            </a:r>
          </a:p>
          <a:p>
            <a:endParaRPr lang="en-GB" dirty="0"/>
          </a:p>
          <a:p>
            <a:r>
              <a:rPr lang="en-GB" dirty="0" smtClean="0"/>
              <a:t>A circle with diameter 16.</a:t>
            </a:r>
          </a:p>
          <a:p>
            <a:endParaRPr lang="en-GB" dirty="0"/>
          </a:p>
          <a:p>
            <a:r>
              <a:rPr lang="en-GB" dirty="0" smtClean="0"/>
              <a:t>What is the circumference and area?</a:t>
            </a:r>
          </a:p>
          <a:p>
            <a:pPr marL="0" indent="0">
              <a:buNone/>
            </a:pPr>
            <a:r>
              <a:rPr lang="en-GB" dirty="0" smtClean="0"/>
              <a:t> </a:t>
            </a:r>
          </a:p>
        </p:txBody>
      </p:sp>
      <p:sp>
        <p:nvSpPr>
          <p:cNvPr id="7" name="Oval 6"/>
          <p:cNvSpPr/>
          <p:nvPr/>
        </p:nvSpPr>
        <p:spPr>
          <a:xfrm>
            <a:off x="7213422" y="2542519"/>
            <a:ext cx="2078182" cy="199253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9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5" name="Straight Arrow Connector 4"/>
          <p:cNvCxnSpPr>
            <a:stCxn id="7" idx="6"/>
            <a:endCxn id="7" idx="2"/>
          </p:cNvCxnSpPr>
          <p:nvPr/>
        </p:nvCxnSpPr>
        <p:spPr>
          <a:xfrm flipH="1">
            <a:off x="7213422" y="3538787"/>
            <a:ext cx="2078182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018476" y="3585242"/>
            <a:ext cx="46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293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Circles!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Plug the numbers into the formula</a:t>
            </a:r>
          </a:p>
          <a:p>
            <a:endParaRPr lang="en-GB" dirty="0"/>
          </a:p>
          <a:p>
            <a:r>
              <a:rPr lang="en-GB" dirty="0" smtClean="0"/>
              <a:t>Start with circumference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dirty="0"/>
              <a:t>c</a:t>
            </a:r>
            <a:r>
              <a:rPr lang="en-GB" dirty="0" smtClean="0"/>
              <a:t>=</a:t>
            </a:r>
            <a:r>
              <a:rPr lang="el-GR" dirty="0" smtClean="0"/>
              <a:t>π</a:t>
            </a:r>
            <a:r>
              <a:rPr lang="en-GB" dirty="0"/>
              <a:t>d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</a:t>
            </a:r>
          </a:p>
        </p:txBody>
      </p:sp>
      <p:sp>
        <p:nvSpPr>
          <p:cNvPr id="7" name="Oval 6"/>
          <p:cNvSpPr/>
          <p:nvPr/>
        </p:nvSpPr>
        <p:spPr>
          <a:xfrm>
            <a:off x="7213422" y="2542519"/>
            <a:ext cx="2078182" cy="199253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9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5" name="Straight Arrow Connector 4"/>
          <p:cNvCxnSpPr>
            <a:stCxn id="7" idx="6"/>
            <a:endCxn id="7" idx="2"/>
          </p:cNvCxnSpPr>
          <p:nvPr/>
        </p:nvCxnSpPr>
        <p:spPr>
          <a:xfrm flipH="1">
            <a:off x="7213422" y="3538787"/>
            <a:ext cx="2078182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018476" y="3585242"/>
            <a:ext cx="46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58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Circles!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Plug the numbers into the formula</a:t>
            </a:r>
          </a:p>
          <a:p>
            <a:endParaRPr lang="en-GB" dirty="0"/>
          </a:p>
          <a:p>
            <a:r>
              <a:rPr lang="en-GB" dirty="0" smtClean="0"/>
              <a:t>Start with circumference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dirty="0"/>
              <a:t>c</a:t>
            </a:r>
            <a:r>
              <a:rPr lang="en-GB" dirty="0" smtClean="0"/>
              <a:t>=</a:t>
            </a:r>
            <a:r>
              <a:rPr lang="el-GR" dirty="0" smtClean="0"/>
              <a:t>π</a:t>
            </a:r>
            <a:r>
              <a:rPr lang="en-GB" dirty="0"/>
              <a:t> </a:t>
            </a:r>
            <a:r>
              <a:rPr lang="en-GB" dirty="0" smtClean="0"/>
              <a:t>* 16</a:t>
            </a:r>
          </a:p>
          <a:p>
            <a:pPr marL="0" indent="0">
              <a:buNone/>
            </a:pPr>
            <a:r>
              <a:rPr lang="en-GB" dirty="0" smtClean="0"/>
              <a:t> </a:t>
            </a:r>
          </a:p>
        </p:txBody>
      </p:sp>
      <p:sp>
        <p:nvSpPr>
          <p:cNvPr id="7" name="Oval 6"/>
          <p:cNvSpPr/>
          <p:nvPr/>
        </p:nvSpPr>
        <p:spPr>
          <a:xfrm>
            <a:off x="7213422" y="2542519"/>
            <a:ext cx="2078182" cy="199253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9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5" name="Straight Arrow Connector 4"/>
          <p:cNvCxnSpPr>
            <a:stCxn id="7" idx="6"/>
            <a:endCxn id="7" idx="2"/>
          </p:cNvCxnSpPr>
          <p:nvPr/>
        </p:nvCxnSpPr>
        <p:spPr>
          <a:xfrm flipH="1">
            <a:off x="7213422" y="3538787"/>
            <a:ext cx="2078182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018476" y="3585242"/>
            <a:ext cx="46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076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Circles!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Plug the numbers into the formula</a:t>
            </a:r>
          </a:p>
          <a:p>
            <a:endParaRPr lang="en-GB" dirty="0"/>
          </a:p>
          <a:p>
            <a:r>
              <a:rPr lang="en-GB" dirty="0" smtClean="0"/>
              <a:t>Start with circumference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dirty="0"/>
              <a:t>c</a:t>
            </a:r>
            <a:r>
              <a:rPr lang="en-GB" dirty="0" smtClean="0"/>
              <a:t>= 3.14159 * 16</a:t>
            </a:r>
          </a:p>
          <a:p>
            <a:pPr marL="0" indent="0">
              <a:buNone/>
            </a:pPr>
            <a:r>
              <a:rPr lang="en-GB" dirty="0" smtClean="0"/>
              <a:t> </a:t>
            </a:r>
          </a:p>
        </p:txBody>
      </p:sp>
      <p:sp>
        <p:nvSpPr>
          <p:cNvPr id="7" name="Oval 6"/>
          <p:cNvSpPr/>
          <p:nvPr/>
        </p:nvSpPr>
        <p:spPr>
          <a:xfrm>
            <a:off x="7213422" y="2542519"/>
            <a:ext cx="2078182" cy="199253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9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5" name="Straight Arrow Connector 4"/>
          <p:cNvCxnSpPr>
            <a:stCxn id="7" idx="6"/>
            <a:endCxn id="7" idx="2"/>
          </p:cNvCxnSpPr>
          <p:nvPr/>
        </p:nvCxnSpPr>
        <p:spPr>
          <a:xfrm flipH="1">
            <a:off x="7213422" y="3538787"/>
            <a:ext cx="2078182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018476" y="3585242"/>
            <a:ext cx="46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435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Circles!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Plug the numbers into the formula</a:t>
            </a:r>
          </a:p>
          <a:p>
            <a:endParaRPr lang="en-GB" dirty="0"/>
          </a:p>
          <a:p>
            <a:r>
              <a:rPr lang="en-GB" dirty="0" smtClean="0"/>
              <a:t>Start with circumference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dirty="0"/>
              <a:t>c</a:t>
            </a:r>
            <a:r>
              <a:rPr lang="en-GB" dirty="0" smtClean="0"/>
              <a:t>= 3.14159 * 16</a:t>
            </a:r>
          </a:p>
          <a:p>
            <a:pPr marL="0" indent="0">
              <a:buNone/>
            </a:pPr>
            <a:r>
              <a:rPr lang="en-GB" dirty="0" smtClean="0"/>
              <a:t> </a:t>
            </a:r>
          </a:p>
        </p:txBody>
      </p:sp>
      <p:sp>
        <p:nvSpPr>
          <p:cNvPr id="7" name="Oval 6"/>
          <p:cNvSpPr/>
          <p:nvPr/>
        </p:nvSpPr>
        <p:spPr>
          <a:xfrm>
            <a:off x="7213422" y="2542519"/>
            <a:ext cx="2078182" cy="199253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9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5" name="Straight Arrow Connector 4"/>
          <p:cNvCxnSpPr>
            <a:stCxn id="7" idx="6"/>
            <a:endCxn id="7" idx="2"/>
          </p:cNvCxnSpPr>
          <p:nvPr/>
        </p:nvCxnSpPr>
        <p:spPr>
          <a:xfrm flipH="1">
            <a:off x="7213422" y="3538787"/>
            <a:ext cx="2078182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018476" y="3585242"/>
            <a:ext cx="46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294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Circles!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Plug the numbers into the formula</a:t>
            </a:r>
          </a:p>
          <a:p>
            <a:endParaRPr lang="en-GB" dirty="0"/>
          </a:p>
          <a:p>
            <a:r>
              <a:rPr lang="en-GB" dirty="0" smtClean="0"/>
              <a:t>Start with circumference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dirty="0"/>
              <a:t>c</a:t>
            </a:r>
            <a:r>
              <a:rPr lang="en-GB" dirty="0" smtClean="0"/>
              <a:t>= 50.27</a:t>
            </a:r>
          </a:p>
          <a:p>
            <a:pPr marL="0" indent="0">
              <a:buNone/>
            </a:pPr>
            <a:r>
              <a:rPr lang="en-GB" dirty="0" smtClean="0"/>
              <a:t> </a:t>
            </a:r>
          </a:p>
        </p:txBody>
      </p:sp>
      <p:sp>
        <p:nvSpPr>
          <p:cNvPr id="7" name="Oval 6"/>
          <p:cNvSpPr/>
          <p:nvPr/>
        </p:nvSpPr>
        <p:spPr>
          <a:xfrm>
            <a:off x="7213422" y="2542519"/>
            <a:ext cx="2078182" cy="199253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9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5" name="Straight Arrow Connector 4"/>
          <p:cNvCxnSpPr>
            <a:stCxn id="7" idx="6"/>
            <a:endCxn id="7" idx="2"/>
          </p:cNvCxnSpPr>
          <p:nvPr/>
        </p:nvCxnSpPr>
        <p:spPr>
          <a:xfrm flipH="1">
            <a:off x="7213422" y="3538787"/>
            <a:ext cx="2078182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018476" y="3585242"/>
            <a:ext cx="46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77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Circles!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Plug the numbers into the formula</a:t>
                </a:r>
              </a:p>
              <a:p>
                <a:endParaRPr lang="en-GB" dirty="0"/>
              </a:p>
              <a:p>
                <a:r>
                  <a:rPr lang="en-GB" dirty="0" smtClean="0"/>
                  <a:t>Now area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i="1" smtClean="0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 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7213422" y="2542519"/>
            <a:ext cx="2078182" cy="199253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9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5" name="Straight Arrow Connector 4"/>
          <p:cNvCxnSpPr>
            <a:stCxn id="7" idx="6"/>
            <a:endCxn id="7" idx="2"/>
          </p:cNvCxnSpPr>
          <p:nvPr/>
        </p:nvCxnSpPr>
        <p:spPr>
          <a:xfrm flipH="1">
            <a:off x="7213422" y="3538787"/>
            <a:ext cx="2078182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018476" y="3585242"/>
            <a:ext cx="46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679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Rectangles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Let’s look at a square</a:t>
            </a:r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8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6631709" y="2669308"/>
            <a:ext cx="2032000" cy="200429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32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Circles!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Plug the numbers into the formula</a:t>
                </a:r>
              </a:p>
              <a:p>
                <a:endParaRPr lang="en-GB" dirty="0"/>
              </a:p>
              <a:p>
                <a:r>
                  <a:rPr lang="en-GB" dirty="0" smtClean="0"/>
                  <a:t>Now area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i="1" smtClean="0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  <m:sup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 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7213422" y="2542519"/>
            <a:ext cx="2078182" cy="199253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9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5" name="Straight Arrow Connector 4"/>
          <p:cNvCxnSpPr>
            <a:stCxn id="7" idx="6"/>
            <a:endCxn id="7" idx="2"/>
          </p:cNvCxnSpPr>
          <p:nvPr/>
        </p:nvCxnSpPr>
        <p:spPr>
          <a:xfrm flipH="1">
            <a:off x="7213422" y="3538787"/>
            <a:ext cx="2078182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018476" y="3585242"/>
            <a:ext cx="46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992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Circles!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Plug the numbers into the formula</a:t>
                </a:r>
              </a:p>
              <a:p>
                <a:endParaRPr lang="en-GB" dirty="0"/>
              </a:p>
              <a:p>
                <a:r>
                  <a:rPr lang="en-GB" dirty="0" smtClean="0"/>
                  <a:t>Now area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i="1" smtClean="0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  <m:sup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 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7213422" y="2542519"/>
            <a:ext cx="2078182" cy="199253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9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5" name="Straight Arrow Connector 4"/>
          <p:cNvCxnSpPr>
            <a:stCxn id="7" idx="6"/>
            <a:endCxn id="7" idx="2"/>
          </p:cNvCxnSpPr>
          <p:nvPr/>
        </p:nvCxnSpPr>
        <p:spPr>
          <a:xfrm flipH="1">
            <a:off x="7213422" y="3538787"/>
            <a:ext cx="2078182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018476" y="3585242"/>
            <a:ext cx="46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219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Circles!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Plug the numbers into the formula</a:t>
                </a:r>
              </a:p>
              <a:p>
                <a:endParaRPr lang="en-GB" dirty="0"/>
              </a:p>
              <a:p>
                <a:r>
                  <a:rPr lang="en-GB" dirty="0" smtClean="0"/>
                  <a:t>Now area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=201.1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 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7213422" y="2542519"/>
            <a:ext cx="2078182" cy="199253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9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5" name="Straight Arrow Connector 4"/>
          <p:cNvCxnSpPr>
            <a:stCxn id="7" idx="6"/>
            <a:endCxn id="7" idx="2"/>
          </p:cNvCxnSpPr>
          <p:nvPr/>
        </p:nvCxnSpPr>
        <p:spPr>
          <a:xfrm flipH="1">
            <a:off x="7213422" y="3538787"/>
            <a:ext cx="2078182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018476" y="3585242"/>
            <a:ext cx="46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789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Circles! Radians and angles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 Angles are the measurement of the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distance between two lines in relation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to a circular plane.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A complicated way to say an angle is an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angle.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9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1" name="Oval 10"/>
          <p:cNvSpPr/>
          <p:nvPr/>
        </p:nvSpPr>
        <p:spPr>
          <a:xfrm>
            <a:off x="7213422" y="2542519"/>
            <a:ext cx="2078182" cy="199253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/>
          <p:cNvCxnSpPr>
            <a:endCxn id="11" idx="2"/>
          </p:cNvCxnSpPr>
          <p:nvPr/>
        </p:nvCxnSpPr>
        <p:spPr>
          <a:xfrm flipH="1">
            <a:off x="7213422" y="3538786"/>
            <a:ext cx="1031555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22982" y="3585241"/>
            <a:ext cx="2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</a:t>
            </a:r>
            <a:endParaRPr lang="en-GB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244977" y="2545803"/>
            <a:ext cx="0" cy="199253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279119" y="3308027"/>
            <a:ext cx="2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412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Circles! Radians and angles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 Angles are based on circles which means they involve pi. </a:t>
            </a:r>
          </a:p>
          <a:p>
            <a:endParaRPr lang="en-GB" dirty="0"/>
          </a:p>
          <a:p>
            <a:r>
              <a:rPr lang="en-GB" dirty="0" smtClean="0"/>
              <a:t>Angles can be measured in radians and degrees, although most people use degrees!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9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92934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Circles! Radians and angles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5058" name="Picture 2" descr="http://i.imgur.com/UkRWvK4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212" y="2311399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6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Circles! Radians and angles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 1 radian is the angle that covers one radius length along the circumference of a circle</a:t>
            </a:r>
          </a:p>
          <a:p>
            <a:endParaRPr lang="en-GB" dirty="0"/>
          </a:p>
          <a:p>
            <a:r>
              <a:rPr lang="en-GB" dirty="0" smtClean="0"/>
              <a:t>Degrees are a further breakdown of the angles of circles but still based on radians!</a:t>
            </a:r>
          </a:p>
          <a:p>
            <a:endParaRPr lang="en-GB" dirty="0"/>
          </a:p>
          <a:p>
            <a:r>
              <a:rPr lang="en-GB" dirty="0" smtClean="0"/>
              <a:t>180° is </a:t>
            </a:r>
            <a:r>
              <a:rPr lang="el-GR" dirty="0" smtClean="0"/>
              <a:t>π</a:t>
            </a:r>
            <a:r>
              <a:rPr lang="en-GB" dirty="0" smtClean="0"/>
              <a:t> radians and 360° is 2</a:t>
            </a:r>
            <a:r>
              <a:rPr lang="el-GR" dirty="0"/>
              <a:t> π</a:t>
            </a:r>
            <a:r>
              <a:rPr lang="en-GB" dirty="0"/>
              <a:t> </a:t>
            </a:r>
            <a:r>
              <a:rPr lang="en-GB" dirty="0" smtClean="0"/>
              <a:t>radians.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9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9471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Circles! Radians and angles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To convert radians to degrees divide by </a:t>
                </a:r>
                <a:r>
                  <a:rPr lang="el-GR" dirty="0" smtClean="0"/>
                  <a:t>π</a:t>
                </a:r>
                <a:r>
                  <a:rPr lang="en-GB" dirty="0" smtClean="0"/>
                  <a:t> and x 180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×180</m:t>
                      </m:r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To convert degrees to radians we do the opposite. Divide the degrees by 180 and x </a:t>
                </a:r>
                <a:r>
                  <a:rPr lang="el-GR" dirty="0" smtClean="0"/>
                  <a:t>π</a:t>
                </a:r>
                <a:r>
                  <a:rPr lang="en-GB" dirty="0" smtClean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180</m:t>
                          </m:r>
                        </m:den>
                      </m:f>
                      <m:r>
                        <a:rPr lang="en-GB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l-G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</m:t>
                      </m:r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9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75411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Circles! </a:t>
            </a:r>
            <a:r>
              <a:rPr lang="en-GB" dirty="0" smtClean="0"/>
              <a:t>Reference Angles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Reference angles are the angle that is closest to the x axis.</a:t>
            </a:r>
          </a:p>
          <a:p>
            <a:endParaRPr lang="en-GB" dirty="0"/>
          </a:p>
          <a:p>
            <a:r>
              <a:rPr lang="en-GB" dirty="0" smtClean="0"/>
              <a:t>These will become more important in trigonometry.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46082" name="Picture 2" descr="http://images.tutorvista.com/cms/images/67/reference-ang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294" y="3632252"/>
            <a:ext cx="3779646" cy="265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2656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Triangles and Trigonometry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Now that we have covered shapes and angles we can get onto triangles.</a:t>
            </a:r>
          </a:p>
          <a:p>
            <a:endParaRPr lang="en-GB" dirty="0"/>
          </a:p>
          <a:p>
            <a:r>
              <a:rPr lang="en-GB" dirty="0" smtClean="0"/>
              <a:t>First of all we will start with area again.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Isosceles Triangle 6"/>
          <p:cNvSpPr/>
          <p:nvPr/>
        </p:nvSpPr>
        <p:spPr>
          <a:xfrm>
            <a:off x="6724073" y="4044122"/>
            <a:ext cx="2373746" cy="1228437"/>
          </a:xfrm>
          <a:prstGeom prst="triangle">
            <a:avLst>
              <a:gd name="adj" fmla="val 31323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035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Perimeter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Let’s look at a square</a:t>
            </a:r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8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6631709" y="2669308"/>
            <a:ext cx="2032000" cy="200429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283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Triangles and Trigonometry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formula for working out the area of a triangle is:</a:t>
            </a:r>
          </a:p>
          <a:p>
            <a:pPr marL="0" indent="0" algn="ctr">
              <a:buNone/>
            </a:pPr>
            <a:r>
              <a:rPr lang="en-GB" dirty="0" smtClean="0"/>
              <a:t>A= (b x h) / 2</a:t>
            </a:r>
          </a:p>
          <a:p>
            <a:pPr marL="0" indent="0" algn="ctr">
              <a:buNone/>
            </a:pPr>
            <a:r>
              <a:rPr lang="en-GB" dirty="0" smtClean="0"/>
              <a:t>Where is the length of the base and h is the height.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Isosceles Triangle 6"/>
          <p:cNvSpPr/>
          <p:nvPr/>
        </p:nvSpPr>
        <p:spPr>
          <a:xfrm>
            <a:off x="6724073" y="4044122"/>
            <a:ext cx="2373746" cy="1228437"/>
          </a:xfrm>
          <a:prstGeom prst="triangle">
            <a:avLst>
              <a:gd name="adj" fmla="val 31323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4783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Triangles and Trigonometry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formula for working out the area of a triangle is:</a:t>
            </a:r>
          </a:p>
          <a:p>
            <a:pPr marL="0" indent="0" algn="ctr">
              <a:buNone/>
            </a:pPr>
            <a:r>
              <a:rPr lang="en-GB" dirty="0" smtClean="0"/>
              <a:t>A= (b x h) / 2</a:t>
            </a:r>
          </a:p>
          <a:p>
            <a:pPr marL="0" indent="0" algn="ctr">
              <a:buNone/>
            </a:pPr>
            <a:r>
              <a:rPr lang="en-GB" dirty="0" smtClean="0"/>
              <a:t>Where is the length of the base and h is the height.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Isosceles Triangle 6"/>
          <p:cNvSpPr/>
          <p:nvPr/>
        </p:nvSpPr>
        <p:spPr>
          <a:xfrm>
            <a:off x="6724073" y="4044122"/>
            <a:ext cx="2373746" cy="1228437"/>
          </a:xfrm>
          <a:prstGeom prst="triangle">
            <a:avLst>
              <a:gd name="adj" fmla="val 31323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>
            <a:stCxn id="7" idx="0"/>
            <a:endCxn id="7" idx="3"/>
          </p:cNvCxnSpPr>
          <p:nvPr/>
        </p:nvCxnSpPr>
        <p:spPr>
          <a:xfrm>
            <a:off x="7467601" y="4044122"/>
            <a:ext cx="0" cy="122843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724073" y="5366327"/>
            <a:ext cx="2373746" cy="923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82826" y="4561582"/>
            <a:ext cx="2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7589044" y="5365646"/>
            <a:ext cx="2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9493681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Triangles and Trigonometry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formula for working out the area of a triangle is:</a:t>
            </a:r>
          </a:p>
          <a:p>
            <a:pPr marL="0" indent="0" algn="ctr">
              <a:buNone/>
            </a:pPr>
            <a:r>
              <a:rPr lang="en-GB" dirty="0" smtClean="0"/>
              <a:t>A= (b x h) / 2</a:t>
            </a:r>
          </a:p>
          <a:p>
            <a:pPr marL="0" indent="0" algn="ctr">
              <a:buNone/>
            </a:pPr>
            <a:r>
              <a:rPr lang="en-GB" dirty="0" smtClean="0"/>
              <a:t>Where is the length of the base and h is the height.</a:t>
            </a:r>
          </a:p>
          <a:p>
            <a:endParaRPr lang="en-GB" dirty="0"/>
          </a:p>
          <a:p>
            <a:r>
              <a:rPr lang="en-GB" dirty="0" smtClean="0"/>
              <a:t>If you look at the rectangle you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can see a triangle is half a rectangle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so height is one edge and base is the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other, then it is only half.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Isosceles Triangle 6"/>
          <p:cNvSpPr/>
          <p:nvPr/>
        </p:nvSpPr>
        <p:spPr>
          <a:xfrm>
            <a:off x="6724073" y="4044122"/>
            <a:ext cx="2373746" cy="1228437"/>
          </a:xfrm>
          <a:prstGeom prst="triangle">
            <a:avLst>
              <a:gd name="adj" fmla="val 31323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>
            <a:stCxn id="7" idx="0"/>
            <a:endCxn id="7" idx="3"/>
          </p:cNvCxnSpPr>
          <p:nvPr/>
        </p:nvCxnSpPr>
        <p:spPr>
          <a:xfrm>
            <a:off x="7467601" y="4044122"/>
            <a:ext cx="0" cy="122843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724073" y="5366327"/>
            <a:ext cx="2373746" cy="923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82826" y="4561582"/>
            <a:ext cx="2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7589044" y="5365646"/>
            <a:ext cx="2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8" name="Rectangle 7"/>
          <p:cNvSpPr/>
          <p:nvPr/>
        </p:nvSpPr>
        <p:spPr>
          <a:xfrm>
            <a:off x="6724073" y="4044122"/>
            <a:ext cx="2373746" cy="12284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0043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Triangles and Trigonometry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triangle is a shape with shockingly enough 3 angles…. Tri = three. These angles add up to 180 degrees.</a:t>
            </a:r>
          </a:p>
          <a:p>
            <a:endParaRPr lang="en-GB" dirty="0"/>
          </a:p>
          <a:p>
            <a:r>
              <a:rPr lang="en-GB" dirty="0" smtClean="0"/>
              <a:t>A whole complex area of math has developed to understand the relationships between a triangles sides and angles.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Isosceles Triangle 6"/>
          <p:cNvSpPr/>
          <p:nvPr/>
        </p:nvSpPr>
        <p:spPr>
          <a:xfrm>
            <a:off x="7139709" y="4557439"/>
            <a:ext cx="2373746" cy="1228437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4262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Triangles and Trigonometry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will start with a brief recap of Pythagoras.</a:t>
            </a:r>
          </a:p>
          <a:p>
            <a:endParaRPr lang="en-GB" dirty="0"/>
          </a:p>
          <a:p>
            <a:r>
              <a:rPr lang="en-GB" dirty="0" smtClean="0"/>
              <a:t>Pythagoras’ theory applies to right angled triangles and allows you to work out the length of a side provided you have the length of two others.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Isosceles Triangle 6"/>
          <p:cNvSpPr/>
          <p:nvPr/>
        </p:nvSpPr>
        <p:spPr>
          <a:xfrm>
            <a:off x="7139709" y="4557439"/>
            <a:ext cx="2373746" cy="1228437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8872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Triangles and Trigonometry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right angled triangle’s three sides have different names. 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The side opposite the right angle is called the hypotenuse. The  side opposite angle </a:t>
            </a:r>
            <a:r>
              <a:rPr lang="az-Cyrl-AZ" dirty="0" smtClean="0"/>
              <a:t>ѳ</a:t>
            </a:r>
            <a:r>
              <a:rPr lang="en-GB" dirty="0" smtClean="0"/>
              <a:t> is the opposite and the side next to angle </a:t>
            </a:r>
            <a:r>
              <a:rPr lang="az-Cyrl-AZ" dirty="0" smtClean="0"/>
              <a:t>ѳ</a:t>
            </a:r>
            <a:r>
              <a:rPr lang="en-GB" dirty="0" smtClean="0"/>
              <a:t> is the adjacent.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Isosceles Triangle 6"/>
          <p:cNvSpPr/>
          <p:nvPr/>
        </p:nvSpPr>
        <p:spPr>
          <a:xfrm>
            <a:off x="5551055" y="4298399"/>
            <a:ext cx="2373746" cy="1228437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551055" y="5366327"/>
            <a:ext cx="147781" cy="166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7361383" y="5231878"/>
            <a:ext cx="24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dirty="0" smtClean="0"/>
              <a:t>ѳ</a:t>
            </a:r>
            <a:endParaRPr lang="en-GB" dirty="0"/>
          </a:p>
        </p:txBody>
      </p:sp>
      <p:sp>
        <p:nvSpPr>
          <p:cNvPr id="10" name="Arc 9"/>
          <p:cNvSpPr/>
          <p:nvPr/>
        </p:nvSpPr>
        <p:spPr>
          <a:xfrm rot="14643086">
            <a:off x="7499465" y="4868048"/>
            <a:ext cx="501886" cy="872569"/>
          </a:xfrm>
          <a:prstGeom prst="arc">
            <a:avLst>
              <a:gd name="adj1" fmla="val 16200000"/>
              <a:gd name="adj2" fmla="val 1799793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 rot="1739321">
            <a:off x="6372758" y="4547252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Hypotenuse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111069" y="5501597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Adjacent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4686769" y="4584110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opposite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61115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Triangles and Trigonometry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To work out the length of a hypotenuse in a right angled triangle we use the formula a</a:t>
            </a:r>
            <a:r>
              <a:rPr lang="en-GB" baseline="30000" dirty="0" smtClean="0"/>
              <a:t>2</a:t>
            </a:r>
            <a:r>
              <a:rPr lang="en-GB" dirty="0" smtClean="0"/>
              <a:t> + b</a:t>
            </a:r>
            <a:r>
              <a:rPr lang="en-GB" baseline="30000" dirty="0" smtClean="0"/>
              <a:t>2</a:t>
            </a:r>
            <a:r>
              <a:rPr lang="en-GB" dirty="0" smtClean="0"/>
              <a:t> = c</a:t>
            </a:r>
            <a:r>
              <a:rPr lang="en-GB" baseline="30000" dirty="0" smtClean="0"/>
              <a:t>2</a:t>
            </a:r>
            <a:r>
              <a:rPr lang="en-GB" dirty="0" smtClean="0"/>
              <a:t>. Where a is the length of the opposite, b is the length of the adjacent and c is the length of the hypotenuse.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Isosceles Triangle 6"/>
          <p:cNvSpPr/>
          <p:nvPr/>
        </p:nvSpPr>
        <p:spPr>
          <a:xfrm>
            <a:off x="5551055" y="4298399"/>
            <a:ext cx="2373746" cy="1228437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551055" y="5366327"/>
            <a:ext cx="147781" cy="166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7361383" y="5231878"/>
            <a:ext cx="24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dirty="0" smtClean="0"/>
              <a:t>ѳ</a:t>
            </a:r>
            <a:endParaRPr lang="en-GB" dirty="0"/>
          </a:p>
        </p:txBody>
      </p:sp>
      <p:sp>
        <p:nvSpPr>
          <p:cNvPr id="10" name="Arc 9"/>
          <p:cNvSpPr/>
          <p:nvPr/>
        </p:nvSpPr>
        <p:spPr>
          <a:xfrm rot="14643086">
            <a:off x="7499465" y="4868048"/>
            <a:ext cx="501886" cy="872569"/>
          </a:xfrm>
          <a:prstGeom prst="arc">
            <a:avLst>
              <a:gd name="adj1" fmla="val 16200000"/>
              <a:gd name="adj2" fmla="val 1799793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 rot="1739321">
            <a:off x="6372758" y="4547252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Hypotenuse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111069" y="5501597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Adjacent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4686769" y="4584110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opposite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82066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Triangles and Trigonometry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Lets try one:</a:t>
            </a:r>
          </a:p>
          <a:p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Isosceles Triangle 6"/>
          <p:cNvSpPr/>
          <p:nvPr/>
        </p:nvSpPr>
        <p:spPr>
          <a:xfrm>
            <a:off x="5551055" y="4298399"/>
            <a:ext cx="2373746" cy="1228437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551055" y="5366327"/>
            <a:ext cx="147781" cy="166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7361383" y="5231878"/>
            <a:ext cx="24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dirty="0" smtClean="0"/>
              <a:t>ѳ</a:t>
            </a:r>
            <a:endParaRPr lang="en-GB" dirty="0"/>
          </a:p>
        </p:txBody>
      </p:sp>
      <p:sp>
        <p:nvSpPr>
          <p:cNvPr id="10" name="Arc 9"/>
          <p:cNvSpPr/>
          <p:nvPr/>
        </p:nvSpPr>
        <p:spPr>
          <a:xfrm rot="14643086">
            <a:off x="7499465" y="4868048"/>
            <a:ext cx="501886" cy="872569"/>
          </a:xfrm>
          <a:prstGeom prst="arc">
            <a:avLst>
              <a:gd name="adj1" fmla="val 16200000"/>
              <a:gd name="adj2" fmla="val 1799793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 rot="1739321">
            <a:off x="6372758" y="4547252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Hypotenuse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111069" y="5501597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4686769" y="4204276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74009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Triangles and Trigonometry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Lets try one:</a:t>
            </a:r>
          </a:p>
          <a:p>
            <a:pPr marL="0" indent="0" algn="ctr">
              <a:buNone/>
            </a:pPr>
            <a:r>
              <a:rPr lang="en-GB" dirty="0"/>
              <a:t>a</a:t>
            </a:r>
            <a:r>
              <a:rPr lang="en-GB" baseline="30000" dirty="0"/>
              <a:t>2</a:t>
            </a:r>
            <a:r>
              <a:rPr lang="en-GB" dirty="0"/>
              <a:t> + b</a:t>
            </a:r>
            <a:r>
              <a:rPr lang="en-GB" baseline="30000" dirty="0"/>
              <a:t>2</a:t>
            </a:r>
            <a:r>
              <a:rPr lang="en-GB" dirty="0"/>
              <a:t> = c</a:t>
            </a:r>
            <a:r>
              <a:rPr lang="en-GB" baseline="30000" dirty="0"/>
              <a:t>2</a:t>
            </a:r>
            <a:endParaRPr lang="en-GB" dirty="0" smtClean="0"/>
          </a:p>
          <a:p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Isosceles Triangle 6"/>
          <p:cNvSpPr/>
          <p:nvPr/>
        </p:nvSpPr>
        <p:spPr>
          <a:xfrm>
            <a:off x="5551055" y="4298399"/>
            <a:ext cx="2373746" cy="1228437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551055" y="5366327"/>
            <a:ext cx="147781" cy="166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7361383" y="5231878"/>
            <a:ext cx="24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dirty="0" smtClean="0"/>
              <a:t>ѳ</a:t>
            </a:r>
            <a:endParaRPr lang="en-GB" dirty="0"/>
          </a:p>
        </p:txBody>
      </p:sp>
      <p:sp>
        <p:nvSpPr>
          <p:cNvPr id="10" name="Arc 9"/>
          <p:cNvSpPr/>
          <p:nvPr/>
        </p:nvSpPr>
        <p:spPr>
          <a:xfrm rot="14643086">
            <a:off x="7499465" y="4868048"/>
            <a:ext cx="501886" cy="872569"/>
          </a:xfrm>
          <a:prstGeom prst="arc">
            <a:avLst>
              <a:gd name="adj1" fmla="val 16200000"/>
              <a:gd name="adj2" fmla="val 1799793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 rot="1739321">
            <a:off x="6372758" y="4547252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Hypotenuse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111069" y="5501597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4686769" y="4204276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61857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Triangles and Trigonometry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Lets try one:</a:t>
            </a:r>
          </a:p>
          <a:p>
            <a:pPr marL="0" indent="0" algn="ctr">
              <a:buNone/>
            </a:pPr>
            <a:r>
              <a:rPr lang="en-GB" dirty="0" smtClean="0"/>
              <a:t>5</a:t>
            </a:r>
            <a:r>
              <a:rPr lang="en-GB" baseline="30000" dirty="0" smtClean="0"/>
              <a:t>2</a:t>
            </a:r>
            <a:r>
              <a:rPr lang="en-GB" dirty="0" smtClean="0"/>
              <a:t> </a:t>
            </a:r>
            <a:r>
              <a:rPr lang="en-GB" dirty="0"/>
              <a:t>+ </a:t>
            </a:r>
            <a:r>
              <a:rPr lang="en-GB" dirty="0" smtClean="0"/>
              <a:t>8</a:t>
            </a:r>
            <a:r>
              <a:rPr lang="en-GB" baseline="30000" dirty="0" smtClean="0"/>
              <a:t>2</a:t>
            </a:r>
            <a:r>
              <a:rPr lang="en-GB" dirty="0" smtClean="0"/>
              <a:t> </a:t>
            </a:r>
            <a:r>
              <a:rPr lang="en-GB" dirty="0"/>
              <a:t>= c</a:t>
            </a:r>
            <a:r>
              <a:rPr lang="en-GB" baseline="30000" dirty="0"/>
              <a:t>2</a:t>
            </a:r>
            <a:endParaRPr lang="en-GB" dirty="0" smtClean="0"/>
          </a:p>
          <a:p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Isosceles Triangle 6"/>
          <p:cNvSpPr/>
          <p:nvPr/>
        </p:nvSpPr>
        <p:spPr>
          <a:xfrm>
            <a:off x="5551055" y="4298399"/>
            <a:ext cx="2373746" cy="1228437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551055" y="5366327"/>
            <a:ext cx="147781" cy="166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7361383" y="5231878"/>
            <a:ext cx="24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dirty="0" smtClean="0"/>
              <a:t>ѳ</a:t>
            </a:r>
            <a:endParaRPr lang="en-GB" dirty="0"/>
          </a:p>
        </p:txBody>
      </p:sp>
      <p:sp>
        <p:nvSpPr>
          <p:cNvPr id="10" name="Arc 9"/>
          <p:cNvSpPr/>
          <p:nvPr/>
        </p:nvSpPr>
        <p:spPr>
          <a:xfrm rot="14643086">
            <a:off x="7499465" y="4868048"/>
            <a:ext cx="501886" cy="872569"/>
          </a:xfrm>
          <a:prstGeom prst="arc">
            <a:avLst>
              <a:gd name="adj1" fmla="val 16200000"/>
              <a:gd name="adj2" fmla="val 1799793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 rot="1739321">
            <a:off x="6372758" y="4547252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Hypotenuse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111069" y="5501597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4686769" y="4204276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9263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Perimeter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Let’s look at a square</a:t>
            </a:r>
          </a:p>
          <a:p>
            <a:endParaRPr lang="en-GB" dirty="0"/>
          </a:p>
          <a:p>
            <a:r>
              <a:rPr lang="en-GB" dirty="0" smtClean="0"/>
              <a:t>When we get measurements </a:t>
            </a:r>
          </a:p>
          <a:p>
            <a:pPr marL="0" indent="0">
              <a:buNone/>
            </a:pPr>
            <a:r>
              <a:rPr lang="en-GB" dirty="0" smtClean="0"/>
              <a:t>   of a shape we can use these to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get more information.</a:t>
            </a:r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8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6631709" y="2669308"/>
            <a:ext cx="2032000" cy="200429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009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Triangles and Trigonometry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Lets try one:</a:t>
            </a:r>
          </a:p>
          <a:p>
            <a:pPr marL="0" indent="0" algn="ctr">
              <a:buNone/>
            </a:pPr>
            <a:r>
              <a:rPr lang="en-GB" dirty="0" smtClean="0"/>
              <a:t>25 </a:t>
            </a:r>
            <a:r>
              <a:rPr lang="en-GB" dirty="0"/>
              <a:t>+ </a:t>
            </a:r>
            <a:r>
              <a:rPr lang="en-GB" dirty="0" smtClean="0"/>
              <a:t>64 </a:t>
            </a:r>
            <a:r>
              <a:rPr lang="en-GB" dirty="0"/>
              <a:t>= c</a:t>
            </a:r>
            <a:r>
              <a:rPr lang="en-GB" baseline="30000" dirty="0"/>
              <a:t>2</a:t>
            </a:r>
            <a:endParaRPr lang="en-GB" dirty="0" smtClean="0"/>
          </a:p>
          <a:p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Isosceles Triangle 6"/>
          <p:cNvSpPr/>
          <p:nvPr/>
        </p:nvSpPr>
        <p:spPr>
          <a:xfrm>
            <a:off x="5551055" y="4298399"/>
            <a:ext cx="2373746" cy="1228437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551055" y="5366327"/>
            <a:ext cx="147781" cy="166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7361383" y="5231878"/>
            <a:ext cx="24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dirty="0" smtClean="0"/>
              <a:t>ѳ</a:t>
            </a:r>
            <a:endParaRPr lang="en-GB" dirty="0"/>
          </a:p>
        </p:txBody>
      </p:sp>
      <p:sp>
        <p:nvSpPr>
          <p:cNvPr id="10" name="Arc 9"/>
          <p:cNvSpPr/>
          <p:nvPr/>
        </p:nvSpPr>
        <p:spPr>
          <a:xfrm rot="14643086">
            <a:off x="7499465" y="4868048"/>
            <a:ext cx="501886" cy="872569"/>
          </a:xfrm>
          <a:prstGeom prst="arc">
            <a:avLst>
              <a:gd name="adj1" fmla="val 16200000"/>
              <a:gd name="adj2" fmla="val 1799793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 rot="1739321">
            <a:off x="6372758" y="4547252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Hypotenuse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111069" y="5501597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4686769" y="4204276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60309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Triangles and Trigonometry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Lets try one:</a:t>
            </a:r>
          </a:p>
          <a:p>
            <a:pPr marL="0" indent="0" algn="ctr">
              <a:buNone/>
            </a:pPr>
            <a:r>
              <a:rPr lang="en-GB" dirty="0" smtClean="0"/>
              <a:t>89 = </a:t>
            </a:r>
            <a:r>
              <a:rPr lang="en-GB" dirty="0"/>
              <a:t>c</a:t>
            </a:r>
            <a:r>
              <a:rPr lang="en-GB" baseline="30000" dirty="0"/>
              <a:t>2</a:t>
            </a:r>
            <a:endParaRPr lang="en-GB" dirty="0" smtClean="0"/>
          </a:p>
          <a:p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Isosceles Triangle 6"/>
          <p:cNvSpPr/>
          <p:nvPr/>
        </p:nvSpPr>
        <p:spPr>
          <a:xfrm>
            <a:off x="5551055" y="4298399"/>
            <a:ext cx="2373746" cy="1228437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551055" y="5366327"/>
            <a:ext cx="147781" cy="166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7361383" y="5231878"/>
            <a:ext cx="24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dirty="0" smtClean="0"/>
              <a:t>ѳ</a:t>
            </a:r>
            <a:endParaRPr lang="en-GB" dirty="0"/>
          </a:p>
        </p:txBody>
      </p:sp>
      <p:sp>
        <p:nvSpPr>
          <p:cNvPr id="10" name="Arc 9"/>
          <p:cNvSpPr/>
          <p:nvPr/>
        </p:nvSpPr>
        <p:spPr>
          <a:xfrm rot="14643086">
            <a:off x="7499465" y="4868048"/>
            <a:ext cx="501886" cy="872569"/>
          </a:xfrm>
          <a:prstGeom prst="arc">
            <a:avLst>
              <a:gd name="adj1" fmla="val 16200000"/>
              <a:gd name="adj2" fmla="val 1799793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 rot="1739321">
            <a:off x="6372758" y="4547252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Hypotenuse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111069" y="5501597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4686769" y="4204276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02954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Triangles and Trigonometry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try one: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</m:oMath>
                </a14:m>
                <a:r>
                  <a:rPr lang="en-GB" dirty="0" smtClean="0"/>
                  <a:t>89 = c</a:t>
                </a:r>
              </a:p>
              <a:p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Isosceles Triangle 6"/>
          <p:cNvSpPr/>
          <p:nvPr/>
        </p:nvSpPr>
        <p:spPr>
          <a:xfrm>
            <a:off x="5551055" y="4298399"/>
            <a:ext cx="2373746" cy="1228437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551055" y="5366327"/>
            <a:ext cx="147781" cy="166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7361383" y="5231878"/>
            <a:ext cx="24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dirty="0" smtClean="0"/>
              <a:t>ѳ</a:t>
            </a:r>
            <a:endParaRPr lang="en-GB" dirty="0"/>
          </a:p>
        </p:txBody>
      </p:sp>
      <p:sp>
        <p:nvSpPr>
          <p:cNvPr id="10" name="Arc 9"/>
          <p:cNvSpPr/>
          <p:nvPr/>
        </p:nvSpPr>
        <p:spPr>
          <a:xfrm rot="14643086">
            <a:off x="7499465" y="4868048"/>
            <a:ext cx="501886" cy="872569"/>
          </a:xfrm>
          <a:prstGeom prst="arc">
            <a:avLst>
              <a:gd name="adj1" fmla="val 16200000"/>
              <a:gd name="adj2" fmla="val 1799793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 rot="1739321">
            <a:off x="6372758" y="4547252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Hypotenuse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111069" y="5501597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4686769" y="4204276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85538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Triangles and Trigonometry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try one: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Isosceles Triangle 6"/>
          <p:cNvSpPr/>
          <p:nvPr/>
        </p:nvSpPr>
        <p:spPr>
          <a:xfrm>
            <a:off x="5551055" y="4298399"/>
            <a:ext cx="2373746" cy="1228437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551055" y="5366327"/>
            <a:ext cx="147781" cy="166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7361383" y="5231878"/>
            <a:ext cx="24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dirty="0" smtClean="0"/>
              <a:t>ѳ</a:t>
            </a:r>
            <a:endParaRPr lang="en-GB" dirty="0"/>
          </a:p>
        </p:txBody>
      </p:sp>
      <p:sp>
        <p:nvSpPr>
          <p:cNvPr id="10" name="Arc 9"/>
          <p:cNvSpPr/>
          <p:nvPr/>
        </p:nvSpPr>
        <p:spPr>
          <a:xfrm rot="14643086">
            <a:off x="7499465" y="4868048"/>
            <a:ext cx="501886" cy="872569"/>
          </a:xfrm>
          <a:prstGeom prst="arc">
            <a:avLst>
              <a:gd name="adj1" fmla="val 16200000"/>
              <a:gd name="adj2" fmla="val 1799793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 rot="1739321">
            <a:off x="6372758" y="4547252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Hypotenuse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111069" y="5501597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4686769" y="4204276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75093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Triangles and Trigonometry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formula can be rearranged so you can find the length of any of the sides if you know the length of two others.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Isosceles Triangle 6"/>
          <p:cNvSpPr/>
          <p:nvPr/>
        </p:nvSpPr>
        <p:spPr>
          <a:xfrm>
            <a:off x="5551055" y="4298399"/>
            <a:ext cx="2373746" cy="1228437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551055" y="5366327"/>
            <a:ext cx="147781" cy="166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7361383" y="5231878"/>
            <a:ext cx="24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dirty="0" smtClean="0"/>
              <a:t>ѳ</a:t>
            </a:r>
            <a:endParaRPr lang="en-GB" dirty="0"/>
          </a:p>
        </p:txBody>
      </p:sp>
      <p:sp>
        <p:nvSpPr>
          <p:cNvPr id="10" name="Arc 9"/>
          <p:cNvSpPr/>
          <p:nvPr/>
        </p:nvSpPr>
        <p:spPr>
          <a:xfrm rot="14643086">
            <a:off x="7499465" y="4868048"/>
            <a:ext cx="501886" cy="872569"/>
          </a:xfrm>
          <a:prstGeom prst="arc">
            <a:avLst>
              <a:gd name="adj1" fmla="val 16200000"/>
              <a:gd name="adj2" fmla="val 1799793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 rot="1739321">
            <a:off x="6372758" y="4547252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Hypotenuse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111069" y="5501597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Adjacent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4686769" y="4584110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opposite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66466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Triangles and Trigonometry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But what happens if you don’t know the lengths of the sides but you do know the angles?</a:t>
            </a:r>
          </a:p>
          <a:p>
            <a:endParaRPr lang="en-GB" dirty="0"/>
          </a:p>
          <a:p>
            <a:r>
              <a:rPr lang="en-GB" dirty="0" smtClean="0"/>
              <a:t>Some clever clogs Greeks realised there is a fixed relationship between these things and thus trigonometry was born.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Isosceles Triangle 6"/>
          <p:cNvSpPr/>
          <p:nvPr/>
        </p:nvSpPr>
        <p:spPr>
          <a:xfrm>
            <a:off x="5551055" y="4298399"/>
            <a:ext cx="2373746" cy="1228437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551055" y="5366327"/>
            <a:ext cx="147781" cy="166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7361383" y="5231878"/>
            <a:ext cx="24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dirty="0" smtClean="0"/>
              <a:t>ѳ</a:t>
            </a:r>
            <a:endParaRPr lang="en-GB" dirty="0"/>
          </a:p>
        </p:txBody>
      </p:sp>
      <p:sp>
        <p:nvSpPr>
          <p:cNvPr id="10" name="Arc 9"/>
          <p:cNvSpPr/>
          <p:nvPr/>
        </p:nvSpPr>
        <p:spPr>
          <a:xfrm rot="14643086">
            <a:off x="7499465" y="4868048"/>
            <a:ext cx="501886" cy="872569"/>
          </a:xfrm>
          <a:prstGeom prst="arc">
            <a:avLst>
              <a:gd name="adj1" fmla="val 16200000"/>
              <a:gd name="adj2" fmla="val 1799793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 rot="1739321">
            <a:off x="6372758" y="4547252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Hypotenuse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111069" y="5501597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Adjacent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4686769" y="4584110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opposite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93985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Triangles and Trigonometry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But what happens if you don’t know the lengths of the sides but you do know the angles?</a:t>
            </a:r>
          </a:p>
          <a:p>
            <a:endParaRPr lang="en-GB" dirty="0"/>
          </a:p>
          <a:p>
            <a:r>
              <a:rPr lang="en-GB" dirty="0" smtClean="0"/>
              <a:t>Some clever clogs Greeks realised there is a fixed relationship between these things and thus trigonometry was born.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Isosceles Triangle 6"/>
          <p:cNvSpPr/>
          <p:nvPr/>
        </p:nvSpPr>
        <p:spPr>
          <a:xfrm>
            <a:off x="5551055" y="4298399"/>
            <a:ext cx="2373746" cy="1228437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551055" y="5366327"/>
            <a:ext cx="147781" cy="166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7361383" y="5231878"/>
            <a:ext cx="24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dirty="0" smtClean="0"/>
              <a:t>ѳ</a:t>
            </a:r>
            <a:endParaRPr lang="en-GB" dirty="0"/>
          </a:p>
        </p:txBody>
      </p:sp>
      <p:sp>
        <p:nvSpPr>
          <p:cNvPr id="10" name="Arc 9"/>
          <p:cNvSpPr/>
          <p:nvPr/>
        </p:nvSpPr>
        <p:spPr>
          <a:xfrm rot="14643086">
            <a:off x="7499465" y="4868048"/>
            <a:ext cx="501886" cy="872569"/>
          </a:xfrm>
          <a:prstGeom prst="arc">
            <a:avLst>
              <a:gd name="adj1" fmla="val 16200000"/>
              <a:gd name="adj2" fmla="val 1799793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 rot="1739321">
            <a:off x="6372758" y="4547252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Hypotenuse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111069" y="5501597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Adjacent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4686769" y="4584110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opposite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20621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Triangles and Trigonometry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Because we know that the angles in a triangle add up to 180 degrees if we know any two angles in a triangle we can work out the third. </a:t>
            </a:r>
          </a:p>
          <a:p>
            <a:endParaRPr lang="en-GB" dirty="0"/>
          </a:p>
          <a:p>
            <a:r>
              <a:rPr lang="en-GB" dirty="0" smtClean="0"/>
              <a:t>In a right angled triangle the two non right angles must add up to 90 degrees.</a:t>
            </a:r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Isosceles Triangle 6"/>
          <p:cNvSpPr/>
          <p:nvPr/>
        </p:nvSpPr>
        <p:spPr>
          <a:xfrm>
            <a:off x="7513960" y="5239328"/>
            <a:ext cx="2373746" cy="1228437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513960" y="6307256"/>
            <a:ext cx="147781" cy="166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9324288" y="6172807"/>
            <a:ext cx="24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dirty="0" smtClean="0"/>
              <a:t>ѳ</a:t>
            </a:r>
            <a:endParaRPr lang="en-GB" dirty="0"/>
          </a:p>
        </p:txBody>
      </p:sp>
      <p:sp>
        <p:nvSpPr>
          <p:cNvPr id="10" name="Arc 9"/>
          <p:cNvSpPr/>
          <p:nvPr/>
        </p:nvSpPr>
        <p:spPr>
          <a:xfrm rot="14643086">
            <a:off x="9462370" y="5808977"/>
            <a:ext cx="501886" cy="872569"/>
          </a:xfrm>
          <a:prstGeom prst="arc">
            <a:avLst>
              <a:gd name="adj1" fmla="val 16200000"/>
              <a:gd name="adj2" fmla="val 1799793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 rot="1739321">
            <a:off x="8335663" y="5488181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Hypotenuse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073974" y="6442526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Adjacent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6649674" y="5525039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opposite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95654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Triangles and Trigonometry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Because we know that the angles in a triangle add up to 180 degrees if we know any two angles in a triangle we can work out the third. </a:t>
            </a:r>
          </a:p>
          <a:p>
            <a:endParaRPr lang="en-GB" dirty="0"/>
          </a:p>
          <a:p>
            <a:r>
              <a:rPr lang="en-GB" dirty="0" smtClean="0"/>
              <a:t>In a right angled triangle the two non right angles must add up to 90 degrees.</a:t>
            </a:r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Isosceles Triangle 6"/>
          <p:cNvSpPr/>
          <p:nvPr/>
        </p:nvSpPr>
        <p:spPr>
          <a:xfrm>
            <a:off x="7513960" y="5239328"/>
            <a:ext cx="2373746" cy="1228437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513960" y="6307256"/>
            <a:ext cx="147781" cy="166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9324288" y="6172807"/>
            <a:ext cx="24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dirty="0" smtClean="0"/>
              <a:t>ѳ</a:t>
            </a:r>
            <a:endParaRPr lang="en-GB" dirty="0"/>
          </a:p>
        </p:txBody>
      </p:sp>
      <p:sp>
        <p:nvSpPr>
          <p:cNvPr id="10" name="Arc 9"/>
          <p:cNvSpPr/>
          <p:nvPr/>
        </p:nvSpPr>
        <p:spPr>
          <a:xfrm rot="14643086">
            <a:off x="9462370" y="5808977"/>
            <a:ext cx="501886" cy="872569"/>
          </a:xfrm>
          <a:prstGeom prst="arc">
            <a:avLst>
              <a:gd name="adj1" fmla="val 16200000"/>
              <a:gd name="adj2" fmla="val 1799793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 rot="1739321">
            <a:off x="8335663" y="5488181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Hypotenuse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073974" y="6442526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Adjacent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6649674" y="5525039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opposite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12722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Triangles and Trigonometry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To relate the angles in a triangle to the lengths of the sides we have the trigonometric functions.</a:t>
            </a:r>
          </a:p>
          <a:p>
            <a:endParaRPr lang="en-GB" dirty="0" smtClean="0"/>
          </a:p>
          <a:p>
            <a:r>
              <a:rPr lang="en-GB" dirty="0" smtClean="0"/>
              <a:t>These are functions that when applied to an angle the results are equal to a ratio of the sides of a triangle.</a:t>
            </a:r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Isosceles Triangle 6"/>
          <p:cNvSpPr/>
          <p:nvPr/>
        </p:nvSpPr>
        <p:spPr>
          <a:xfrm>
            <a:off x="7513960" y="5239328"/>
            <a:ext cx="2373746" cy="1228437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513960" y="6307256"/>
            <a:ext cx="147781" cy="166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9324288" y="6172807"/>
            <a:ext cx="24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dirty="0" smtClean="0"/>
              <a:t>ѳ</a:t>
            </a:r>
            <a:endParaRPr lang="en-GB" dirty="0"/>
          </a:p>
        </p:txBody>
      </p:sp>
      <p:sp>
        <p:nvSpPr>
          <p:cNvPr id="10" name="Arc 9"/>
          <p:cNvSpPr/>
          <p:nvPr/>
        </p:nvSpPr>
        <p:spPr>
          <a:xfrm rot="14643086">
            <a:off x="9462370" y="5808977"/>
            <a:ext cx="501886" cy="872569"/>
          </a:xfrm>
          <a:prstGeom prst="arc">
            <a:avLst>
              <a:gd name="adj1" fmla="val 16200000"/>
              <a:gd name="adj2" fmla="val 1799793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 rot="1739321">
            <a:off x="8335663" y="5488181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Hypotenuse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073974" y="6442526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Adjacent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6649674" y="5525039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opposite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3920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Perimeter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Let’s look at a square</a:t>
            </a:r>
          </a:p>
          <a:p>
            <a:endParaRPr lang="en-GB" dirty="0"/>
          </a:p>
          <a:p>
            <a:r>
              <a:rPr lang="en-GB" dirty="0" smtClean="0"/>
              <a:t>When we get measurements </a:t>
            </a:r>
          </a:p>
          <a:p>
            <a:pPr marL="0" indent="0">
              <a:buNone/>
            </a:pPr>
            <a:r>
              <a:rPr lang="en-GB" dirty="0" smtClean="0"/>
              <a:t>   of a shape we can use these to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get more information.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Perimeter is the total length around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the outside of a shape.</a:t>
            </a:r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8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6631709" y="2669308"/>
            <a:ext cx="2032000" cy="200429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820727" y="2669308"/>
            <a:ext cx="18473" cy="200429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631709" y="4812145"/>
            <a:ext cx="2032000" cy="923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631709" y="2426664"/>
            <a:ext cx="2032000" cy="923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428509" y="2664688"/>
            <a:ext cx="18473" cy="200429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42460" y="3332493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7504545" y="4805399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8998096" y="3341725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7504545" y="1898124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676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Triangles and Trigonometry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There are 3 main trigonometric functions </a:t>
                </a:r>
              </a:p>
              <a:p>
                <a:endParaRPr lang="en-GB" dirty="0"/>
              </a:p>
              <a:p>
                <a:r>
                  <a:rPr lang="en-GB" dirty="0" smtClean="0"/>
                  <a:t>Sine (sin) of the angle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𝑜𝑝𝑝𝑜𝑠𝑖𝑡𝑒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h𝑦𝑝𝑜𝑡𝑒𝑛𝑢𝑠𝑒</m:t>
                        </m:r>
                      </m:den>
                    </m:f>
                  </m:oMath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Cosine (cos) of the </a:t>
                </a:r>
                <a:r>
                  <a:rPr lang="en-GB" dirty="0"/>
                  <a:t>angle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𝑎𝑑𝑗𝑎𝑐𝑒𝑛𝑡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h𝑦𝑝𝑜𝑡𝑒𝑛𝑢𝑠𝑒</m:t>
                        </m:r>
                      </m:den>
                    </m:f>
                  </m:oMath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Tangent (tan) </a:t>
                </a:r>
                <a:r>
                  <a:rPr lang="en-GB" dirty="0"/>
                  <a:t>of the angle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𝑜𝑝𝑝𝑜𝑠𝑖𝑡𝑒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𝑎𝑑𝑗𝑎𝑐𝑒𝑛𝑡</m:t>
                        </m:r>
                      </m:den>
                    </m:f>
                  </m:oMath>
                </a14:m>
                <a:endParaRPr lang="en-GB" dirty="0" smtClean="0"/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Isosceles Triangle 6"/>
          <p:cNvSpPr/>
          <p:nvPr/>
        </p:nvSpPr>
        <p:spPr>
          <a:xfrm>
            <a:off x="7513960" y="5239328"/>
            <a:ext cx="2373746" cy="1228437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513960" y="6307256"/>
            <a:ext cx="147781" cy="166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9324288" y="6172807"/>
            <a:ext cx="24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dirty="0" smtClean="0"/>
              <a:t>ѳ</a:t>
            </a:r>
            <a:endParaRPr lang="en-GB" dirty="0"/>
          </a:p>
        </p:txBody>
      </p:sp>
      <p:sp>
        <p:nvSpPr>
          <p:cNvPr id="10" name="Arc 9"/>
          <p:cNvSpPr/>
          <p:nvPr/>
        </p:nvSpPr>
        <p:spPr>
          <a:xfrm rot="14643086">
            <a:off x="9462370" y="5808977"/>
            <a:ext cx="501886" cy="872569"/>
          </a:xfrm>
          <a:prstGeom prst="arc">
            <a:avLst>
              <a:gd name="adj1" fmla="val 16200000"/>
              <a:gd name="adj2" fmla="val 1799793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 rot="1739321">
            <a:off x="8335663" y="5488181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Hypotenuse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073974" y="6442526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Adjacent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6649674" y="5525039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opposite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06234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Triangles and Trigonometry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maths behind the functions themselves is incredibly complicated. I’ll not go into the details here.</a:t>
            </a:r>
          </a:p>
          <a:p>
            <a:endParaRPr lang="en-GB" dirty="0"/>
          </a:p>
          <a:p>
            <a:r>
              <a:rPr lang="en-GB" dirty="0" smtClean="0"/>
              <a:t>If we know enough of the combination of side lengths and angles we can then work out all the rest of the measurements of a triangle.</a:t>
            </a:r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Isosceles Triangle 6"/>
          <p:cNvSpPr/>
          <p:nvPr/>
        </p:nvSpPr>
        <p:spPr>
          <a:xfrm>
            <a:off x="7513960" y="5239328"/>
            <a:ext cx="2373746" cy="1228437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513960" y="6307256"/>
            <a:ext cx="147781" cy="166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9324288" y="6172807"/>
            <a:ext cx="24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dirty="0" smtClean="0"/>
              <a:t>ѳ</a:t>
            </a:r>
            <a:endParaRPr lang="en-GB" dirty="0"/>
          </a:p>
        </p:txBody>
      </p:sp>
      <p:sp>
        <p:nvSpPr>
          <p:cNvPr id="10" name="Arc 9"/>
          <p:cNvSpPr/>
          <p:nvPr/>
        </p:nvSpPr>
        <p:spPr>
          <a:xfrm rot="14643086">
            <a:off x="9462370" y="5808977"/>
            <a:ext cx="501886" cy="872569"/>
          </a:xfrm>
          <a:prstGeom prst="arc">
            <a:avLst>
              <a:gd name="adj1" fmla="val 16200000"/>
              <a:gd name="adj2" fmla="val 1799793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 rot="1739321">
            <a:off x="8335663" y="5488181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Hypotenuse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073974" y="6442526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Adjacent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6649674" y="5525039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opposite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098621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Triangles and Trigonometry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Lets try some: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Isosceles Triangle 6"/>
          <p:cNvSpPr/>
          <p:nvPr/>
        </p:nvSpPr>
        <p:spPr>
          <a:xfrm>
            <a:off x="4322263" y="3581846"/>
            <a:ext cx="2373746" cy="1228437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322263" y="4649774"/>
            <a:ext cx="147781" cy="166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705972" y="4465108"/>
            <a:ext cx="491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26</a:t>
            </a:r>
            <a:endParaRPr lang="en-GB" dirty="0"/>
          </a:p>
        </p:txBody>
      </p:sp>
      <p:sp>
        <p:nvSpPr>
          <p:cNvPr id="10" name="Arc 9"/>
          <p:cNvSpPr/>
          <p:nvPr/>
        </p:nvSpPr>
        <p:spPr>
          <a:xfrm rot="14643086">
            <a:off x="6270673" y="4151495"/>
            <a:ext cx="501886" cy="872569"/>
          </a:xfrm>
          <a:prstGeom prst="arc">
            <a:avLst>
              <a:gd name="adj1" fmla="val 16200000"/>
              <a:gd name="adj2" fmla="val 1799793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 rot="1739321">
            <a:off x="5281985" y="3960506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25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882277" y="4785044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Adjacent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3417680" y="3901911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opposite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773135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Triangles and Trigonometry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Lets try some: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We know the hypotenuse</a:t>
            </a:r>
          </a:p>
          <a:p>
            <a:pPr marL="0" indent="0">
              <a:buNone/>
            </a:pPr>
            <a:r>
              <a:rPr lang="en-GB" dirty="0" smtClean="0"/>
              <a:t>And the angle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Isosceles Triangle 6"/>
          <p:cNvSpPr/>
          <p:nvPr/>
        </p:nvSpPr>
        <p:spPr>
          <a:xfrm>
            <a:off x="4322263" y="3581846"/>
            <a:ext cx="2373746" cy="1228437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322263" y="4649774"/>
            <a:ext cx="147781" cy="166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705972" y="4465108"/>
            <a:ext cx="491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26</a:t>
            </a:r>
            <a:endParaRPr lang="en-GB" dirty="0"/>
          </a:p>
        </p:txBody>
      </p:sp>
      <p:sp>
        <p:nvSpPr>
          <p:cNvPr id="10" name="Arc 9"/>
          <p:cNvSpPr/>
          <p:nvPr/>
        </p:nvSpPr>
        <p:spPr>
          <a:xfrm rot="14643086">
            <a:off x="6270673" y="4151495"/>
            <a:ext cx="501886" cy="872569"/>
          </a:xfrm>
          <a:prstGeom prst="arc">
            <a:avLst>
              <a:gd name="adj1" fmla="val 16200000"/>
              <a:gd name="adj2" fmla="val 1799793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 rot="1739321">
            <a:off x="5281985" y="3960506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25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882277" y="4785044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Adjacent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3417680" y="3901911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opposite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82193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Triangles and Trigonometry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Lets try some: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sin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𝑜𝑝𝑝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h𝑦𝑝𝑜</m:t>
                        </m:r>
                      </m:den>
                    </m:f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Isosceles Triangle 6"/>
          <p:cNvSpPr/>
          <p:nvPr/>
        </p:nvSpPr>
        <p:spPr>
          <a:xfrm>
            <a:off x="4322263" y="3581846"/>
            <a:ext cx="2373746" cy="1228437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322263" y="4649774"/>
            <a:ext cx="147781" cy="166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705972" y="4465108"/>
            <a:ext cx="491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26</a:t>
            </a:r>
            <a:endParaRPr lang="en-GB" dirty="0"/>
          </a:p>
        </p:txBody>
      </p:sp>
      <p:sp>
        <p:nvSpPr>
          <p:cNvPr id="10" name="Arc 9"/>
          <p:cNvSpPr/>
          <p:nvPr/>
        </p:nvSpPr>
        <p:spPr>
          <a:xfrm rot="14643086">
            <a:off x="6270673" y="4151495"/>
            <a:ext cx="501886" cy="872569"/>
          </a:xfrm>
          <a:prstGeom prst="arc">
            <a:avLst>
              <a:gd name="adj1" fmla="val 16200000"/>
              <a:gd name="adj2" fmla="val 1799793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 rot="1739321">
            <a:off x="5281985" y="3960506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25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882277" y="4785044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Adjacent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3417680" y="3901911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opposite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95038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Triangles and Trigonometry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Lets try some: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sin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26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𝑜𝑝𝑝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</m:t>
                        </m:r>
                      </m:den>
                    </m:f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Isosceles Triangle 6"/>
          <p:cNvSpPr/>
          <p:nvPr/>
        </p:nvSpPr>
        <p:spPr>
          <a:xfrm>
            <a:off x="4322263" y="3581846"/>
            <a:ext cx="2373746" cy="1228437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322263" y="4649774"/>
            <a:ext cx="147781" cy="166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705972" y="4465108"/>
            <a:ext cx="491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26</a:t>
            </a:r>
            <a:endParaRPr lang="en-GB" dirty="0"/>
          </a:p>
        </p:txBody>
      </p:sp>
      <p:sp>
        <p:nvSpPr>
          <p:cNvPr id="10" name="Arc 9"/>
          <p:cNvSpPr/>
          <p:nvPr/>
        </p:nvSpPr>
        <p:spPr>
          <a:xfrm rot="14643086">
            <a:off x="6270673" y="4151495"/>
            <a:ext cx="501886" cy="872569"/>
          </a:xfrm>
          <a:prstGeom prst="arc">
            <a:avLst>
              <a:gd name="adj1" fmla="val 16200000"/>
              <a:gd name="adj2" fmla="val 1799793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 rot="1739321">
            <a:off x="5281985" y="3960506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25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882277" y="4785044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Adjacent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3417680" y="3901911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opposite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46008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Triangles and Trigonometry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Lets try some: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With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0.44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𝑜𝑝𝑝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</m:t>
                        </m:r>
                      </m:den>
                    </m:f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Isosceles Triangle 6"/>
          <p:cNvSpPr/>
          <p:nvPr/>
        </p:nvSpPr>
        <p:spPr>
          <a:xfrm>
            <a:off x="4322263" y="3581846"/>
            <a:ext cx="2373746" cy="1228437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322263" y="4649774"/>
            <a:ext cx="147781" cy="166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705972" y="4465108"/>
            <a:ext cx="491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26</a:t>
            </a:r>
            <a:endParaRPr lang="en-GB" dirty="0"/>
          </a:p>
        </p:txBody>
      </p:sp>
      <p:sp>
        <p:nvSpPr>
          <p:cNvPr id="10" name="Arc 9"/>
          <p:cNvSpPr/>
          <p:nvPr/>
        </p:nvSpPr>
        <p:spPr>
          <a:xfrm rot="14643086">
            <a:off x="6270673" y="4151495"/>
            <a:ext cx="501886" cy="872569"/>
          </a:xfrm>
          <a:prstGeom prst="arc">
            <a:avLst>
              <a:gd name="adj1" fmla="val 16200000"/>
              <a:gd name="adj2" fmla="val 1799793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 rot="1739321">
            <a:off x="5281985" y="3960506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25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882277" y="4785044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Adjacent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3417680" y="3901911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opposite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68758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Triangles and Trigonometry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Lets try some: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With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0.44 ∗25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𝑝𝑝</m:t>
                    </m:r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Isosceles Triangle 6"/>
          <p:cNvSpPr/>
          <p:nvPr/>
        </p:nvSpPr>
        <p:spPr>
          <a:xfrm>
            <a:off x="4322263" y="3581846"/>
            <a:ext cx="2373746" cy="1228437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322263" y="4649774"/>
            <a:ext cx="147781" cy="166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705972" y="4465108"/>
            <a:ext cx="491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26</a:t>
            </a:r>
            <a:endParaRPr lang="en-GB" dirty="0"/>
          </a:p>
        </p:txBody>
      </p:sp>
      <p:sp>
        <p:nvSpPr>
          <p:cNvPr id="10" name="Arc 9"/>
          <p:cNvSpPr/>
          <p:nvPr/>
        </p:nvSpPr>
        <p:spPr>
          <a:xfrm rot="14643086">
            <a:off x="6270673" y="4151495"/>
            <a:ext cx="501886" cy="872569"/>
          </a:xfrm>
          <a:prstGeom prst="arc">
            <a:avLst>
              <a:gd name="adj1" fmla="val 16200000"/>
              <a:gd name="adj2" fmla="val 1799793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 rot="1739321">
            <a:off x="5281985" y="3960506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25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882277" y="4785044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Adjacent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3417680" y="3901911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opposite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698285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Triangles and Trigonometry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Lets try some: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 smtClean="0"/>
              <a:t>opp</a:t>
            </a:r>
            <a:r>
              <a:rPr lang="en-GB" dirty="0" smtClean="0"/>
              <a:t> = 11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Isosceles Triangle 6"/>
          <p:cNvSpPr/>
          <p:nvPr/>
        </p:nvSpPr>
        <p:spPr>
          <a:xfrm>
            <a:off x="4322263" y="3581846"/>
            <a:ext cx="2373746" cy="1228437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322263" y="4649774"/>
            <a:ext cx="147781" cy="166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705972" y="4465108"/>
            <a:ext cx="491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26</a:t>
            </a:r>
            <a:endParaRPr lang="en-GB" dirty="0"/>
          </a:p>
        </p:txBody>
      </p:sp>
      <p:sp>
        <p:nvSpPr>
          <p:cNvPr id="10" name="Arc 9"/>
          <p:cNvSpPr/>
          <p:nvPr/>
        </p:nvSpPr>
        <p:spPr>
          <a:xfrm rot="14643086">
            <a:off x="6270673" y="4151495"/>
            <a:ext cx="501886" cy="872569"/>
          </a:xfrm>
          <a:prstGeom prst="arc">
            <a:avLst>
              <a:gd name="adj1" fmla="val 16200000"/>
              <a:gd name="adj2" fmla="val 1799793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 rot="1739321">
            <a:off x="5281985" y="3960506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25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882277" y="4785044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Adjacent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3861726" y="4011398"/>
            <a:ext cx="50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990450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Triangles and Trigonometry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Shall we try back to Pythagoras and get the adjacent?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 smtClean="0"/>
              <a:t>opp</a:t>
            </a:r>
            <a:r>
              <a:rPr lang="en-GB" dirty="0" smtClean="0"/>
              <a:t> = 11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Isosceles Triangle 6"/>
          <p:cNvSpPr/>
          <p:nvPr/>
        </p:nvSpPr>
        <p:spPr>
          <a:xfrm>
            <a:off x="4322263" y="3581846"/>
            <a:ext cx="2373746" cy="1228437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322263" y="4649774"/>
            <a:ext cx="147781" cy="166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705972" y="4465108"/>
            <a:ext cx="491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26</a:t>
            </a:r>
            <a:endParaRPr lang="en-GB" dirty="0"/>
          </a:p>
        </p:txBody>
      </p:sp>
      <p:sp>
        <p:nvSpPr>
          <p:cNvPr id="10" name="Arc 9"/>
          <p:cNvSpPr/>
          <p:nvPr/>
        </p:nvSpPr>
        <p:spPr>
          <a:xfrm rot="14643086">
            <a:off x="6270673" y="4151495"/>
            <a:ext cx="501886" cy="872569"/>
          </a:xfrm>
          <a:prstGeom prst="arc">
            <a:avLst>
              <a:gd name="adj1" fmla="val 16200000"/>
              <a:gd name="adj2" fmla="val 1799793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 rot="1739321">
            <a:off x="5281985" y="3960506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25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882277" y="4785044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Adjacent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3861726" y="4011398"/>
            <a:ext cx="50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9748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Perimeter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To measure the perimeter we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simply add up the length of all</a:t>
            </a:r>
          </a:p>
          <a:p>
            <a:pPr marL="0" indent="0">
              <a:buNone/>
            </a:pPr>
            <a:r>
              <a:rPr lang="en-GB" dirty="0" smtClean="0"/>
              <a:t>   the sides.</a:t>
            </a:r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8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6631709" y="2669308"/>
            <a:ext cx="2032000" cy="200429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820727" y="2669308"/>
            <a:ext cx="18473" cy="200429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631709" y="4812145"/>
            <a:ext cx="2032000" cy="923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631709" y="2426664"/>
            <a:ext cx="2032000" cy="923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428509" y="2664688"/>
            <a:ext cx="18473" cy="200429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42460" y="3332493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7504545" y="4805399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8998096" y="3341725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7504545" y="1898124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831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Triangles and Trigonometry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Shall we try back to Pythagoras and get the adjacent?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a</a:t>
            </a:r>
            <a:r>
              <a:rPr lang="en-GB" baseline="30000" dirty="0" smtClean="0"/>
              <a:t>2</a:t>
            </a:r>
            <a:r>
              <a:rPr lang="en-GB" dirty="0" smtClean="0"/>
              <a:t> + b</a:t>
            </a:r>
            <a:r>
              <a:rPr lang="en-GB" baseline="30000" dirty="0" smtClean="0"/>
              <a:t>2</a:t>
            </a:r>
            <a:r>
              <a:rPr lang="en-GB" dirty="0" smtClean="0"/>
              <a:t> = c</a:t>
            </a:r>
            <a:r>
              <a:rPr lang="en-GB" baseline="30000" dirty="0" smtClean="0"/>
              <a:t>2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Isosceles Triangle 6"/>
          <p:cNvSpPr/>
          <p:nvPr/>
        </p:nvSpPr>
        <p:spPr>
          <a:xfrm>
            <a:off x="4322263" y="3581846"/>
            <a:ext cx="2373746" cy="1228437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322263" y="4649774"/>
            <a:ext cx="147781" cy="166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705972" y="4465108"/>
            <a:ext cx="491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26</a:t>
            </a:r>
            <a:endParaRPr lang="en-GB" dirty="0"/>
          </a:p>
        </p:txBody>
      </p:sp>
      <p:sp>
        <p:nvSpPr>
          <p:cNvPr id="10" name="Arc 9"/>
          <p:cNvSpPr/>
          <p:nvPr/>
        </p:nvSpPr>
        <p:spPr>
          <a:xfrm rot="14643086">
            <a:off x="6270673" y="4151495"/>
            <a:ext cx="501886" cy="872569"/>
          </a:xfrm>
          <a:prstGeom prst="arc">
            <a:avLst>
              <a:gd name="adj1" fmla="val 16200000"/>
              <a:gd name="adj2" fmla="val 1799793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 rot="1739321">
            <a:off x="5281985" y="3960506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25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882277" y="4785044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Adjacent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3861726" y="4011398"/>
            <a:ext cx="50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277611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Triangles and Trigonometry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Shall we try back to Pythagoras and get the adjacent?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b</a:t>
            </a:r>
            <a:r>
              <a:rPr lang="en-GB" baseline="30000" dirty="0" smtClean="0"/>
              <a:t>2</a:t>
            </a:r>
            <a:r>
              <a:rPr lang="en-GB" dirty="0" smtClean="0"/>
              <a:t> = c</a:t>
            </a:r>
            <a:r>
              <a:rPr lang="en-GB" baseline="30000" dirty="0" smtClean="0"/>
              <a:t>2</a:t>
            </a:r>
            <a:r>
              <a:rPr lang="en-GB" dirty="0" smtClean="0"/>
              <a:t> + a</a:t>
            </a:r>
            <a:r>
              <a:rPr lang="en-GB" baseline="30000" dirty="0" smtClean="0"/>
              <a:t>2</a:t>
            </a:r>
            <a:r>
              <a:rPr lang="en-GB" dirty="0" smtClean="0"/>
              <a:t> 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Isosceles Triangle 6"/>
          <p:cNvSpPr/>
          <p:nvPr/>
        </p:nvSpPr>
        <p:spPr>
          <a:xfrm>
            <a:off x="4322263" y="3581846"/>
            <a:ext cx="2373746" cy="1228437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322263" y="4649774"/>
            <a:ext cx="147781" cy="166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705972" y="4465108"/>
            <a:ext cx="491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26</a:t>
            </a:r>
            <a:endParaRPr lang="en-GB" dirty="0"/>
          </a:p>
        </p:txBody>
      </p:sp>
      <p:sp>
        <p:nvSpPr>
          <p:cNvPr id="10" name="Arc 9"/>
          <p:cNvSpPr/>
          <p:nvPr/>
        </p:nvSpPr>
        <p:spPr>
          <a:xfrm rot="14643086">
            <a:off x="6270673" y="4151495"/>
            <a:ext cx="501886" cy="872569"/>
          </a:xfrm>
          <a:prstGeom prst="arc">
            <a:avLst>
              <a:gd name="adj1" fmla="val 16200000"/>
              <a:gd name="adj2" fmla="val 1799793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 rot="1739321">
            <a:off x="5281985" y="3960506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25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882277" y="4785044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Adjacent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3861726" y="4011398"/>
            <a:ext cx="50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67258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Triangles and Trigonometry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Shall we try back to Pythagoras and get the adjacent?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b</a:t>
            </a:r>
            <a:r>
              <a:rPr lang="en-GB" baseline="30000" dirty="0" smtClean="0"/>
              <a:t>2</a:t>
            </a:r>
            <a:r>
              <a:rPr lang="en-GB" dirty="0" smtClean="0"/>
              <a:t> = 25</a:t>
            </a:r>
            <a:r>
              <a:rPr lang="en-GB" baseline="30000" dirty="0" smtClean="0"/>
              <a:t>2</a:t>
            </a:r>
            <a:r>
              <a:rPr lang="en-GB" dirty="0" smtClean="0"/>
              <a:t> + 11</a:t>
            </a:r>
            <a:r>
              <a:rPr lang="en-GB" baseline="30000" dirty="0" smtClean="0"/>
              <a:t>2</a:t>
            </a:r>
            <a:r>
              <a:rPr lang="en-GB" dirty="0" smtClean="0"/>
              <a:t> 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Isosceles Triangle 6"/>
          <p:cNvSpPr/>
          <p:nvPr/>
        </p:nvSpPr>
        <p:spPr>
          <a:xfrm>
            <a:off x="4322263" y="3581846"/>
            <a:ext cx="2373746" cy="1228437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322263" y="4649774"/>
            <a:ext cx="147781" cy="166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705972" y="4465108"/>
            <a:ext cx="491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26</a:t>
            </a:r>
            <a:endParaRPr lang="en-GB" dirty="0"/>
          </a:p>
        </p:txBody>
      </p:sp>
      <p:sp>
        <p:nvSpPr>
          <p:cNvPr id="10" name="Arc 9"/>
          <p:cNvSpPr/>
          <p:nvPr/>
        </p:nvSpPr>
        <p:spPr>
          <a:xfrm rot="14643086">
            <a:off x="6270673" y="4151495"/>
            <a:ext cx="501886" cy="872569"/>
          </a:xfrm>
          <a:prstGeom prst="arc">
            <a:avLst>
              <a:gd name="adj1" fmla="val 16200000"/>
              <a:gd name="adj2" fmla="val 1799793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 rot="1739321">
            <a:off x="5281985" y="3960506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25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882277" y="4785044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Adjacent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3861726" y="4011398"/>
            <a:ext cx="50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643669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Triangles and Trigonometry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Shall we try back to Pythagoras and get the adjacent?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b</a:t>
            </a:r>
            <a:r>
              <a:rPr lang="en-GB" baseline="30000" dirty="0" smtClean="0"/>
              <a:t>2</a:t>
            </a:r>
            <a:r>
              <a:rPr lang="en-GB" dirty="0" smtClean="0"/>
              <a:t> = 625 + 121 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Isosceles Triangle 6"/>
          <p:cNvSpPr/>
          <p:nvPr/>
        </p:nvSpPr>
        <p:spPr>
          <a:xfrm>
            <a:off x="4322263" y="3581846"/>
            <a:ext cx="2373746" cy="1228437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322263" y="4649774"/>
            <a:ext cx="147781" cy="166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705972" y="4465108"/>
            <a:ext cx="491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26</a:t>
            </a:r>
            <a:endParaRPr lang="en-GB" dirty="0"/>
          </a:p>
        </p:txBody>
      </p:sp>
      <p:sp>
        <p:nvSpPr>
          <p:cNvPr id="10" name="Arc 9"/>
          <p:cNvSpPr/>
          <p:nvPr/>
        </p:nvSpPr>
        <p:spPr>
          <a:xfrm rot="14643086">
            <a:off x="6270673" y="4151495"/>
            <a:ext cx="501886" cy="872569"/>
          </a:xfrm>
          <a:prstGeom prst="arc">
            <a:avLst>
              <a:gd name="adj1" fmla="val 16200000"/>
              <a:gd name="adj2" fmla="val 1799793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 rot="1739321">
            <a:off x="5281985" y="3960506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25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882277" y="4785044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Adjacent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3861726" y="4011398"/>
            <a:ext cx="50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364404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Triangles and Trigonometry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Shall we try back to Pythagoras and get the adjacent?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b</a:t>
            </a:r>
            <a:r>
              <a:rPr lang="en-GB" baseline="30000" dirty="0" smtClean="0"/>
              <a:t>2</a:t>
            </a:r>
            <a:r>
              <a:rPr lang="en-GB" dirty="0" smtClean="0"/>
              <a:t> = 746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Isosceles Triangle 6"/>
          <p:cNvSpPr/>
          <p:nvPr/>
        </p:nvSpPr>
        <p:spPr>
          <a:xfrm>
            <a:off x="4322263" y="3581846"/>
            <a:ext cx="2373746" cy="1228437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322263" y="4649774"/>
            <a:ext cx="147781" cy="166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705972" y="4465108"/>
            <a:ext cx="491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26</a:t>
            </a:r>
            <a:endParaRPr lang="en-GB" dirty="0"/>
          </a:p>
        </p:txBody>
      </p:sp>
      <p:sp>
        <p:nvSpPr>
          <p:cNvPr id="10" name="Arc 9"/>
          <p:cNvSpPr/>
          <p:nvPr/>
        </p:nvSpPr>
        <p:spPr>
          <a:xfrm rot="14643086">
            <a:off x="6270673" y="4151495"/>
            <a:ext cx="501886" cy="872569"/>
          </a:xfrm>
          <a:prstGeom prst="arc">
            <a:avLst>
              <a:gd name="adj1" fmla="val 16200000"/>
              <a:gd name="adj2" fmla="val 1799793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 rot="1739321">
            <a:off x="5281985" y="3960506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25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882277" y="4785044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Adjacent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3861726" y="4011398"/>
            <a:ext cx="50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5949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Triangles and Trigonometry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Shall we try back to Pythagoras and get the adjacent?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b =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</m:oMath>
                </a14:m>
                <a:r>
                  <a:rPr lang="en-GB" dirty="0" smtClean="0"/>
                  <a:t>746</a:t>
                </a:r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Isosceles Triangle 6"/>
          <p:cNvSpPr/>
          <p:nvPr/>
        </p:nvSpPr>
        <p:spPr>
          <a:xfrm>
            <a:off x="4322263" y="3581846"/>
            <a:ext cx="2373746" cy="1228437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322263" y="4649774"/>
            <a:ext cx="147781" cy="166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705972" y="4465108"/>
            <a:ext cx="491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26</a:t>
            </a:r>
            <a:endParaRPr lang="en-GB" dirty="0"/>
          </a:p>
        </p:txBody>
      </p:sp>
      <p:sp>
        <p:nvSpPr>
          <p:cNvPr id="10" name="Arc 9"/>
          <p:cNvSpPr/>
          <p:nvPr/>
        </p:nvSpPr>
        <p:spPr>
          <a:xfrm rot="14643086">
            <a:off x="6270673" y="4151495"/>
            <a:ext cx="501886" cy="872569"/>
          </a:xfrm>
          <a:prstGeom prst="arc">
            <a:avLst>
              <a:gd name="adj1" fmla="val 16200000"/>
              <a:gd name="adj2" fmla="val 1799793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 rot="1739321">
            <a:off x="5281985" y="3960506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25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882277" y="4785044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Adjacent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3861726" y="4011398"/>
            <a:ext cx="50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832367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Triangles and Trigonometry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Shall we try back to Pythagoras and get the adjacent?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b =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27.31</m:t>
                    </m:r>
                  </m:oMath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Isosceles Triangle 6"/>
          <p:cNvSpPr/>
          <p:nvPr/>
        </p:nvSpPr>
        <p:spPr>
          <a:xfrm>
            <a:off x="4322263" y="3581846"/>
            <a:ext cx="2373746" cy="1228437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322263" y="4649774"/>
            <a:ext cx="147781" cy="166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705972" y="4465108"/>
            <a:ext cx="491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26</a:t>
            </a:r>
            <a:endParaRPr lang="en-GB" dirty="0"/>
          </a:p>
        </p:txBody>
      </p:sp>
      <p:sp>
        <p:nvSpPr>
          <p:cNvPr id="10" name="Arc 9"/>
          <p:cNvSpPr/>
          <p:nvPr/>
        </p:nvSpPr>
        <p:spPr>
          <a:xfrm rot="14643086">
            <a:off x="6270673" y="4151495"/>
            <a:ext cx="501886" cy="872569"/>
          </a:xfrm>
          <a:prstGeom prst="arc">
            <a:avLst>
              <a:gd name="adj1" fmla="val 16200000"/>
              <a:gd name="adj2" fmla="val 1799793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 rot="1739321">
            <a:off x="5281985" y="3960506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25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882277" y="4785044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27.31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3861726" y="4011398"/>
            <a:ext cx="50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380017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Triangles and Trigonometry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There are inverse functions of all the trigonometric functions that allow you to know what the angle is from a ratio of sides.</a:t>
            </a:r>
          </a:p>
          <a:p>
            <a:endParaRPr lang="en-GB" dirty="0"/>
          </a:p>
          <a:p>
            <a:r>
              <a:rPr lang="en-GB" dirty="0" smtClean="0"/>
              <a:t>These are generally marked sin</a:t>
            </a:r>
            <a:r>
              <a:rPr lang="en-GB" baseline="30000" dirty="0" smtClean="0"/>
              <a:t>-1</a:t>
            </a:r>
            <a:r>
              <a:rPr lang="en-GB" dirty="0" smtClean="0"/>
              <a:t>, cos</a:t>
            </a:r>
            <a:r>
              <a:rPr lang="en-GB" baseline="30000" dirty="0" smtClean="0"/>
              <a:t>-1</a:t>
            </a:r>
            <a:r>
              <a:rPr lang="en-GB" dirty="0" smtClean="0"/>
              <a:t>, and tan</a:t>
            </a:r>
            <a:r>
              <a:rPr lang="en-GB" baseline="30000" dirty="0" smtClean="0"/>
              <a:t>-1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Isosceles Triangle 6"/>
          <p:cNvSpPr/>
          <p:nvPr/>
        </p:nvSpPr>
        <p:spPr>
          <a:xfrm>
            <a:off x="7513960" y="5239328"/>
            <a:ext cx="2373746" cy="1228437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513960" y="6307256"/>
            <a:ext cx="147781" cy="166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9324288" y="6172807"/>
            <a:ext cx="24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dirty="0" smtClean="0"/>
              <a:t>ѳ</a:t>
            </a:r>
            <a:endParaRPr lang="en-GB" dirty="0"/>
          </a:p>
        </p:txBody>
      </p:sp>
      <p:sp>
        <p:nvSpPr>
          <p:cNvPr id="10" name="Arc 9"/>
          <p:cNvSpPr/>
          <p:nvPr/>
        </p:nvSpPr>
        <p:spPr>
          <a:xfrm rot="14643086">
            <a:off x="9462370" y="5808977"/>
            <a:ext cx="501886" cy="872569"/>
          </a:xfrm>
          <a:prstGeom prst="arc">
            <a:avLst>
              <a:gd name="adj1" fmla="val 16200000"/>
              <a:gd name="adj2" fmla="val 1799793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 rot="1739321">
            <a:off x="8335663" y="5488181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Hypotenuse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073974" y="6442526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Adjacent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6649674" y="5525039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opposite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356570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Triangles and Trigonometry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Lets try one: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Isosceles Triangle 6"/>
          <p:cNvSpPr/>
          <p:nvPr/>
        </p:nvSpPr>
        <p:spPr>
          <a:xfrm>
            <a:off x="4322263" y="3581846"/>
            <a:ext cx="2373746" cy="1228437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322263" y="4649774"/>
            <a:ext cx="147781" cy="166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705972" y="4465108"/>
            <a:ext cx="491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x</a:t>
            </a:r>
            <a:endParaRPr lang="en-GB" dirty="0"/>
          </a:p>
        </p:txBody>
      </p:sp>
      <p:sp>
        <p:nvSpPr>
          <p:cNvPr id="10" name="Arc 9"/>
          <p:cNvSpPr/>
          <p:nvPr/>
        </p:nvSpPr>
        <p:spPr>
          <a:xfrm rot="14643086">
            <a:off x="6270673" y="4151495"/>
            <a:ext cx="501886" cy="872569"/>
          </a:xfrm>
          <a:prstGeom prst="arc">
            <a:avLst>
              <a:gd name="adj1" fmla="val 16200000"/>
              <a:gd name="adj2" fmla="val 1799793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 rot="1739321">
            <a:off x="5281985" y="3960506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??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882277" y="4785044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17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3859243" y="4055291"/>
            <a:ext cx="443953" cy="375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289161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Triangles and Trigonometry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Lets try one: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Check which sides we have?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Isosceles Triangle 6"/>
          <p:cNvSpPr/>
          <p:nvPr/>
        </p:nvSpPr>
        <p:spPr>
          <a:xfrm>
            <a:off x="4322263" y="3581846"/>
            <a:ext cx="2373746" cy="1228437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322263" y="4649774"/>
            <a:ext cx="147781" cy="166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705972" y="4465108"/>
            <a:ext cx="491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x</a:t>
            </a:r>
            <a:endParaRPr lang="en-GB" dirty="0"/>
          </a:p>
        </p:txBody>
      </p:sp>
      <p:sp>
        <p:nvSpPr>
          <p:cNvPr id="10" name="Arc 9"/>
          <p:cNvSpPr/>
          <p:nvPr/>
        </p:nvSpPr>
        <p:spPr>
          <a:xfrm rot="14643086">
            <a:off x="6270673" y="4151495"/>
            <a:ext cx="501886" cy="872569"/>
          </a:xfrm>
          <a:prstGeom prst="arc">
            <a:avLst>
              <a:gd name="adj1" fmla="val 16200000"/>
              <a:gd name="adj2" fmla="val 1799793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 rot="1739321">
            <a:off x="5281985" y="3960506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??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882277" y="4785044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17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3859243" y="4055291"/>
            <a:ext cx="443953" cy="375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1937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Perimeter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To measure the perimeter we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simply add up the length of all</a:t>
            </a:r>
          </a:p>
          <a:p>
            <a:pPr marL="0" indent="0">
              <a:buNone/>
            </a:pPr>
            <a:r>
              <a:rPr lang="en-GB" dirty="0" smtClean="0"/>
              <a:t>   the sides.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 4 + 4 + 4 + 4</a:t>
            </a:r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8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6631709" y="2669308"/>
            <a:ext cx="2032000" cy="200429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820727" y="2669308"/>
            <a:ext cx="18473" cy="200429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631709" y="4812145"/>
            <a:ext cx="2032000" cy="923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631709" y="2426664"/>
            <a:ext cx="2032000" cy="923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428509" y="2664688"/>
            <a:ext cx="18473" cy="200429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42460" y="3332493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7504545" y="4805399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8998096" y="3341725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7504545" y="1898124"/>
            <a:ext cx="2863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830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Triangles and Trigonometry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Lets try one: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We have </a:t>
            </a:r>
            <a:r>
              <a:rPr lang="en-GB" dirty="0" err="1" smtClean="0"/>
              <a:t>opp</a:t>
            </a:r>
            <a:r>
              <a:rPr lang="en-GB" dirty="0" smtClean="0"/>
              <a:t> and </a:t>
            </a:r>
            <a:r>
              <a:rPr lang="en-GB" dirty="0" err="1" smtClean="0"/>
              <a:t>adj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Isosceles Triangle 6"/>
          <p:cNvSpPr/>
          <p:nvPr/>
        </p:nvSpPr>
        <p:spPr>
          <a:xfrm>
            <a:off x="4322263" y="3581846"/>
            <a:ext cx="2373746" cy="1228437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322263" y="4649774"/>
            <a:ext cx="147781" cy="166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705972" y="4465108"/>
            <a:ext cx="491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x</a:t>
            </a:r>
            <a:endParaRPr lang="en-GB" dirty="0"/>
          </a:p>
        </p:txBody>
      </p:sp>
      <p:sp>
        <p:nvSpPr>
          <p:cNvPr id="10" name="Arc 9"/>
          <p:cNvSpPr/>
          <p:nvPr/>
        </p:nvSpPr>
        <p:spPr>
          <a:xfrm rot="14643086">
            <a:off x="6270673" y="4151495"/>
            <a:ext cx="501886" cy="872569"/>
          </a:xfrm>
          <a:prstGeom prst="arc">
            <a:avLst>
              <a:gd name="adj1" fmla="val 16200000"/>
              <a:gd name="adj2" fmla="val 1799793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 rot="1739321">
            <a:off x="5281985" y="3960506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??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882277" y="4785044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17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3859243" y="4055291"/>
            <a:ext cx="443953" cy="375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696883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Triangles and Trigonometry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Lets try one: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Tan(x)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Isosceles Triangle 6"/>
          <p:cNvSpPr/>
          <p:nvPr/>
        </p:nvSpPr>
        <p:spPr>
          <a:xfrm>
            <a:off x="4322263" y="3581846"/>
            <a:ext cx="2373746" cy="1228437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322263" y="4649774"/>
            <a:ext cx="147781" cy="166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705972" y="4465108"/>
            <a:ext cx="491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x</a:t>
            </a:r>
            <a:endParaRPr lang="en-GB" dirty="0"/>
          </a:p>
        </p:txBody>
      </p:sp>
      <p:sp>
        <p:nvSpPr>
          <p:cNvPr id="10" name="Arc 9"/>
          <p:cNvSpPr/>
          <p:nvPr/>
        </p:nvSpPr>
        <p:spPr>
          <a:xfrm rot="14643086">
            <a:off x="6270673" y="4151495"/>
            <a:ext cx="501886" cy="872569"/>
          </a:xfrm>
          <a:prstGeom prst="arc">
            <a:avLst>
              <a:gd name="adj1" fmla="val 16200000"/>
              <a:gd name="adj2" fmla="val 1799793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 rot="1739321">
            <a:off x="5281985" y="3960506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??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882277" y="4785044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17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3859243" y="4055291"/>
            <a:ext cx="443953" cy="375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187262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Triangles and Trigonometry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Lets try one: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x =</a:t>
                </a:r>
                <a:r>
                  <a:rPr lang="en-GB" dirty="0"/>
                  <a:t> Tan</a:t>
                </a:r>
                <a:r>
                  <a:rPr lang="en-GB" baseline="30000" dirty="0"/>
                  <a:t>-1</a:t>
                </a:r>
                <a:r>
                  <a:rPr lang="en-GB" dirty="0"/>
                  <a:t> (</a:t>
                </a:r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GB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Isosceles Triangle 6"/>
          <p:cNvSpPr/>
          <p:nvPr/>
        </p:nvSpPr>
        <p:spPr>
          <a:xfrm>
            <a:off x="4322263" y="3581846"/>
            <a:ext cx="2373746" cy="1228437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322263" y="4649774"/>
            <a:ext cx="147781" cy="166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705972" y="4465108"/>
            <a:ext cx="491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x</a:t>
            </a:r>
            <a:endParaRPr lang="en-GB" dirty="0"/>
          </a:p>
        </p:txBody>
      </p:sp>
      <p:sp>
        <p:nvSpPr>
          <p:cNvPr id="10" name="Arc 9"/>
          <p:cNvSpPr/>
          <p:nvPr/>
        </p:nvSpPr>
        <p:spPr>
          <a:xfrm rot="14643086">
            <a:off x="6270673" y="4151495"/>
            <a:ext cx="501886" cy="872569"/>
          </a:xfrm>
          <a:prstGeom prst="arc">
            <a:avLst>
              <a:gd name="adj1" fmla="val 16200000"/>
              <a:gd name="adj2" fmla="val 1799793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 rot="1739321">
            <a:off x="5281985" y="3960506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??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882277" y="4785044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17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3859243" y="4055291"/>
            <a:ext cx="443953" cy="375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762257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Triangles and Trigonometry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Lets try one: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x =</a:t>
                </a:r>
                <a:r>
                  <a:rPr lang="en-GB" dirty="0"/>
                  <a:t> Tan</a:t>
                </a:r>
                <a:r>
                  <a:rPr lang="en-GB" baseline="30000" dirty="0"/>
                  <a:t>-1</a:t>
                </a:r>
                <a:r>
                  <a:rPr lang="en-GB" dirty="0"/>
                  <a:t> (</a:t>
                </a:r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17</m:t>
                        </m:r>
                      </m:den>
                    </m:f>
                    <m:r>
                      <a:rPr lang="en-GB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Isosceles Triangle 6"/>
          <p:cNvSpPr/>
          <p:nvPr/>
        </p:nvSpPr>
        <p:spPr>
          <a:xfrm>
            <a:off x="4322263" y="3581846"/>
            <a:ext cx="2373746" cy="1228437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322263" y="4649774"/>
            <a:ext cx="147781" cy="166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705972" y="4465108"/>
            <a:ext cx="491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x</a:t>
            </a:r>
            <a:endParaRPr lang="en-GB" dirty="0"/>
          </a:p>
        </p:txBody>
      </p:sp>
      <p:sp>
        <p:nvSpPr>
          <p:cNvPr id="10" name="Arc 9"/>
          <p:cNvSpPr/>
          <p:nvPr/>
        </p:nvSpPr>
        <p:spPr>
          <a:xfrm rot="14643086">
            <a:off x="6270673" y="4151495"/>
            <a:ext cx="501886" cy="872569"/>
          </a:xfrm>
          <a:prstGeom prst="arc">
            <a:avLst>
              <a:gd name="adj1" fmla="val 16200000"/>
              <a:gd name="adj2" fmla="val 1799793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 rot="1739321">
            <a:off x="5281985" y="3960506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??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882277" y="4785044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17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3859243" y="4055291"/>
            <a:ext cx="443953" cy="375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250894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Triangles and Trigonometry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Lets try one: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x =</a:t>
                </a:r>
                <a:r>
                  <a:rPr lang="en-GB" dirty="0"/>
                  <a:t> Tan</a:t>
                </a:r>
                <a:r>
                  <a:rPr lang="en-GB" baseline="30000" dirty="0"/>
                  <a:t>-1</a:t>
                </a:r>
                <a:r>
                  <a:rPr lang="en-GB" dirty="0"/>
                  <a:t> (</a:t>
                </a:r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.71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Isosceles Triangle 6"/>
          <p:cNvSpPr/>
          <p:nvPr/>
        </p:nvSpPr>
        <p:spPr>
          <a:xfrm>
            <a:off x="4322263" y="3581846"/>
            <a:ext cx="2373746" cy="1228437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322263" y="4649774"/>
            <a:ext cx="147781" cy="166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705972" y="4465108"/>
            <a:ext cx="491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x</a:t>
            </a:r>
            <a:endParaRPr lang="en-GB" dirty="0"/>
          </a:p>
        </p:txBody>
      </p:sp>
      <p:sp>
        <p:nvSpPr>
          <p:cNvPr id="10" name="Arc 9"/>
          <p:cNvSpPr/>
          <p:nvPr/>
        </p:nvSpPr>
        <p:spPr>
          <a:xfrm rot="14643086">
            <a:off x="6270673" y="4151495"/>
            <a:ext cx="501886" cy="872569"/>
          </a:xfrm>
          <a:prstGeom prst="arc">
            <a:avLst>
              <a:gd name="adj1" fmla="val 16200000"/>
              <a:gd name="adj2" fmla="val 1799793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 rot="1739321">
            <a:off x="5281985" y="3960506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??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882277" y="4785044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17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3859243" y="4055291"/>
            <a:ext cx="443953" cy="375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00605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Triangles and Trigonometry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Lets try one: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x =</a:t>
            </a:r>
            <a:r>
              <a:rPr lang="en-GB" dirty="0"/>
              <a:t> </a:t>
            </a:r>
            <a:r>
              <a:rPr lang="en-GB" dirty="0" smtClean="0"/>
              <a:t>35.37°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Isosceles Triangle 6"/>
          <p:cNvSpPr/>
          <p:nvPr/>
        </p:nvSpPr>
        <p:spPr>
          <a:xfrm>
            <a:off x="4322263" y="3581846"/>
            <a:ext cx="2373746" cy="1228437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322263" y="4649774"/>
            <a:ext cx="147781" cy="166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705972" y="4465108"/>
            <a:ext cx="491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x</a:t>
            </a:r>
            <a:endParaRPr lang="en-GB" dirty="0"/>
          </a:p>
        </p:txBody>
      </p:sp>
      <p:sp>
        <p:nvSpPr>
          <p:cNvPr id="10" name="Arc 9"/>
          <p:cNvSpPr/>
          <p:nvPr/>
        </p:nvSpPr>
        <p:spPr>
          <a:xfrm rot="14643086">
            <a:off x="6270673" y="4151495"/>
            <a:ext cx="501886" cy="872569"/>
          </a:xfrm>
          <a:prstGeom prst="arc">
            <a:avLst>
              <a:gd name="adj1" fmla="val 16200000"/>
              <a:gd name="adj2" fmla="val 1799793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 rot="1739321">
            <a:off x="5281985" y="3960506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??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882277" y="4785044"/>
            <a:ext cx="139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17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3859243" y="4055291"/>
            <a:ext cx="443953" cy="375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1872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2429</Words>
  <Application>Microsoft Office PowerPoint</Application>
  <PresentationFormat>Widescreen</PresentationFormat>
  <Paragraphs>736</Paragraphs>
  <Slides>95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0" baseType="lpstr">
      <vt:lpstr>Arial</vt:lpstr>
      <vt:lpstr>Calibri</vt:lpstr>
      <vt:lpstr>Calibri Light</vt:lpstr>
      <vt:lpstr>Cambria Math</vt:lpstr>
      <vt:lpstr>Office Theme</vt:lpstr>
      <vt:lpstr>PowerPoint Presentation</vt:lpstr>
      <vt:lpstr>Shapes and Trigonometry</vt:lpstr>
      <vt:lpstr>Perimeter, Area and Volume</vt:lpstr>
      <vt:lpstr>Rectangles</vt:lpstr>
      <vt:lpstr>Perimeter</vt:lpstr>
      <vt:lpstr>Perimeter</vt:lpstr>
      <vt:lpstr>Perimeter</vt:lpstr>
      <vt:lpstr>Perimeter</vt:lpstr>
      <vt:lpstr>Perimeter</vt:lpstr>
      <vt:lpstr>Perimeter</vt:lpstr>
      <vt:lpstr>Perimeter</vt:lpstr>
      <vt:lpstr>Perimeter</vt:lpstr>
      <vt:lpstr>Area</vt:lpstr>
      <vt:lpstr>Area</vt:lpstr>
      <vt:lpstr>Area</vt:lpstr>
      <vt:lpstr>Area</vt:lpstr>
      <vt:lpstr>Area</vt:lpstr>
      <vt:lpstr>Area</vt:lpstr>
      <vt:lpstr>Area</vt:lpstr>
      <vt:lpstr>Area</vt:lpstr>
      <vt:lpstr>Area</vt:lpstr>
      <vt:lpstr>Area</vt:lpstr>
      <vt:lpstr>Area</vt:lpstr>
      <vt:lpstr>Area</vt:lpstr>
      <vt:lpstr>Circles!</vt:lpstr>
      <vt:lpstr>Circles!</vt:lpstr>
      <vt:lpstr>Circles!</vt:lpstr>
      <vt:lpstr>Circles!</vt:lpstr>
      <vt:lpstr>Circles!</vt:lpstr>
      <vt:lpstr>Circles!</vt:lpstr>
      <vt:lpstr>Circles!</vt:lpstr>
      <vt:lpstr>Circles!</vt:lpstr>
      <vt:lpstr>Circles!</vt:lpstr>
      <vt:lpstr>Circles!</vt:lpstr>
      <vt:lpstr>Circles!</vt:lpstr>
      <vt:lpstr>Circles!</vt:lpstr>
      <vt:lpstr>Circles!</vt:lpstr>
      <vt:lpstr>Circles!</vt:lpstr>
      <vt:lpstr>Circles!</vt:lpstr>
      <vt:lpstr>Circles!</vt:lpstr>
      <vt:lpstr>Circles!</vt:lpstr>
      <vt:lpstr>Circles!</vt:lpstr>
      <vt:lpstr>Circles! Radians and angles</vt:lpstr>
      <vt:lpstr>Circles! Radians and angles</vt:lpstr>
      <vt:lpstr>Circles! Radians and angles</vt:lpstr>
      <vt:lpstr>Circles! Radians and angles</vt:lpstr>
      <vt:lpstr>Circles! Radians and angles</vt:lpstr>
      <vt:lpstr>Circles! Reference Angles</vt:lpstr>
      <vt:lpstr>Triangles and Trigonometry</vt:lpstr>
      <vt:lpstr>Triangles and Trigonometry</vt:lpstr>
      <vt:lpstr>Triangles and Trigonometry</vt:lpstr>
      <vt:lpstr>Triangles and Trigonometry</vt:lpstr>
      <vt:lpstr>Triangles and Trigonometry</vt:lpstr>
      <vt:lpstr>Triangles and Trigonometry</vt:lpstr>
      <vt:lpstr>Triangles and Trigonometry</vt:lpstr>
      <vt:lpstr>Triangles and Trigonometry</vt:lpstr>
      <vt:lpstr>Triangles and Trigonometry</vt:lpstr>
      <vt:lpstr>Triangles and Trigonometry</vt:lpstr>
      <vt:lpstr>Triangles and Trigonometry</vt:lpstr>
      <vt:lpstr>Triangles and Trigonometry</vt:lpstr>
      <vt:lpstr>Triangles and Trigonometry</vt:lpstr>
      <vt:lpstr>Triangles and Trigonometry</vt:lpstr>
      <vt:lpstr>Triangles and Trigonometry</vt:lpstr>
      <vt:lpstr>Triangles and Trigonometry</vt:lpstr>
      <vt:lpstr>Triangles and Trigonometry</vt:lpstr>
      <vt:lpstr>Triangles and Trigonometry</vt:lpstr>
      <vt:lpstr>Triangles and Trigonometry</vt:lpstr>
      <vt:lpstr>Triangles and Trigonometry</vt:lpstr>
      <vt:lpstr>Triangles and Trigonometry</vt:lpstr>
      <vt:lpstr>Triangles and Trigonometry</vt:lpstr>
      <vt:lpstr>Triangles and Trigonometry</vt:lpstr>
      <vt:lpstr>Triangles and Trigonometry</vt:lpstr>
      <vt:lpstr>Triangles and Trigonometry</vt:lpstr>
      <vt:lpstr>Triangles and Trigonometry</vt:lpstr>
      <vt:lpstr>Triangles and Trigonometry</vt:lpstr>
      <vt:lpstr>Triangles and Trigonometry</vt:lpstr>
      <vt:lpstr>Triangles and Trigonometry</vt:lpstr>
      <vt:lpstr>Triangles and Trigonometry</vt:lpstr>
      <vt:lpstr>Triangles and Trigonometry</vt:lpstr>
      <vt:lpstr>Triangles and Trigonometry</vt:lpstr>
      <vt:lpstr>Triangles and Trigonometry</vt:lpstr>
      <vt:lpstr>Triangles and Trigonometry</vt:lpstr>
      <vt:lpstr>Triangles and Trigonometry</vt:lpstr>
      <vt:lpstr>Triangles and Trigonometry</vt:lpstr>
      <vt:lpstr>Triangles and Trigonometry</vt:lpstr>
      <vt:lpstr>Triangles and Trigonometry</vt:lpstr>
      <vt:lpstr>Triangles and Trigonometry</vt:lpstr>
      <vt:lpstr>Triangles and Trigonometry</vt:lpstr>
      <vt:lpstr>Triangles and Trigonometry</vt:lpstr>
      <vt:lpstr>Triangles and Trigonometry</vt:lpstr>
      <vt:lpstr>Triangles and Trigonometry</vt:lpstr>
      <vt:lpstr>Triangles and Trigonometry</vt:lpstr>
      <vt:lpstr>Triangles and Trigonometry</vt:lpstr>
      <vt:lpstr>Triangles and Trigonometry</vt:lpstr>
      <vt:lpstr>Triangles and Trigonometry</vt:lpstr>
    </vt:vector>
  </TitlesOfParts>
  <Company>Department of Zoology, University of Oxford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Foley</dc:creator>
  <cp:lastModifiedBy>James Foley</cp:lastModifiedBy>
  <cp:revision>66</cp:revision>
  <dcterms:created xsi:type="dcterms:W3CDTF">2017-08-18T09:29:31Z</dcterms:created>
  <dcterms:modified xsi:type="dcterms:W3CDTF">2017-09-06T15:57:51Z</dcterms:modified>
</cp:coreProperties>
</file>