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7" r:id="rId2"/>
    <p:sldId id="298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299" r:id="rId53"/>
    <p:sldId id="300" r:id="rId54"/>
    <p:sldId id="301" r:id="rId55"/>
    <p:sldId id="302" r:id="rId56"/>
    <p:sldId id="303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3" r:id="rId76"/>
    <p:sldId id="334" r:id="rId77"/>
    <p:sldId id="335" r:id="rId78"/>
    <p:sldId id="337" r:id="rId79"/>
    <p:sldId id="338" r:id="rId80"/>
    <p:sldId id="33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31" r:id="rId100"/>
    <p:sldId id="342" r:id="rId101"/>
    <p:sldId id="332" r:id="rId102"/>
    <p:sldId id="341" r:id="rId103"/>
    <p:sldId id="343" r:id="rId104"/>
    <p:sldId id="344" r:id="rId105"/>
    <p:sldId id="345" r:id="rId106"/>
    <p:sldId id="346" r:id="rId107"/>
    <p:sldId id="347" r:id="rId108"/>
    <p:sldId id="340" r:id="rId109"/>
    <p:sldId id="349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850E-2B8E-4955-8622-94094BD0BE19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24512-D8F3-477E-BC0C-C418510ED51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9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6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78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34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95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0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6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9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5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6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7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61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1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2898-5288-4AAF-AD37-4E149D42F61C}" type="datetimeFigureOut">
              <a:rPr lang="en-GB" smtClean="0"/>
              <a:t>08/09/2017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3AD3-1A7F-4ADB-8E98-5174F5F6C7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smtClean="0">
                <a:ln/>
                <a:solidFill>
                  <a:schemeClr val="accent4"/>
                </a:solidFill>
              </a:rPr>
              <a:t>Math's 5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Limits and continuity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15901"/>
              </p:ext>
            </p:extLst>
          </p:nvPr>
        </p:nvGraphicFramePr>
        <p:xfrm>
          <a:off x="4846205" y="3184916"/>
          <a:ext cx="4864100" cy="260096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5986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crucial difference is a series produces many outputs when you put a single x value into it.</a:t>
            </a:r>
          </a:p>
          <a:p>
            <a:endParaRPr lang="en-GB" dirty="0"/>
          </a:p>
          <a:p>
            <a:r>
              <a:rPr lang="en-GB" dirty="0" smtClean="0"/>
              <a:t>This means in function terms the x axis of the function of a series is actually the term i.e. n.</a:t>
            </a:r>
          </a:p>
          <a:p>
            <a:endParaRPr lang="en-GB" dirty="0"/>
          </a:p>
          <a:p>
            <a:r>
              <a:rPr lang="en-GB" dirty="0" smtClean="0"/>
              <a:t>Or a function can be a series, so you can run through infinite series of x values in a function putting them all into an infinite series!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power series is just a series that’s formula takes the specific form of: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a is the coefficient of the term and c is a constant.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coefficient or the constant can be 0!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1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remember limits a limit is the value that a function approaches as the input approaches another value.</a:t>
            </a:r>
          </a:p>
          <a:p>
            <a:endParaRPr lang="en-GB" dirty="0"/>
          </a:p>
          <a:p>
            <a:r>
              <a:rPr lang="en-GB" dirty="0" smtClean="0"/>
              <a:t>With a power series the series can converge at a point which is equivalent to a limit for the series. </a:t>
            </a:r>
          </a:p>
          <a:p>
            <a:endParaRPr lang="en-GB" dirty="0"/>
          </a:p>
          <a:p>
            <a:r>
              <a:rPr lang="en-GB" dirty="0" smtClean="0"/>
              <a:t>It may only converge for some values of x that you put into it and not others, or maybe even for none. This is called divergent.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0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limit terms a power series converges at point limit point c like in a function limit. </a:t>
            </a:r>
          </a:p>
          <a:p>
            <a:endParaRPr lang="en-GB" dirty="0"/>
          </a:p>
          <a:p>
            <a:r>
              <a:rPr lang="en-GB" dirty="0" smtClean="0"/>
              <a:t>However as a series can continue beyond this point to infinity but has converged at point c.</a:t>
            </a:r>
          </a:p>
          <a:p>
            <a:endParaRPr lang="en-GB" dirty="0"/>
          </a:p>
          <a:p>
            <a:r>
              <a:rPr lang="en-GB" dirty="0" smtClean="0"/>
              <a:t>So in this case we use r the radius of convergence where any numbers above r are the same.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4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when |x – c| &lt; r the series has converged and when      |x – c| &gt; r the series has diverged.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if we take a function that simplifies into a power series: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We can treat it like any other function, adding, subtracting multiplying and dividing.  The maths is complicated though.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6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want to combine two power series: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just use our expand the brackets rules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seen functions with holes or jumps before and worked out there limits but we have also worked out the limits involved in functions where it can be defined.</a:t>
            </a:r>
          </a:p>
          <a:p>
            <a:endParaRPr lang="en-GB" dirty="0"/>
          </a:p>
          <a:p>
            <a:r>
              <a:rPr lang="en-GB" dirty="0" smtClean="0"/>
              <a:t>If a function produces outputs that always exist i.e. there are no holes or jumps it is termed as continuous. </a:t>
            </a:r>
          </a:p>
          <a:p>
            <a:endParaRPr lang="en-GB" dirty="0"/>
          </a:p>
          <a:p>
            <a:r>
              <a:rPr lang="en-GB" dirty="0" smtClean="0"/>
              <a:t>If not it is discontinuous.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11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6562" name="Picture 2" descr="https://i.imgflip.com/1us0v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58" y="985832"/>
            <a:ext cx="592455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as we get closer to 1 the output gets closer and closer to 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46205" y="3184916"/>
          <a:ext cx="4864100" cy="2600960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can see that as we get closer to 1 the output gets closer and closer to 2.</a:t>
            </a:r>
          </a:p>
          <a:p>
            <a:endParaRPr lang="en-GB" dirty="0"/>
          </a:p>
          <a:p>
            <a:r>
              <a:rPr lang="en-GB" dirty="0" smtClean="0"/>
              <a:t>We know that x=1 cannot be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determined  but that it will be 2.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This means that as x approaches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1 the limit is 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14250"/>
              </p:ext>
            </p:extLst>
          </p:nvPr>
        </p:nvGraphicFramePr>
        <p:xfrm>
          <a:off x="6095999" y="3184916"/>
          <a:ext cx="3614304" cy="2600960"/>
        </p:xfrm>
        <a:graphic>
          <a:graphicData uri="http://schemas.openxmlformats.org/drawingml/2006/table">
            <a:tbl>
              <a:tblPr/>
              <a:tblGrid>
                <a:gridCol w="1736376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41552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1736376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write limits like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     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Limits are just a fancy way of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writing y = but you can use it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even when there is no definitive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answer at that x value.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5999" y="3184916"/>
          <a:ext cx="3614304" cy="2600960"/>
        </p:xfrm>
        <a:graphic>
          <a:graphicData uri="http://schemas.openxmlformats.org/drawingml/2006/table">
            <a:tbl>
              <a:tblPr/>
              <a:tblGrid>
                <a:gridCol w="1736376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41552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1736376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write limits like this: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     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So for our equation: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 – 1)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dirty="0"/>
                              <m:t> – 1) 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5999" y="3184916"/>
          <a:ext cx="3614304" cy="2600960"/>
        </p:xfrm>
        <a:graphic>
          <a:graphicData uri="http://schemas.openxmlformats.org/drawingml/2006/table">
            <a:tbl>
              <a:tblPr/>
              <a:tblGrid>
                <a:gridCol w="1736376">
                  <a:extLst>
                    <a:ext uri="{9D8B030D-6E8A-4147-A177-3AD203B41FA5}">
                      <a16:colId xmlns:a16="http://schemas.microsoft.com/office/drawing/2014/main" val="981001343"/>
                    </a:ext>
                  </a:extLst>
                </a:gridCol>
                <a:gridCol w="141552">
                  <a:extLst>
                    <a:ext uri="{9D8B030D-6E8A-4147-A177-3AD203B41FA5}">
                      <a16:colId xmlns:a16="http://schemas.microsoft.com/office/drawing/2014/main" val="3451057303"/>
                    </a:ext>
                  </a:extLst>
                </a:gridCol>
                <a:gridCol w="1736376">
                  <a:extLst>
                    <a:ext uri="{9D8B030D-6E8A-4147-A177-3AD203B41FA5}">
                      <a16:colId xmlns:a16="http://schemas.microsoft.com/office/drawing/2014/main" val="827602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</a:t>
                      </a:r>
                      <a:r>
                        <a:rPr lang="en-GB" i="1" dirty="0" smtClean="0">
                          <a:solidFill>
                            <a:srgbClr val="000088"/>
                          </a:solidFill>
                          <a:effectLst/>
                        </a:rPr>
                        <a:t>)/</a:t>
                      </a:r>
                      <a:r>
                        <a:rPr lang="en-GB" b="1" dirty="0" smtClean="0">
                          <a:solidFill>
                            <a:srgbClr val="000088"/>
                          </a:solidFill>
                          <a:effectLst/>
                        </a:rPr>
                        <a:t>(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0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0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0.99999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1.99999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 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6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78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we see where x = 1 it gets closer to 2 but..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What if the function jumps to a different number on the other side of 1.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80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So we see where x = 1 it gets closer to 2 but..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Its best to approach from both sides to make sure there is only 1 limit. There may be more!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36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start at a value larger than 1 and work our way down we see that it also gets closer to 2.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93525"/>
              </p:ext>
            </p:extLst>
          </p:nvPr>
        </p:nvGraphicFramePr>
        <p:xfrm>
          <a:off x="6562054" y="3431536"/>
          <a:ext cx="3221182" cy="2600960"/>
        </p:xfrm>
        <a:graphic>
          <a:graphicData uri="http://schemas.openxmlformats.org/drawingml/2006/table">
            <a:tbl>
              <a:tblPr/>
              <a:tblGrid>
                <a:gridCol w="1610591">
                  <a:extLst>
                    <a:ext uri="{9D8B030D-6E8A-4147-A177-3AD203B41FA5}">
                      <a16:colId xmlns:a16="http://schemas.microsoft.com/office/drawing/2014/main" val="110855429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909020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− 1)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(x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3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2.10000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2.01000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2.00100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2.00010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2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5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start at a value larger than 1 and work our way down we see that it also gets closer to 2.</a:t>
            </a:r>
          </a:p>
          <a:p>
            <a:endParaRPr lang="en-GB" dirty="0"/>
          </a:p>
          <a:p>
            <a:r>
              <a:rPr lang="en-GB" dirty="0" smtClean="0"/>
              <a:t>This is a good indication that 2 is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limit.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62054" y="3431536"/>
          <a:ext cx="3221182" cy="2600960"/>
        </p:xfrm>
        <a:graphic>
          <a:graphicData uri="http://schemas.openxmlformats.org/drawingml/2006/table">
            <a:tbl>
              <a:tblPr/>
              <a:tblGrid>
                <a:gridCol w="1610591">
                  <a:extLst>
                    <a:ext uri="{9D8B030D-6E8A-4147-A177-3AD203B41FA5}">
                      <a16:colId xmlns:a16="http://schemas.microsoft.com/office/drawing/2014/main" val="110855429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909020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− 1)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(x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3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2.10000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2.01000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2.00100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2.00010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2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if we start at a value larger than 1 and work our way down we see that it also gets closer to 2.</a:t>
            </a:r>
          </a:p>
          <a:p>
            <a:endParaRPr lang="en-GB" dirty="0"/>
          </a:p>
          <a:p>
            <a:r>
              <a:rPr lang="en-GB" dirty="0" smtClean="0"/>
              <a:t>This is a good indication that 2 is the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limit.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62054" y="3431536"/>
          <a:ext cx="3221182" cy="2600960"/>
        </p:xfrm>
        <a:graphic>
          <a:graphicData uri="http://schemas.openxmlformats.org/drawingml/2006/table">
            <a:tbl>
              <a:tblPr/>
              <a:tblGrid>
                <a:gridCol w="1610591">
                  <a:extLst>
                    <a:ext uri="{9D8B030D-6E8A-4147-A177-3AD203B41FA5}">
                      <a16:colId xmlns:a16="http://schemas.microsoft.com/office/drawing/2014/main" val="110855429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909020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0088"/>
                          </a:solidFill>
                          <a:effectLst/>
                        </a:rPr>
                        <a:t>x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(x</a:t>
                      </a:r>
                      <a:r>
                        <a:rPr lang="en-GB" i="1" baseline="30000" dirty="0">
                          <a:solidFill>
                            <a:srgbClr val="000088"/>
                          </a:solidFill>
                          <a:effectLst/>
                        </a:rPr>
                        <a:t>2</a:t>
                      </a:r>
                      <a:r>
                        <a:rPr lang="en-GB" i="1" dirty="0">
                          <a:solidFill>
                            <a:srgbClr val="000088"/>
                          </a:solidFill>
                          <a:effectLst/>
                        </a:rPr>
                        <a:t> − 1)</a:t>
                      </a:r>
                      <a:r>
                        <a:rPr lang="en-GB" b="1" dirty="0">
                          <a:solidFill>
                            <a:srgbClr val="000088"/>
                          </a:solidFill>
                          <a:effectLst/>
                        </a:rPr>
                        <a:t>(x − 1)</a:t>
                      </a:r>
                      <a:endParaRPr lang="en-GB" dirty="0">
                        <a:solidFill>
                          <a:srgbClr val="000088"/>
                        </a:solidFill>
                        <a:effectLst/>
                      </a:endParaRP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3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1.5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2.50000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2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2.10000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2.01000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2.00100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3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2.00010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11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1.00001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2.00001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effectLst/>
                        </a:rPr>
                        <a:t>...</a:t>
                      </a:r>
                    </a:p>
                  </a:txBody>
                  <a:tcPr marL="25400" marR="25400" marT="25400" marB="254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2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42" name="Picture 2" descr="https://enotes.files.wordpress.com/2015/04/2010-02-19-calculus-pickup-lines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4" y="2426354"/>
            <a:ext cx="4991389" cy="31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i.pinimg.com/736x/c5/37/d5/c537d5a937865ea5e1bae185a8c0d9f4--funny-math-math-jok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66" y="1446395"/>
            <a:ext cx="3309793" cy="26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functions can do weird things</a:t>
            </a:r>
          </a:p>
          <a:p>
            <a:endParaRPr lang="en-GB" dirty="0"/>
          </a:p>
          <a:p>
            <a:r>
              <a:rPr lang="en-GB" dirty="0" smtClean="0"/>
              <a:t>They can make weird jumps and do funny things.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384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take a look at a weird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3740373" y="3004326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7580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Lets take a look at a weird function.</a:t>
            </a:r>
          </a:p>
          <a:p>
            <a:endParaRPr lang="en-GB" dirty="0"/>
          </a:p>
          <a:p>
            <a:r>
              <a:rPr lang="en-GB" dirty="0" smtClean="0"/>
              <a:t>At point a there is no answer!</a:t>
            </a:r>
          </a:p>
          <a:p>
            <a:endParaRPr lang="en-GB" dirty="0"/>
          </a:p>
          <a:p>
            <a:r>
              <a:rPr lang="en-GB" dirty="0" smtClean="0"/>
              <a:t>But on either side the values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are different.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5809319" y="2883050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6687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 are funny, this could be thought of as two functions with different ranges.</a:t>
            </a:r>
          </a:p>
          <a:p>
            <a:endParaRPr lang="en-GB" dirty="0" smtClean="0"/>
          </a:p>
          <a:p>
            <a:r>
              <a:rPr lang="en-GB" dirty="0" smtClean="0"/>
              <a:t>In this case at point a</a:t>
            </a:r>
            <a:r>
              <a:rPr lang="en-GB" dirty="0"/>
              <a:t> </a:t>
            </a:r>
            <a:r>
              <a:rPr lang="en-GB" dirty="0" smtClean="0"/>
              <a:t>the limit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can be the left hand limit or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the right hand limit.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5809319" y="2883050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131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denote the left hand limit with a – sign and the right hand limit with a + sign.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3.8</m:t>
                        </m:r>
                      </m:e>
                    </m:func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</m:e>
                    </m:func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172" name="Picture 4" descr="https://bccalculus.wikispaces.com/file/view/Picture_13.png/124107193/Picture_1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4583" r="48182" b="39457"/>
          <a:stretch/>
        </p:blipFill>
        <p:spPr bwMode="auto">
          <a:xfrm>
            <a:off x="5809319" y="2883050"/>
            <a:ext cx="3950714" cy="22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3069" y="6144599"/>
            <a:ext cx="336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*graph stolen from the internet. Do you know how hard it is to come up with and then plot a function that does this!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2807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Limits are just an equation to describe a value, like any term we use in algebra. </a:t>
            </a:r>
          </a:p>
          <a:p>
            <a:endParaRPr lang="en-GB" dirty="0"/>
          </a:p>
          <a:p>
            <a:r>
              <a:rPr lang="en-GB" dirty="0" smtClean="0"/>
              <a:t>So we can treat it like a term in an algebraic equation but there are some rules we must follow.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07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want to add two limits together: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limit of two combined functions is equal to the limits of the two function added together.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2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68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want to subtract two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limit of two functions subtracted is equal to the limits of the two function subtracted from each other.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30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want to subtract two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limit of two functions subtracted is equal to the limits of the two function subtracted from each other.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22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Multiplying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When you multiply two functions with limits together it is the same as their individual limits multiplied together.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Isn’t this all easy?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26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Limits are the value that a sequence or function approaches as the input approaches a value. </a:t>
            </a:r>
          </a:p>
          <a:p>
            <a:endParaRPr lang="en-GB" dirty="0"/>
          </a:p>
          <a:p>
            <a:r>
              <a:rPr lang="en-GB" dirty="0" smtClean="0"/>
              <a:t>These are a fundamental basis of calculus.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74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Division of  limits: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When you divide two functions with limits together it is the same as their individual limits divided.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35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you are trying to find the limit of a constant, shockingly enough it is just equal to that constant. Constants don’t change!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This may seem redundant but is important to remember in calculus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You can multiply a limit by a constant. The function multiplied by the constant is the same as the function limit multiplied by the constant. 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×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907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You can take an exponent (power) of a limit as well.</a:t>
                </a:r>
              </a:p>
              <a:p>
                <a:endParaRPr lang="en-GB" dirty="0"/>
              </a:p>
              <a:p>
                <a:r>
                  <a:rPr lang="en-GB" dirty="0" smtClean="0"/>
                  <a:t>The limit of the function squared is the same as the limit of the original function squared.  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lim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lim>
                      </m:limLow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194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have lots of rules we can solve limits for more complicated equations like linear and polynomial functions.</a:t>
                </a:r>
              </a:p>
              <a:p>
                <a:endParaRPr lang="en-GB" dirty="0"/>
              </a:p>
              <a:p>
                <a:r>
                  <a:rPr lang="en-GB" dirty="0" smtClean="0"/>
                  <a:t>If we </a:t>
                </a:r>
                <a:r>
                  <a:rPr lang="en-GB" smtClean="0"/>
                  <a:t>look </a:t>
                </a:r>
                <a:r>
                  <a:rPr lang="en-GB" smtClean="0"/>
                  <a:t>at a </a:t>
                </a:r>
                <a:r>
                  <a:rPr lang="en-GB" dirty="0" smtClean="0"/>
                  <a:t>polynomial equation: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10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589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From our rules we know we can combine limits by finding the limit of each term separately and combining them at the end.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0355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From our rules we know we can combine limits by finding the limit of each term separately and combining them at the end.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50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→20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8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×20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9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×20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914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Numbers are funny things, sometimes when we solve an equation the output is undefined. </a:t>
            </a:r>
          </a:p>
          <a:p>
            <a:endParaRPr lang="en-GB" dirty="0"/>
          </a:p>
          <a:p>
            <a:r>
              <a:rPr lang="en-GB" dirty="0" smtClean="0"/>
              <a:t>Undefined numbers are things like 0/0 or infinity. </a:t>
            </a:r>
          </a:p>
          <a:p>
            <a:endParaRPr lang="en-GB" dirty="0"/>
          </a:p>
          <a:p>
            <a:r>
              <a:rPr lang="en-GB" dirty="0" smtClean="0"/>
              <a:t>But functions have a series of outputs so we can look around the missing number to find out what it could be.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88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→20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60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→20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If we look a polynomial equation:</a:t>
                </a:r>
              </a:p>
              <a:p>
                <a:endParaRPr lang="en-GB" dirty="0"/>
              </a:p>
              <a:p>
                <a:r>
                  <a:rPr lang="en-GB" dirty="0" smtClean="0"/>
                  <a:t>Now we are trying to find the limit as x approaches 20.</a:t>
                </a:r>
              </a:p>
              <a:p>
                <a:endParaRPr lang="en-GB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→20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=344</m:t>
                    </m:r>
                  </m:oMath>
                </a14:m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7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we can solve limits like regular equations. Remember it is just a fancy way of saying y =. </a:t>
            </a:r>
          </a:p>
          <a:p>
            <a:endParaRPr lang="en-GB" dirty="0"/>
          </a:p>
          <a:p>
            <a:r>
              <a:rPr lang="en-GB" dirty="0" smtClean="0"/>
              <a:t>Limits are useful when you plug in a number to an equation and it gives you a 0/0 or an imaginary number etc.</a:t>
            </a:r>
          </a:p>
          <a:p>
            <a:endParaRPr lang="en-GB" dirty="0"/>
          </a:p>
          <a:p>
            <a:r>
              <a:rPr lang="en-GB" dirty="0" smtClean="0"/>
              <a:t>When this happens it is a bit time consuming to try every combination from both sides  so there are some other things we can try.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4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go back to the equation: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62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know it didn’t work by plugging in but what can we do to it so we don’t have to try lots of solutions.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71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Let’s factorise it: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63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Let’s factorise it: 1</a:t>
                </a:r>
                <a:r>
                  <a:rPr lang="en-GB" baseline="30000" dirty="0" smtClean="0"/>
                  <a:t>2 </a:t>
                </a:r>
                <a:r>
                  <a:rPr lang="en-GB" dirty="0" smtClean="0"/>
                  <a:t> = 1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0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Oh look at that those cancel out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4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Oh look at that those cancel out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trike="sngStrike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trike="sngStrike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3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Oh look at that those cancel out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7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163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it in: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7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And we have our original limit.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8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look at the equation: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51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in the x value of 4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4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in the x value of 4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√4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5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Plug in the x value of 4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2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Shit 0/0 again.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9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Ok so what can we do to this to make it easier. 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4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can multiply both sides by a conjugate. (This is not marrying them, but simply when you take the same expression but change the sign.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1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can multiply both sides by a conjugate.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4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we solve for x = 1 what happens.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306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We can multiply both sides by a conjugate.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√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4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√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46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0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trike="sngStrike" smtClean="0">
                                  <a:latin typeface="Cambria Math" panose="02040503050406030204" pitchFamily="18" charset="0"/>
                                </a:rPr>
                                <m:t> ×2+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2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Simplify.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0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6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76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7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Now we have a simplified equation we can plug numbers into.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5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we solve for x = 1 what happens.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502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compare this to a close number to 4 in the original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2 −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√3.9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4 −3.9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424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compare this to a close number to 4 in the original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2 −1.97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4 −3.9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Lets compare this to a close number to 4 in the original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Pretty close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 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4 −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8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Many limits problems can be more quickly solved by simplifying the equation in some way and solving then. </a:t>
            </a:r>
          </a:p>
          <a:p>
            <a:endParaRPr lang="en-GB" dirty="0"/>
          </a:p>
          <a:p>
            <a:r>
              <a:rPr lang="en-GB" dirty="0" smtClean="0"/>
              <a:t>Expand the brackets, factorise, conjugate etc. to see if you can turn it into an equation where you can work out the limit at that point.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we use limits we are saying that as x approaches a number y gets close to a value. But we have been writing it with = when it is not actually = but close to.</a:t>
            </a:r>
          </a:p>
          <a:p>
            <a:endParaRPr lang="en-GB" dirty="0"/>
          </a:p>
          <a:p>
            <a:r>
              <a:rPr lang="en-GB" dirty="0" smtClean="0"/>
              <a:t>We need a mathematical way of writing this but then we come up with problems of close to what? And what about positive or negative? Do we care?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5157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we use limits we are saying that as x approaches a number y gets close to a value. But we have been writing it with = when it is not actually = but close to.</a:t>
            </a:r>
          </a:p>
          <a:p>
            <a:endParaRPr lang="en-GB" dirty="0"/>
          </a:p>
          <a:p>
            <a:r>
              <a:rPr lang="en-GB" dirty="0" smtClean="0"/>
              <a:t>How can we say define how close two numbers are? If we subtract we get problems with negatives. Can you be negatively close to something?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612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we need is a way of saying I don’t care about positive or negative just how far it is from 0 in either direction. </a:t>
            </a:r>
          </a:p>
          <a:p>
            <a:endParaRPr lang="en-GB" dirty="0"/>
          </a:p>
          <a:p>
            <a:r>
              <a:rPr lang="en-GB" dirty="0" smtClean="0"/>
              <a:t>We call this the absolute value, the absolute value of -10 is just |10|. We use the | | symbols to denote the absolute value of something.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120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GB" dirty="0" smtClean="0"/>
                  <a:t>This is important for limits of functions as the output of a function can beyond the limit. In our previous function: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(</m:t>
                          </m:r>
                          <m:r>
                            <m:rPr>
                              <m:nor/>
                            </m:rPr>
                            <a:rPr lang="en-GB" dirty="0"/>
                            <m:t>x</m:t>
                          </m:r>
                          <m:r>
                            <m:rPr>
                              <m:nor/>
                            </m:rPr>
                            <a:rPr lang="en-GB" dirty="0"/>
                            <m:t> – 1)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 The limit was 2 at x = 4 but when we go beyond x = 4 we still want to compare the difference to the limit.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3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use absolute values we can determine how close a value is to the limit whether it is negative or not. </a:t>
            </a:r>
          </a:p>
          <a:p>
            <a:endParaRPr lang="en-GB" dirty="0"/>
          </a:p>
          <a:p>
            <a:r>
              <a:rPr lang="en-GB" dirty="0" smtClean="0"/>
              <a:t>So as a x approaches the “limit point” the f(x) approaches the limit or:</a:t>
            </a:r>
          </a:p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pPr marL="0" indent="0" algn="ctr">
              <a:buNone/>
            </a:pPr>
            <a:r>
              <a:rPr lang="en-GB" dirty="0" smtClean="0"/>
              <a:t>Where c is the limit point and L is the limit.</a:t>
            </a:r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5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If we solve for x = 1 what happens.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Damn 0/0 isn’t a number!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1998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But when it is low is not very mathematical sounding. But fortunately in maths we can say when something is smaller.</a:t>
            </a:r>
          </a:p>
          <a:p>
            <a:endParaRPr lang="en-GB" dirty="0"/>
          </a:p>
          <a:p>
            <a:r>
              <a:rPr lang="en-GB" dirty="0" smtClean="0"/>
              <a:t>But smaller than what? Well we don’t actually know the values but we know they exist so lets put in some algebra.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0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But smaller than what? Well we don’t actually know the values but we know they exist so lets put in some algebra. </a:t>
            </a:r>
          </a:p>
          <a:p>
            <a:endParaRPr lang="en-GB" dirty="0"/>
          </a:p>
          <a:p>
            <a:r>
              <a:rPr lang="en-GB" dirty="0" smtClean="0"/>
              <a:t>Lets call it </a:t>
            </a:r>
            <a:r>
              <a:rPr lang="el-GR" dirty="0" smtClean="0"/>
              <a:t>δ</a:t>
            </a:r>
            <a:r>
              <a:rPr lang="en-GB" dirty="0" smtClean="0"/>
              <a:t> and </a:t>
            </a:r>
            <a:r>
              <a:rPr lang="el-GR" dirty="0" smtClean="0"/>
              <a:t>ε</a:t>
            </a:r>
            <a:r>
              <a:rPr lang="en-GB" dirty="0" smtClean="0"/>
              <a:t> (because that’s what its normally called)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When |x – c| is low |f(x) – L| is low</a:t>
            </a:r>
          </a:p>
          <a:p>
            <a:endParaRPr lang="en-GB" dirty="0" smtClean="0"/>
          </a:p>
          <a:p>
            <a:r>
              <a:rPr lang="en-GB" dirty="0" smtClean="0"/>
              <a:t>So we can say </a:t>
            </a:r>
            <a:r>
              <a:rPr lang="en-GB" dirty="0"/>
              <a:t>|f(x)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r>
              <a:rPr lang="en-GB" dirty="0" smtClean="0"/>
              <a:t> (we swap it round when the when moves)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596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|f(x</a:t>
            </a:r>
            <a:r>
              <a:rPr lang="en-GB" dirty="0"/>
              <a:t>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However there are some conditions on this:</a:t>
            </a:r>
          </a:p>
          <a:p>
            <a:endParaRPr lang="en-GB" dirty="0"/>
          </a:p>
          <a:p>
            <a:r>
              <a:rPr lang="en-GB" dirty="0" smtClean="0"/>
              <a:t>It is true for any </a:t>
            </a:r>
            <a:r>
              <a:rPr lang="el-GR" dirty="0" smtClean="0"/>
              <a:t>ε</a:t>
            </a:r>
            <a:r>
              <a:rPr lang="en-GB" dirty="0" smtClean="0"/>
              <a:t> &gt; 0</a:t>
            </a:r>
          </a:p>
          <a:p>
            <a:r>
              <a:rPr lang="el-GR" dirty="0" smtClean="0"/>
              <a:t>δ</a:t>
            </a:r>
            <a:r>
              <a:rPr lang="en-GB" dirty="0" smtClean="0"/>
              <a:t> exists and is &gt; 0</a:t>
            </a:r>
          </a:p>
          <a:p>
            <a:r>
              <a:rPr lang="en-GB" dirty="0" smtClean="0"/>
              <a:t>X is not equal to c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|f(x</a:t>
            </a:r>
            <a:r>
              <a:rPr lang="en-GB" dirty="0"/>
              <a:t>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So with our conditions this means: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 smtClean="0"/>
              <a:t>For </a:t>
            </a:r>
            <a:r>
              <a:rPr lang="en-GB" sz="2400" dirty="0"/>
              <a:t>any </a:t>
            </a:r>
            <a:r>
              <a:rPr lang="el-GR" sz="2400" dirty="0"/>
              <a:t>ε</a:t>
            </a:r>
            <a:r>
              <a:rPr lang="en-GB" sz="2400" dirty="0"/>
              <a:t> &gt; </a:t>
            </a:r>
            <a:r>
              <a:rPr lang="en-GB" sz="2400" dirty="0" smtClean="0"/>
              <a:t>0, there is a </a:t>
            </a:r>
            <a:r>
              <a:rPr lang="el-GR" sz="2400" dirty="0" smtClean="0"/>
              <a:t>δ</a:t>
            </a:r>
            <a:r>
              <a:rPr lang="en-GB" sz="2400" dirty="0" smtClean="0"/>
              <a:t> &gt; 0 so that </a:t>
            </a:r>
            <a:r>
              <a:rPr lang="en-GB" sz="2400" dirty="0"/>
              <a:t>|f(x) – L| &lt; </a:t>
            </a:r>
            <a:r>
              <a:rPr lang="el-GR" sz="2400" dirty="0"/>
              <a:t>ε</a:t>
            </a:r>
            <a:r>
              <a:rPr lang="en-GB" sz="2400" dirty="0"/>
              <a:t> </a:t>
            </a:r>
            <a:r>
              <a:rPr lang="en-GB" sz="2400" dirty="0" smtClean="0"/>
              <a:t>when 0 &lt;|x </a:t>
            </a:r>
            <a:r>
              <a:rPr lang="en-GB" sz="2400" dirty="0"/>
              <a:t>– c| &lt; </a:t>
            </a:r>
            <a:r>
              <a:rPr lang="el-GR" sz="2400" dirty="0"/>
              <a:t>δ</a:t>
            </a:r>
            <a:endParaRPr lang="en-GB" sz="2400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47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|f(x</a:t>
            </a:r>
            <a:r>
              <a:rPr lang="en-GB" dirty="0"/>
              <a:t>) – L| &lt; </a:t>
            </a:r>
            <a:r>
              <a:rPr lang="el-GR" dirty="0" smtClean="0"/>
              <a:t>ε</a:t>
            </a:r>
            <a:r>
              <a:rPr lang="en-GB" dirty="0" smtClean="0"/>
              <a:t> </a:t>
            </a:r>
            <a:r>
              <a:rPr lang="en-GB" dirty="0" err="1" smtClean="0"/>
              <a:t>when|x</a:t>
            </a:r>
            <a:r>
              <a:rPr lang="en-GB" dirty="0" smtClean="0"/>
              <a:t> – c| &lt; </a:t>
            </a:r>
            <a:r>
              <a:rPr lang="el-GR" dirty="0" smtClean="0"/>
              <a:t>δ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r>
              <a:rPr lang="en-GB" dirty="0" smtClean="0"/>
              <a:t>So with our conditions this means: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2400" dirty="0" smtClean="0"/>
              <a:t>For </a:t>
            </a:r>
            <a:r>
              <a:rPr lang="en-GB" sz="2400" dirty="0"/>
              <a:t>any </a:t>
            </a:r>
            <a:r>
              <a:rPr lang="el-GR" sz="2400" dirty="0"/>
              <a:t>ε</a:t>
            </a:r>
            <a:r>
              <a:rPr lang="en-GB" sz="2400" dirty="0"/>
              <a:t> &gt; </a:t>
            </a:r>
            <a:r>
              <a:rPr lang="en-GB" sz="2400" dirty="0" smtClean="0"/>
              <a:t>0, there is a </a:t>
            </a:r>
            <a:r>
              <a:rPr lang="el-GR" sz="2400" dirty="0" smtClean="0"/>
              <a:t>δ</a:t>
            </a:r>
            <a:r>
              <a:rPr lang="en-GB" sz="2400" dirty="0" smtClean="0"/>
              <a:t> &gt; 0 so that </a:t>
            </a:r>
            <a:r>
              <a:rPr lang="en-GB" sz="2400" dirty="0"/>
              <a:t>|f(x) – L| &lt; </a:t>
            </a:r>
            <a:r>
              <a:rPr lang="el-GR" sz="2400" dirty="0"/>
              <a:t>ε</a:t>
            </a:r>
            <a:r>
              <a:rPr lang="en-GB" sz="2400" dirty="0"/>
              <a:t> </a:t>
            </a:r>
            <a:r>
              <a:rPr lang="en-GB" sz="2400" dirty="0" smtClean="0"/>
              <a:t>when 0 &lt;|x </a:t>
            </a:r>
            <a:r>
              <a:rPr lang="en-GB" sz="2400" dirty="0"/>
              <a:t>– c| &lt; </a:t>
            </a:r>
            <a:r>
              <a:rPr lang="el-GR" sz="2400" dirty="0" smtClean="0"/>
              <a:t>δ</a:t>
            </a:r>
            <a:endParaRPr lang="en-GB" sz="2400" dirty="0" smtClean="0"/>
          </a:p>
          <a:p>
            <a:pPr marL="0" indent="0" algn="ctr">
              <a:buNone/>
            </a:pPr>
            <a:endParaRPr lang="en-GB" sz="2400" dirty="0" smtClean="0"/>
          </a:p>
          <a:p>
            <a:r>
              <a:rPr lang="en-GB" dirty="0" smtClean="0"/>
              <a:t>We can use this notation to show that a normal limit function is true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2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|f(x</a:t>
                </a:r>
                <a:r>
                  <a:rPr lang="en-GB" dirty="0"/>
                  <a:t>) – L|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when|x</a:t>
                </a:r>
                <a:r>
                  <a:rPr lang="en-GB" dirty="0" smtClean="0"/>
                  <a:t> – c| &lt; </a:t>
                </a:r>
                <a:r>
                  <a:rPr lang="el-GR" dirty="0" smtClean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When we have a limit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We can prove it using our formal definition.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0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|f(x</a:t>
                </a:r>
                <a:r>
                  <a:rPr lang="en-GB" dirty="0"/>
                  <a:t>) – L|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when|x</a:t>
                </a:r>
                <a:r>
                  <a:rPr lang="en-GB" dirty="0" smtClean="0"/>
                  <a:t> – c| &lt; </a:t>
                </a:r>
                <a:r>
                  <a:rPr lang="el-GR" dirty="0" smtClean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When we have a limit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 want to show that 0 &lt;|x </a:t>
                </a:r>
                <a:r>
                  <a:rPr lang="en-GB" dirty="0"/>
                  <a:t>– </a:t>
                </a:r>
                <a:r>
                  <a:rPr lang="en-GB" dirty="0" smtClean="0"/>
                  <a:t>3| </a:t>
                </a:r>
                <a:r>
                  <a:rPr lang="en-GB" dirty="0"/>
                  <a:t>&lt; </a:t>
                </a:r>
                <a:r>
                  <a:rPr lang="el-GR" dirty="0" smtClean="0"/>
                  <a:t>δ</a:t>
                </a:r>
                <a:r>
                  <a:rPr lang="en-GB" dirty="0" smtClean="0"/>
                  <a:t> can become 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|(2x+4) </a:t>
                </a:r>
                <a:r>
                  <a:rPr lang="en-GB" dirty="0"/>
                  <a:t>– </a:t>
                </a:r>
                <a:r>
                  <a:rPr lang="en-GB" dirty="0" smtClean="0"/>
                  <a:t>10|&lt;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3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|f(x</a:t>
                </a:r>
                <a:r>
                  <a:rPr lang="en-GB" dirty="0"/>
                  <a:t>) – L|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when|x</a:t>
                </a:r>
                <a:r>
                  <a:rPr lang="en-GB" dirty="0" smtClean="0"/>
                  <a:t> – c| &lt; </a:t>
                </a:r>
                <a:r>
                  <a:rPr lang="el-GR" dirty="0" smtClean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r>
                  <a:rPr lang="en-GB" dirty="0" smtClean="0"/>
                  <a:t>When we have a limit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We want to show that 0 &lt;|x </a:t>
                </a:r>
                <a:r>
                  <a:rPr lang="en-GB" dirty="0"/>
                  <a:t>– </a:t>
                </a:r>
                <a:r>
                  <a:rPr lang="en-GB" dirty="0" smtClean="0"/>
                  <a:t>3| </a:t>
                </a:r>
                <a:r>
                  <a:rPr lang="en-GB" dirty="0"/>
                  <a:t>&lt; </a:t>
                </a:r>
                <a:r>
                  <a:rPr lang="el-GR" dirty="0" smtClean="0"/>
                  <a:t>δ</a:t>
                </a:r>
                <a:r>
                  <a:rPr lang="en-GB" dirty="0" smtClean="0"/>
                  <a:t> can become 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|(2x+4) </a:t>
                </a:r>
                <a:r>
                  <a:rPr lang="en-GB" dirty="0"/>
                  <a:t>– </a:t>
                </a:r>
                <a:r>
                  <a:rPr lang="en-GB" dirty="0" smtClean="0"/>
                  <a:t>10|&lt;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11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|(2x+4) </a:t>
                </a:r>
                <a:r>
                  <a:rPr lang="en-GB" dirty="0"/>
                  <a:t>– </a:t>
                </a:r>
                <a:r>
                  <a:rPr lang="en-GB" dirty="0" smtClean="0"/>
                  <a:t>10|&lt;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3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look 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So we don’t know what x = 1 looks like but what happens if we try to get closer and closer to 1.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855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|(2x-6)|&lt;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2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|2(x-3)|&lt; </a:t>
                </a:r>
                <a:r>
                  <a:rPr lang="el-GR" dirty="0"/>
                  <a:t>ε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5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3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Hey look we have |x – 3|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6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So now we should try this as our value of </a:t>
                </a:r>
                <a:r>
                  <a:rPr lang="el-GR" dirty="0" smtClean="0"/>
                  <a:t>δ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Lets start by simplifying this equation</a:t>
                </a:r>
              </a:p>
              <a:p>
                <a:pPr marL="0" indent="0" algn="ctr">
                  <a:buNone/>
                </a:pPr>
                <a:r>
                  <a:rPr lang="en-GB" dirty="0" smtClean="0"/>
                  <a:t>|(x-3)|&lt;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  <a:endParaRPr lang="en-GB" dirty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So now we should try this as our value of </a:t>
                </a:r>
                <a:r>
                  <a:rPr lang="el-GR" dirty="0" smtClean="0"/>
                  <a:t>δ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5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0 &lt;|x – 3| &lt; </a:t>
                </a:r>
                <a:r>
                  <a:rPr lang="el-GR" dirty="0"/>
                  <a:t>δ</a:t>
                </a: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7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0 &lt;|x – 3|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2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definitions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→3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+4=10  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0 &lt;|x – 3| &lt; </a:t>
                </a:r>
                <a:r>
                  <a:rPr lang="el-GR" dirty="0" smtClean="0"/>
                  <a:t>ε</a:t>
                </a:r>
                <a:r>
                  <a:rPr lang="en-GB" dirty="0" smtClean="0"/>
                  <a:t>/2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Oh look at that it’s the same equation. Thus we have proved our limit statement. 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06" r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1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series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We’ve covered series in the past and we found the equations that describe the series. These equations are in essence functions that produce the series. </a:t>
            </a:r>
          </a:p>
          <a:p>
            <a:endParaRPr lang="en-GB" dirty="0"/>
          </a:p>
          <a:p>
            <a:r>
              <a:rPr lang="en-GB" dirty="0" smtClean="0"/>
              <a:t>Everything is a function if you are brave enough! </a:t>
            </a:r>
          </a:p>
          <a:p>
            <a:endParaRPr lang="en-GB" dirty="0"/>
          </a:p>
          <a:p>
            <a:r>
              <a:rPr lang="en-GB" dirty="0" smtClean="0"/>
              <a:t>You take each term and do something to it make the next term in the series, sounds like a function to me.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3794" name="Picture 2" descr="http://assets1.ignimgs.com/2016/05/06/mighty-morphin-s1-power-rangersjpg-652e5e_1280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43" y="251309"/>
            <a:ext cx="3338175" cy="18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2707</Words>
  <Application>Microsoft Office PowerPoint</Application>
  <PresentationFormat>Widescreen</PresentationFormat>
  <Paragraphs>732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Office Theme</vt:lpstr>
      <vt:lpstr>PowerPoint Presentation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Limits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Formal definitions </vt:lpstr>
      <vt:lpstr>Power series</vt:lpstr>
      <vt:lpstr>Power series</vt:lpstr>
      <vt:lpstr>Power series</vt:lpstr>
      <vt:lpstr>Power series</vt:lpstr>
      <vt:lpstr>Power series</vt:lpstr>
      <vt:lpstr>Power series</vt:lpstr>
      <vt:lpstr>Power series</vt:lpstr>
      <vt:lpstr>Power series</vt:lpstr>
      <vt:lpstr>Power series</vt:lpstr>
      <vt:lpstr>Continuity</vt:lpstr>
      <vt:lpstr>PowerPoint Presentation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112</cp:revision>
  <dcterms:created xsi:type="dcterms:W3CDTF">2017-08-24T12:39:25Z</dcterms:created>
  <dcterms:modified xsi:type="dcterms:W3CDTF">2017-09-08T09:15:45Z</dcterms:modified>
</cp:coreProperties>
</file>