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80" r:id="rId20"/>
    <p:sldId id="274" r:id="rId21"/>
    <p:sldId id="275" r:id="rId22"/>
    <p:sldId id="276" r:id="rId23"/>
    <p:sldId id="277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7444F-DBAC-491A-B173-CBFE8B320BD4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CD3E0-24AA-4A81-85CC-CB3A7227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8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24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B92C-C829-4069-976C-5E07281B3BE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5BC-4DC6-4ECA-86E7-48386AA05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43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B92C-C829-4069-976C-5E07281B3BE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5BC-4DC6-4ECA-86E7-48386AA05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64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B92C-C829-4069-976C-5E07281B3BE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5BC-4DC6-4ECA-86E7-48386AA05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2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527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4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B92C-C829-4069-976C-5E07281B3BE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5BC-4DC6-4ECA-86E7-48386AA05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93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B92C-C829-4069-976C-5E07281B3BE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5BC-4DC6-4ECA-86E7-48386AA05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35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B92C-C829-4069-976C-5E07281B3BE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5BC-4DC6-4ECA-86E7-48386AA05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45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B92C-C829-4069-976C-5E07281B3BE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5BC-4DC6-4ECA-86E7-48386AA05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8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B92C-C829-4069-976C-5E07281B3BE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5BC-4DC6-4ECA-86E7-48386AA05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96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B92C-C829-4069-976C-5E07281B3BE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5BC-4DC6-4ECA-86E7-48386AA05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83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B92C-C829-4069-976C-5E07281B3BE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5BC-4DC6-4ECA-86E7-48386AA05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97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B92C-C829-4069-976C-5E07281B3BE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5BC-4DC6-4ECA-86E7-48386AA05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1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EB92C-C829-4069-976C-5E07281B3BE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185BC-4DC6-4ECA-86E7-48386AA05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87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29308" y="1308378"/>
            <a:ext cx="8451273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smtClean="0">
                <a:ln/>
                <a:solidFill>
                  <a:schemeClr val="accent4"/>
                </a:solidFill>
              </a:rPr>
              <a:t>Math's </a:t>
            </a:r>
            <a:r>
              <a:rPr lang="en-US" sz="16600" b="1" dirty="0">
                <a:ln/>
                <a:solidFill>
                  <a:schemeClr val="accent4"/>
                </a:solidFill>
              </a:rPr>
              <a:t>7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Differentiation 2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3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let’s make an equation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Profit = 50x – 10x -0.1x</a:t>
            </a:r>
            <a:r>
              <a:rPr lang="en-GB" baseline="30000" dirty="0" smtClean="0"/>
              <a:t>2 </a:t>
            </a:r>
            <a:r>
              <a:rPr lang="en-GB" dirty="0" smtClean="0"/>
              <a:t>  + 500</a:t>
            </a:r>
          </a:p>
          <a:p>
            <a:endParaRPr lang="en-GB" dirty="0"/>
          </a:p>
          <a:p>
            <a:r>
              <a:rPr lang="en-GB" dirty="0" smtClean="0"/>
              <a:t>Marginal profit = 50 – 10 – 0.2x</a:t>
            </a:r>
          </a:p>
          <a:p>
            <a:endParaRPr lang="en-GB" dirty="0"/>
          </a:p>
          <a:p>
            <a:r>
              <a:rPr lang="en-GB" dirty="0" smtClean="0"/>
              <a:t>So our company wants to know how much profits will change by increasing production from 200 to 201 units.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706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Plug 200 into the equation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Profit = 50x – 10x -0.1x</a:t>
            </a:r>
            <a:r>
              <a:rPr lang="en-GB" baseline="30000" dirty="0" smtClean="0"/>
              <a:t>2 </a:t>
            </a:r>
            <a:r>
              <a:rPr lang="en-GB" dirty="0" smtClean="0"/>
              <a:t>  + 500</a:t>
            </a:r>
          </a:p>
          <a:p>
            <a:endParaRPr lang="en-GB" dirty="0"/>
          </a:p>
          <a:p>
            <a:r>
              <a:rPr lang="en-GB" dirty="0" smtClean="0"/>
              <a:t>Marginal profit = 50 – 10 – 0.2 * 200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700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Plug 200 into the equation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Profit = 50x – 10x -0.1x</a:t>
            </a:r>
            <a:r>
              <a:rPr lang="en-GB" baseline="30000" dirty="0" smtClean="0"/>
              <a:t>2 </a:t>
            </a:r>
            <a:r>
              <a:rPr lang="en-GB" dirty="0" smtClean="0"/>
              <a:t>  + 500</a:t>
            </a:r>
          </a:p>
          <a:p>
            <a:endParaRPr lang="en-GB" dirty="0"/>
          </a:p>
          <a:p>
            <a:r>
              <a:rPr lang="en-GB" dirty="0" smtClean="0"/>
              <a:t>Marginal profit = 50 – 10 – 40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580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Plug 200 into the equation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Profit = 50x – 10x -0.1x</a:t>
            </a:r>
            <a:r>
              <a:rPr lang="en-GB" baseline="30000" dirty="0" smtClean="0"/>
              <a:t>2 </a:t>
            </a:r>
            <a:r>
              <a:rPr lang="en-GB" dirty="0" smtClean="0"/>
              <a:t>  + 500</a:t>
            </a:r>
          </a:p>
          <a:p>
            <a:endParaRPr lang="en-GB" dirty="0"/>
          </a:p>
          <a:p>
            <a:r>
              <a:rPr lang="en-GB" dirty="0" smtClean="0"/>
              <a:t>Marginal profit = 0</a:t>
            </a:r>
          </a:p>
          <a:p>
            <a:endParaRPr lang="en-GB" dirty="0"/>
          </a:p>
          <a:p>
            <a:r>
              <a:rPr lang="en-GB" dirty="0" smtClean="0"/>
              <a:t>We just did a single step in a differential equation.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3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Another use of differentiation is to approximate a linear equation of a curve so you get a general idea of the trend.</a:t>
            </a:r>
          </a:p>
          <a:p>
            <a:endParaRPr lang="en-GB" dirty="0"/>
          </a:p>
          <a:p>
            <a:r>
              <a:rPr lang="en-GB" dirty="0" smtClean="0"/>
              <a:t>This is used in rare cases where the tangent line and the function line have very similar plots. </a:t>
            </a:r>
          </a:p>
          <a:p>
            <a:endParaRPr lang="en-GB" dirty="0"/>
          </a:p>
          <a:p>
            <a:r>
              <a:rPr lang="en-GB" dirty="0" smtClean="0"/>
              <a:t>This pretty much identical to what we just did.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929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take a look at this function and its tangent line. </a:t>
            </a:r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LinearArrox_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942" y="3015774"/>
            <a:ext cx="4191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tangent line is fairly close to the graph of the function.</a:t>
            </a:r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LinearArrox_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942" y="3015774"/>
            <a:ext cx="4191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 this we can see that at values close to the tangent point the tangent line would predict values on the function closely.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LinearArrox_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14" y="3246684"/>
            <a:ext cx="4191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9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we need to know how to find the tangent to a curve at any specific point.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0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we need to know how to find the tangent to a curve at any specific point.</a:t>
            </a:r>
          </a:p>
          <a:p>
            <a:endParaRPr lang="en-GB" dirty="0"/>
          </a:p>
          <a:p>
            <a:r>
              <a:rPr lang="en-GB" dirty="0" smtClean="0"/>
              <a:t>This is fairly easy with our knowledge of derivatives and functions.</a:t>
            </a:r>
          </a:p>
          <a:p>
            <a:endParaRPr lang="en-GB" dirty="0"/>
          </a:p>
          <a:p>
            <a:r>
              <a:rPr lang="en-GB" dirty="0" smtClean="0"/>
              <a:t>We know the derivative is the gradient of a tangent line at a specific point so we just need to sub those points into a linear equation.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8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2" descr="https://imgs.xkcd.com/comics/newton_and_leibni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8" y="2964821"/>
            <a:ext cx="7048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1.wp.com/imgs.xkcd.com/comics/dec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408" y="342584"/>
            <a:ext cx="40481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try a simple one.</a:t>
            </a:r>
          </a:p>
          <a:p>
            <a:endParaRPr lang="en-GB" dirty="0"/>
          </a:p>
          <a:p>
            <a:r>
              <a:rPr lang="en-GB" dirty="0" smtClean="0"/>
              <a:t>A function with equation x</a:t>
            </a:r>
            <a:r>
              <a:rPr lang="en-GB" baseline="30000" dirty="0" smtClean="0"/>
              <a:t>2</a:t>
            </a:r>
            <a:r>
              <a:rPr lang="en-GB" dirty="0" smtClean="0"/>
              <a:t> + 2x -4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318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try a simple one.</a:t>
            </a:r>
          </a:p>
          <a:p>
            <a:endParaRPr lang="en-GB" dirty="0"/>
          </a:p>
          <a:p>
            <a:r>
              <a:rPr lang="en-GB" dirty="0" smtClean="0"/>
              <a:t>A function with equation x</a:t>
            </a:r>
            <a:r>
              <a:rPr lang="en-GB" baseline="30000" dirty="0" smtClean="0"/>
              <a:t>2</a:t>
            </a:r>
            <a:r>
              <a:rPr lang="en-GB" dirty="0" smtClean="0"/>
              <a:t> + 2x -4</a:t>
            </a:r>
          </a:p>
          <a:p>
            <a:endParaRPr lang="en-GB" dirty="0"/>
          </a:p>
          <a:p>
            <a:r>
              <a:rPr lang="en-GB" dirty="0" smtClean="0"/>
              <a:t>The derivation is 2x +2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04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try a simple one.</a:t>
            </a:r>
          </a:p>
          <a:p>
            <a:endParaRPr lang="en-GB" dirty="0"/>
          </a:p>
          <a:p>
            <a:r>
              <a:rPr lang="en-GB" dirty="0" smtClean="0"/>
              <a:t>A function with equation x</a:t>
            </a:r>
            <a:r>
              <a:rPr lang="en-GB" baseline="30000" dirty="0" smtClean="0"/>
              <a:t>2</a:t>
            </a:r>
            <a:r>
              <a:rPr lang="en-GB" dirty="0" smtClean="0"/>
              <a:t> + 2x -4</a:t>
            </a:r>
          </a:p>
          <a:p>
            <a:endParaRPr lang="en-GB" dirty="0"/>
          </a:p>
          <a:p>
            <a:r>
              <a:rPr lang="en-GB" dirty="0" smtClean="0"/>
              <a:t>The derivation is 2x +2 </a:t>
            </a:r>
          </a:p>
          <a:p>
            <a:endParaRPr lang="en-GB" dirty="0"/>
          </a:p>
          <a:p>
            <a:r>
              <a:rPr lang="en-GB" dirty="0" smtClean="0"/>
              <a:t>So lets get the y when when x = 8 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594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function with equation x</a:t>
            </a:r>
            <a:r>
              <a:rPr lang="en-GB" baseline="30000" dirty="0" smtClean="0"/>
              <a:t>2</a:t>
            </a:r>
            <a:r>
              <a:rPr lang="en-GB" dirty="0" smtClean="0"/>
              <a:t> + 2x -4</a:t>
            </a:r>
          </a:p>
          <a:p>
            <a:endParaRPr lang="en-GB" dirty="0"/>
          </a:p>
          <a:p>
            <a:r>
              <a:rPr lang="en-GB" dirty="0" smtClean="0"/>
              <a:t>The derivation is 2x +2 </a:t>
            </a:r>
          </a:p>
          <a:p>
            <a:endParaRPr lang="en-GB" dirty="0"/>
          </a:p>
          <a:p>
            <a:r>
              <a:rPr lang="en-GB" dirty="0"/>
              <a:t>So lets get the y when </a:t>
            </a:r>
            <a:r>
              <a:rPr lang="en-GB" dirty="0" err="1"/>
              <a:t>when</a:t>
            </a:r>
            <a:r>
              <a:rPr lang="en-GB" dirty="0"/>
              <a:t> x = 8 </a:t>
            </a:r>
          </a:p>
          <a:p>
            <a:endParaRPr lang="en-GB" dirty="0"/>
          </a:p>
          <a:p>
            <a:r>
              <a:rPr lang="en-GB" dirty="0" smtClean="0"/>
              <a:t>64 + 16 – 4 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375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function with equation x</a:t>
            </a:r>
            <a:r>
              <a:rPr lang="en-GB" baseline="30000" dirty="0" smtClean="0"/>
              <a:t>2</a:t>
            </a:r>
            <a:r>
              <a:rPr lang="en-GB" dirty="0" smtClean="0"/>
              <a:t> + 2x -4</a:t>
            </a:r>
          </a:p>
          <a:p>
            <a:endParaRPr lang="en-GB" dirty="0"/>
          </a:p>
          <a:p>
            <a:r>
              <a:rPr lang="en-GB" dirty="0" smtClean="0"/>
              <a:t>The derivation is 2x +2 </a:t>
            </a:r>
          </a:p>
          <a:p>
            <a:endParaRPr lang="en-GB" dirty="0"/>
          </a:p>
          <a:p>
            <a:r>
              <a:rPr lang="en-GB" dirty="0"/>
              <a:t>So lets get the y when </a:t>
            </a:r>
            <a:r>
              <a:rPr lang="en-GB" dirty="0" err="1"/>
              <a:t>when</a:t>
            </a:r>
            <a:r>
              <a:rPr lang="en-GB" dirty="0"/>
              <a:t> x = 8 </a:t>
            </a:r>
          </a:p>
          <a:p>
            <a:endParaRPr lang="en-GB" dirty="0"/>
          </a:p>
          <a:p>
            <a:r>
              <a:rPr lang="en-GB" dirty="0" smtClean="0"/>
              <a:t>76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309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function with equation x</a:t>
            </a:r>
            <a:r>
              <a:rPr lang="en-GB" baseline="30000" dirty="0" smtClean="0"/>
              <a:t>2</a:t>
            </a:r>
            <a:r>
              <a:rPr lang="en-GB" dirty="0" smtClean="0"/>
              <a:t> + 2x -4 where x = 8, y =76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 derivation is 2x +2 </a:t>
            </a:r>
          </a:p>
          <a:p>
            <a:endParaRPr lang="en-GB" dirty="0"/>
          </a:p>
          <a:p>
            <a:r>
              <a:rPr lang="en-GB" dirty="0" smtClean="0"/>
              <a:t>Now lets find the gradient at x = 8 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function with equation x</a:t>
            </a:r>
            <a:r>
              <a:rPr lang="en-GB" baseline="30000" dirty="0" smtClean="0"/>
              <a:t>2</a:t>
            </a:r>
            <a:r>
              <a:rPr lang="en-GB" dirty="0" smtClean="0"/>
              <a:t> + 2x -4 where x = 8, y =76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 derivation is 2x +2 </a:t>
            </a:r>
          </a:p>
          <a:p>
            <a:endParaRPr lang="en-GB" dirty="0"/>
          </a:p>
          <a:p>
            <a:r>
              <a:rPr lang="en-GB" dirty="0" smtClean="0"/>
              <a:t>Now lets find the gradient at x = 8 </a:t>
            </a:r>
          </a:p>
          <a:p>
            <a:endParaRPr lang="en-GB" dirty="0"/>
          </a:p>
          <a:p>
            <a:r>
              <a:rPr lang="en-GB" dirty="0" smtClean="0"/>
              <a:t>16 + 2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6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function with equation x</a:t>
            </a:r>
            <a:r>
              <a:rPr lang="en-GB" baseline="30000" dirty="0" smtClean="0"/>
              <a:t>2</a:t>
            </a:r>
            <a:r>
              <a:rPr lang="en-GB" dirty="0" smtClean="0"/>
              <a:t> + 2x -4 where x = 8, y =76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 derivation is 2x +2 </a:t>
            </a:r>
          </a:p>
          <a:p>
            <a:endParaRPr lang="en-GB" dirty="0"/>
          </a:p>
          <a:p>
            <a:r>
              <a:rPr lang="en-GB" dirty="0" smtClean="0"/>
              <a:t>Now lets find the gradient at x = 8 </a:t>
            </a:r>
          </a:p>
          <a:p>
            <a:endParaRPr lang="en-GB" dirty="0"/>
          </a:p>
          <a:p>
            <a:r>
              <a:rPr lang="en-GB" dirty="0" smtClean="0"/>
              <a:t>18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84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function with equation x</a:t>
            </a:r>
            <a:r>
              <a:rPr lang="en-GB" baseline="30000" dirty="0" smtClean="0"/>
              <a:t>2</a:t>
            </a:r>
            <a:r>
              <a:rPr lang="en-GB" dirty="0" smtClean="0"/>
              <a:t> + 2x -4 where x = 8, y =76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So we have the equation for the tangent line at point 8,76</a:t>
            </a:r>
          </a:p>
          <a:p>
            <a:endParaRPr lang="en-GB" dirty="0"/>
          </a:p>
          <a:p>
            <a:r>
              <a:rPr lang="en-GB" dirty="0" smtClean="0"/>
              <a:t>76 = 18 * 8 + c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618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function with equation x</a:t>
            </a:r>
            <a:r>
              <a:rPr lang="en-GB" baseline="30000" dirty="0" smtClean="0"/>
              <a:t>2</a:t>
            </a:r>
            <a:r>
              <a:rPr lang="en-GB" dirty="0" smtClean="0"/>
              <a:t> + 2x -4 where x = 8, y =76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So we have the equation for the tangent line at point 8,76</a:t>
            </a:r>
          </a:p>
          <a:p>
            <a:endParaRPr lang="en-GB" dirty="0"/>
          </a:p>
          <a:p>
            <a:r>
              <a:rPr lang="en-GB" dirty="0" smtClean="0"/>
              <a:t>76 = 18 * 8 + c</a:t>
            </a:r>
          </a:p>
          <a:p>
            <a:endParaRPr lang="en-GB" dirty="0"/>
          </a:p>
          <a:p>
            <a:r>
              <a:rPr lang="en-GB" dirty="0" smtClean="0"/>
              <a:t>c = -68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8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the last lecture we covered the basic major rules of differentiation.</a:t>
            </a:r>
          </a:p>
          <a:p>
            <a:endParaRPr lang="en-GB" dirty="0"/>
          </a:p>
          <a:p>
            <a:r>
              <a:rPr lang="en-GB" dirty="0" smtClean="0"/>
              <a:t>Now we will see some of the uses and more complicated rules.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814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function with equation x</a:t>
            </a:r>
            <a:r>
              <a:rPr lang="en-GB" baseline="30000" dirty="0" smtClean="0"/>
              <a:t>2</a:t>
            </a:r>
            <a:r>
              <a:rPr lang="en-GB" dirty="0" smtClean="0"/>
              <a:t> + 2x -4 where x = 8, y =76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So we have the equation for the tangent line at point 8,76</a:t>
            </a:r>
          </a:p>
          <a:p>
            <a:endParaRPr lang="en-GB" dirty="0"/>
          </a:p>
          <a:p>
            <a:r>
              <a:rPr lang="en-GB" dirty="0" smtClean="0"/>
              <a:t>76 = 18 * 8 + c</a:t>
            </a:r>
          </a:p>
          <a:p>
            <a:endParaRPr lang="en-GB" dirty="0"/>
          </a:p>
          <a:p>
            <a:r>
              <a:rPr lang="en-GB" dirty="0" smtClean="0"/>
              <a:t>So y = 18x - 68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647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function with equation x</a:t>
            </a:r>
            <a:r>
              <a:rPr lang="en-GB" baseline="30000" dirty="0" smtClean="0"/>
              <a:t>2</a:t>
            </a:r>
            <a:r>
              <a:rPr lang="en-GB" dirty="0" smtClean="0"/>
              <a:t> + 2x -4 where x = 8, y =76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So we have the equation for the tangent line at point 8,76</a:t>
            </a:r>
          </a:p>
          <a:p>
            <a:endParaRPr lang="en-GB" dirty="0"/>
          </a:p>
          <a:p>
            <a:r>
              <a:rPr lang="en-GB" dirty="0" smtClean="0"/>
              <a:t>So y = 18x – 68</a:t>
            </a:r>
          </a:p>
          <a:p>
            <a:endParaRPr lang="en-GB" dirty="0"/>
          </a:p>
          <a:p>
            <a:r>
              <a:rPr lang="en-GB" dirty="0" smtClean="0"/>
              <a:t>Now lets look at points on this tangent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190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function with equation x</a:t>
            </a:r>
            <a:r>
              <a:rPr lang="en-GB" baseline="30000" dirty="0" smtClean="0"/>
              <a:t>2</a:t>
            </a:r>
            <a:r>
              <a:rPr lang="en-GB" dirty="0" smtClean="0"/>
              <a:t> + 2x -4 at x = 8, y =76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 y = 18x – 68 where at x =8, y = 76</a:t>
            </a:r>
          </a:p>
          <a:p>
            <a:endParaRPr lang="en-GB" dirty="0"/>
          </a:p>
          <a:p>
            <a:r>
              <a:rPr lang="en-GB" dirty="0" smtClean="0"/>
              <a:t>Now lets look at points on this tangent where x = 9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81 + 18 – 4 = 95</a:t>
            </a:r>
          </a:p>
          <a:p>
            <a:pPr marL="0" indent="0">
              <a:buNone/>
            </a:pPr>
            <a:r>
              <a:rPr lang="en-GB" dirty="0" smtClean="0"/>
              <a:t>				Not bad!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18 * 9 – 68 = 94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513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function with equation x</a:t>
            </a:r>
            <a:r>
              <a:rPr lang="en-GB" baseline="30000" dirty="0" smtClean="0"/>
              <a:t>2</a:t>
            </a:r>
            <a:r>
              <a:rPr lang="en-GB" dirty="0" smtClean="0"/>
              <a:t> + 2x -4 at x = 8, y =76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 y = 18x – 68 where at x =8, y = 76</a:t>
            </a:r>
          </a:p>
          <a:p>
            <a:endParaRPr lang="en-GB" dirty="0"/>
          </a:p>
          <a:p>
            <a:r>
              <a:rPr lang="en-GB" dirty="0" smtClean="0"/>
              <a:t>But lets look at a point a bit further away like x = 1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1 + 2 – 4 = -1</a:t>
            </a:r>
          </a:p>
          <a:p>
            <a:pPr marL="0" indent="0">
              <a:buNone/>
            </a:pPr>
            <a:r>
              <a:rPr lang="en-GB" dirty="0" smtClean="0"/>
              <a:t>			Not so good!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18 – 68 = -50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7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Finding the roots.</a:t>
            </a:r>
          </a:p>
          <a:p>
            <a:endParaRPr lang="en-GB" dirty="0"/>
          </a:p>
          <a:p>
            <a:r>
              <a:rPr lang="en-GB" dirty="0" smtClean="0"/>
              <a:t>We’ve found roots of quadratic equations before but we can do the same with equations using the derivative.</a:t>
            </a:r>
          </a:p>
          <a:p>
            <a:endParaRPr lang="en-GB" dirty="0"/>
          </a:p>
          <a:p>
            <a:r>
              <a:rPr lang="en-GB" dirty="0" smtClean="0"/>
              <a:t>This is called the Newton Method. 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48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Newton Method.</a:t>
            </a:r>
          </a:p>
          <a:p>
            <a:endParaRPr lang="en-GB" dirty="0"/>
          </a:p>
          <a:p>
            <a:r>
              <a:rPr lang="en-GB" dirty="0" smtClean="0"/>
              <a:t>Using the tangent line to a curve we can get iteratively closer to the root of the equation.</a:t>
            </a:r>
          </a:p>
          <a:p>
            <a:endParaRPr lang="en-GB" dirty="0"/>
          </a:p>
          <a:p>
            <a:r>
              <a:rPr lang="en-GB" dirty="0" smtClean="0"/>
              <a:t>Using what we did before we take a tangent line at a point, find where it crosses zero and then the tangent line of that x value in our original function.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391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Newton Method.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5362" name="Picture 2" descr="https://upload.wikimedia.org/wikipedia/commons/thumb/e/e0/NewtonIteration_Ani.gif/300px-NewtonIteration_Ani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93" y="2957064"/>
            <a:ext cx="3686752" cy="262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in essence creating a series of values getting closer and closer to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y = 0 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5362" name="Picture 2" descr="https://upload.wikimedia.org/wikipedia/commons/thumb/e/e0/NewtonIteration_Ani.gif/300px-NewtonIteration_Ani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93" y="2957064"/>
            <a:ext cx="3686752" cy="262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6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series takes the formula: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5362" name="Picture 2" descr="https://upload.wikimedia.org/wikipedia/commons/thumb/e/e0/NewtonIteration_Ani.gif/300px-NewtonIteration_Ani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53" y="2945074"/>
            <a:ext cx="3686752" cy="262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6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873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start with a use:</a:t>
            </a:r>
          </a:p>
          <a:p>
            <a:endParaRPr lang="en-GB" dirty="0"/>
          </a:p>
          <a:p>
            <a:r>
              <a:rPr lang="en-GB" dirty="0" smtClean="0"/>
              <a:t>Marginal analysis is a form of calculus that is used by banks to estimate the profits of an item or business in the future.</a:t>
            </a:r>
          </a:p>
          <a:p>
            <a:endParaRPr lang="en-GB" dirty="0"/>
          </a:p>
          <a:p>
            <a:r>
              <a:rPr lang="en-GB" dirty="0" smtClean="0"/>
              <a:t>A derivative of the profit is taken to then forward estimate what will be the profit in the future.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579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Throw in a value of x to start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571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Throw in a value of x to start lets say x =2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098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×4+8 −7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×2+2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Work out the value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6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Work out the value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0355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=2−0.8947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Work out the value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899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=1.1053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Work out the value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8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=1.1053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Now plug this in to our original series equation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6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=1.1053−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(1.10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53)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1.1053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9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=1.1053−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1.1053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 ×1.1053 −7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×1.1053+2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414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=1.1053−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0.0974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10.8424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305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start with a use:</a:t>
            </a:r>
          </a:p>
          <a:p>
            <a:endParaRPr lang="en-GB" dirty="0"/>
          </a:p>
          <a:p>
            <a:r>
              <a:rPr lang="en-GB" dirty="0" smtClean="0"/>
              <a:t>Marginal analysis is a form of calculus that is used by banks to estimate the profits of an item or business in the future.</a:t>
            </a:r>
          </a:p>
          <a:p>
            <a:endParaRPr lang="en-GB" dirty="0"/>
          </a:p>
          <a:p>
            <a:r>
              <a:rPr lang="en-GB" dirty="0" smtClean="0"/>
              <a:t>A derivative of the profit is taken to then forward estimate what will be the profit in the future.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242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=1.1053−</m:t>
                    </m:r>
                  </m:oMath>
                </a14:m>
                <a:r>
                  <a:rPr lang="en-GB" dirty="0" smtClean="0"/>
                  <a:t>0.008898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3209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=1.1053−</m:t>
                    </m:r>
                  </m:oMath>
                </a14:m>
                <a:r>
                  <a:rPr lang="en-GB" dirty="0" smtClean="0"/>
                  <a:t>0.008898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1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=1.0964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Well we haven’t gotten very far from the first value so we must be quite close already.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Generally you settle on a root when 2 agree within a given number of decimal places.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62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=1.0964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Lets go one more.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436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=1.0964−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(1.09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1.0964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Lets skip to the answer.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0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=1.0964−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(1.09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1.0964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Lets skip to the answer.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533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=1.0961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Lets skip to the answer.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905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it out on a function: 4x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+ 2x -7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=1.0961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The change there was 0.0003 so we can be happy we are at about the root now. 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144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Composite functions are functions that combine two functions where one is a dependency on the other. </a:t>
            </a:r>
          </a:p>
          <a:p>
            <a:endParaRPr lang="en-GB" dirty="0"/>
          </a:p>
          <a:p>
            <a:r>
              <a:rPr lang="en-GB" dirty="0" smtClean="0"/>
              <a:t>In other words you have one function which maps x -&gt; y and another function that goes y -&gt; z the composite function goes from x -&gt; z</a:t>
            </a:r>
          </a:p>
          <a:p>
            <a:endParaRPr lang="en-GB" dirty="0"/>
          </a:p>
          <a:p>
            <a:r>
              <a:rPr lang="en-GB" dirty="0" smtClean="0"/>
              <a:t>We have touched on these briefly  but not discussed the notation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16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composite function is given with the notation:</a:t>
            </a:r>
          </a:p>
          <a:p>
            <a:pPr marL="0" indent="0" algn="ctr">
              <a:buNone/>
            </a:pPr>
            <a:r>
              <a:rPr lang="en-GB" dirty="0" smtClean="0"/>
              <a:t>f(x) ○ g(x)</a:t>
            </a:r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This simply means you apply the function f to the output of function g.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046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Marginal profit is the derivative of profit.</a:t>
            </a:r>
          </a:p>
          <a:p>
            <a:endParaRPr lang="en-GB" dirty="0"/>
          </a:p>
          <a:p>
            <a:r>
              <a:rPr lang="en-GB" dirty="0" smtClean="0"/>
              <a:t>Profit is calculated by revenue – costs.</a:t>
            </a:r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p</a:t>
            </a:r>
            <a:r>
              <a:rPr lang="en-GB" dirty="0" smtClean="0"/>
              <a:t>(f) = r(x) – c(x)</a:t>
            </a:r>
          </a:p>
          <a:p>
            <a:pPr marL="0" indent="0" algn="ctr">
              <a:buNone/>
            </a:pPr>
            <a:r>
              <a:rPr lang="en-GB" dirty="0" smtClean="0"/>
              <a:t>p’(f) = r’(x) – c’(x)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472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Differentiating composite functions uses something called the chain rule:</a:t>
            </a:r>
          </a:p>
          <a:p>
            <a:endParaRPr lang="en-GB" dirty="0"/>
          </a:p>
          <a:p>
            <a:r>
              <a:rPr lang="en-GB" dirty="0" smtClean="0"/>
              <a:t>The differential of the composite function F’(x) from f(x) and g(x) =</a:t>
            </a:r>
          </a:p>
          <a:p>
            <a:pPr marL="0" indent="0" algn="ctr">
              <a:buNone/>
            </a:pPr>
            <a:r>
              <a:rPr lang="en-GB" dirty="0" smtClean="0"/>
              <a:t>F’(x) = f’(g(x)g’(x)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968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Differentiating composite functions uses something called the chain rule:</a:t>
            </a:r>
          </a:p>
          <a:p>
            <a:endParaRPr lang="en-GB" dirty="0"/>
          </a:p>
          <a:p>
            <a:r>
              <a:rPr lang="en-GB" dirty="0" smtClean="0"/>
              <a:t>The differential of the composite function F’(x) from f(x) and g(x) =</a:t>
            </a:r>
          </a:p>
          <a:p>
            <a:pPr marL="0" indent="0" algn="ctr">
              <a:buNone/>
            </a:pPr>
            <a:r>
              <a:rPr lang="en-GB" dirty="0" smtClean="0"/>
              <a:t>F’(x) = f’(g(x)g’(x)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So it is the derivative of the function f applied to the output of the function g times the derivative of the function g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424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 it: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F’(x) = f’(g(x)g’(x)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F(x) is the composite function of f(x) = 2x -3 and g(x) = 4x</a:t>
            </a:r>
            <a:r>
              <a:rPr lang="en-GB" baseline="30000" dirty="0" smtClean="0"/>
              <a:t>3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So lets plug it into the chain rule to get our derivative.</a:t>
            </a:r>
          </a:p>
          <a:p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5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 it: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F’(x) = f’(4x</a:t>
            </a:r>
            <a:r>
              <a:rPr lang="en-GB" baseline="30000" dirty="0" smtClean="0"/>
              <a:t>3</a:t>
            </a:r>
            <a:r>
              <a:rPr lang="en-GB" dirty="0" smtClean="0"/>
              <a:t>)* g’(x)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F(x) is the composite function of f(x) = 2x -3 and g(x) = 4x</a:t>
            </a:r>
            <a:r>
              <a:rPr lang="en-GB" baseline="30000" dirty="0" smtClean="0"/>
              <a:t>3</a:t>
            </a:r>
          </a:p>
          <a:p>
            <a:endParaRPr lang="en-GB" baseline="30000" dirty="0"/>
          </a:p>
          <a:p>
            <a:r>
              <a:rPr lang="en-GB" dirty="0" smtClean="0"/>
              <a:t>lets work out our derivatives.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2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 it: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F’(x) = f’(4x</a:t>
            </a:r>
            <a:r>
              <a:rPr lang="en-GB" baseline="30000" dirty="0" smtClean="0"/>
              <a:t>3</a:t>
            </a:r>
            <a:r>
              <a:rPr lang="en-GB" dirty="0" smtClean="0"/>
              <a:t>)* g’(x)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F(x) is the composite function of f(x) = 2x -3 and g(x) = 4x</a:t>
            </a:r>
            <a:r>
              <a:rPr lang="en-GB" baseline="30000" dirty="0" smtClean="0"/>
              <a:t>3</a:t>
            </a:r>
          </a:p>
          <a:p>
            <a:endParaRPr lang="en-GB" baseline="30000" dirty="0"/>
          </a:p>
          <a:p>
            <a:r>
              <a:rPr lang="en-GB" dirty="0" smtClean="0"/>
              <a:t>f’(x) = 2 and g’(x) = 12x</a:t>
            </a:r>
            <a:r>
              <a:rPr lang="en-GB" baseline="30000" dirty="0" smtClean="0"/>
              <a:t>2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1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 it: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F’(x) = f’(4x</a:t>
            </a:r>
            <a:r>
              <a:rPr lang="en-GB" baseline="30000" dirty="0" smtClean="0"/>
              <a:t>3</a:t>
            </a:r>
            <a:r>
              <a:rPr lang="en-GB" dirty="0" smtClean="0"/>
              <a:t>)* g’(x)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F(x) is the composite function of f(x) = 2x -3 and g(x) = 4x</a:t>
            </a:r>
            <a:r>
              <a:rPr lang="en-GB" baseline="30000" dirty="0" smtClean="0"/>
              <a:t>3</a:t>
            </a:r>
          </a:p>
          <a:p>
            <a:endParaRPr lang="en-GB" baseline="30000" dirty="0"/>
          </a:p>
          <a:p>
            <a:r>
              <a:rPr lang="en-GB" dirty="0" smtClean="0"/>
              <a:t>f’(x) = 2 and g’(x) = 12x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So plug them in</a:t>
            </a:r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060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 it: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F’(x) = 2 * 4x</a:t>
            </a:r>
            <a:r>
              <a:rPr lang="en-GB" baseline="30000" dirty="0" smtClean="0"/>
              <a:t>3 </a:t>
            </a:r>
            <a:r>
              <a:rPr lang="en-GB" dirty="0" smtClean="0"/>
              <a:t>* 12x</a:t>
            </a:r>
            <a:r>
              <a:rPr lang="en-GB" baseline="30000" dirty="0" smtClean="0"/>
              <a:t>2</a:t>
            </a: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F(x) is the composite function of f(x) = 2x -3 and g(x) = 4x</a:t>
            </a:r>
            <a:r>
              <a:rPr lang="en-GB" baseline="30000" dirty="0" smtClean="0"/>
              <a:t>3</a:t>
            </a:r>
          </a:p>
          <a:p>
            <a:endParaRPr lang="en-GB" baseline="30000" dirty="0"/>
          </a:p>
          <a:p>
            <a:r>
              <a:rPr lang="en-GB" dirty="0" smtClean="0"/>
              <a:t>f’(x) = 2 and g’(x) = 12x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So plug them in</a:t>
            </a:r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97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 it: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F’(x) = 96x</a:t>
            </a:r>
            <a:r>
              <a:rPr lang="en-GB" baseline="30000" dirty="0" smtClean="0"/>
              <a:t>5</a:t>
            </a: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F(x) is the composite function of f(x) = 2x -3 and g(x) = 4x</a:t>
            </a:r>
            <a:r>
              <a:rPr lang="en-GB" baseline="30000" dirty="0" smtClean="0"/>
              <a:t>3</a:t>
            </a:r>
          </a:p>
          <a:p>
            <a:endParaRPr lang="en-GB" baseline="30000" dirty="0"/>
          </a:p>
          <a:p>
            <a:r>
              <a:rPr lang="en-GB" dirty="0" smtClean="0"/>
              <a:t>f’(x) = 2 and g’(x) = 12x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So plug them in</a:t>
            </a:r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2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a special case of the chain rule when one function is the other function brought to a power:</a:t>
            </a:r>
          </a:p>
          <a:p>
            <a:endParaRPr lang="en-GB" dirty="0"/>
          </a:p>
          <a:p>
            <a:r>
              <a:rPr lang="en-GB" dirty="0" smtClean="0"/>
              <a:t>This is called the general power rule:</a:t>
            </a:r>
          </a:p>
          <a:p>
            <a:endParaRPr lang="en-GB" dirty="0"/>
          </a:p>
          <a:p>
            <a:r>
              <a:rPr lang="en-GB" dirty="0" smtClean="0"/>
              <a:t>If we have a composite function which is f(x) = (g(x))</a:t>
            </a:r>
            <a:r>
              <a:rPr lang="en-GB" baseline="30000" dirty="0" smtClean="0"/>
              <a:t>n</a:t>
            </a:r>
            <a:r>
              <a:rPr lang="en-GB" dirty="0" smtClean="0"/>
              <a:t> we apply the rules we have learned before combined</a:t>
            </a:r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444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a special case of the chain rule when one function is the other function brought to a power:</a:t>
            </a:r>
          </a:p>
          <a:p>
            <a:endParaRPr lang="en-GB" dirty="0"/>
          </a:p>
          <a:p>
            <a:r>
              <a:rPr lang="en-GB" dirty="0" smtClean="0"/>
              <a:t>This is called the general power rule:</a:t>
            </a:r>
          </a:p>
          <a:p>
            <a:endParaRPr lang="en-GB" dirty="0"/>
          </a:p>
          <a:p>
            <a:r>
              <a:rPr lang="en-GB" dirty="0" smtClean="0"/>
              <a:t>If we have a composite function which is f(x) = (g(x))</a:t>
            </a:r>
            <a:r>
              <a:rPr lang="en-GB" baseline="30000" dirty="0" smtClean="0"/>
              <a:t>n</a:t>
            </a:r>
            <a:r>
              <a:rPr lang="en-GB" dirty="0" smtClean="0"/>
              <a:t> we apply the rules we have learned before combined</a:t>
            </a:r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383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give it a go: </a:t>
            </a:r>
          </a:p>
          <a:p>
            <a:endParaRPr lang="en-GB" dirty="0"/>
          </a:p>
          <a:p>
            <a:r>
              <a:rPr lang="en-GB" dirty="0" smtClean="0"/>
              <a:t>Say we have a company that makes a product.</a:t>
            </a:r>
          </a:p>
          <a:p>
            <a:endParaRPr lang="en-GB" dirty="0"/>
          </a:p>
          <a:p>
            <a:r>
              <a:rPr lang="en-GB" dirty="0" smtClean="0"/>
              <a:t>For each unit sold they make £50</a:t>
            </a:r>
          </a:p>
          <a:p>
            <a:endParaRPr lang="en-GB" dirty="0"/>
          </a:p>
          <a:p>
            <a:r>
              <a:rPr lang="en-GB" dirty="0" smtClean="0"/>
              <a:t>The cost of each unit is £10 but reduces by 10% for each 100 units made. Then there is a cost of marketing which is a fixed £500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364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have a composite function which is f(x) = (g(x))</a:t>
            </a:r>
            <a:r>
              <a:rPr lang="en-GB" baseline="30000" dirty="0" smtClean="0"/>
              <a:t>n</a:t>
            </a:r>
          </a:p>
          <a:p>
            <a:endParaRPr lang="en-GB" baseline="30000" dirty="0"/>
          </a:p>
          <a:p>
            <a:r>
              <a:rPr lang="en-GB" dirty="0" smtClean="0"/>
              <a:t>So if we have a function which is f(x)= g(x)</a:t>
            </a:r>
            <a:r>
              <a:rPr lang="en-GB" baseline="30000" dirty="0" smtClean="0"/>
              <a:t>4</a:t>
            </a:r>
            <a:r>
              <a:rPr lang="en-GB" dirty="0" smtClean="0"/>
              <a:t> we have learnt from our previous differentiation and the chain rule that we need to combine rules. </a:t>
            </a:r>
          </a:p>
          <a:p>
            <a:endParaRPr lang="en-GB" dirty="0"/>
          </a:p>
          <a:p>
            <a:r>
              <a:rPr lang="en-GB" dirty="0" smtClean="0"/>
              <a:t>f’(x) = 4g(x)</a:t>
            </a:r>
            <a:r>
              <a:rPr lang="en-GB" baseline="30000" dirty="0" smtClean="0"/>
              <a:t>3</a:t>
            </a:r>
            <a:r>
              <a:rPr lang="en-GB" dirty="0" smtClean="0"/>
              <a:t> and with our chain rule?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070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have a composite function which is f(x) = (g(x))</a:t>
            </a:r>
            <a:r>
              <a:rPr lang="en-GB" baseline="30000" dirty="0" smtClean="0"/>
              <a:t>n</a:t>
            </a:r>
          </a:p>
          <a:p>
            <a:endParaRPr lang="en-GB" baseline="30000" dirty="0"/>
          </a:p>
          <a:p>
            <a:r>
              <a:rPr lang="en-GB" dirty="0" smtClean="0"/>
              <a:t>So if we have a function which is f(x)= g(x)</a:t>
            </a:r>
            <a:r>
              <a:rPr lang="en-GB" baseline="30000" dirty="0" smtClean="0"/>
              <a:t>4</a:t>
            </a:r>
            <a:r>
              <a:rPr lang="en-GB" dirty="0" smtClean="0"/>
              <a:t> we have learnt from our previous differentiation and the chain rule that we need to combine rules. </a:t>
            </a:r>
          </a:p>
          <a:p>
            <a:endParaRPr lang="en-GB" dirty="0"/>
          </a:p>
          <a:p>
            <a:r>
              <a:rPr lang="en-GB" dirty="0"/>
              <a:t>f</a:t>
            </a:r>
            <a:r>
              <a:rPr lang="en-GB" dirty="0" smtClean="0"/>
              <a:t>’(x) = 4g(x)</a:t>
            </a:r>
            <a:r>
              <a:rPr lang="en-GB" baseline="30000" dirty="0" smtClean="0"/>
              <a:t>3</a:t>
            </a:r>
            <a:r>
              <a:rPr lang="en-GB" dirty="0" smtClean="0"/>
              <a:t> and with our chain rule?</a:t>
            </a:r>
          </a:p>
          <a:p>
            <a:endParaRPr lang="en-GB" dirty="0"/>
          </a:p>
          <a:p>
            <a:r>
              <a:rPr lang="en-GB" dirty="0"/>
              <a:t>f’(x) = </a:t>
            </a:r>
            <a:r>
              <a:rPr lang="en-GB" dirty="0" smtClean="0"/>
              <a:t>4g(x)</a:t>
            </a:r>
            <a:r>
              <a:rPr lang="en-GB" baseline="30000" dirty="0" smtClean="0"/>
              <a:t>3</a:t>
            </a:r>
            <a:r>
              <a:rPr lang="en-GB" dirty="0" smtClean="0"/>
              <a:t> * g’(x)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464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</a:t>
            </a:r>
            <a:r>
              <a:rPr lang="en-GB" dirty="0"/>
              <a:t>’(x) = </a:t>
            </a:r>
            <a:r>
              <a:rPr lang="en-GB" dirty="0" smtClean="0"/>
              <a:t>4g(x)</a:t>
            </a:r>
            <a:r>
              <a:rPr lang="en-GB" baseline="30000" dirty="0" smtClean="0"/>
              <a:t>3</a:t>
            </a:r>
            <a:r>
              <a:rPr lang="en-GB" dirty="0" smtClean="0"/>
              <a:t> * g’(x)</a:t>
            </a:r>
          </a:p>
          <a:p>
            <a:endParaRPr lang="en-GB" dirty="0"/>
          </a:p>
          <a:p>
            <a:r>
              <a:rPr lang="en-GB" dirty="0" smtClean="0"/>
              <a:t>We actually just applied the chain rule as normal but this special case is called the general power rule.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1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</a:t>
            </a:r>
            <a:r>
              <a:rPr lang="en-GB" dirty="0"/>
              <a:t>’(x) = </a:t>
            </a:r>
            <a:r>
              <a:rPr lang="en-GB" dirty="0" smtClean="0"/>
              <a:t>4g(x)</a:t>
            </a:r>
            <a:r>
              <a:rPr lang="en-GB" baseline="30000" dirty="0" smtClean="0"/>
              <a:t>3</a:t>
            </a:r>
            <a:r>
              <a:rPr lang="en-GB" dirty="0" smtClean="0"/>
              <a:t> * g’(x)</a:t>
            </a:r>
          </a:p>
          <a:p>
            <a:endParaRPr lang="en-GB" dirty="0"/>
          </a:p>
          <a:p>
            <a:r>
              <a:rPr lang="en-GB" dirty="0" smtClean="0"/>
              <a:t>We actually just applied the chain rule as normal but this special case is called the general power rule.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36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 Order 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6866" name="Picture 2" descr="http://i.imgur.com/PGYimX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90" y="2514907"/>
            <a:ext cx="3703783" cy="305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 Order 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differentiated lots of things but you may have noticed that sometimes when we differentiate a function we get another function.</a:t>
            </a:r>
          </a:p>
          <a:p>
            <a:endParaRPr lang="en-GB" dirty="0"/>
          </a:p>
          <a:p>
            <a:r>
              <a:rPr lang="en-GB" dirty="0" smtClean="0"/>
              <a:t>What if we want to know what that function differentiates to?</a:t>
            </a:r>
          </a:p>
          <a:p>
            <a:endParaRPr lang="en-GB" dirty="0"/>
          </a:p>
          <a:p>
            <a:r>
              <a:rPr lang="en-GB" dirty="0" smtClean="0"/>
              <a:t>These are called higher order derivatives. </a:t>
            </a:r>
            <a:endParaRPr lang="en-GB" dirty="0"/>
          </a:p>
          <a:p>
            <a:pPr/>
            <a:endParaRPr lang="en-GB" dirty="0" smtClean="0"/>
          </a:p>
          <a:p>
            <a:pPr/>
            <a:endParaRPr lang="en-GB" dirty="0" smtClean="0"/>
          </a:p>
          <a:p>
            <a:pPr/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489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 Order 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 higher order derivative is just the derivative of a derivative.</a:t>
                </a:r>
              </a:p>
              <a:p>
                <a:endParaRPr lang="en-GB" dirty="0"/>
              </a:p>
              <a:p>
                <a:r>
                  <a:rPr lang="en-GB" dirty="0" smtClean="0"/>
                  <a:t>That sentence has too many derivatives. </a:t>
                </a:r>
              </a:p>
              <a:p>
                <a:endParaRPr lang="en-GB" dirty="0"/>
              </a:p>
              <a:p>
                <a:r>
                  <a:rPr lang="en-GB" dirty="0" smtClean="0"/>
                  <a:t>These are noted as f’’(x)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pPr/>
                <a:endParaRPr lang="en-GB" dirty="0" smtClean="0"/>
              </a:p>
              <a:p>
                <a:pPr/>
                <a:endParaRPr lang="en-GB" dirty="0" smtClean="0"/>
              </a:p>
              <a:p>
                <a:pPr/>
                <a:endParaRPr lang="en-GB" dirty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620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 Order 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f’’(x)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To do these we just use all the rules we have already learnt!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/>
                <a:endParaRPr lang="en-GB" dirty="0" smtClean="0"/>
              </a:p>
              <a:p>
                <a:pPr/>
                <a:endParaRPr lang="en-GB" dirty="0" smtClean="0"/>
              </a:p>
              <a:p>
                <a:pPr/>
                <a:endParaRPr lang="en-GB" dirty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r="-12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274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 Order 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  <a:p>
                <a:pPr/>
                <a:endParaRPr lang="en-GB" dirty="0" smtClean="0"/>
              </a:p>
              <a:p>
                <a:pPr/>
                <a:endParaRPr lang="en-GB" dirty="0" smtClean="0"/>
              </a:p>
              <a:p>
                <a:pPr/>
                <a:endParaRPr lang="en-GB" dirty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540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 Order 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/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  <a:p>
                <a:pPr/>
                <a:endParaRPr lang="en-GB" dirty="0" smtClean="0"/>
              </a:p>
              <a:p>
                <a:pPr/>
                <a:endParaRPr lang="en-GB" dirty="0" smtClean="0"/>
              </a:p>
              <a:p>
                <a:pPr/>
                <a:endParaRPr lang="en-GB" dirty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183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each unit sold they make £50</a:t>
            </a:r>
          </a:p>
          <a:p>
            <a:endParaRPr lang="en-GB" dirty="0"/>
          </a:p>
          <a:p>
            <a:r>
              <a:rPr lang="en-GB" dirty="0" smtClean="0"/>
              <a:t>There is a variable cost of each unit of 10x - 0.1x</a:t>
            </a:r>
            <a:r>
              <a:rPr lang="en-GB" baseline="30000" dirty="0" smtClean="0"/>
              <a:t>2</a:t>
            </a:r>
            <a:r>
              <a:rPr lang="en-GB" dirty="0" smtClean="0"/>
              <a:t>. Then there is a cost of marketing which is a fixed £500</a:t>
            </a:r>
          </a:p>
          <a:p>
            <a:endParaRPr lang="en-GB" dirty="0"/>
          </a:p>
          <a:p>
            <a:r>
              <a:rPr lang="en-GB" dirty="0" smtClean="0"/>
              <a:t>So let’s make an equation</a:t>
            </a:r>
          </a:p>
          <a:p>
            <a:r>
              <a:rPr lang="en-GB" dirty="0"/>
              <a:t> </a:t>
            </a:r>
            <a:r>
              <a:rPr lang="en-GB" dirty="0" smtClean="0"/>
              <a:t>Profit = 50x – 10x -0.1x</a:t>
            </a:r>
            <a:r>
              <a:rPr lang="en-GB" baseline="30000" dirty="0" smtClean="0"/>
              <a:t>2 </a:t>
            </a:r>
            <a:r>
              <a:rPr lang="en-GB" dirty="0" smtClean="0"/>
              <a:t>  + 500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 Order 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−6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  <a:p>
                <a:pPr/>
                <a:endParaRPr lang="en-GB" dirty="0" smtClean="0"/>
              </a:p>
              <a:p>
                <a:pPr/>
                <a:endParaRPr lang="en-GB" dirty="0" smtClean="0"/>
              </a:p>
              <a:p>
                <a:pPr/>
                <a:endParaRPr lang="en-GB" dirty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482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 Order 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Ok we have our first differential but we want the derivative of this: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−6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  <a:p>
                <a:pPr/>
                <a:endParaRPr lang="en-GB" dirty="0" smtClean="0"/>
              </a:p>
              <a:p>
                <a:pPr/>
                <a:endParaRPr lang="en-GB" dirty="0" smtClean="0"/>
              </a:p>
              <a:p>
                <a:pPr/>
                <a:endParaRPr lang="en-GB" dirty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2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625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 Order 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Ok we have our first differential but we want the derivative of this: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×9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/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+4 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  <a:p>
                <a:pPr/>
                <a:endParaRPr lang="en-GB" dirty="0" smtClean="0"/>
              </a:p>
              <a:p>
                <a:pPr/>
                <a:endParaRPr lang="en-GB" dirty="0" smtClean="0"/>
              </a:p>
              <a:p>
                <a:pPr/>
                <a:endParaRPr lang="en-GB" dirty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2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204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 Order 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is our second order derivative.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+4 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  <a:p>
                <a:pPr/>
                <a:endParaRPr lang="en-GB" dirty="0" smtClean="0"/>
              </a:p>
              <a:p>
                <a:pPr/>
                <a:endParaRPr lang="en-GB" dirty="0" smtClean="0"/>
              </a:p>
              <a:p>
                <a:pPr/>
                <a:endParaRPr lang="en-GB" dirty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997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 Order 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can go further if we want!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+4 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  <a:p>
                <a:pPr/>
                <a:endParaRPr lang="en-GB" dirty="0" smtClean="0"/>
              </a:p>
              <a:p>
                <a:pPr/>
                <a:endParaRPr lang="en-GB" dirty="0" smtClean="0"/>
              </a:p>
              <a:p>
                <a:pPr/>
                <a:endParaRPr lang="en-GB" dirty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736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 Order 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can go further if we want!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=18 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  <a:p>
                <a:pPr/>
                <a:endParaRPr lang="en-GB" dirty="0" smtClean="0"/>
              </a:p>
              <a:p>
                <a:pPr/>
                <a:endParaRPr lang="en-GB" dirty="0" smtClean="0"/>
              </a:p>
              <a:p>
                <a:pPr/>
                <a:endParaRPr lang="en-GB" dirty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4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let’s make an equation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Profit = 50x – 10x -0.1x</a:t>
            </a:r>
            <a:r>
              <a:rPr lang="en-GB" baseline="30000" dirty="0" smtClean="0"/>
              <a:t>2 </a:t>
            </a:r>
            <a:r>
              <a:rPr lang="en-GB" dirty="0" smtClean="0"/>
              <a:t>  + 500</a:t>
            </a:r>
          </a:p>
          <a:p>
            <a:endParaRPr lang="en-GB" dirty="0"/>
          </a:p>
          <a:p>
            <a:r>
              <a:rPr lang="en-GB" dirty="0" smtClean="0"/>
              <a:t>Marginal profit = 50 – 10 – 0.2x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0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11934</TotalTime>
  <Words>2459</Words>
  <Application>Microsoft Office PowerPoint</Application>
  <PresentationFormat>Widescreen</PresentationFormat>
  <Paragraphs>737</Paragraphs>
  <Slides>85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Office Theme</vt:lpstr>
      <vt:lpstr>PowerPoint Presentation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Higher Order Derivatives</vt:lpstr>
      <vt:lpstr>Higher Order Derivatives</vt:lpstr>
      <vt:lpstr>Higher Order Derivatives</vt:lpstr>
      <vt:lpstr>Higher Order Derivatives</vt:lpstr>
      <vt:lpstr>Higher Order Derivatives</vt:lpstr>
      <vt:lpstr>Higher Order Derivatives</vt:lpstr>
      <vt:lpstr>Higher Order Derivatives</vt:lpstr>
      <vt:lpstr>Higher Order Derivatives</vt:lpstr>
      <vt:lpstr>Higher Order Derivatives</vt:lpstr>
      <vt:lpstr>Higher Order Derivatives</vt:lpstr>
      <vt:lpstr>Higher Order Derivatives</vt:lpstr>
      <vt:lpstr>Higher Order Derivatives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69</cp:revision>
  <dcterms:created xsi:type="dcterms:W3CDTF">2017-08-29T09:02:50Z</dcterms:created>
  <dcterms:modified xsi:type="dcterms:W3CDTF">2017-09-06T15:57:19Z</dcterms:modified>
</cp:coreProperties>
</file>