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37D5F-9DC8-4998-BFCD-D183643E3088}" type="datetimeFigureOut">
              <a:rPr lang="en-GB" smtClean="0"/>
              <a:t>06/09/2017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70793-1F12-4352-9251-45F079C3241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5922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7188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0439-1246-4952-8A0C-5BCD50DB1399}" type="datetimeFigureOut">
              <a:rPr lang="en-GB" smtClean="0"/>
              <a:t>06/09/2017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9780-B580-41D0-BE85-B2FD5A74C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178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0439-1246-4952-8A0C-5BCD50DB1399}" type="datetimeFigureOut">
              <a:rPr lang="en-GB" smtClean="0"/>
              <a:t>06/09/2017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9780-B580-41D0-BE85-B2FD5A74C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0439-1246-4952-8A0C-5BCD50DB1399}" type="datetimeFigureOut">
              <a:rPr lang="en-GB" smtClean="0"/>
              <a:t>06/09/2017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9780-B580-41D0-BE85-B2FD5A74C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1652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016000" y="928567"/>
            <a:ext cx="7195600" cy="15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11607156" y="38263"/>
            <a:ext cx="546843" cy="6781736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8879381" y="38263"/>
            <a:ext cx="3079791" cy="6781736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8489725" y="38263"/>
            <a:ext cx="2690072" cy="6781736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8489726" y="38263"/>
            <a:ext cx="3079759" cy="6781736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99290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11801983" y="38275"/>
            <a:ext cx="352015" cy="6781736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10438095" y="38275"/>
            <a:ext cx="1521044" cy="6781736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10243267" y="38275"/>
            <a:ext cx="1326184" cy="6586908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10243267" y="38275"/>
            <a:ext cx="1521044" cy="6781736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111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0439-1246-4952-8A0C-5BCD50DB1399}" type="datetimeFigureOut">
              <a:rPr lang="en-GB" smtClean="0"/>
              <a:t>06/09/2017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9780-B580-41D0-BE85-B2FD5A74C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922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0439-1246-4952-8A0C-5BCD50DB1399}" type="datetimeFigureOut">
              <a:rPr lang="en-GB" smtClean="0"/>
              <a:t>06/09/2017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9780-B580-41D0-BE85-B2FD5A74C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675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0439-1246-4952-8A0C-5BCD50DB1399}" type="datetimeFigureOut">
              <a:rPr lang="en-GB" smtClean="0"/>
              <a:t>06/09/2017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9780-B580-41D0-BE85-B2FD5A74C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731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0439-1246-4952-8A0C-5BCD50DB1399}" type="datetimeFigureOut">
              <a:rPr lang="en-GB" smtClean="0"/>
              <a:t>06/09/2017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9780-B580-41D0-BE85-B2FD5A74C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737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0439-1246-4952-8A0C-5BCD50DB1399}" type="datetimeFigureOut">
              <a:rPr lang="en-GB" smtClean="0"/>
              <a:t>06/09/2017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9780-B580-41D0-BE85-B2FD5A74C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143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0439-1246-4952-8A0C-5BCD50DB1399}" type="datetimeFigureOut">
              <a:rPr lang="en-GB" smtClean="0"/>
              <a:t>06/09/2017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9780-B580-41D0-BE85-B2FD5A74C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158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0439-1246-4952-8A0C-5BCD50DB1399}" type="datetimeFigureOut">
              <a:rPr lang="en-GB" smtClean="0"/>
              <a:t>06/09/2017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9780-B580-41D0-BE85-B2FD5A74C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57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0439-1246-4952-8A0C-5BCD50DB1399}" type="datetimeFigureOut">
              <a:rPr lang="en-GB" smtClean="0"/>
              <a:t>06/09/2017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9780-B580-41D0-BE85-B2FD5A74C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8214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10439-1246-4952-8A0C-5BCD50DB1399}" type="datetimeFigureOut">
              <a:rPr lang="en-GB" smtClean="0"/>
              <a:t>06/09/2017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19780-B580-41D0-BE85-B2FD5A74C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111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gi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5877059"/>
            <a:ext cx="12192000" cy="1012840"/>
            <a:chOff x="0" y="5845160"/>
            <a:chExt cx="12192000" cy="1012840"/>
          </a:xfrm>
        </p:grpSpPr>
        <p:pic>
          <p:nvPicPr>
            <p:cNvPr id="102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29308" y="1308378"/>
            <a:ext cx="8451273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600" b="1" dirty="0" smtClean="0">
                <a:ln/>
                <a:solidFill>
                  <a:schemeClr val="accent4"/>
                </a:solidFill>
              </a:rPr>
              <a:t>Math's </a:t>
            </a:r>
            <a:r>
              <a:rPr lang="en-US" sz="16600" b="1" dirty="0">
                <a:ln/>
                <a:solidFill>
                  <a:schemeClr val="accent4"/>
                </a:solidFill>
              </a:rPr>
              <a:t>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60946" y="3798301"/>
            <a:ext cx="639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4"/>
                </a:solidFill>
              </a:rPr>
              <a:t>Still more differentiation</a:t>
            </a:r>
            <a:endParaRPr lang="en-GB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0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Find the derivative of it first: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dirty="0"/>
              <a:t>   f(x)  =  2x</a:t>
            </a:r>
            <a:r>
              <a:rPr lang="en-GB" baseline="30000" dirty="0"/>
              <a:t>3</a:t>
            </a:r>
            <a:r>
              <a:rPr lang="en-GB" dirty="0"/>
              <a:t> + 3x</a:t>
            </a:r>
            <a:r>
              <a:rPr lang="en-GB" baseline="30000" dirty="0"/>
              <a:t>2</a:t>
            </a:r>
            <a:r>
              <a:rPr lang="en-GB" dirty="0"/>
              <a:t> - 12x + 7</a:t>
            </a:r>
            <a:r>
              <a:rPr lang="en-GB" dirty="0" smtClean="0"/>
              <a:t> 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f’(</a:t>
            </a:r>
            <a:r>
              <a:rPr lang="en-GB" dirty="0"/>
              <a:t>x)  =  </a:t>
            </a:r>
            <a:r>
              <a:rPr lang="en-GB" dirty="0" smtClean="0"/>
              <a:t>6x</a:t>
            </a:r>
            <a:r>
              <a:rPr lang="en-GB" baseline="30000" dirty="0"/>
              <a:t>2</a:t>
            </a:r>
            <a:r>
              <a:rPr lang="en-GB" dirty="0"/>
              <a:t> + </a:t>
            </a:r>
            <a:r>
              <a:rPr lang="en-GB" dirty="0" smtClean="0"/>
              <a:t>6x</a:t>
            </a:r>
            <a:r>
              <a:rPr lang="en-GB" dirty="0"/>
              <a:t> - </a:t>
            </a:r>
            <a:r>
              <a:rPr lang="en-GB" dirty="0" smtClean="0"/>
              <a:t>12 </a:t>
            </a:r>
          </a:p>
          <a:p>
            <a:r>
              <a:rPr lang="en-GB" dirty="0" smtClean="0"/>
              <a:t>To see where the derivative is positive or negative we find the routes.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775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Find the derivative of it first: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dirty="0"/>
              <a:t>   f(x)  =  2x</a:t>
            </a:r>
            <a:r>
              <a:rPr lang="en-GB" baseline="30000" dirty="0"/>
              <a:t>3</a:t>
            </a:r>
            <a:r>
              <a:rPr lang="en-GB" dirty="0"/>
              <a:t> + 3x</a:t>
            </a:r>
            <a:r>
              <a:rPr lang="en-GB" baseline="30000" dirty="0"/>
              <a:t>2</a:t>
            </a:r>
            <a:r>
              <a:rPr lang="en-GB" dirty="0"/>
              <a:t> - 12x + 7</a:t>
            </a:r>
            <a:r>
              <a:rPr lang="en-GB" dirty="0" smtClean="0"/>
              <a:t> 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f’(</a:t>
            </a:r>
            <a:r>
              <a:rPr lang="en-GB" dirty="0"/>
              <a:t>x)  =  </a:t>
            </a:r>
            <a:r>
              <a:rPr lang="en-GB" dirty="0" smtClean="0"/>
              <a:t>6x</a:t>
            </a:r>
            <a:r>
              <a:rPr lang="en-GB" baseline="30000" dirty="0"/>
              <a:t>2</a:t>
            </a:r>
            <a:r>
              <a:rPr lang="en-GB" dirty="0"/>
              <a:t> + </a:t>
            </a:r>
            <a:r>
              <a:rPr lang="en-GB" dirty="0" smtClean="0"/>
              <a:t>6x</a:t>
            </a:r>
            <a:r>
              <a:rPr lang="en-GB" dirty="0"/>
              <a:t> - </a:t>
            </a:r>
            <a:r>
              <a:rPr lang="en-GB" dirty="0" smtClean="0"/>
              <a:t>12 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/>
              <a:t>f’(x)  =  </a:t>
            </a:r>
            <a:r>
              <a:rPr lang="en-GB" dirty="0" smtClean="0"/>
              <a:t>6(x</a:t>
            </a:r>
            <a:r>
              <a:rPr lang="en-GB" baseline="30000" dirty="0" smtClean="0"/>
              <a:t>2</a:t>
            </a:r>
            <a:r>
              <a:rPr lang="en-GB" dirty="0"/>
              <a:t> + </a:t>
            </a:r>
            <a:r>
              <a:rPr lang="en-GB" dirty="0" smtClean="0"/>
              <a:t>x</a:t>
            </a:r>
            <a:r>
              <a:rPr lang="en-GB" dirty="0"/>
              <a:t> - </a:t>
            </a:r>
            <a:r>
              <a:rPr lang="en-GB" dirty="0" smtClean="0"/>
              <a:t>2 )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1842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Find the derivative of it first: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dirty="0"/>
              <a:t>   f(x)  =  2x</a:t>
            </a:r>
            <a:r>
              <a:rPr lang="en-GB" baseline="30000" dirty="0"/>
              <a:t>3</a:t>
            </a:r>
            <a:r>
              <a:rPr lang="en-GB" dirty="0"/>
              <a:t> + 3x</a:t>
            </a:r>
            <a:r>
              <a:rPr lang="en-GB" baseline="30000" dirty="0"/>
              <a:t>2</a:t>
            </a:r>
            <a:r>
              <a:rPr lang="en-GB" dirty="0"/>
              <a:t> - 12x + 7</a:t>
            </a:r>
            <a:r>
              <a:rPr lang="en-GB" dirty="0" smtClean="0"/>
              <a:t> 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f’(</a:t>
            </a:r>
            <a:r>
              <a:rPr lang="en-GB" dirty="0"/>
              <a:t>x)  =  </a:t>
            </a:r>
            <a:r>
              <a:rPr lang="en-GB" dirty="0" smtClean="0"/>
              <a:t>6x</a:t>
            </a:r>
            <a:r>
              <a:rPr lang="en-GB" baseline="30000" dirty="0"/>
              <a:t>2</a:t>
            </a:r>
            <a:r>
              <a:rPr lang="en-GB" dirty="0"/>
              <a:t> + </a:t>
            </a:r>
            <a:r>
              <a:rPr lang="en-GB" dirty="0" smtClean="0"/>
              <a:t>6x</a:t>
            </a:r>
            <a:r>
              <a:rPr lang="en-GB" dirty="0"/>
              <a:t> - </a:t>
            </a:r>
            <a:r>
              <a:rPr lang="en-GB" dirty="0" smtClean="0"/>
              <a:t>12 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/>
              <a:t>f’(x)  =  </a:t>
            </a:r>
            <a:r>
              <a:rPr lang="en-GB" dirty="0" smtClean="0"/>
              <a:t>6(x</a:t>
            </a:r>
            <a:r>
              <a:rPr lang="en-GB" dirty="0"/>
              <a:t> </a:t>
            </a:r>
            <a:r>
              <a:rPr lang="en-GB" dirty="0" smtClean="0"/>
              <a:t>- 1)  (x</a:t>
            </a:r>
            <a:r>
              <a:rPr lang="en-GB" dirty="0"/>
              <a:t> </a:t>
            </a:r>
            <a:r>
              <a:rPr lang="en-GB" dirty="0" smtClean="0"/>
              <a:t>+ 2 )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0802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Find the derivative of it first: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/>
              <a:t>f’(x)  =  </a:t>
            </a:r>
            <a:r>
              <a:rPr lang="en-GB" dirty="0" smtClean="0"/>
              <a:t>6(x</a:t>
            </a:r>
            <a:r>
              <a:rPr lang="en-GB" dirty="0"/>
              <a:t> </a:t>
            </a:r>
            <a:r>
              <a:rPr lang="en-GB" dirty="0" smtClean="0"/>
              <a:t>- 1)  (x</a:t>
            </a:r>
            <a:r>
              <a:rPr lang="en-GB" dirty="0"/>
              <a:t> </a:t>
            </a:r>
            <a:r>
              <a:rPr lang="en-GB" dirty="0" smtClean="0"/>
              <a:t>+ 2 )</a:t>
            </a:r>
          </a:p>
          <a:p>
            <a:r>
              <a:rPr lang="en-GB" dirty="0" smtClean="0"/>
              <a:t>So we see from this that there is a root at x = 1 and x = -2. </a:t>
            </a:r>
          </a:p>
          <a:p>
            <a:endParaRPr lang="en-GB" dirty="0"/>
          </a:p>
          <a:p>
            <a:r>
              <a:rPr lang="en-GB" dirty="0" smtClean="0"/>
              <a:t>So these points are when the derivative changes sign. 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9253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lets put values on either side of those values into the equation so see what is happening. </a:t>
            </a:r>
          </a:p>
          <a:p>
            <a:pPr marL="0" indent="0" algn="ctr">
              <a:buNone/>
            </a:pPr>
            <a:r>
              <a:rPr lang="en-GB" dirty="0"/>
              <a:t>f’(x)  =  6x</a:t>
            </a:r>
            <a:r>
              <a:rPr lang="en-GB" baseline="30000" dirty="0"/>
              <a:t>2</a:t>
            </a:r>
            <a:r>
              <a:rPr lang="en-GB" dirty="0"/>
              <a:t> + 6x - 12 </a:t>
            </a:r>
          </a:p>
          <a:p>
            <a:pPr marL="0" indent="0" algn="ctr">
              <a:buNone/>
            </a:pPr>
            <a:r>
              <a:rPr lang="en-GB" dirty="0" smtClean="0"/>
              <a:t>Where x = 2 and x = -3</a:t>
            </a:r>
          </a:p>
          <a:p>
            <a:pPr marL="0" indent="0" algn="ctr">
              <a:buNone/>
            </a:pPr>
            <a:endParaRPr lang="en-GB" dirty="0" smtClean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1054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lets put values on either side of those values into the equation so see what is happening. </a:t>
            </a:r>
          </a:p>
          <a:p>
            <a:pPr marL="0" indent="0" algn="ctr">
              <a:buNone/>
            </a:pPr>
            <a:r>
              <a:rPr lang="en-GB" dirty="0"/>
              <a:t>f’(x)  =  6x</a:t>
            </a:r>
            <a:r>
              <a:rPr lang="en-GB" baseline="30000" dirty="0"/>
              <a:t>2</a:t>
            </a:r>
            <a:r>
              <a:rPr lang="en-GB" dirty="0"/>
              <a:t> + 6x - 12 </a:t>
            </a:r>
          </a:p>
          <a:p>
            <a:pPr marL="0" indent="0" algn="ctr">
              <a:buNone/>
            </a:pPr>
            <a:r>
              <a:rPr lang="en-GB" dirty="0" smtClean="0"/>
              <a:t>Where x = 2 and x = -3</a:t>
            </a:r>
          </a:p>
          <a:p>
            <a:pPr marL="0" indent="0" algn="ctr">
              <a:buNone/>
            </a:pPr>
            <a:r>
              <a:rPr lang="en-GB" dirty="0" smtClean="0"/>
              <a:t>6*4 + 6*2 -12 = 24</a:t>
            </a:r>
          </a:p>
          <a:p>
            <a:pPr marL="0" indent="0" algn="ctr">
              <a:buNone/>
            </a:pPr>
            <a:endParaRPr lang="en-GB" dirty="0" smtClean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0919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lets put values on either side of those values into the equation so see what is happening. </a:t>
            </a:r>
          </a:p>
          <a:p>
            <a:pPr marL="0" indent="0" algn="ctr">
              <a:buNone/>
            </a:pPr>
            <a:r>
              <a:rPr lang="en-GB" dirty="0"/>
              <a:t>f’(x)  =  6x</a:t>
            </a:r>
            <a:r>
              <a:rPr lang="en-GB" baseline="30000" dirty="0"/>
              <a:t>2</a:t>
            </a:r>
            <a:r>
              <a:rPr lang="en-GB" dirty="0"/>
              <a:t> + 6x - 12 </a:t>
            </a:r>
          </a:p>
          <a:p>
            <a:pPr marL="0" indent="0" algn="ctr">
              <a:buNone/>
            </a:pPr>
            <a:r>
              <a:rPr lang="en-GB" dirty="0" smtClean="0"/>
              <a:t>Where x = 2 and x = -3</a:t>
            </a:r>
          </a:p>
          <a:p>
            <a:pPr marL="0" indent="0" algn="ctr">
              <a:buNone/>
            </a:pPr>
            <a:r>
              <a:rPr lang="en-GB" dirty="0" smtClean="0"/>
              <a:t>6*4 + 6*2 -12 = 24</a:t>
            </a:r>
          </a:p>
          <a:p>
            <a:pPr marL="0" indent="0" algn="ctr">
              <a:buNone/>
            </a:pPr>
            <a:r>
              <a:rPr lang="en-GB" dirty="0" smtClean="0"/>
              <a:t>6*9 – 6*3 – 12 = 24</a:t>
            </a:r>
          </a:p>
          <a:p>
            <a:pPr marL="0" indent="0" algn="ctr">
              <a:buNone/>
            </a:pPr>
            <a:endParaRPr lang="en-GB" dirty="0" smtClean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4349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lets put values on either side of those values into the equation so see what is happening. </a:t>
            </a:r>
          </a:p>
          <a:p>
            <a:pPr marL="0" indent="0" algn="ctr">
              <a:buNone/>
            </a:pPr>
            <a:r>
              <a:rPr lang="en-GB" dirty="0"/>
              <a:t>f’(x)  =  6x</a:t>
            </a:r>
            <a:r>
              <a:rPr lang="en-GB" baseline="30000" dirty="0"/>
              <a:t>2</a:t>
            </a:r>
            <a:r>
              <a:rPr lang="en-GB" dirty="0"/>
              <a:t> + 6x - 12 </a:t>
            </a:r>
          </a:p>
          <a:p>
            <a:pPr marL="0" indent="0" algn="ctr">
              <a:buNone/>
            </a:pPr>
            <a:r>
              <a:rPr lang="en-GB" dirty="0" smtClean="0"/>
              <a:t>Where x = 2 and x = -3</a:t>
            </a:r>
          </a:p>
          <a:p>
            <a:pPr marL="0" indent="0" algn="ctr">
              <a:buNone/>
            </a:pPr>
            <a:r>
              <a:rPr lang="en-GB" dirty="0" smtClean="0"/>
              <a:t>6*4 + 6*2 -12 = 24</a:t>
            </a:r>
          </a:p>
          <a:p>
            <a:pPr marL="0" indent="0" algn="ctr">
              <a:buNone/>
            </a:pPr>
            <a:r>
              <a:rPr lang="en-GB" dirty="0" smtClean="0"/>
              <a:t>6*9 – 6*3 – 12 = 24</a:t>
            </a:r>
          </a:p>
          <a:p>
            <a:pPr marL="0" indent="0" algn="ctr">
              <a:buNone/>
            </a:pPr>
            <a:r>
              <a:rPr lang="en-GB" dirty="0" smtClean="0"/>
              <a:t>Hmmmm</a:t>
            </a:r>
            <a:r>
              <a:rPr lang="en-GB" dirty="0" smtClean="0"/>
              <a:t> let’s try a point in the middle x =0</a:t>
            </a:r>
          </a:p>
          <a:p>
            <a:pPr marL="0" indent="0" algn="ctr">
              <a:buNone/>
            </a:pPr>
            <a:endParaRPr lang="en-GB" dirty="0" smtClean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86850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lets put values on either side of those values into the equation so see what is happening. </a:t>
            </a:r>
          </a:p>
          <a:p>
            <a:pPr marL="0" indent="0" algn="ctr">
              <a:buNone/>
            </a:pPr>
            <a:r>
              <a:rPr lang="en-GB" dirty="0"/>
              <a:t>f’(x)  =  6x</a:t>
            </a:r>
            <a:r>
              <a:rPr lang="en-GB" baseline="30000" dirty="0"/>
              <a:t>2</a:t>
            </a:r>
            <a:r>
              <a:rPr lang="en-GB" dirty="0"/>
              <a:t> + 6x - 12 </a:t>
            </a:r>
          </a:p>
          <a:p>
            <a:pPr marL="0" indent="0" algn="ctr">
              <a:buNone/>
            </a:pPr>
            <a:r>
              <a:rPr lang="en-GB" dirty="0" smtClean="0"/>
              <a:t>Where x = 2 and x = -3</a:t>
            </a:r>
          </a:p>
          <a:p>
            <a:pPr marL="0" indent="0" algn="ctr">
              <a:buNone/>
            </a:pPr>
            <a:r>
              <a:rPr lang="en-GB" dirty="0" smtClean="0"/>
              <a:t>6*4 + 6*2 -12 = 24</a:t>
            </a:r>
          </a:p>
          <a:p>
            <a:pPr marL="0" indent="0" algn="ctr">
              <a:buNone/>
            </a:pPr>
            <a:r>
              <a:rPr lang="en-GB" dirty="0" smtClean="0"/>
              <a:t>6*9 – 6*3 – 12 = 24</a:t>
            </a:r>
          </a:p>
          <a:p>
            <a:pPr marL="0" indent="0" algn="ctr">
              <a:buNone/>
            </a:pPr>
            <a:r>
              <a:rPr lang="en-GB" dirty="0" smtClean="0"/>
              <a:t>6*0 – 6*0 -12 = -12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8887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lets put values on either side of those values into the equation so see what is happening. </a:t>
            </a:r>
          </a:p>
          <a:p>
            <a:pPr marL="0" indent="0" algn="ctr">
              <a:buNone/>
            </a:pPr>
            <a:r>
              <a:rPr lang="en-GB" dirty="0"/>
              <a:t>f’(x)  =  6x</a:t>
            </a:r>
            <a:r>
              <a:rPr lang="en-GB" baseline="30000" dirty="0"/>
              <a:t>2</a:t>
            </a:r>
            <a:r>
              <a:rPr lang="en-GB" dirty="0"/>
              <a:t> + 6x - 12 </a:t>
            </a:r>
          </a:p>
          <a:p>
            <a:pPr marL="0" indent="0" algn="ctr">
              <a:buNone/>
            </a:pPr>
            <a:r>
              <a:rPr lang="en-GB" dirty="0" smtClean="0"/>
              <a:t>Where x = 2 and x = -3</a:t>
            </a:r>
          </a:p>
          <a:p>
            <a:pPr marL="0" indent="0" algn="ctr">
              <a:buNone/>
            </a:pPr>
            <a:r>
              <a:rPr lang="en-GB" dirty="0" smtClean="0"/>
              <a:t>6*4 + 6*2 -12 = 24</a:t>
            </a:r>
          </a:p>
          <a:p>
            <a:pPr marL="0" indent="0" algn="ctr">
              <a:buNone/>
            </a:pPr>
            <a:r>
              <a:rPr lang="en-GB" dirty="0" smtClean="0"/>
              <a:t>6*9 – 6*3 – 12 = 24</a:t>
            </a:r>
          </a:p>
          <a:p>
            <a:pPr marL="0" indent="0" algn="ctr">
              <a:buNone/>
            </a:pPr>
            <a:r>
              <a:rPr lang="en-GB" dirty="0" smtClean="0"/>
              <a:t>6*0 – 6*0 -12 = -12</a:t>
            </a:r>
          </a:p>
          <a:p>
            <a:pPr marL="0" indent="0" algn="ctr">
              <a:buNone/>
            </a:pPr>
            <a:r>
              <a:rPr lang="en-GB" dirty="0" smtClean="0"/>
              <a:t>So where there is a positive gradient the function is increasing and negative it is decreasing.</a:t>
            </a:r>
            <a:endParaRPr lang="en-GB" dirty="0" smtClean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7833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026" name="Picture 2" descr="http://i.imgur.com/sEevZ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514" y="3177572"/>
            <a:ext cx="4977904" cy="207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imgs.xkcd.com/comics/purit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77" y="3177571"/>
            <a:ext cx="4977904" cy="207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2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with </a:t>
            </a:r>
            <a:r>
              <a:rPr lang="en-GB" dirty="0"/>
              <a:t>our function  f(x)  =  2x</a:t>
            </a:r>
            <a:r>
              <a:rPr lang="en-GB" baseline="30000" dirty="0"/>
              <a:t>3</a:t>
            </a:r>
            <a:r>
              <a:rPr lang="en-GB" dirty="0"/>
              <a:t> + 3x</a:t>
            </a:r>
            <a:r>
              <a:rPr lang="en-GB" baseline="30000" dirty="0"/>
              <a:t>2</a:t>
            </a:r>
            <a:r>
              <a:rPr lang="en-GB" dirty="0"/>
              <a:t> - 12x + 7  </a:t>
            </a:r>
            <a:r>
              <a:rPr lang="en-GB" dirty="0" smtClean="0"/>
              <a:t> we know that:</a:t>
            </a:r>
          </a:p>
          <a:p>
            <a:endParaRPr lang="en-GB" dirty="0"/>
          </a:p>
          <a:p>
            <a:r>
              <a:rPr lang="en-GB" dirty="0" smtClean="0"/>
              <a:t>The function is flat at -2 and 1.</a:t>
            </a:r>
          </a:p>
          <a:p>
            <a:endParaRPr lang="en-GB" dirty="0"/>
          </a:p>
          <a:p>
            <a:r>
              <a:rPr lang="en-GB" dirty="0" smtClean="0"/>
              <a:t>Increasing at -3 and 2</a:t>
            </a:r>
          </a:p>
          <a:p>
            <a:endParaRPr lang="en-GB" dirty="0"/>
          </a:p>
          <a:p>
            <a:r>
              <a:rPr lang="en-GB" dirty="0" smtClean="0"/>
              <a:t>And decreasing at 0</a:t>
            </a:r>
            <a:endParaRPr lang="en-GB" dirty="0" smtClean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2686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with </a:t>
            </a:r>
            <a:r>
              <a:rPr lang="en-GB" dirty="0"/>
              <a:t>our function  f(x)  =  2x</a:t>
            </a:r>
            <a:r>
              <a:rPr lang="en-GB" baseline="30000" dirty="0"/>
              <a:t>3</a:t>
            </a:r>
            <a:r>
              <a:rPr lang="en-GB" dirty="0"/>
              <a:t> + 3x</a:t>
            </a:r>
            <a:r>
              <a:rPr lang="en-GB" baseline="30000" dirty="0"/>
              <a:t>2</a:t>
            </a:r>
            <a:r>
              <a:rPr lang="en-GB" dirty="0"/>
              <a:t> - 12x + 7  </a:t>
            </a:r>
            <a:r>
              <a:rPr lang="en-GB" dirty="0" smtClean="0"/>
              <a:t> we know that:</a:t>
            </a:r>
          </a:p>
          <a:p>
            <a:endParaRPr lang="en-GB" dirty="0"/>
          </a:p>
          <a:p>
            <a:r>
              <a:rPr lang="en-GB" dirty="0" smtClean="0"/>
              <a:t>The function is flat at -2 and 1.</a:t>
            </a:r>
          </a:p>
          <a:p>
            <a:endParaRPr lang="en-GB" dirty="0"/>
          </a:p>
          <a:p>
            <a:r>
              <a:rPr lang="en-GB" dirty="0" smtClean="0"/>
              <a:t>Increasing at -3 and 2</a:t>
            </a:r>
          </a:p>
          <a:p>
            <a:endParaRPr lang="en-GB" dirty="0"/>
          </a:p>
          <a:p>
            <a:r>
              <a:rPr lang="en-GB" dirty="0" smtClean="0"/>
              <a:t>And decreasing at 0</a:t>
            </a:r>
            <a:endParaRPr lang="en-GB" dirty="0" smtClean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5351" t="32106" r="55807" b="45625"/>
          <a:stretch/>
        </p:blipFill>
        <p:spPr>
          <a:xfrm>
            <a:off x="6372758" y="3152992"/>
            <a:ext cx="3445844" cy="229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8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with </a:t>
            </a:r>
            <a:r>
              <a:rPr lang="en-GB" dirty="0"/>
              <a:t>our function  f(x)  =  2x</a:t>
            </a:r>
            <a:r>
              <a:rPr lang="en-GB" baseline="30000" dirty="0"/>
              <a:t>3</a:t>
            </a:r>
            <a:r>
              <a:rPr lang="en-GB" dirty="0"/>
              <a:t> + 3x</a:t>
            </a:r>
            <a:r>
              <a:rPr lang="en-GB" baseline="30000" dirty="0"/>
              <a:t>2</a:t>
            </a:r>
            <a:r>
              <a:rPr lang="en-GB" dirty="0"/>
              <a:t> - 12x + 7  </a:t>
            </a:r>
            <a:r>
              <a:rPr lang="en-GB" dirty="0" smtClean="0"/>
              <a:t> we know that:</a:t>
            </a:r>
          </a:p>
          <a:p>
            <a:endParaRPr lang="en-GB" dirty="0"/>
          </a:p>
          <a:p>
            <a:r>
              <a:rPr lang="en-GB" dirty="0" smtClean="0"/>
              <a:t>The function is flat at -2 and 1.</a:t>
            </a:r>
          </a:p>
          <a:p>
            <a:endParaRPr lang="en-GB" dirty="0"/>
          </a:p>
          <a:p>
            <a:r>
              <a:rPr lang="en-GB" dirty="0" smtClean="0"/>
              <a:t>Increasing at -3 and 2</a:t>
            </a:r>
          </a:p>
          <a:p>
            <a:endParaRPr lang="en-GB" dirty="0"/>
          </a:p>
          <a:p>
            <a:r>
              <a:rPr lang="en-GB" dirty="0" smtClean="0"/>
              <a:t>And decreasing at 0</a:t>
            </a:r>
          </a:p>
          <a:p>
            <a:r>
              <a:rPr lang="en-GB" dirty="0" smtClean="0"/>
              <a:t>Yep Looks about right!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5351" t="32106" r="55807" b="45625"/>
          <a:stretch/>
        </p:blipFill>
        <p:spPr>
          <a:xfrm>
            <a:off x="6372758" y="3152992"/>
            <a:ext cx="3445844" cy="229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We’ve learned how to work out if a function is increasing or decreasing but what if we want to learn more about it’s shape?</a:t>
            </a:r>
          </a:p>
          <a:p>
            <a:endParaRPr lang="en-GB" dirty="0"/>
          </a:p>
          <a:p>
            <a:r>
              <a:rPr lang="en-GB" dirty="0" smtClean="0"/>
              <a:t>Well we can learn about a functions concavity from it’s second order derivative. </a:t>
            </a:r>
          </a:p>
          <a:p>
            <a:endParaRPr lang="en-GB" dirty="0"/>
          </a:p>
          <a:p>
            <a:r>
              <a:rPr lang="en-GB" dirty="0" smtClean="0"/>
              <a:t>Concavity is how a line curves in a parabola. It can be up or down.</a:t>
            </a:r>
            <a:endParaRPr lang="en-GB" dirty="0" smtClean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9992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Concavity is how a line curves in a parabola. It can be up or down.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smtClean="0"/>
              <a:t>concave up 		concave down</a:t>
            </a:r>
          </a:p>
          <a:p>
            <a:pPr marL="0" indent="0">
              <a:buNone/>
            </a:pPr>
            <a:r>
              <a:rPr lang="en-GB" dirty="0" smtClean="0"/>
              <a:t>Despite the fact the top is pointing the wrong way!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050" name="Picture 2" descr="http://oregonstate.edu/instruct/mth251/cq/Stage7/Images/shape.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938" y="3779286"/>
            <a:ext cx="105727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oregonstate.edu/instruct/mth251/cq/Stage7/Images/shape.7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386" y="3779285"/>
            <a:ext cx="105727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88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How does concavity work?</a:t>
            </a:r>
          </a:p>
          <a:p>
            <a:endParaRPr lang="en-GB" dirty="0"/>
          </a:p>
          <a:p>
            <a:r>
              <a:rPr lang="en-GB" dirty="0" smtClean="0"/>
              <a:t>Well if we know that the derivative of the derivative is the gradient of the gradient i.e. how the gradient is changing over time.</a:t>
            </a:r>
          </a:p>
          <a:p>
            <a:endParaRPr lang="en-GB" dirty="0"/>
          </a:p>
          <a:p>
            <a:r>
              <a:rPr lang="en-GB" dirty="0" smtClean="0"/>
              <a:t>So if the gradient of the gradient is </a:t>
            </a:r>
            <a:r>
              <a:rPr lang="en-GB" dirty="0" smtClean="0"/>
              <a:t>positive</a:t>
            </a:r>
            <a:r>
              <a:rPr lang="en-GB" dirty="0" smtClean="0"/>
              <a:t> then the function is concave up (called convex), if it is negative it is concave down.</a:t>
            </a:r>
          </a:p>
          <a:p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4856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Concave up is when the tangent line of the differential is below the function line, concave up it is above.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4578" name="Picture 2" descr="https://upload.wikimedia.org/wikipedia/commons/7/78/Animated_illustration_of_inflection_point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97" y="3223491"/>
            <a:ext cx="5463855" cy="255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80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Concave up is when the tangent line of the differential is below the function line, concave up it is above.</a:t>
            </a:r>
          </a:p>
          <a:p>
            <a:endParaRPr lang="en-GB" dirty="0"/>
          </a:p>
          <a:p>
            <a:r>
              <a:rPr lang="en-GB" dirty="0" smtClean="0"/>
              <a:t>When the second derivative changes sign from positive to negative this is called an inflection point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6967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Concave up is when the tangent line of the differential is below the function line, concave up it is above.</a:t>
            </a:r>
          </a:p>
          <a:p>
            <a:endParaRPr lang="en-GB" dirty="0"/>
          </a:p>
          <a:p>
            <a:r>
              <a:rPr lang="en-GB" dirty="0" smtClean="0"/>
              <a:t>When the second derivative changes sign from positive to negative this is called an inflection point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0435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if we want to find out whether a slope is positive or negative and find the inflection points we did this in the last problem.</a:t>
            </a:r>
          </a:p>
          <a:p>
            <a:endParaRPr lang="en-GB" dirty="0"/>
          </a:p>
          <a:p>
            <a:r>
              <a:rPr lang="en-GB" dirty="0" smtClean="0"/>
              <a:t>This time we just do it with the second order derivative.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9996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Nearly done with differentiation now!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1219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So if we want to find out whether a slope is positive or negative and find the inflection points we did this in the last problem.</a:t>
                </a:r>
              </a:p>
              <a:p>
                <a:endParaRPr lang="en-GB" dirty="0"/>
              </a:p>
              <a:p>
                <a:r>
                  <a:rPr lang="en-GB" dirty="0" smtClean="0"/>
                  <a:t>This time we just do it with the second order derivative: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−2</m:t>
                    </m:r>
                  </m:oMath>
                </a14:m>
                <a:r>
                  <a:rPr lang="en-GB" dirty="0" smtClean="0"/>
                  <a:t> 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1073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So if we want to find out whether a slope is positive or negative and find the inflection points we did this in the last problem.</a:t>
                </a:r>
              </a:p>
              <a:p>
                <a:endParaRPr lang="en-GB" dirty="0"/>
              </a:p>
              <a:p>
                <a:r>
                  <a:rPr lang="en-GB" dirty="0" smtClean="0"/>
                  <a:t>This time we just do it with the second order derivative: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−2</m:t>
                    </m:r>
                  </m:oMath>
                </a14:m>
                <a:r>
                  <a:rPr lang="en-GB" dirty="0" smtClean="0"/>
                  <a:t> 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7928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This time we just do it with the second order derivative: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−2</m:t>
                    </m:r>
                  </m:oMath>
                </a14:m>
                <a:r>
                  <a:rPr lang="en-GB" dirty="0" smtClean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7186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This time we just do it with the second order derivative: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−2</m:t>
                    </m:r>
                  </m:oMath>
                </a14:m>
                <a:r>
                  <a:rPr lang="en-GB" dirty="0" smtClean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7966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This time we just do it with the second order derivative: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−2</m:t>
                    </m:r>
                  </m:oMath>
                </a14:m>
                <a:r>
                  <a:rPr lang="en-GB" dirty="0" smtClean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6(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6619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This time we just do it with the second order derivative: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−2</m:t>
                    </m:r>
                  </m:oMath>
                </a14:m>
                <a:r>
                  <a:rPr lang="en-GB" dirty="0" smtClean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6(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So we know there is an inflection point at x = 1 and we can plug a value in and see whether it is concave up or down on either side.</a:t>
                </a: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3295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This time we just do it with the second order derivative: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−2</m:t>
                    </m:r>
                  </m:oMath>
                </a14:m>
                <a:r>
                  <a:rPr lang="en-GB" dirty="0" smtClean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6(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pPr marL="0" indent="0" algn="ctr">
                  <a:buNone/>
                </a:pPr>
                <a:r>
                  <a:rPr lang="en-GB" dirty="0" smtClean="0"/>
                  <a:t>6(2-1) = 6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9242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This time we just do it with the second order derivative: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−2</m:t>
                    </m:r>
                  </m:oMath>
                </a14:m>
                <a:r>
                  <a:rPr lang="en-GB" dirty="0" smtClean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6(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pPr marL="0" indent="0" algn="ctr">
                  <a:buNone/>
                </a:pPr>
                <a:r>
                  <a:rPr lang="en-GB" dirty="0" smtClean="0"/>
                  <a:t>6(2-1) = 6</a:t>
                </a:r>
              </a:p>
              <a:p>
                <a:pPr marL="0" indent="0" algn="ctr">
                  <a:buNone/>
                </a:pPr>
                <a:r>
                  <a:rPr lang="en-GB" dirty="0" smtClean="0"/>
                  <a:t>So above 1 it is concave up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6074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This time we just do it with the second order derivative: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−2</m:t>
                    </m:r>
                  </m:oMath>
                </a14:m>
                <a:r>
                  <a:rPr lang="en-GB" dirty="0" smtClean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6(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pPr marL="0" indent="0" algn="ctr">
                  <a:buNone/>
                </a:pPr>
                <a:r>
                  <a:rPr lang="en-GB" dirty="0" smtClean="0"/>
                  <a:t>6(0 – 1) = -6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7002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This time we just do it with the second order derivative: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−2</m:t>
                    </m:r>
                  </m:oMath>
                </a14:m>
                <a:r>
                  <a:rPr lang="en-GB" dirty="0" smtClean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6(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pPr marL="0" indent="0" algn="ctr">
                  <a:buNone/>
                </a:pPr>
                <a:r>
                  <a:rPr lang="en-GB" dirty="0" smtClean="0"/>
                  <a:t>6(0 – 1) = -6</a:t>
                </a:r>
              </a:p>
              <a:p>
                <a:pPr marL="0" indent="0" algn="ctr">
                  <a:buNone/>
                </a:pPr>
                <a:r>
                  <a:rPr lang="en-GB" dirty="0" smtClean="0"/>
                  <a:t>Bellow 1 it is concave down.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2424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time we will go over some applications of the derivative.</a:t>
            </a:r>
          </a:p>
          <a:p>
            <a:endParaRPr lang="en-GB" dirty="0"/>
          </a:p>
          <a:p>
            <a:r>
              <a:rPr lang="en-GB" dirty="0" smtClean="0"/>
              <a:t>The first being determining where a function is increasing and decreasing. 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57597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This time we just do it with the second order derivative: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−2</m:t>
                    </m:r>
                  </m:oMath>
                </a14:m>
                <a:r>
                  <a:rPr lang="en-GB" dirty="0" smtClean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6(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pPr marL="0" indent="0" algn="ctr">
                  <a:buNone/>
                </a:pPr>
                <a:r>
                  <a:rPr lang="en-GB" dirty="0" smtClean="0"/>
                  <a:t>6(0 – 1) = -6</a:t>
                </a:r>
              </a:p>
              <a:p>
                <a:pPr marL="0" indent="0" algn="ctr">
                  <a:buNone/>
                </a:pPr>
                <a:r>
                  <a:rPr lang="en-GB" dirty="0" smtClean="0"/>
                  <a:t>Bellow 1 it is concave down.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5193" t="31825" r="55965" b="45906"/>
          <a:stretch/>
        </p:blipFill>
        <p:spPr>
          <a:xfrm>
            <a:off x="0" y="2841475"/>
            <a:ext cx="3445844" cy="229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2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There is a final point where we can use concavity to work out where there is a local maximum or minimum. </a:t>
            </a:r>
          </a:p>
          <a:p>
            <a:endParaRPr lang="en-GB" dirty="0"/>
          </a:p>
          <a:p>
            <a:r>
              <a:rPr lang="en-GB" dirty="0" smtClean="0"/>
              <a:t>If we remember that f’(x) is the gradient if f’(x) = 0 then there is no change between the two points. i.e. the line is flat at this point.</a:t>
            </a:r>
          </a:p>
          <a:p>
            <a:endParaRPr lang="en-GB" dirty="0"/>
          </a:p>
          <a:p>
            <a:r>
              <a:rPr lang="en-GB" dirty="0" smtClean="0"/>
              <a:t>This could mean that it is either a maximum or a minimum of a curve (or a totally flat line).</a:t>
            </a:r>
            <a:endParaRPr lang="en-GB" dirty="0"/>
          </a:p>
          <a:p>
            <a:pPr marL="0" indent="0" algn="ctr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0156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Using concavity and the second derivative we can then determine if this flat gradient point is a maximum or a minimum.</a:t>
            </a:r>
          </a:p>
          <a:p>
            <a:endParaRPr lang="en-GB" dirty="0"/>
          </a:p>
          <a:p>
            <a:r>
              <a:rPr lang="en-GB" dirty="0" smtClean="0"/>
              <a:t>If the second derivative is concave up when the first derivative is 0 then it is a minimum and if it concave down then it is a maximum.</a:t>
            </a:r>
            <a:endParaRPr lang="en-GB" dirty="0"/>
          </a:p>
          <a:p>
            <a:pPr marL="0" indent="0" algn="ctr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4103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Returning to our previous function: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−2</m:t>
                    </m:r>
                  </m:oMath>
                </a14:m>
                <a:r>
                  <a:rPr lang="en-GB" dirty="0"/>
                  <a:t> </a:t>
                </a: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If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′=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r>
                  <a:rPr lang="en-GB" dirty="0" smtClean="0"/>
                  <a:t>Where y = 0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405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Returning to our previous function: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−2</m:t>
                    </m:r>
                  </m:oMath>
                </a14:m>
                <a:r>
                  <a:rPr lang="en-GB" dirty="0"/>
                  <a:t> </a:t>
                </a: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If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′=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r>
                  <a:rPr lang="en-GB" dirty="0" smtClean="0"/>
                  <a:t>Where y = 0</a:t>
                </a:r>
              </a:p>
              <a:p>
                <a:r>
                  <a:rPr lang="en-GB" dirty="0" smtClean="0"/>
                  <a:t>We have found these critical points before where y = 0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0555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Returning to our previous function: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−2</m:t>
                    </m:r>
                  </m:oMath>
                </a14:m>
                <a:r>
                  <a:rPr lang="en-GB" dirty="0"/>
                  <a:t> </a:t>
                </a: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If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′=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r>
                  <a:rPr lang="en-GB" dirty="0" smtClean="0"/>
                  <a:t>Where y = 0</a:t>
                </a:r>
              </a:p>
              <a:p>
                <a:r>
                  <a:rPr lang="en-GB" dirty="0" smtClean="0"/>
                  <a:t>Plug it into the quadratic equation: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8429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Returning to our previous function: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−2</m:t>
                    </m:r>
                  </m:oMath>
                </a14:m>
                <a:r>
                  <a:rPr lang="en-GB" dirty="0"/>
                  <a:t> </a:t>
                </a: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If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′=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r>
                  <a:rPr lang="en-GB" dirty="0" smtClean="0"/>
                  <a:t>Where y = 0</a:t>
                </a:r>
              </a:p>
              <a:p>
                <a:r>
                  <a:rPr lang="en-GB" dirty="0" smtClean="0"/>
                  <a:t>Plug it into the quadratic equation: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36</m:t>
                              </m:r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3×1</m:t>
                              </m:r>
                            </m:e>
                          </m:rad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18016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Returning to our previous function: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−2</m:t>
                    </m:r>
                  </m:oMath>
                </a14:m>
                <a:r>
                  <a:rPr lang="en-GB" dirty="0"/>
                  <a:t> </a:t>
                </a: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If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′=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r>
                  <a:rPr lang="en-GB" dirty="0" smtClean="0"/>
                  <a:t>Where y = 0</a:t>
                </a:r>
              </a:p>
              <a:p>
                <a:r>
                  <a:rPr lang="en-GB" dirty="0" smtClean="0"/>
                  <a:t>Plug it into the quadratic equation: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e>
                          </m:rad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3989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Returning to our previous function: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−2</m:t>
                    </m:r>
                  </m:oMath>
                </a14:m>
                <a:r>
                  <a:rPr lang="en-GB" dirty="0"/>
                  <a:t> </a:t>
                </a: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If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′=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r>
                  <a:rPr lang="en-GB" dirty="0" smtClean="0"/>
                  <a:t>Where y = 0</a:t>
                </a:r>
              </a:p>
              <a:p>
                <a:r>
                  <a:rPr lang="en-GB" dirty="0" smtClean="0"/>
                  <a:t>Plug it into the quadratic equation: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=1 ±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e>
                          </m:rad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003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Returning to our previous function: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−2</m:t>
                    </m:r>
                  </m:oMath>
                </a14:m>
                <a:r>
                  <a:rPr lang="en-GB" dirty="0"/>
                  <a:t> </a:t>
                </a: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If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′=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r>
                  <a:rPr lang="en-GB" dirty="0" smtClean="0"/>
                  <a:t>Where y = 0</a:t>
                </a:r>
              </a:p>
              <a:p>
                <a:r>
                  <a:rPr lang="en-GB" dirty="0" smtClean="0"/>
                  <a:t>Plug it into the quadratic equation: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e>
                        </m:rad>
                      </m:num>
                      <m:den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24</m:t>
                            </m:r>
                          </m:e>
                        </m:rad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2285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know that if we look at two points in a function X1 and X2 if X2 is larger than X1 then the function is increasing in between them. </a:t>
            </a:r>
          </a:p>
          <a:p>
            <a:endParaRPr lang="en-GB" dirty="0"/>
          </a:p>
          <a:p>
            <a:r>
              <a:rPr lang="en-GB" dirty="0" smtClean="0"/>
              <a:t>If X2 is smaller than X1 it is decreasing.</a:t>
            </a:r>
          </a:p>
          <a:p>
            <a:endParaRPr lang="en-GB" dirty="0"/>
          </a:p>
          <a:p>
            <a:r>
              <a:rPr lang="en-GB" dirty="0" smtClean="0"/>
              <a:t>This is a basic concept of gradient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4042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Returning to our previous function: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−2</m:t>
                    </m:r>
                  </m:oMath>
                </a14:m>
                <a:r>
                  <a:rPr lang="en-GB" dirty="0"/>
                  <a:t> </a:t>
                </a: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If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′=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r>
                  <a:rPr lang="en-GB" dirty="0" smtClean="0"/>
                  <a:t>Where y = 0</a:t>
                </a:r>
              </a:p>
              <a:p>
                <a:r>
                  <a:rPr lang="en-GB" dirty="0" smtClean="0"/>
                  <a:t>One of these answers is above 1 (our inflection point) and one is below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e>
                        </m:rad>
                      </m:num>
                      <m:den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24</m:t>
                            </m:r>
                          </m:e>
                        </m:rad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9706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One of these answers is above 1 (our inflection point) and one is below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e>
                        </m:rad>
                      </m:num>
                      <m:den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24</m:t>
                            </m:r>
                          </m:e>
                        </m:rad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GB" dirty="0" smtClean="0"/>
              </a:p>
              <a:p>
                <a:r>
                  <a:rPr lang="en-GB" dirty="0" smtClean="0"/>
                  <a:t>So from before our critical point below 1 is a maximum and the point above 1 is a minimum.</a:t>
                </a: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16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422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One of these answers is above 1 (our inflection point) and one is below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e>
                        </m:rad>
                      </m:num>
                      <m:den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24</m:t>
                            </m:r>
                          </m:e>
                        </m:rad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GB" dirty="0" smtClean="0"/>
              </a:p>
              <a:p>
                <a:r>
                  <a:rPr lang="en-GB" dirty="0" smtClean="0"/>
                  <a:t>So from before our critical point below 1 is a maximum and the point above 1 is a minimum.</a:t>
                </a:r>
              </a:p>
              <a:p>
                <a:endParaRPr lang="en-GB" dirty="0"/>
              </a:p>
              <a:p>
                <a:r>
                  <a:rPr lang="en-GB" dirty="0" smtClean="0"/>
                  <a:t>Yep!</a:t>
                </a: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16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5193" t="31825" r="55965" b="45906"/>
          <a:stretch/>
        </p:blipFill>
        <p:spPr>
          <a:xfrm>
            <a:off x="6449723" y="4296837"/>
            <a:ext cx="3445844" cy="229081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444508" y="5265347"/>
            <a:ext cx="212437" cy="2493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8594435" y="5627676"/>
            <a:ext cx="212437" cy="2493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808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Our final </a:t>
            </a:r>
            <a:r>
              <a:rPr lang="en-GB" dirty="0" smtClean="0"/>
              <a:t>applied differential is the asymptote. </a:t>
            </a:r>
          </a:p>
          <a:p>
            <a:endParaRPr lang="en-GB" dirty="0"/>
          </a:p>
          <a:p>
            <a:r>
              <a:rPr lang="en-GB" dirty="0" smtClean="0"/>
              <a:t>An asymptote is a line that a curve approaches, </a:t>
            </a:r>
            <a:r>
              <a:rPr lang="en-GB" dirty="0"/>
              <a:t>but never </a:t>
            </a:r>
            <a:r>
              <a:rPr lang="en-GB" dirty="0" smtClean="0"/>
              <a:t>touches, as it tends towards infinity.</a:t>
            </a:r>
          </a:p>
          <a:p>
            <a:endParaRPr lang="en-GB" dirty="0"/>
          </a:p>
          <a:p>
            <a:r>
              <a:rPr lang="en-GB" dirty="0" smtClean="0"/>
              <a:t>Like a stalker or you trying to attain your hopes and dreams. </a:t>
            </a: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4254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 asymptote is a line that a curve approaches, </a:t>
            </a:r>
            <a:r>
              <a:rPr lang="en-GB" dirty="0"/>
              <a:t>but never </a:t>
            </a:r>
            <a:r>
              <a:rPr lang="en-GB" dirty="0" smtClean="0"/>
              <a:t>touches, as it tends towards infinity.</a:t>
            </a:r>
          </a:p>
          <a:p>
            <a:endParaRPr lang="en-GB" dirty="0"/>
          </a:p>
          <a:p>
            <a:r>
              <a:rPr lang="en-GB" dirty="0" smtClean="0"/>
              <a:t>As the curve gets infinitely closer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to the asymptote the difference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between them gets infinitely small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but does exist.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6626" name="Picture 2" descr="https://upload.wikimedia.org/wikipedia/commons/thumb/4/43/Hyperbola_one_over_x.svg/300px-Hyperbola_one_over_x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758" y="3408219"/>
            <a:ext cx="3955990" cy="296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61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There are three different kind of asymptotes: Horizontal, vertical and oblique. 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Horizontal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6626" name="Picture 2" descr="https://upload.wikimedia.org/wikipedia/commons/thumb/4/43/Hyperbola_one_over_x.svg/300px-Hyperbola_one_over_x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758" y="3408219"/>
            <a:ext cx="3955990" cy="296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6733308" y="4697749"/>
            <a:ext cx="212437" cy="2493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02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There are three different kind of asymptotes: Horizontal, vertical and oblique. 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Vertical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6626" name="Picture 2" descr="https://upload.wikimedia.org/wikipedia/commons/thumb/4/43/Hyperbola_one_over_x.svg/300px-Hyperbola_one_over_x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758" y="3408219"/>
            <a:ext cx="3955990" cy="296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8332281" y="3673976"/>
            <a:ext cx="212437" cy="2493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34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There are three different kind of asymptotes: Horizontal, vertical and oblique. 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Oblique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56322" name="Picture 2" descr="https://upload.wikimedia.org/wikipedia/commons/thumb/4/41/Asymptotic_curve_hvo1.svg/230px-Asymptotic_curve_hvo1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235" y="3429754"/>
            <a:ext cx="3823183" cy="284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8840282" y="3642520"/>
            <a:ext cx="212437" cy="2493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005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asymptote is the final part of understanding curves and their properties. </a:t>
            </a:r>
          </a:p>
          <a:p>
            <a:endParaRPr lang="en-GB" dirty="0"/>
          </a:p>
          <a:p>
            <a:r>
              <a:rPr lang="en-GB" dirty="0" smtClean="0"/>
              <a:t>Being able to find the asymptote is actually pretty much the same as being able to find the limit where y of x approaches infinity. </a:t>
            </a:r>
          </a:p>
          <a:p>
            <a:endParaRPr lang="en-GB" dirty="0"/>
          </a:p>
          <a:p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96692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If we look at the function f(x)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GB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We can see that y approaches ∞</a:t>
                </a:r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r>
                  <a:rPr lang="en-GB" dirty="0" smtClean="0"/>
                  <a:t>  as x = 0 so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→0</m:t>
                        </m:r>
                      </m:lim>
                    </m:limLow>
                    <m:r>
                      <a:rPr lang="en-GB" b="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 </a:t>
                </a:r>
              </a:p>
              <a:p>
                <a:endParaRPr lang="en-GB" dirty="0"/>
              </a:p>
              <a:p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7" name="Picture 2" descr="https://upload.wikimedia.org/wikipedia/commons/thumb/4/43/Hyperbola_one_over_x.svg/300px-Hyperbola_one_over_x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758" y="3500772"/>
            <a:ext cx="3955990" cy="296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46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know that if we look at two points in a function X1 and X2 if X2 is larger than X1 then the function is increasing in between them. </a:t>
            </a:r>
          </a:p>
          <a:p>
            <a:endParaRPr lang="en-GB" dirty="0"/>
          </a:p>
          <a:p>
            <a:r>
              <a:rPr lang="en-GB" dirty="0" smtClean="0"/>
              <a:t>If X2 is smaller than X1 it is decreasing.</a:t>
            </a:r>
          </a:p>
          <a:p>
            <a:endParaRPr lang="en-GB" dirty="0"/>
          </a:p>
          <a:p>
            <a:r>
              <a:rPr lang="en-GB" dirty="0" smtClean="0"/>
              <a:t>This is a basic concept of gradient</a:t>
            </a:r>
          </a:p>
          <a:p>
            <a:endParaRPr lang="en-GB" dirty="0"/>
          </a:p>
          <a:p>
            <a:r>
              <a:rPr lang="en-GB" dirty="0" smtClean="0"/>
              <a:t>Derivative is just the gradient!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08885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→0</m:t>
                        </m:r>
                      </m:lim>
                    </m:limLow>
                    <m:r>
                      <a:rPr lang="en-GB" b="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 </a:t>
                </a:r>
              </a:p>
              <a:p>
                <a:endParaRPr lang="en-GB" dirty="0"/>
              </a:p>
              <a:p>
                <a:r>
                  <a:rPr lang="en-GB" dirty="0" smtClean="0"/>
                  <a:t>But a vertical line of x = 0 is the </a:t>
                </a:r>
              </a:p>
              <a:p>
                <a:pPr marL="0" indent="0">
                  <a:buNone/>
                </a:pPr>
                <a:r>
                  <a:rPr lang="en-GB" dirty="0" smtClean="0"/>
                  <a:t>   vertical asymptote of function.</a:t>
                </a:r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7" name="Picture 2" descr="https://upload.wikimedia.org/wikipedia/commons/thumb/4/43/Hyperbola_one_over_x.svg/300px-Hyperbola_one_over_x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758" y="3500772"/>
            <a:ext cx="3955990" cy="296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62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→0</m:t>
                        </m:r>
                      </m:lim>
                    </m:limLow>
                    <m:r>
                      <a:rPr lang="en-GB" b="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 </a:t>
                </a:r>
              </a:p>
              <a:p>
                <a:endParaRPr lang="en-GB" dirty="0"/>
              </a:p>
              <a:p>
                <a:r>
                  <a:rPr lang="en-GB" dirty="0" smtClean="0"/>
                  <a:t>But a vertical line of x = 0 is the </a:t>
                </a:r>
              </a:p>
              <a:p>
                <a:pPr marL="0" indent="0">
                  <a:buNone/>
                </a:pPr>
                <a:r>
                  <a:rPr lang="en-GB" dirty="0" smtClean="0"/>
                  <a:t>   vertical asymptote of function.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y also trends towards 0 as x</a:t>
                </a:r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r>
                  <a:rPr lang="en-GB" dirty="0" smtClean="0"/>
                  <a:t>  approaches infinity.</a:t>
                </a:r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7" name="Picture 2" descr="https://upload.wikimedia.org/wikipedia/commons/thumb/4/43/Hyperbola_one_over_x.svg/300px-Hyperbola_one_over_x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758" y="3500772"/>
            <a:ext cx="3955990" cy="296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21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lim>
                    </m:limLow>
                    <m:r>
                      <a:rPr lang="en-GB" b="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 </a:t>
                </a:r>
              </a:p>
              <a:p>
                <a:endParaRPr lang="en-GB" dirty="0"/>
              </a:p>
              <a:p>
                <a:r>
                  <a:rPr lang="en-GB" dirty="0" smtClean="0"/>
                  <a:t>y also trends towards 0 as x</a:t>
                </a:r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r>
                  <a:rPr lang="en-GB" dirty="0" smtClean="0"/>
                  <a:t>  approaches infinity.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So the function line y = 0 is a </a:t>
                </a:r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r>
                  <a:rPr lang="en-GB" dirty="0" smtClean="0"/>
                  <a:t>  horizontal asymptote of the </a:t>
                </a:r>
              </a:p>
              <a:p>
                <a:pPr marL="0" indent="0">
                  <a:buNone/>
                </a:pPr>
                <a:r>
                  <a:rPr lang="en-GB"/>
                  <a:t> </a:t>
                </a:r>
                <a:r>
                  <a:rPr lang="en-GB" smtClean="0"/>
                  <a:t>  function</a:t>
                </a:r>
                <a:endParaRPr lang="en-GB" dirty="0" smtClean="0"/>
              </a:p>
              <a:p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7" name="Picture 2" descr="https://upload.wikimedia.org/wikipedia/commons/thumb/4/43/Hyperbola_one_over_x.svg/300px-Hyperbola_one_over_x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758" y="3500772"/>
            <a:ext cx="3955990" cy="296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1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using derivatives we can check whether a function is increasing or decreasing at different points. 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5544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using derivatives we can check whether a function is increasing or decreasing at different points.</a:t>
            </a:r>
          </a:p>
          <a:p>
            <a:endParaRPr lang="en-GB" dirty="0"/>
          </a:p>
          <a:p>
            <a:r>
              <a:rPr lang="en-GB" dirty="0" smtClean="0"/>
              <a:t>Lets look at a function :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dirty="0"/>
              <a:t>   f(x)  =  2x</a:t>
            </a:r>
            <a:r>
              <a:rPr lang="en-GB" baseline="30000" dirty="0"/>
              <a:t>3</a:t>
            </a:r>
            <a:r>
              <a:rPr lang="en-GB" dirty="0"/>
              <a:t> + 3x</a:t>
            </a:r>
            <a:r>
              <a:rPr lang="en-GB" baseline="30000" dirty="0"/>
              <a:t>2</a:t>
            </a:r>
            <a:r>
              <a:rPr lang="en-GB" dirty="0"/>
              <a:t> - 12x + 7</a:t>
            </a:r>
            <a:r>
              <a:rPr lang="en-GB" dirty="0" smtClean="0"/>
              <a:t> 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807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 … Again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Find the derivative of it first: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dirty="0"/>
              <a:t>   f(x)  =  2x</a:t>
            </a:r>
            <a:r>
              <a:rPr lang="en-GB" baseline="30000" dirty="0"/>
              <a:t>3</a:t>
            </a:r>
            <a:r>
              <a:rPr lang="en-GB" dirty="0"/>
              <a:t> + 3x</a:t>
            </a:r>
            <a:r>
              <a:rPr lang="en-GB" baseline="30000" dirty="0"/>
              <a:t>2</a:t>
            </a:r>
            <a:r>
              <a:rPr lang="en-GB" dirty="0"/>
              <a:t> - 12x + 7</a:t>
            </a:r>
            <a:r>
              <a:rPr lang="en-GB" dirty="0" smtClean="0"/>
              <a:t> 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f’(</a:t>
            </a:r>
            <a:r>
              <a:rPr lang="en-GB" dirty="0"/>
              <a:t>x)  =  </a:t>
            </a:r>
            <a:r>
              <a:rPr lang="en-GB" dirty="0" smtClean="0"/>
              <a:t>6x</a:t>
            </a:r>
            <a:r>
              <a:rPr lang="en-GB" baseline="30000" dirty="0"/>
              <a:t>2</a:t>
            </a:r>
            <a:r>
              <a:rPr lang="en-GB" dirty="0"/>
              <a:t> + </a:t>
            </a:r>
            <a:r>
              <a:rPr lang="en-GB" dirty="0" smtClean="0"/>
              <a:t>6x</a:t>
            </a:r>
            <a:r>
              <a:rPr lang="en-GB" dirty="0"/>
              <a:t> - </a:t>
            </a:r>
            <a:r>
              <a:rPr lang="en-GB" dirty="0" smtClean="0"/>
              <a:t>12 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4889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2506</TotalTime>
  <Words>1484</Words>
  <Application>Microsoft Office PowerPoint</Application>
  <PresentationFormat>Widescreen</PresentationFormat>
  <Paragraphs>389</Paragraphs>
  <Slides>62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Calibri Light</vt:lpstr>
      <vt:lpstr>Cambria Math</vt:lpstr>
      <vt:lpstr>Office Theme</vt:lpstr>
      <vt:lpstr>PowerPoint Presentation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  <vt:lpstr>Differentiation … Again</vt:lpstr>
    </vt:vector>
  </TitlesOfParts>
  <Company>Department of Zoology, 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Foley</dc:creator>
  <cp:lastModifiedBy>James Foley</cp:lastModifiedBy>
  <cp:revision>61</cp:revision>
  <dcterms:created xsi:type="dcterms:W3CDTF">2017-09-06T15:58:19Z</dcterms:created>
  <dcterms:modified xsi:type="dcterms:W3CDTF">2017-09-08T09:45:10Z</dcterms:modified>
</cp:coreProperties>
</file>