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CA616-A0C6-4A02-9200-728F37DBC861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A4E6-131B-43BC-A7E1-44C01DC04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04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3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75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84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1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B1CA-8F27-4966-A410-696477011ED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206A-C6D9-42CA-B057-0595BD077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Math's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9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The Final Differentiation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it had been 2</a:t>
            </a:r>
            <a:r>
              <a:rPr lang="en-GB" baseline="30000" dirty="0"/>
              <a:t>x</a:t>
            </a:r>
            <a:r>
              <a:rPr lang="en-GB" dirty="0" smtClean="0"/>
              <a:t>= 8</a:t>
            </a:r>
          </a:p>
          <a:p>
            <a:endParaRPr lang="en-GB" dirty="0"/>
          </a:p>
          <a:p>
            <a:r>
              <a:rPr lang="en-GB" dirty="0" smtClean="0"/>
              <a:t>We could have solved for x by just using log</a:t>
            </a:r>
            <a:r>
              <a:rPr lang="en-GB" baseline="-25000" dirty="0" smtClean="0"/>
              <a:t>2</a:t>
            </a:r>
            <a:r>
              <a:rPr lang="en-GB" dirty="0" smtClean="0"/>
              <a:t>8 = x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8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Exponential and log functions have a wide variety of uses in theoretical and applied sciences.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Describing populations or transforming data.</a:t>
            </a:r>
          </a:p>
          <a:p>
            <a:endParaRPr lang="en-GB" dirty="0"/>
          </a:p>
          <a:p>
            <a:r>
              <a:rPr lang="en-GB" dirty="0" smtClean="0"/>
              <a:t>With the log function the base is important changing the shape.</a:t>
            </a:r>
          </a:p>
          <a:p>
            <a:endParaRPr lang="en-GB" dirty="0"/>
          </a:p>
          <a:p>
            <a:r>
              <a:rPr lang="en-GB" dirty="0" smtClean="0"/>
              <a:t>The most used base is 10 while base 2 is used in programming.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4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Derivation of an exponential function is unique since the slope is directly proportionally to the x value of the function.</a:t>
            </a:r>
          </a:p>
          <a:p>
            <a:endParaRPr lang="en-GB" dirty="0" smtClean="0"/>
          </a:p>
          <a:p>
            <a:r>
              <a:rPr lang="en-GB" dirty="0" smtClean="0"/>
              <a:t>This means that as x increases, so does the slope.</a:t>
            </a:r>
          </a:p>
          <a:p>
            <a:endParaRPr lang="en-GB" dirty="0" smtClean="0"/>
          </a:p>
          <a:p>
            <a:r>
              <a:rPr lang="en-GB" dirty="0" smtClean="0"/>
              <a:t>If we have a function y = </a:t>
            </a:r>
            <a:r>
              <a:rPr lang="en-GB" dirty="0" err="1" smtClean="0"/>
              <a:t>b</a:t>
            </a:r>
            <a:r>
              <a:rPr lang="en-GB" baseline="30000" dirty="0" err="1" smtClean="0"/>
              <a:t>x+c</a:t>
            </a:r>
            <a:r>
              <a:rPr lang="en-GB" dirty="0" smtClean="0"/>
              <a:t>, it is ‘b’, the base, that determines the relationship between slope and value and ‘c’, the constant, that determines the intercept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06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Rules- 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one special case that you need to know, it has to do with the constant e</a:t>
            </a:r>
            <a:r>
              <a:rPr lang="en-GB" dirty="0" smtClean="0"/>
              <a:t> (~2.718) </a:t>
            </a:r>
            <a:r>
              <a:rPr lang="en-GB" dirty="0" smtClean="0"/>
              <a:t>like pi, e is an irrational number</a:t>
            </a:r>
          </a:p>
          <a:p>
            <a:endParaRPr lang="en-GB" dirty="0" smtClean="0"/>
          </a:p>
          <a:p>
            <a:r>
              <a:rPr lang="en-GB" dirty="0" smtClean="0"/>
              <a:t>If we have a function y = e</a:t>
            </a:r>
            <a:r>
              <a:rPr lang="en-GB" baseline="30000" dirty="0" smtClean="0"/>
              <a:t>x </a:t>
            </a:r>
            <a:r>
              <a:rPr lang="en-GB" dirty="0" smtClean="0"/>
              <a:t>then the slope of the line at any point equals the y value at that point</a:t>
            </a:r>
          </a:p>
          <a:p>
            <a:endParaRPr lang="en-GB" dirty="0" smtClean="0"/>
          </a:p>
          <a:p>
            <a:r>
              <a:rPr lang="en-GB" dirty="0" smtClean="0"/>
              <a:t>If the slope of the line at any point is also the derivative, this means that the derivative of y = e</a:t>
            </a:r>
            <a:r>
              <a:rPr lang="en-GB" baseline="30000" dirty="0"/>
              <a:t>x</a:t>
            </a:r>
            <a:r>
              <a:rPr lang="en-GB" dirty="0" smtClean="0"/>
              <a:t> is y = e</a:t>
            </a:r>
            <a:r>
              <a:rPr lang="en-GB" baseline="30000" dirty="0" smtClean="0"/>
              <a:t>x</a:t>
            </a:r>
            <a:r>
              <a:rPr lang="en-GB" dirty="0"/>
              <a:t>.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5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33" y="1811876"/>
            <a:ext cx="2921540" cy="3974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important thing to note is that the slope (the derivative) is the same as the y value at every 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Graph derivative e^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57" y="2044752"/>
            <a:ext cx="5386242" cy="37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 as a mathematical constant is important as it is a commonly used base of log and is the base of log used in derivation of exponentials.</a:t>
            </a:r>
          </a:p>
          <a:p>
            <a:endParaRPr lang="en-GB" dirty="0"/>
          </a:p>
          <a:p>
            <a:r>
              <a:rPr lang="en-GB" dirty="0" smtClean="0"/>
              <a:t>The log to base e is often just called ln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4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if we want to differentiate a general exponential function we use the formula:</a:t>
            </a:r>
          </a:p>
          <a:p>
            <a:endParaRPr lang="en-GB" dirty="0"/>
          </a:p>
          <a:p>
            <a:r>
              <a:rPr lang="en-GB" dirty="0" smtClean="0"/>
              <a:t>y = b</a:t>
            </a:r>
            <a:r>
              <a:rPr lang="en-GB" baseline="30000" dirty="0" smtClean="0"/>
              <a:t>x</a:t>
            </a:r>
            <a:r>
              <a:rPr lang="en-GB" dirty="0" smtClean="0"/>
              <a:t> then y’ = (b</a:t>
            </a:r>
            <a:r>
              <a:rPr lang="en-GB" baseline="30000" dirty="0" smtClean="0"/>
              <a:t>x</a:t>
            </a:r>
            <a:r>
              <a:rPr lang="en-GB" dirty="0" smtClean="0"/>
              <a:t>)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e</a:t>
            </a:r>
            <a:r>
              <a:rPr lang="en-GB" dirty="0" err="1" smtClean="0"/>
              <a:t>b</a:t>
            </a:r>
            <a:r>
              <a:rPr lang="en-GB" baseline="30000" dirty="0" err="1" smtClean="0"/>
              <a:t>x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if we want to differentiate a general exponential function we use the formula:</a:t>
            </a:r>
          </a:p>
          <a:p>
            <a:endParaRPr lang="en-GB" dirty="0"/>
          </a:p>
          <a:p>
            <a:r>
              <a:rPr lang="en-GB" dirty="0" smtClean="0"/>
              <a:t>y = b</a:t>
            </a:r>
            <a:r>
              <a:rPr lang="en-GB" baseline="30000" dirty="0" smtClean="0"/>
              <a:t>x</a:t>
            </a:r>
            <a:r>
              <a:rPr lang="en-GB" dirty="0" smtClean="0"/>
              <a:t> then y’ = (b</a:t>
            </a:r>
            <a:r>
              <a:rPr lang="en-GB" baseline="30000" dirty="0" smtClean="0"/>
              <a:t>x</a:t>
            </a:r>
            <a:r>
              <a:rPr lang="en-GB" dirty="0" smtClean="0"/>
              <a:t>)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e</a:t>
            </a:r>
            <a:r>
              <a:rPr lang="en-GB" dirty="0" err="1" smtClean="0"/>
              <a:t>b</a:t>
            </a:r>
            <a:r>
              <a:rPr lang="en-GB" baseline="30000" dirty="0" err="1" smtClean="0"/>
              <a:t>x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4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Lets try using it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y = b</a:t>
            </a:r>
            <a:r>
              <a:rPr lang="en-GB" baseline="30000" dirty="0" smtClean="0"/>
              <a:t>x</a:t>
            </a:r>
            <a:r>
              <a:rPr lang="en-GB" dirty="0" smtClean="0"/>
              <a:t> then y’ = (b</a:t>
            </a:r>
            <a:r>
              <a:rPr lang="en-GB" baseline="30000" dirty="0" smtClean="0"/>
              <a:t>x</a:t>
            </a:r>
            <a:r>
              <a:rPr lang="en-GB" dirty="0" smtClean="0"/>
              <a:t>)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e</a:t>
            </a:r>
            <a:r>
              <a:rPr lang="en-GB" dirty="0" err="1" smtClean="0"/>
              <a:t>b</a:t>
            </a:r>
            <a:r>
              <a:rPr lang="en-GB" baseline="30000" dirty="0" err="1" smtClean="0"/>
              <a:t>x</a:t>
            </a:r>
            <a:r>
              <a:rPr lang="en-GB" baseline="30000" dirty="0"/>
              <a:t> </a:t>
            </a:r>
            <a:r>
              <a:rPr lang="en-GB" dirty="0"/>
              <a:t> </a:t>
            </a:r>
          </a:p>
          <a:p>
            <a:endParaRPr lang="en-GB" dirty="0" smtClean="0"/>
          </a:p>
          <a:p>
            <a:r>
              <a:rPr lang="en-GB" dirty="0"/>
              <a:t>y</a:t>
            </a:r>
            <a:r>
              <a:rPr lang="en-GB" dirty="0" smtClean="0"/>
              <a:t> = 2</a:t>
            </a:r>
            <a:r>
              <a:rPr lang="en-GB" baseline="30000" dirty="0" smtClean="0"/>
              <a:t>x 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8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Lets try using it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y = b</a:t>
            </a:r>
            <a:r>
              <a:rPr lang="en-GB" baseline="30000" dirty="0" smtClean="0"/>
              <a:t>x</a:t>
            </a:r>
            <a:r>
              <a:rPr lang="en-GB" dirty="0" smtClean="0"/>
              <a:t> then y’ = (b</a:t>
            </a:r>
            <a:r>
              <a:rPr lang="en-GB" baseline="30000" dirty="0" smtClean="0"/>
              <a:t>x</a:t>
            </a:r>
            <a:r>
              <a:rPr lang="en-GB" dirty="0" smtClean="0"/>
              <a:t>)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e</a:t>
            </a:r>
            <a:r>
              <a:rPr lang="en-GB" dirty="0" err="1" smtClean="0"/>
              <a:t>b</a:t>
            </a:r>
            <a:r>
              <a:rPr lang="en-GB" baseline="30000" dirty="0" err="1" smtClean="0"/>
              <a:t>x</a:t>
            </a:r>
            <a:r>
              <a:rPr lang="en-GB" baseline="30000" dirty="0"/>
              <a:t> </a:t>
            </a:r>
            <a:r>
              <a:rPr lang="en-GB" dirty="0"/>
              <a:t> </a:t>
            </a:r>
          </a:p>
          <a:p>
            <a:endParaRPr lang="en-GB" dirty="0" smtClean="0"/>
          </a:p>
          <a:p>
            <a:r>
              <a:rPr lang="en-GB" dirty="0"/>
              <a:t>y</a:t>
            </a:r>
            <a:r>
              <a:rPr lang="en-GB" dirty="0" smtClean="0"/>
              <a:t> = 2</a:t>
            </a:r>
            <a:r>
              <a:rPr lang="en-GB" baseline="30000" dirty="0" smtClean="0"/>
              <a:t>x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y’ = (2</a:t>
            </a:r>
            <a:r>
              <a:rPr lang="en-GB" baseline="30000" dirty="0" smtClean="0"/>
              <a:t>x</a:t>
            </a:r>
            <a:r>
              <a:rPr lang="en-GB" dirty="0" smtClean="0"/>
              <a:t>) log</a:t>
            </a:r>
            <a:r>
              <a:rPr lang="en-GB" baseline="-25000" dirty="0" smtClean="0"/>
              <a:t>e</a:t>
            </a:r>
            <a:r>
              <a:rPr lang="en-GB" dirty="0" smtClean="0"/>
              <a:t>2</a:t>
            </a:r>
            <a:r>
              <a:rPr lang="en-GB" baseline="30000" dirty="0" smtClean="0"/>
              <a:t>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8" y="2129033"/>
            <a:ext cx="5128491" cy="2895116"/>
          </a:xfrm>
          <a:prstGeom prst="rect">
            <a:avLst/>
          </a:prstGeom>
        </p:spPr>
      </p:pic>
      <p:pic>
        <p:nvPicPr>
          <p:cNvPr id="1026" name="Picture 2" descr="https://i.pinimg.com/originals/b9/75/d8/b975d8b2359b5700ddf61dc3be52c5d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63" y="807486"/>
            <a:ext cx="3444573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To derive the log function we use a rule based on the chain rule. </a:t>
                </a:r>
              </a:p>
              <a:p>
                <a:endParaRPr lang="en-GB" dirty="0"/>
              </a:p>
              <a:p>
                <a:r>
                  <a:rPr lang="en-GB" dirty="0" smtClean="0"/>
                  <a:t>If y = </a:t>
                </a:r>
                <a:r>
                  <a:rPr lang="en-GB" dirty="0" err="1" smtClean="0"/>
                  <a:t>log</a:t>
                </a:r>
                <a:r>
                  <a:rPr lang="en-GB" baseline="-25000" dirty="0" err="1" smtClean="0"/>
                  <a:t>b</a:t>
                </a:r>
                <a:r>
                  <a:rPr lang="en-GB" dirty="0" smtClean="0"/>
                  <a:t>(x) then y’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9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we can differentiate trigonometric functions like sin cos and tan.</a:t>
            </a:r>
          </a:p>
          <a:p>
            <a:endParaRPr lang="en-GB" dirty="0"/>
          </a:p>
          <a:p>
            <a:r>
              <a:rPr lang="en-GB" dirty="0" smtClean="0"/>
              <a:t>These are just rules that you have to remember the proof’s of which are heinously complicated and involve an understanding of the limits of trigonometric functions.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7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differential of sin(x) = cos(x)</a:t>
            </a:r>
          </a:p>
          <a:p>
            <a:endParaRPr lang="en-GB" dirty="0"/>
          </a:p>
          <a:p>
            <a:r>
              <a:rPr lang="en-GB" dirty="0" smtClean="0"/>
              <a:t>So if we have an angle of 30 and a function of sin(30) then the differential is cos(30)</a:t>
            </a:r>
          </a:p>
          <a:p>
            <a:endParaRPr lang="en-GB" dirty="0"/>
          </a:p>
          <a:p>
            <a:r>
              <a:rPr lang="en-GB" dirty="0" smtClean="0"/>
              <a:t>Sin(30) = 0.5</a:t>
            </a:r>
          </a:p>
          <a:p>
            <a:endParaRPr lang="en-GB" dirty="0"/>
          </a:p>
          <a:p>
            <a:r>
              <a:rPr lang="en-GB" dirty="0" smtClean="0"/>
              <a:t>Cos(30) = 0.866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differential of cos(x) is –sin(x)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Again if we return to x = 30 (remember sin is a transformation function not always angles).</a:t>
            </a:r>
          </a:p>
          <a:p>
            <a:endParaRPr lang="en-GB" dirty="0"/>
          </a:p>
          <a:p>
            <a:r>
              <a:rPr lang="en-GB" dirty="0" smtClean="0"/>
              <a:t>Cos(30) = 0.866</a:t>
            </a:r>
          </a:p>
          <a:p>
            <a:endParaRPr lang="en-GB" dirty="0"/>
          </a:p>
          <a:p>
            <a:r>
              <a:rPr lang="en-GB" dirty="0" smtClean="0"/>
              <a:t>-sin(30) = -0.5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08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To differentiate the final function tan(x) it becomes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(x)</a:t>
                </a:r>
              </a:p>
              <a:p>
                <a:endParaRPr lang="en-GB" dirty="0"/>
              </a:p>
              <a:p>
                <a:r>
                  <a:rPr lang="en-GB" dirty="0" smtClean="0"/>
                  <a:t>Sec is another trigonometric function based off the original 3.</a:t>
                </a:r>
              </a:p>
              <a:p>
                <a:endParaRPr lang="en-GB" dirty="0"/>
              </a:p>
              <a:p>
                <a:r>
                  <a:rPr lang="en-GB" dirty="0" smtClean="0"/>
                  <a:t>Sec is just a term for the reciprocal of the cos function. Where cos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r>
                  <a:rPr lang="en-GB" dirty="0" smtClean="0"/>
                  <a:t> , 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Hopefully that was a quick lecture and we have time to do </a:t>
            </a:r>
            <a:r>
              <a:rPr lang="en-GB" smtClean="0"/>
              <a:t>some recap.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a final round up to differentiation we will cover some of the odder more specific rules.</a:t>
            </a:r>
          </a:p>
          <a:p>
            <a:endParaRPr lang="en-GB" dirty="0"/>
          </a:p>
          <a:p>
            <a:r>
              <a:rPr lang="en-GB" dirty="0" smtClean="0"/>
              <a:t>These are things you just have to remember (lets be honest google it when you need it).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4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been differentiating exponents before where x</a:t>
            </a:r>
            <a:r>
              <a:rPr lang="en-GB" baseline="30000" dirty="0" smtClean="0"/>
              <a:t>3</a:t>
            </a:r>
            <a:r>
              <a:rPr lang="en-GB" dirty="0" smtClean="0"/>
              <a:t> etc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But if our function is 3</a:t>
            </a:r>
            <a:r>
              <a:rPr lang="en-GB" baseline="30000" dirty="0" smtClean="0"/>
              <a:t>x</a:t>
            </a:r>
            <a:r>
              <a:rPr lang="en-GB" dirty="0" smtClean="0"/>
              <a:t> things get a bit trickier. </a:t>
            </a:r>
          </a:p>
          <a:p>
            <a:endParaRPr lang="en-GB" dirty="0"/>
          </a:p>
          <a:p>
            <a:r>
              <a:rPr lang="en-GB" dirty="0" smtClean="0"/>
              <a:t>We first have to understand how the exponential works and its reverse the logarithm.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covered exponential functions but not the exponent constant or the reverse exponent – Logarithm.</a:t>
            </a:r>
          </a:p>
          <a:p>
            <a:endParaRPr lang="en-GB" dirty="0"/>
          </a:p>
          <a:p>
            <a:r>
              <a:rPr lang="en-GB" dirty="0" smtClean="0"/>
              <a:t>If we think about an exponent </a:t>
            </a:r>
            <a:r>
              <a:rPr lang="en-GB" dirty="0" smtClean="0"/>
              <a:t>b</a:t>
            </a:r>
            <a:r>
              <a:rPr lang="en-GB" baseline="30000" dirty="0" smtClean="0"/>
              <a:t>x</a:t>
            </a:r>
            <a:r>
              <a:rPr lang="en-GB" dirty="0" smtClean="0"/>
              <a:t> we have b the base brought to an exponent x. </a:t>
            </a:r>
          </a:p>
          <a:p>
            <a:endParaRPr lang="en-GB" dirty="0"/>
          </a:p>
          <a:p>
            <a:r>
              <a:rPr lang="en-GB" dirty="0" smtClean="0"/>
              <a:t>The logarithm is the inverse function of this so the inverse of b</a:t>
            </a:r>
            <a:r>
              <a:rPr lang="en-GB" baseline="30000" dirty="0" smtClean="0"/>
              <a:t>x</a:t>
            </a:r>
            <a:r>
              <a:rPr lang="en-GB" dirty="0" smtClean="0"/>
              <a:t> is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b</a:t>
            </a:r>
            <a:r>
              <a:rPr lang="en-GB" dirty="0" smtClean="0"/>
              <a:t> b</a:t>
            </a:r>
            <a:r>
              <a:rPr lang="en-GB" baseline="30000" dirty="0" smtClean="0"/>
              <a:t>x</a:t>
            </a:r>
            <a:r>
              <a:rPr lang="en-GB" dirty="0" smtClean="0"/>
              <a:t> = x.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5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simple exponent 2</a:t>
            </a:r>
            <a:r>
              <a:rPr lang="en-GB" baseline="30000" dirty="0" smtClean="0"/>
              <a:t>3</a:t>
            </a:r>
            <a:r>
              <a:rPr lang="en-GB" dirty="0" smtClean="0"/>
              <a:t>= 8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2 is our base and 3 is our exponent with 8 being the output of the function.</a:t>
            </a:r>
          </a:p>
          <a:p>
            <a:endParaRPr lang="en-GB" dirty="0"/>
          </a:p>
          <a:p>
            <a:r>
              <a:rPr lang="en-GB" dirty="0" smtClean="0"/>
              <a:t>So we can find what the exponent of the function is if it had been 2</a:t>
            </a:r>
            <a:r>
              <a:rPr lang="en-GB" baseline="30000" dirty="0" smtClean="0"/>
              <a:t>x</a:t>
            </a:r>
            <a:r>
              <a:rPr lang="en-GB" dirty="0" smtClean="0"/>
              <a:t> = 8 by using the logarithm.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8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simple exponent 2</a:t>
            </a:r>
            <a:r>
              <a:rPr lang="en-GB" baseline="30000" dirty="0" smtClean="0"/>
              <a:t>3</a:t>
            </a:r>
            <a:r>
              <a:rPr lang="en-GB" dirty="0" smtClean="0"/>
              <a:t>= 8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2 x 2 = 4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simple exponent 2</a:t>
            </a:r>
            <a:r>
              <a:rPr lang="en-GB" baseline="30000" dirty="0" smtClean="0"/>
              <a:t>3</a:t>
            </a:r>
            <a:r>
              <a:rPr lang="en-GB" dirty="0" smtClean="0"/>
              <a:t>= 8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4</a:t>
            </a:r>
            <a:r>
              <a:rPr lang="en-GB" dirty="0" smtClean="0"/>
              <a:t> x 2 = 8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5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Rules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have a simple exponent 2</a:t>
            </a:r>
            <a:r>
              <a:rPr lang="en-GB" baseline="30000" dirty="0" smtClean="0"/>
              <a:t>3</a:t>
            </a:r>
            <a:r>
              <a:rPr lang="en-GB" dirty="0" smtClean="0"/>
              <a:t>= 8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4</a:t>
            </a:r>
            <a:r>
              <a:rPr lang="en-GB" dirty="0" smtClean="0"/>
              <a:t> x 2 = 8</a:t>
            </a:r>
          </a:p>
          <a:p>
            <a:endParaRPr lang="en-GB" dirty="0"/>
          </a:p>
          <a:p>
            <a:r>
              <a:rPr lang="en-GB" dirty="0" smtClean="0"/>
              <a:t>So we have 3 steps to get to the exponent so the exponent is 3.</a:t>
            </a:r>
          </a:p>
          <a:p>
            <a:endParaRPr lang="en-GB" dirty="0"/>
          </a:p>
          <a:p>
            <a:r>
              <a:rPr lang="en-GB" dirty="0" smtClean="0"/>
              <a:t>This is all the log does.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885</Words>
  <Application>Microsoft Office PowerPoint</Application>
  <PresentationFormat>Widescreen</PresentationFormat>
  <Paragraphs>126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Rules- e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Final Rules</vt:lpstr>
      <vt:lpstr>The end?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30</cp:revision>
  <dcterms:created xsi:type="dcterms:W3CDTF">2017-09-08T09:54:32Z</dcterms:created>
  <dcterms:modified xsi:type="dcterms:W3CDTF">2017-09-09T19:12:55Z</dcterms:modified>
</cp:coreProperties>
</file>