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70" r:id="rId23"/>
    <p:sldId id="280" r:id="rId24"/>
    <p:sldId id="281" r:id="rId25"/>
    <p:sldId id="282" r:id="rId26"/>
    <p:sldId id="283" r:id="rId27"/>
    <p:sldId id="284" r:id="rId28"/>
    <p:sldId id="285" r:id="rId29"/>
    <p:sldId id="303" r:id="rId30"/>
    <p:sldId id="304" r:id="rId31"/>
    <p:sldId id="305" r:id="rId32"/>
    <p:sldId id="306" r:id="rId33"/>
    <p:sldId id="307" r:id="rId34"/>
    <p:sldId id="286" r:id="rId35"/>
    <p:sldId id="287" r:id="rId36"/>
    <p:sldId id="288" r:id="rId37"/>
    <p:sldId id="289" r:id="rId38"/>
    <p:sldId id="290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E804-D24C-42EA-85E7-5C17DB904D5A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0E55-5F01-4D53-AFB8-AA0C81BE8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9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71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5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7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0F7D-0D91-4B9C-9FE1-56BF989F4702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err="1" smtClean="0">
                <a:ln/>
                <a:solidFill>
                  <a:schemeClr val="accent4"/>
                </a:solidFill>
              </a:rPr>
              <a:t>Maths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10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Time to integrate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And we know it </a:t>
            </a:r>
            <a:r>
              <a:rPr lang="en-GB" dirty="0"/>
              <a:t>i</a:t>
            </a:r>
            <a:r>
              <a:rPr lang="en-GB" dirty="0" smtClean="0"/>
              <a:t>s x</a:t>
            </a:r>
            <a:r>
              <a:rPr lang="en-GB" baseline="30000" dirty="0" smtClean="0"/>
              <a:t>0</a:t>
            </a:r>
            <a:r>
              <a:rPr lang="en-GB" dirty="0" smtClean="0"/>
              <a:t> so it is x</a:t>
            </a:r>
            <a:r>
              <a:rPr lang="en-GB" baseline="30000" dirty="0" smtClean="0"/>
              <a:t>1</a:t>
            </a:r>
            <a:r>
              <a:rPr lang="en-GB" dirty="0" smtClean="0"/>
              <a:t> now.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1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Hmmm that’s almost right but we’ve lost our constant!</a:t>
            </a:r>
          </a:p>
          <a:p>
            <a:endParaRPr lang="en-GB" dirty="0"/>
          </a:p>
          <a:p>
            <a:r>
              <a:rPr lang="en-GB" dirty="0" smtClean="0"/>
              <a:t>But how can we know what the constant was?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5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Hmmm that’s almost right but we’ve lost our constant!</a:t>
            </a:r>
          </a:p>
          <a:p>
            <a:endParaRPr lang="en-GB" dirty="0"/>
          </a:p>
          <a:p>
            <a:r>
              <a:rPr lang="en-GB" dirty="0" smtClean="0"/>
              <a:t>But how can we know what the constant was?</a:t>
            </a:r>
          </a:p>
          <a:p>
            <a:endParaRPr lang="en-GB" dirty="0"/>
          </a:p>
          <a:p>
            <a:r>
              <a:rPr lang="en-GB" dirty="0" smtClean="0"/>
              <a:t>We can’t. Instead we just write + c a constant that can be anything.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7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 + c</a:t>
            </a:r>
          </a:p>
          <a:p>
            <a:endParaRPr lang="en-GB" dirty="0"/>
          </a:p>
          <a:p>
            <a:r>
              <a:rPr lang="en-GB" dirty="0" smtClean="0"/>
              <a:t>This antiderivative is a function that can looks the same but can cross the y axis at any of an infinite number of points.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5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did is the first step of integration.</a:t>
            </a:r>
          </a:p>
          <a:p>
            <a:endParaRPr lang="en-GB" dirty="0"/>
          </a:p>
          <a:p>
            <a:r>
              <a:rPr lang="en-GB" dirty="0" smtClean="0"/>
              <a:t>We have reversed a derivative to get an original function.</a:t>
            </a:r>
          </a:p>
          <a:p>
            <a:endParaRPr lang="en-GB" dirty="0"/>
          </a:p>
          <a:p>
            <a:r>
              <a:rPr lang="en-GB" dirty="0" smtClean="0"/>
              <a:t>But if we integrate a regular function we can work out the area under the curve.</a:t>
            </a:r>
          </a:p>
          <a:p>
            <a:endParaRPr lang="en-GB" dirty="0"/>
          </a:p>
          <a:p>
            <a:r>
              <a:rPr lang="en-GB" dirty="0" smtClean="0"/>
              <a:t>There are lots of uses of this.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0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Doesn’t look very good.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5" y="5634182"/>
            <a:ext cx="267855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518401" y="5080000"/>
            <a:ext cx="28033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798739" y="4645891"/>
            <a:ext cx="292569" cy="130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079077" y="4645891"/>
            <a:ext cx="292569" cy="130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371647" y="5080000"/>
            <a:ext cx="294194" cy="868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63529" y="5529826"/>
            <a:ext cx="281712" cy="41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Smaller slices?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6" y="5634182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356587" y="5357091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462628" y="518160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83410" y="4987636"/>
            <a:ext cx="1289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12365" y="4747492"/>
            <a:ext cx="125202" cy="120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40965" y="4595119"/>
            <a:ext cx="123170" cy="13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964135" y="4534920"/>
            <a:ext cx="118039" cy="140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78216" y="4595118"/>
            <a:ext cx="127128" cy="135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06537" y="4682836"/>
            <a:ext cx="106545" cy="127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319966" y="4754447"/>
            <a:ext cx="116286" cy="120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435062" y="4987636"/>
            <a:ext cx="115812" cy="9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541498" y="5061528"/>
            <a:ext cx="135339" cy="90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669677" y="521166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96574" y="5378078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908554" y="5622641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smaller the slices the better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6" y="5634182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356587" y="5357091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462628" y="518160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83410" y="4987636"/>
            <a:ext cx="1289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12365" y="4747492"/>
            <a:ext cx="125202" cy="120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40965" y="4595119"/>
            <a:ext cx="123170" cy="13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964135" y="4534920"/>
            <a:ext cx="118039" cy="140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78216" y="4595118"/>
            <a:ext cx="127128" cy="135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06537" y="4682836"/>
            <a:ext cx="106545" cy="127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319966" y="4754447"/>
            <a:ext cx="116286" cy="120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435062" y="4987636"/>
            <a:ext cx="115812" cy="9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541498" y="5061528"/>
            <a:ext cx="135339" cy="90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669677" y="521166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96574" y="5378078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908554" y="5622641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s://i.pinimg.com/736x/cc/41/ea/cc41eae7b0a47d5bf1e48e863ba8a8a8--calculus-jokes-math-jok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8" y="2257072"/>
            <a:ext cx="4876801" cy="34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xplainxkcd.com/wiki/images/3/3d/integration_by_par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01" y="2234163"/>
            <a:ext cx="3273032" cy="40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the process of integration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the process of integration</a:t>
            </a:r>
          </a:p>
          <a:p>
            <a:endParaRPr lang="en-GB" dirty="0"/>
          </a:p>
          <a:p>
            <a:r>
              <a:rPr lang="en-GB" dirty="0" smtClean="0"/>
              <a:t>Breaking function into changes of x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integration is the opposite of derivation. With its own rules and symbols.</a:t>
                </a:r>
              </a:p>
              <a:p>
                <a:endParaRPr lang="en-GB" dirty="0"/>
              </a:p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0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the slices are changes in x … ∆x or as we used in derivatives dx.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5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the slices are changes in x … ∆x or as we used in derivatives dx.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9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return to our anti derivative function we can phrase 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00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are our basic rules of integration?</a:t>
            </a:r>
          </a:p>
          <a:p>
            <a:endParaRPr lang="en-GB" dirty="0"/>
          </a:p>
          <a:p>
            <a:r>
              <a:rPr lang="en-GB" dirty="0" smtClean="0"/>
              <a:t>Well mostly just opposites of our differentiation rules. </a:t>
            </a:r>
          </a:p>
          <a:p>
            <a:endParaRPr lang="en-GB" dirty="0"/>
          </a:p>
          <a:p>
            <a:r>
              <a:rPr lang="en-GB" dirty="0" smtClean="0"/>
              <a:t>We’ve already used a couple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5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 constant: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6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variable of any exponent: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3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function multiplied by a constant: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is the same as: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C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4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covered differentiation, half of calculus, which is about understanding the rate of change of a function.</a:t>
            </a:r>
          </a:p>
          <a:p>
            <a:endParaRPr lang="en-GB" dirty="0"/>
          </a:p>
          <a:p>
            <a:r>
              <a:rPr lang="en-GB" dirty="0" smtClean="0"/>
              <a:t>The second half of calculus is integration which focuses on calculating the area under a curve.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reciprocal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:r>
                  <a:rPr lang="en-GB" dirty="0" err="1"/>
                  <a:t>l</a:t>
                </a:r>
                <a:r>
                  <a:rPr lang="en-GB" dirty="0" err="1" smtClean="0"/>
                  <a:t>n|x</a:t>
                </a:r>
                <a:r>
                  <a:rPr lang="en-GB" dirty="0" smtClean="0"/>
                  <a:t>| + C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6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reciprocal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:r>
                  <a:rPr lang="en-GB" dirty="0" err="1"/>
                  <a:t>l</a:t>
                </a:r>
                <a:r>
                  <a:rPr lang="en-GB" dirty="0" err="1" smtClean="0"/>
                  <a:t>n|x</a:t>
                </a:r>
                <a:r>
                  <a:rPr lang="en-GB" dirty="0" smtClean="0"/>
                  <a:t>| + C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1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an exponential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3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log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602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more complicated ways of integrating (although they actually make more complicated functions easier) when functions follow a certain format.</a:t>
            </a:r>
          </a:p>
          <a:p>
            <a:endParaRPr lang="en-GB" dirty="0"/>
          </a:p>
          <a:p>
            <a:r>
              <a:rPr lang="en-GB" dirty="0" smtClean="0"/>
              <a:t>The first is integration by substitution.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Integration by substitution. </a:t>
            </a:r>
          </a:p>
          <a:p>
            <a:endParaRPr lang="en-GB" dirty="0"/>
          </a:p>
          <a:p>
            <a:r>
              <a:rPr lang="en-GB" dirty="0" smtClean="0"/>
              <a:t>This only works in special cases where you have nested </a:t>
            </a:r>
            <a:r>
              <a:rPr lang="en-GB" dirty="0" smtClean="0"/>
              <a:t>functions</a:t>
            </a:r>
            <a:r>
              <a:rPr lang="en-GB" dirty="0"/>
              <a:t> </a:t>
            </a:r>
            <a:r>
              <a:rPr lang="en-GB" dirty="0" smtClean="0"/>
              <a:t>and can substitute in a new variable instead of one of the functions.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9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Integration by substitution.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want an integral of a function that looks like: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Integration by substitution.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want an integral of a function that looks like: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Remember this from the chain rule!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1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have 2 functions g = 4x – 6 and f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931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3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have 2 functions g = 4x – 6 and f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So to make this simpler we substitute in a new variable instead of a function.  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3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Replace (4x – 6) with y</a:t>
                </a:r>
                <a:endParaRPr lang="en-GB" baseline="30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Replace (4x – 6) with y</a:t>
                </a:r>
                <a:endParaRPr lang="en-GB" baseline="30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0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Replace (4x – 6) with y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But we can’t integrate in respect to dx if it is just y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94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Replace (4x – 6) with y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But we can’t integrate in respect to dx if it is just y we need </a:t>
                </a:r>
                <a:r>
                  <a:rPr lang="en-GB" dirty="0" err="1" smtClean="0"/>
                  <a:t>dy</a:t>
                </a:r>
                <a:r>
                  <a:rPr lang="en-GB" dirty="0" smtClean="0"/>
                  <a:t>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err="1"/>
                  <a:t>d</a:t>
                </a:r>
                <a:r>
                  <a:rPr lang="en-GB" dirty="0" err="1" smtClean="0"/>
                  <a:t>y</a:t>
                </a:r>
                <a:r>
                  <a:rPr lang="en-GB" dirty="0" smtClean="0"/>
                  <a:t>/dx = 4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But we can’t integrate in respect to dx if it is just y we need </a:t>
                </a:r>
                <a:r>
                  <a:rPr lang="en-GB" dirty="0" err="1" smtClean="0"/>
                  <a:t>dy</a:t>
                </a:r>
                <a:r>
                  <a:rPr lang="en-GB" dirty="0" smtClean="0"/>
                  <a:t>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dx = ¼ </a:t>
                </a:r>
                <a:r>
                  <a:rPr lang="en-GB" dirty="0" err="1" smtClean="0"/>
                  <a:t>dy</a:t>
                </a:r>
                <a:endParaRPr lang="en-GB" dirty="0" smtClean="0"/>
              </a:p>
              <a:p>
                <a:endParaRPr lang="en-GB" baseline="30000" dirty="0"/>
              </a:p>
              <a:p>
                <a:r>
                  <a:rPr lang="en-GB" dirty="0" smtClean="0"/>
                  <a:t>But we can’t integrate in respect to dx if it is just y we need </a:t>
                </a:r>
                <a:r>
                  <a:rPr lang="en-GB" dirty="0" err="1" smtClean="0"/>
                  <a:t>dy</a:t>
                </a:r>
                <a:r>
                  <a:rPr lang="en-GB" dirty="0" smtClean="0"/>
                  <a:t>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89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dx = ¼ </a:t>
                </a:r>
                <a:r>
                  <a:rPr lang="en-GB" dirty="0" err="1" smtClean="0"/>
                  <a:t>dy</a:t>
                </a:r>
                <a:endParaRPr lang="en-GB" dirty="0" smtClean="0"/>
              </a:p>
              <a:p>
                <a:endParaRPr lang="en-GB" baseline="30000" dirty="0"/>
              </a:p>
              <a:p>
                <a:r>
                  <a:rPr lang="en-GB" dirty="0" smtClean="0"/>
                  <a:t>Ok now we sub our new dx term.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0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dx = ¼ </a:t>
                </a:r>
                <a:r>
                  <a:rPr lang="en-GB" dirty="0" err="1" smtClean="0"/>
                  <a:t>dy</a:t>
                </a:r>
                <a:endParaRPr lang="en-GB" dirty="0" smtClean="0"/>
              </a:p>
              <a:p>
                <a:endParaRPr lang="en-GB" baseline="30000" dirty="0"/>
              </a:p>
              <a:p>
                <a:r>
                  <a:rPr lang="en-GB" dirty="0" smtClean="0"/>
                  <a:t>Ok now we sub our new dx term.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That is a constant so we can take it outside.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03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r>
              <a:rPr lang="en-GB" dirty="0" smtClean="0"/>
              <a:t>If we look at a standard function:</a:t>
            </a:r>
          </a:p>
          <a:p>
            <a:endParaRPr lang="en-GB" dirty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- 4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5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That is a constant so we can take it outside.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5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Integrate this now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8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Integrate this now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648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 our original value of y back in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5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 our original value of y back in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4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9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Finished! This is our integral.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0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1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47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r>
              <a:rPr lang="en-GB" dirty="0" smtClean="0"/>
              <a:t>If we look at a standard function:</a:t>
            </a:r>
          </a:p>
          <a:p>
            <a:endParaRPr lang="en-GB" dirty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– 4</a:t>
            </a:r>
          </a:p>
          <a:p>
            <a:endParaRPr lang="en-GB" dirty="0"/>
          </a:p>
          <a:p>
            <a:r>
              <a:rPr lang="en-GB" dirty="0" smtClean="0"/>
              <a:t>y’ = 4x + 3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96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2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have the derivative in there we can combine it with dx.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5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have the derivative in there we can combine it with dx.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0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And we know what a reciprocal becomes.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57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And we know what a reciprocal becomes.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Substitute the original function in.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1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see an integral is made up of multiple functions that can be broken up it is often possible to substitute in a variable for one function and work from there.</a:t>
            </a:r>
          </a:p>
          <a:p>
            <a:endParaRPr lang="en-GB" dirty="0"/>
          </a:p>
          <a:p>
            <a:r>
              <a:rPr lang="en-GB" dirty="0" smtClean="0"/>
              <a:t>This makes it easier to work with.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6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see an integral is made up of multiple functions that can be broken up it is often possible to substitute in a variable for one function and work from there.</a:t>
            </a:r>
          </a:p>
          <a:p>
            <a:endParaRPr lang="en-GB" dirty="0"/>
          </a:p>
          <a:p>
            <a:r>
              <a:rPr lang="en-GB" dirty="0" smtClean="0"/>
              <a:t>This makes it easier to work with.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second method of integrating complex functions:</a:t>
            </a:r>
          </a:p>
          <a:p>
            <a:endParaRPr lang="en-GB" dirty="0"/>
          </a:p>
          <a:p>
            <a:r>
              <a:rPr lang="en-GB" dirty="0" smtClean="0"/>
              <a:t>Integration by parts.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 standard function:</a:t>
            </a:r>
          </a:p>
          <a:p>
            <a:endParaRPr lang="en-GB" dirty="0" smtClean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– 4</a:t>
            </a:r>
          </a:p>
          <a:p>
            <a:endParaRPr lang="en-GB" dirty="0" smtClean="0"/>
          </a:p>
          <a:p>
            <a:r>
              <a:rPr lang="en-GB" dirty="0" smtClean="0"/>
              <a:t>y’ = 4x + 3</a:t>
            </a:r>
          </a:p>
          <a:p>
            <a:endParaRPr lang="en-GB" dirty="0" smtClean="0"/>
          </a:p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second method of integrating complex functions:</a:t>
            </a:r>
          </a:p>
          <a:p>
            <a:endParaRPr lang="en-GB" dirty="0"/>
          </a:p>
          <a:p>
            <a:r>
              <a:rPr lang="en-GB" dirty="0" smtClean="0"/>
              <a:t>Integration by parts. </a:t>
            </a:r>
          </a:p>
          <a:p>
            <a:endParaRPr lang="en-GB" dirty="0"/>
          </a:p>
          <a:p>
            <a:r>
              <a:rPr lang="en-GB" dirty="0" smtClean="0"/>
              <a:t>This is done when an integral is the product of two functions.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9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f and g are two different functions.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f and g are two different functions.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This looks extremely complicated but isn’t that bad when you break it down bit by bit.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1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60584" y="4298399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9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×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8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</a:t>
            </a:r>
          </a:p>
          <a:p>
            <a:endParaRPr lang="en-GB" dirty="0"/>
          </a:p>
          <a:p>
            <a:r>
              <a:rPr lang="en-GB" dirty="0" smtClean="0"/>
              <a:t>And we know it </a:t>
            </a:r>
            <a:r>
              <a:rPr lang="en-GB" dirty="0"/>
              <a:t>i</a:t>
            </a:r>
            <a:r>
              <a:rPr lang="en-GB" dirty="0" smtClean="0"/>
              <a:t>s x</a:t>
            </a:r>
            <a:r>
              <a:rPr lang="en-GB" baseline="30000" dirty="0" smtClean="0"/>
              <a:t>0</a:t>
            </a:r>
            <a:r>
              <a:rPr lang="en-GB" dirty="0" smtClean="0"/>
              <a:t> so it is x</a:t>
            </a:r>
            <a:r>
              <a:rPr lang="en-GB" baseline="30000" dirty="0" smtClean="0"/>
              <a:t>1</a:t>
            </a:r>
            <a:r>
              <a:rPr lang="en-GB" dirty="0" smtClean="0"/>
              <a:t> now.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5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1631</Words>
  <Application>Microsoft Office PowerPoint</Application>
  <PresentationFormat>Widescreen</PresentationFormat>
  <Paragraphs>497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PowerPoint Presentation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61</cp:revision>
  <dcterms:created xsi:type="dcterms:W3CDTF">2017-09-09T19:22:51Z</dcterms:created>
  <dcterms:modified xsi:type="dcterms:W3CDTF">2017-10-16T11:07:46Z</dcterms:modified>
</cp:coreProperties>
</file>