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9" r:id="rId61"/>
    <p:sldId id="322" r:id="rId62"/>
    <p:sldId id="321" r:id="rId63"/>
    <p:sldId id="320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2" r:id="rId73"/>
    <p:sldId id="331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8" r:id="rId89"/>
    <p:sldId id="349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9F35-3B00-4394-A0BA-91ED04B0472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DC4EC-A0AF-471C-A0C2-F74336C67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93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1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3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79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3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57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98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20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6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53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0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1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610B-7253-47D3-9ECD-A0C3B54A1BF7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FC14-8026-48BE-ABB1-5BDF1DB12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8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23273" y="1234487"/>
            <a:ext cx="91809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>
                <a:ln/>
                <a:solidFill>
                  <a:schemeClr val="accent4"/>
                </a:solidFill>
              </a:rPr>
              <a:t>Math’s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Optimisation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31743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happens if we have a function with:</a:t>
            </a:r>
          </a:p>
          <a:p>
            <a:pPr marL="0" indent="0" algn="ctr">
              <a:buNone/>
            </a:pPr>
            <a:r>
              <a:rPr lang="en-GB" dirty="0"/>
              <a:t>2x</a:t>
            </a:r>
            <a:r>
              <a:rPr lang="en-GB" baseline="30000" dirty="0"/>
              <a:t> </a:t>
            </a:r>
            <a:r>
              <a:rPr lang="en-GB" dirty="0"/>
              <a:t>  + 2 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This gives you the change in one variable while the other is held constant.</a:t>
            </a:r>
          </a:p>
          <a:p>
            <a:endParaRPr lang="en-GB" dirty="0"/>
          </a:p>
          <a:p>
            <a:r>
              <a:rPr lang="en-GB" dirty="0"/>
              <a:t>So the change of x when Y is constant is 2x + 2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3248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are trying to minimise not maximise a function then instead we just subtract the constrained function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We then </a:t>
                </a:r>
                <a:r>
                  <a:rPr lang="en-GB" smtClean="0"/>
                  <a:t>follow the same steps!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1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happens if we have a function with:</a:t>
            </a:r>
          </a:p>
          <a:p>
            <a:pPr marL="0" indent="0" algn="ctr">
              <a:buNone/>
            </a:pPr>
            <a:r>
              <a:rPr lang="en-GB" dirty="0"/>
              <a:t>2x</a:t>
            </a:r>
            <a:r>
              <a:rPr lang="en-GB" baseline="30000" dirty="0"/>
              <a:t> </a:t>
            </a:r>
            <a:r>
              <a:rPr lang="en-GB" dirty="0"/>
              <a:t>  + 2 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This gives you the change in one variable while the other is held constant.</a:t>
            </a:r>
          </a:p>
          <a:p>
            <a:endParaRPr lang="en-GB" dirty="0"/>
          </a:p>
          <a:p>
            <a:r>
              <a:rPr lang="en-GB" dirty="0"/>
              <a:t>So the change of x when Y is constant is 2x + 2</a:t>
            </a:r>
          </a:p>
          <a:p>
            <a:endParaRPr lang="en-GB" dirty="0"/>
          </a:p>
          <a:p>
            <a:r>
              <a:rPr lang="en-GB" dirty="0"/>
              <a:t>Now do Y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19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happens if we have a function with:</a:t>
            </a:r>
          </a:p>
          <a:p>
            <a:pPr marL="0" indent="0" algn="ctr">
              <a:buNone/>
            </a:pPr>
            <a:r>
              <a:rPr lang="en-GB" dirty="0"/>
              <a:t>K</a:t>
            </a:r>
            <a:r>
              <a:rPr lang="en-GB" baseline="30000" dirty="0"/>
              <a:t> </a:t>
            </a:r>
            <a:r>
              <a:rPr lang="en-GB" dirty="0"/>
              <a:t> + y</a:t>
            </a:r>
            <a:r>
              <a:rPr lang="en-GB" baseline="30000" dirty="0"/>
              <a:t>2</a:t>
            </a:r>
            <a:r>
              <a:rPr lang="en-GB" dirty="0"/>
              <a:t> + K – 3y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This gives you the change in one variable while the other is held constant.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122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happens if we have a function with:</a:t>
            </a:r>
          </a:p>
          <a:p>
            <a:pPr marL="0" indent="0" algn="ctr">
              <a:buNone/>
            </a:pPr>
            <a:r>
              <a:rPr lang="en-GB" dirty="0"/>
              <a:t> 2y – 3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This gives you the change in one variable while the other is held constant.</a:t>
            </a:r>
          </a:p>
          <a:p>
            <a:endParaRPr lang="en-GB" dirty="0"/>
          </a:p>
          <a:p>
            <a:r>
              <a:rPr lang="en-GB" dirty="0"/>
              <a:t>And here is the change in y when x is kept constant.</a:t>
            </a:r>
          </a:p>
          <a:p>
            <a:endParaRPr lang="en-GB" dirty="0"/>
          </a:p>
          <a:p>
            <a:r>
              <a:rPr lang="en-GB" dirty="0"/>
              <a:t>Simple as that.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28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The notation for a partial derivative is </a:t>
                </a:r>
                <a:r>
                  <a:rPr lang="en-GB" dirty="0" err="1"/>
                  <a:t>f</a:t>
                </a:r>
                <a:r>
                  <a:rPr lang="en-GB" baseline="-25000" dirty="0" err="1"/>
                  <a:t>x</a:t>
                </a:r>
                <a:r>
                  <a:rPr lang="en-GB" dirty="0"/>
                  <a:t>’ where this is the partial derivative in respect to x. </a:t>
                </a:r>
              </a:p>
              <a:p>
                <a:endParaRPr lang="en-GB" dirty="0"/>
              </a:p>
              <a:p>
                <a:r>
                  <a:rPr lang="en-GB" dirty="0"/>
                  <a:t>This is also sometimes used with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6914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have derived a function with multiple variables but what about if we need to integrate it?</a:t>
            </a:r>
          </a:p>
          <a:p>
            <a:endParaRPr lang="en-GB" dirty="0"/>
          </a:p>
          <a:p>
            <a:r>
              <a:rPr lang="en-GB" dirty="0"/>
              <a:t>Well similar steps are taken.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01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So we have derived a function with multiple variables but what about if we need to integrate it?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3364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So we have derived a function with multiple variables but what about if we need to integrate it?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We treat one as a constant first then the other.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65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So we have derived a function with multiple variables but what about if we need to integrate it?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We treat one as a constant first then the other.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00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So we have derived a function with multiple variables but what about if we need to integrate it?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We treat one as a constant first then the other.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904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" name="Picture 2" descr="http://files.explosm.net/comics/Dave/comicsquareroooo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1" y="3555087"/>
            <a:ext cx="5293879" cy="18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s.explosm.net/comics/Kris/nerd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25" y="2347306"/>
            <a:ext cx="4557993" cy="175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0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So we have derived a function with multiple variables but what about if we need to integrate it?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We treat one as a constant first then the other.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3706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So we have derived a function with multiple variables but what about if we need to integrate it?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We treat one as a constant first then the other.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6442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So we have derived a function with multiple variables but what about if we need to integrate it?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We treat one as a constant first then the other.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53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So we have derived a function with multiple variables but what about if we need to integrate it?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We treat one as a constant first then the other.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162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So we have derived a function with multiple variables but what about if we need to integrate it?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We treat one as a constant first then the other.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8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reality generally we are using definite integrals and we do the same thing just evaluating area (although because its two variables it becomes volume!)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86184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reality generally we are using definite integrals and we do the same thing just evaluating area (although because its two variables it becomes volume!)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088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reality generally we are using definite integrals and we do the same thing just evaluating area (although because its two variables it becomes volume!)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1015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reality generally we are using definite integrals and we do the same thing just evaluating area (although because its two variables it becomes volume!)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95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reality generally we are using definite integrals and we do the same thing just evaluating area (although because its two variables it becomes volume!)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2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 to now we have been dealing with functions that only have one variable in it. </a:t>
            </a:r>
            <a:r>
              <a:rPr lang="en-GB" dirty="0" err="1"/>
              <a:t>Ie</a:t>
            </a:r>
            <a:r>
              <a:rPr lang="en-GB" dirty="0"/>
              <a:t> everything is a function of x.</a:t>
            </a:r>
          </a:p>
          <a:p>
            <a:endParaRPr lang="en-GB" dirty="0"/>
          </a:p>
          <a:p>
            <a:r>
              <a:rPr lang="en-GB" dirty="0"/>
              <a:t>But what happens if we have a function with 2 or more variables?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715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reality generally we are using definite integrals and we do the same thing just evaluating area (although because its two variables it becomes volume!)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06205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reality generally we are using definite integrals and we do the same thing just evaluating area (although because its two variables it becomes volume!)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4.666+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526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reality generally we are using definite integrals and we do the same thing just evaluating area (although because its two variables it becomes volume!)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4.666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3378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reality generally we are using definite integrals and we do the same thing just evaluating area (although because its two variables it becomes volume!)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4.666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−4.666 ∗0+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272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reality generally we are using definite integrals and we do the same thing just evaluating area (although because its two variables it becomes volume!)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73713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 one of the most useful parts of calculus is optimisation of functions.</a:t>
            </a:r>
          </a:p>
          <a:p>
            <a:endParaRPr lang="en-GB" dirty="0"/>
          </a:p>
          <a:p>
            <a:r>
              <a:rPr lang="en-GB" dirty="0"/>
              <a:t>When you have multiple variables finding the point that optimises all of them is a tool that is widespread within science and industry.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66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 previously used calculus to find where a minimum or a maximum of a function is. </a:t>
            </a:r>
          </a:p>
          <a:p>
            <a:endParaRPr lang="en-GB" dirty="0"/>
          </a:p>
          <a:p>
            <a:r>
              <a:rPr lang="en-GB" dirty="0"/>
              <a:t>This is optimisation of a function with a single variable.</a:t>
            </a:r>
          </a:p>
          <a:p>
            <a:endParaRPr lang="en-GB" dirty="0"/>
          </a:p>
          <a:p>
            <a:r>
              <a:rPr lang="en-GB" dirty="0"/>
              <a:t>Things get more tricky when you have to find the optimal point for multiple variables, often the best point for one is not the same as the other.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80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Finding the stationary points as we did using the derivative is the first step.</a:t>
            </a:r>
          </a:p>
          <a:p>
            <a:endParaRPr lang="en-GB" dirty="0"/>
          </a:p>
          <a:p>
            <a:r>
              <a:rPr lang="en-GB" dirty="0"/>
              <a:t>But we need to find a point that maximises both of the variables.</a:t>
            </a:r>
          </a:p>
          <a:p>
            <a:endParaRPr lang="en-GB" dirty="0"/>
          </a:p>
          <a:p>
            <a:r>
              <a:rPr lang="en-GB" dirty="0"/>
              <a:t>It could be finding the points of 1 variable that maximises another under some constraint etc.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781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 have a can of drink that has to contain 330ml of fluid.</a:t>
            </a:r>
          </a:p>
          <a:p>
            <a:endParaRPr lang="en-GB" dirty="0"/>
          </a:p>
          <a:p>
            <a:r>
              <a:rPr lang="en-GB" dirty="0"/>
              <a:t>I want to save money by using a little metal as possible right?</a:t>
            </a:r>
          </a:p>
          <a:p>
            <a:endParaRPr lang="en-GB" dirty="0"/>
          </a:p>
          <a:p>
            <a:r>
              <a:rPr lang="en-GB" dirty="0"/>
              <a:t>So I should design my can with dimensions that use as little metal as possible.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45570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The formula for volume of a cylinder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The surface area of the can would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the area of the cylinder + 2 circles for top and bottom.</a:t>
                </a:r>
              </a:p>
              <a:p>
                <a:endParaRPr lang="en-GB" dirty="0"/>
              </a:p>
              <a:p>
                <a:r>
                  <a:rPr lang="en-GB" dirty="0"/>
                  <a:t>We should combine these formula’s to relate volume to surface area: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2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85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happens if we have a function with: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 </a:t>
            </a:r>
            <a:r>
              <a:rPr lang="en-GB" dirty="0"/>
              <a:t> + y</a:t>
            </a:r>
            <a:r>
              <a:rPr lang="en-GB" baseline="30000" dirty="0"/>
              <a:t>2</a:t>
            </a:r>
            <a:r>
              <a:rPr lang="en-GB" dirty="0"/>
              <a:t> +2x – 3y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465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The formula for volume of a cylinder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Put this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384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The formula for volume of a cylinder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Put this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01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We need to find the stationary points of this so we know when it is at a minimum.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80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We need to find the stationary points of this so we know when it is at a minimum.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Bring the radius onto one side.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712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We need to find the stationary points of this so we know when it is at a minimum.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Bring the radius onto one side.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834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We need to find the stationary points of this so we know when it is at a minimum.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Bring the radius onto one side.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471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We need to find the stationary points of this so we know when it is at a minimum.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Bring the radius onto one side.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97629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We need to find the stationary points of this so we know when it is at a minimum.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 when the radius is that the surface area is minimised.</a:t>
                </a:r>
              </a:p>
              <a:p>
                <a:endParaRPr lang="en-GB" dirty="0"/>
              </a:p>
              <a:p>
                <a:r>
                  <a:rPr lang="en-GB" dirty="0"/>
                  <a:t>But what about the height?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851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 when the radius is that the surface area is minimised.</a:t>
                </a:r>
              </a:p>
              <a:p>
                <a:endParaRPr lang="en-GB" dirty="0"/>
              </a:p>
              <a:p>
                <a:r>
                  <a:rPr lang="en-GB" dirty="0"/>
                  <a:t>But what about the height?</a:t>
                </a:r>
              </a:p>
              <a:p>
                <a:endParaRPr lang="en-GB" dirty="0"/>
              </a:p>
              <a:p>
                <a:r>
                  <a:rPr lang="en-GB" dirty="0"/>
                  <a:t>Well we know height is related to radius when the volume is fixed.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688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 when the radius is that the surface area is minimised.</a:t>
                </a:r>
              </a:p>
              <a:p>
                <a:endParaRPr lang="en-GB" dirty="0"/>
              </a:p>
              <a:p>
                <a:r>
                  <a:rPr lang="en-GB" dirty="0"/>
                  <a:t>But what about the height?</a:t>
                </a:r>
              </a:p>
              <a:p>
                <a:endParaRPr lang="en-GB" dirty="0"/>
              </a:p>
              <a:p>
                <a:r>
                  <a:rPr lang="en-GB" dirty="0"/>
                  <a:t>Well we know height is related to radius when the volume is fixed.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0200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happens if we have a function with: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 </a:t>
            </a:r>
            <a:r>
              <a:rPr lang="en-GB" dirty="0"/>
              <a:t> + y</a:t>
            </a:r>
            <a:r>
              <a:rPr lang="en-GB" baseline="30000" dirty="0"/>
              <a:t>2</a:t>
            </a:r>
            <a:r>
              <a:rPr lang="en-GB" dirty="0"/>
              <a:t> +2x – 3y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Well we can do derivatives with these using the partial derivative method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20415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/>
                  <a:t>  </a:t>
                </a:r>
              </a:p>
              <a:p>
                <a:endParaRPr lang="en-GB" dirty="0"/>
              </a:p>
              <a:p>
                <a:r>
                  <a:rPr lang="en-GB" dirty="0"/>
                  <a:t>Lets skip a few steps of substitution into the same formula and get our h =</a:t>
                </a:r>
              </a:p>
              <a:p>
                <a:endParaRPr lang="en-GB" dirty="0"/>
              </a:p>
              <a:p>
                <a:r>
                  <a:rPr lang="en-GB" dirty="0"/>
                  <a:t>Now we know where surface area is minimised depending on the height or the radius.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374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/>
                  <a:t> 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 how do these relate to each other?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</m:num>
                      <m:den>
                        <m:rad>
                          <m:ra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543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/>
                  <a:t> 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 how do these relate to each other?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</m:num>
                      <m:den>
                        <m:rad>
                          <m:ra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342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- 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</m:num>
                      <m:den>
                        <m:rad>
                          <m:ra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This means the optimum height is when height is equal to the diameter. This would be a very square can!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01575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was a classic example of optimisation but those two variables were related to each other through another function. This makes it much easier!</a:t>
            </a:r>
          </a:p>
          <a:p>
            <a:endParaRPr lang="en-GB" dirty="0"/>
          </a:p>
          <a:p>
            <a:r>
              <a:rPr lang="en-GB" dirty="0"/>
              <a:t>It is often possible to rephrase variables in terms of the others.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612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skipped some steps for the purpose of illustration of an example to make it easier but there are general steps to take. </a:t>
            </a:r>
          </a:p>
          <a:p>
            <a:endParaRPr lang="en-GB" dirty="0"/>
          </a:p>
          <a:p>
            <a:r>
              <a:rPr lang="en-GB" dirty="0"/>
              <a:t>Lets look at a fairly simple example.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f(</a:t>
            </a:r>
            <a:r>
              <a:rPr lang="en-GB" dirty="0" err="1"/>
              <a:t>x,y</a:t>
            </a:r>
            <a:r>
              <a:rPr lang="en-GB" dirty="0"/>
              <a:t>) = x</a:t>
            </a:r>
            <a:r>
              <a:rPr lang="en-GB" baseline="30000" dirty="0"/>
              <a:t>2</a:t>
            </a:r>
            <a:r>
              <a:rPr lang="en-GB" dirty="0"/>
              <a:t> + y</a:t>
            </a:r>
            <a:r>
              <a:rPr lang="en-GB" baseline="30000" dirty="0"/>
              <a:t>2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1789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f(</a:t>
            </a:r>
            <a:r>
              <a:rPr lang="en-GB" dirty="0" err="1"/>
              <a:t>x,y</a:t>
            </a:r>
            <a:r>
              <a:rPr lang="en-GB" dirty="0"/>
              <a:t>) = x</a:t>
            </a:r>
            <a:r>
              <a:rPr lang="en-GB" baseline="30000" dirty="0"/>
              <a:t>2</a:t>
            </a:r>
            <a:r>
              <a:rPr lang="en-GB" dirty="0"/>
              <a:t> + y</a:t>
            </a:r>
            <a:r>
              <a:rPr lang="en-GB" baseline="30000" dirty="0"/>
              <a:t>2</a:t>
            </a:r>
          </a:p>
          <a:p>
            <a:endParaRPr lang="en-GB" baseline="30000" dirty="0"/>
          </a:p>
          <a:p>
            <a:r>
              <a:rPr lang="en-GB" dirty="0"/>
              <a:t> We need to find the stationary points based on the partial derivatives.</a:t>
            </a:r>
          </a:p>
          <a:p>
            <a:endParaRPr lang="en-GB" dirty="0"/>
          </a:p>
          <a:p>
            <a:r>
              <a:rPr lang="en-GB" dirty="0"/>
              <a:t>f’(x) = 2x</a:t>
            </a:r>
          </a:p>
          <a:p>
            <a:endParaRPr lang="en-GB" dirty="0"/>
          </a:p>
          <a:p>
            <a:r>
              <a:rPr lang="en-GB" dirty="0"/>
              <a:t>f’(y) = 2y</a:t>
            </a:r>
          </a:p>
          <a:p>
            <a:pPr marL="0" indent="0">
              <a:buNone/>
            </a:pPr>
            <a:endParaRPr lang="en-GB" baseline="30000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11416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f(</a:t>
            </a:r>
            <a:r>
              <a:rPr lang="en-GB" dirty="0" err="1"/>
              <a:t>x,y</a:t>
            </a:r>
            <a:r>
              <a:rPr lang="en-GB" dirty="0"/>
              <a:t>) = x</a:t>
            </a:r>
            <a:r>
              <a:rPr lang="en-GB" baseline="30000" dirty="0"/>
              <a:t>2</a:t>
            </a:r>
            <a:r>
              <a:rPr lang="en-GB" dirty="0"/>
              <a:t> + y</a:t>
            </a:r>
            <a:r>
              <a:rPr lang="en-GB" baseline="30000" dirty="0"/>
              <a:t>2</a:t>
            </a:r>
          </a:p>
          <a:p>
            <a:endParaRPr lang="en-GB" baseline="30000" dirty="0"/>
          </a:p>
          <a:p>
            <a:r>
              <a:rPr lang="en-GB" dirty="0"/>
              <a:t> We need to find the stationary points based on the partial derivatives.</a:t>
            </a:r>
          </a:p>
          <a:p>
            <a:endParaRPr lang="en-GB" dirty="0"/>
          </a:p>
          <a:p>
            <a:r>
              <a:rPr lang="en-GB" dirty="0"/>
              <a:t>0 = 2x</a:t>
            </a:r>
          </a:p>
          <a:p>
            <a:endParaRPr lang="en-GB" dirty="0"/>
          </a:p>
          <a:p>
            <a:r>
              <a:rPr lang="en-GB" dirty="0"/>
              <a:t>0 = 2y</a:t>
            </a:r>
          </a:p>
          <a:p>
            <a:pPr marL="0" indent="0">
              <a:buNone/>
            </a:pPr>
            <a:endParaRPr lang="en-GB" baseline="30000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0981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f(</a:t>
            </a:r>
            <a:r>
              <a:rPr lang="en-GB" dirty="0" err="1"/>
              <a:t>x,y</a:t>
            </a:r>
            <a:r>
              <a:rPr lang="en-GB" dirty="0"/>
              <a:t>) = x</a:t>
            </a:r>
            <a:r>
              <a:rPr lang="en-GB" baseline="30000" dirty="0"/>
              <a:t>2</a:t>
            </a:r>
            <a:r>
              <a:rPr lang="en-GB" dirty="0"/>
              <a:t> + y</a:t>
            </a:r>
            <a:r>
              <a:rPr lang="en-GB" baseline="30000" dirty="0"/>
              <a:t>2</a:t>
            </a:r>
          </a:p>
          <a:p>
            <a:endParaRPr lang="en-GB" baseline="30000" dirty="0"/>
          </a:p>
          <a:p>
            <a:r>
              <a:rPr lang="en-GB" dirty="0"/>
              <a:t> We need to find the stationary points based on the partial derivatives.</a:t>
            </a:r>
          </a:p>
          <a:p>
            <a:endParaRPr lang="en-GB" dirty="0"/>
          </a:p>
          <a:p>
            <a:r>
              <a:rPr lang="en-GB" dirty="0"/>
              <a:t>0 = x</a:t>
            </a:r>
          </a:p>
          <a:p>
            <a:endParaRPr lang="en-GB" dirty="0"/>
          </a:p>
          <a:p>
            <a:r>
              <a:rPr lang="en-GB" dirty="0"/>
              <a:t>0 = y</a:t>
            </a:r>
          </a:p>
          <a:p>
            <a:pPr marL="0" indent="0">
              <a:buNone/>
            </a:pPr>
            <a:endParaRPr lang="en-GB" baseline="30000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486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f(</a:t>
            </a:r>
            <a:r>
              <a:rPr lang="en-GB" dirty="0" err="1"/>
              <a:t>x,y</a:t>
            </a:r>
            <a:r>
              <a:rPr lang="en-GB" dirty="0"/>
              <a:t>) = x</a:t>
            </a:r>
            <a:r>
              <a:rPr lang="en-GB" baseline="30000" dirty="0"/>
              <a:t>2</a:t>
            </a:r>
            <a:r>
              <a:rPr lang="en-GB" dirty="0"/>
              <a:t> + y</a:t>
            </a:r>
            <a:r>
              <a:rPr lang="en-GB" baseline="30000" dirty="0"/>
              <a:t>2</a:t>
            </a:r>
          </a:p>
          <a:p>
            <a:endParaRPr lang="en-GB" baseline="30000" dirty="0"/>
          </a:p>
          <a:p>
            <a:r>
              <a:rPr lang="en-GB" dirty="0"/>
              <a:t> So we know that both y and x have a stationary point at 0, this makes it very easy as if you are trying to optimise it they are at the same point. </a:t>
            </a:r>
          </a:p>
          <a:p>
            <a:endParaRPr lang="en-GB" dirty="0"/>
          </a:p>
          <a:p>
            <a:r>
              <a:rPr lang="en-GB" dirty="0"/>
              <a:t>But we don’t know whether this is a maximum or a minimum, or a saddle. </a:t>
            </a:r>
          </a:p>
          <a:p>
            <a:pPr marL="0" indent="0">
              <a:buNone/>
            </a:pPr>
            <a:endParaRPr lang="en-GB" baseline="30000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19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happens if we have a function with: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 </a:t>
            </a:r>
            <a:r>
              <a:rPr lang="en-GB" dirty="0"/>
              <a:t> + y</a:t>
            </a:r>
            <a:r>
              <a:rPr lang="en-GB" baseline="30000" dirty="0"/>
              <a:t>2</a:t>
            </a:r>
            <a:r>
              <a:rPr lang="en-GB" dirty="0"/>
              <a:t> +2x – 3y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Well we can do derivatives with these using the partial derivative method</a:t>
            </a:r>
          </a:p>
          <a:p>
            <a:endParaRPr lang="en-GB" dirty="0"/>
          </a:p>
          <a:p>
            <a:r>
              <a:rPr lang="en-GB" dirty="0"/>
              <a:t>Essentially all you do is derive one variable at a time treating the other as a constant.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563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f(</a:t>
            </a:r>
            <a:r>
              <a:rPr lang="en-GB" dirty="0" err="1"/>
              <a:t>x,y</a:t>
            </a:r>
            <a:r>
              <a:rPr lang="en-GB" dirty="0"/>
              <a:t>) = x</a:t>
            </a:r>
            <a:r>
              <a:rPr lang="en-GB" baseline="30000" dirty="0"/>
              <a:t>2</a:t>
            </a:r>
            <a:r>
              <a:rPr lang="en-GB" dirty="0"/>
              <a:t> + y</a:t>
            </a:r>
            <a:r>
              <a:rPr lang="en-GB" baseline="30000" dirty="0"/>
              <a:t>2</a:t>
            </a:r>
          </a:p>
          <a:p>
            <a:endParaRPr lang="en-GB" baseline="30000" dirty="0"/>
          </a:p>
          <a:p>
            <a:r>
              <a:rPr lang="en-GB" dirty="0"/>
              <a:t> To do this we need to use the second order derivatives.</a:t>
            </a:r>
          </a:p>
          <a:p>
            <a:endParaRPr lang="en-GB" dirty="0"/>
          </a:p>
          <a:p>
            <a:r>
              <a:rPr lang="en-GB" dirty="0" err="1"/>
              <a:t>f’’x</a:t>
            </a:r>
            <a:r>
              <a:rPr lang="en-GB" dirty="0"/>
              <a:t> = 2</a:t>
            </a:r>
          </a:p>
          <a:p>
            <a:endParaRPr lang="en-GB" dirty="0"/>
          </a:p>
          <a:p>
            <a:r>
              <a:rPr lang="en-GB" dirty="0" err="1"/>
              <a:t>f’’y</a:t>
            </a:r>
            <a:r>
              <a:rPr lang="en-GB" dirty="0"/>
              <a:t> = 2</a:t>
            </a:r>
          </a:p>
          <a:p>
            <a:endParaRPr lang="en-GB" dirty="0"/>
          </a:p>
          <a:p>
            <a:r>
              <a:rPr lang="en-GB" dirty="0"/>
              <a:t>What about the derivative of y in respect to x or f’’</a:t>
            </a:r>
            <a:r>
              <a:rPr lang="en-GB" dirty="0" err="1"/>
              <a:t>x,y</a:t>
            </a:r>
            <a:r>
              <a:rPr lang="en-GB" dirty="0"/>
              <a:t>?</a:t>
            </a:r>
            <a:endParaRPr lang="en-GB" baseline="30000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42422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the derivative of y in respect to x or f’’</a:t>
            </a:r>
            <a:r>
              <a:rPr lang="en-GB" dirty="0" err="1"/>
              <a:t>x,y</a:t>
            </a:r>
            <a:r>
              <a:rPr lang="en-GB" dirty="0"/>
              <a:t>?</a:t>
            </a:r>
          </a:p>
          <a:p>
            <a:endParaRPr lang="en-GB" baseline="30000" dirty="0"/>
          </a:p>
          <a:p>
            <a:r>
              <a:rPr lang="en-GB" dirty="0"/>
              <a:t>When doing second order partial derivatives we have to differentiate the first order differentials in respect to both y and x.</a:t>
            </a:r>
          </a:p>
          <a:p>
            <a:endParaRPr lang="en-GB" dirty="0"/>
          </a:p>
          <a:p>
            <a:r>
              <a:rPr lang="en-GB" dirty="0"/>
              <a:t>This leads to four combinations</a:t>
            </a:r>
          </a:p>
          <a:p>
            <a:endParaRPr lang="en-GB" dirty="0"/>
          </a:p>
          <a:p>
            <a:r>
              <a:rPr lang="en-GB" dirty="0" err="1"/>
              <a:t>f</a:t>
            </a:r>
            <a:r>
              <a:rPr lang="en-GB" baseline="-25000" dirty="0" err="1"/>
              <a:t>xx</a:t>
            </a:r>
            <a:r>
              <a:rPr lang="en-GB" dirty="0"/>
              <a:t>’’, </a:t>
            </a:r>
            <a:r>
              <a:rPr lang="en-GB" dirty="0" err="1"/>
              <a:t>f</a:t>
            </a:r>
            <a:r>
              <a:rPr lang="en-GB" baseline="-25000" dirty="0" err="1"/>
              <a:t>yy</a:t>
            </a:r>
            <a:r>
              <a:rPr lang="en-GB" dirty="0"/>
              <a:t>’’, </a:t>
            </a:r>
            <a:r>
              <a:rPr lang="en-GB" dirty="0" err="1"/>
              <a:t>f</a:t>
            </a:r>
            <a:r>
              <a:rPr lang="en-GB" baseline="-25000" dirty="0" err="1"/>
              <a:t>xy</a:t>
            </a:r>
            <a:r>
              <a:rPr lang="en-GB" dirty="0"/>
              <a:t>’’, </a:t>
            </a:r>
            <a:r>
              <a:rPr lang="en-GB" dirty="0" err="1"/>
              <a:t>f</a:t>
            </a:r>
            <a:r>
              <a:rPr lang="en-GB" baseline="-25000" dirty="0" err="1"/>
              <a:t>yx</a:t>
            </a:r>
            <a:r>
              <a:rPr lang="en-GB" dirty="0"/>
              <a:t>’’ however </a:t>
            </a:r>
            <a:r>
              <a:rPr lang="en-GB" dirty="0" err="1"/>
              <a:t>f</a:t>
            </a:r>
            <a:r>
              <a:rPr lang="en-GB" baseline="-25000" dirty="0" err="1"/>
              <a:t>xy</a:t>
            </a:r>
            <a:r>
              <a:rPr lang="en-GB" dirty="0"/>
              <a:t>’’=</a:t>
            </a:r>
            <a:r>
              <a:rPr lang="en-GB" dirty="0" err="1"/>
              <a:t>f</a:t>
            </a:r>
            <a:r>
              <a:rPr lang="en-GB" baseline="-25000" dirty="0" err="1"/>
              <a:t>yx</a:t>
            </a:r>
            <a:r>
              <a:rPr lang="en-GB" dirty="0"/>
              <a:t>’’ so only 3 combinations.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70923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f(</a:t>
            </a:r>
            <a:r>
              <a:rPr lang="en-GB" dirty="0" err="1"/>
              <a:t>x,y</a:t>
            </a:r>
            <a:r>
              <a:rPr lang="en-GB" dirty="0"/>
              <a:t>) = x</a:t>
            </a:r>
            <a:r>
              <a:rPr lang="en-GB" baseline="30000" dirty="0"/>
              <a:t>2</a:t>
            </a:r>
            <a:r>
              <a:rPr lang="en-GB" dirty="0"/>
              <a:t> + y</a:t>
            </a:r>
            <a:r>
              <a:rPr lang="en-GB" baseline="30000" dirty="0"/>
              <a:t>2</a:t>
            </a:r>
          </a:p>
          <a:p>
            <a:endParaRPr lang="en-GB" baseline="30000" dirty="0"/>
          </a:p>
          <a:p>
            <a:r>
              <a:rPr lang="en-GB" dirty="0"/>
              <a:t> To do this we need to use the second order derivatives.</a:t>
            </a:r>
          </a:p>
          <a:p>
            <a:endParaRPr lang="en-GB" dirty="0"/>
          </a:p>
          <a:p>
            <a:r>
              <a:rPr lang="en-GB" dirty="0" err="1"/>
              <a:t>f’’x</a:t>
            </a:r>
            <a:r>
              <a:rPr lang="en-GB" dirty="0"/>
              <a:t> = 2</a:t>
            </a:r>
          </a:p>
          <a:p>
            <a:endParaRPr lang="en-GB" dirty="0"/>
          </a:p>
          <a:p>
            <a:r>
              <a:rPr lang="en-GB" dirty="0" err="1"/>
              <a:t>f’’y</a:t>
            </a:r>
            <a:r>
              <a:rPr lang="en-GB" dirty="0"/>
              <a:t> = 2</a:t>
            </a:r>
          </a:p>
          <a:p>
            <a:endParaRPr lang="en-GB" dirty="0"/>
          </a:p>
          <a:p>
            <a:r>
              <a:rPr lang="en-GB" dirty="0" err="1"/>
              <a:t>f’x</a:t>
            </a:r>
            <a:r>
              <a:rPr lang="en-GB" dirty="0"/>
              <a:t> = 2x + 0y, f’’</a:t>
            </a:r>
            <a:r>
              <a:rPr lang="en-GB" dirty="0" err="1"/>
              <a:t>x,y</a:t>
            </a:r>
            <a:r>
              <a:rPr lang="en-GB" dirty="0"/>
              <a:t> = 0 + 0y = f’’</a:t>
            </a:r>
            <a:r>
              <a:rPr lang="en-GB" dirty="0" err="1"/>
              <a:t>x,y</a:t>
            </a:r>
            <a:r>
              <a:rPr lang="en-GB" dirty="0"/>
              <a:t> = 0 </a:t>
            </a:r>
            <a:endParaRPr lang="en-GB" sz="1600" baseline="30000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61489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 We now have a formula to test if a critical point is a maxima or minima.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If D &gt; 0 it is a maximum or minimum</a:t>
                </a:r>
              </a:p>
              <a:p>
                <a:endParaRPr lang="en-GB" dirty="0"/>
              </a:p>
              <a:p>
                <a:r>
                  <a:rPr lang="en-GB" dirty="0"/>
                  <a:t>If D &lt; 0 it is a saddle point. </a:t>
                </a:r>
              </a:p>
              <a:p>
                <a:pPr marL="0" indent="0">
                  <a:buNone/>
                </a:pPr>
                <a:endParaRPr lang="en-GB" baseline="300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5695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 We now have a formula to test if a critical point is a maxima or minima.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If D &gt; 0 and </a:t>
                </a:r>
                <a:endParaRPr lang="en-GB" baseline="30000" dirty="0"/>
              </a:p>
              <a:p>
                <a:endParaRPr lang="en-GB" baseline="30000" dirty="0"/>
              </a:p>
              <a:p>
                <a:r>
                  <a:rPr lang="en-GB" dirty="0"/>
                  <a:t>If </a:t>
                </a:r>
                <a:r>
                  <a:rPr lang="en-GB" dirty="0" err="1"/>
                  <a:t>f</a:t>
                </a:r>
                <a:r>
                  <a:rPr lang="en-GB" baseline="-25000" dirty="0" err="1"/>
                  <a:t>xx</a:t>
                </a:r>
                <a:r>
                  <a:rPr lang="en-GB" dirty="0"/>
                  <a:t> &gt; 0 it is a minimum if </a:t>
                </a:r>
                <a:r>
                  <a:rPr lang="en-GB" dirty="0" err="1"/>
                  <a:t>f</a:t>
                </a:r>
                <a:r>
                  <a:rPr lang="en-GB" baseline="-25000" dirty="0" err="1"/>
                  <a:t>xx</a:t>
                </a:r>
                <a:r>
                  <a:rPr lang="en-GB" dirty="0"/>
                  <a:t> &lt; 0 then it is a maximum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15926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So let’s try it with our critical points of D(0,0)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954451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So let’s try it with our critical points of D(0,0)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7391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So let’s try it with our critical points of D(0,0)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132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So we know it is a maximum or a minimum and because we know that </a:t>
                </a:r>
                <a:r>
                  <a:rPr lang="en-GB" dirty="0" err="1"/>
                  <a:t>f</a:t>
                </a:r>
                <a:r>
                  <a:rPr lang="en-GB" baseline="-25000" dirty="0" err="1"/>
                  <a:t>xx</a:t>
                </a:r>
                <a:r>
                  <a:rPr lang="en-GB" dirty="0"/>
                  <a:t> = 2 which is greater than 0 we know it is a minimum.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2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E81D704-F4AF-43B0-8380-31D946BE02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84" t="17143" r="52646" b="47698"/>
          <a:stretch/>
        </p:blipFill>
        <p:spPr>
          <a:xfrm>
            <a:off x="7193609" y="4125685"/>
            <a:ext cx="2095501" cy="24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278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This method would work for more complicated examples where the critical point for x and y were not equal.</a:t>
                </a:r>
              </a:p>
              <a:p>
                <a:endParaRPr lang="en-GB" dirty="0"/>
              </a:p>
              <a:p>
                <a:r>
                  <a:rPr lang="en-GB" dirty="0"/>
                  <a:t>The notation we use for working out max or min is: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44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happens if we have a function with: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 </a:t>
            </a:r>
            <a:r>
              <a:rPr lang="en-GB" dirty="0"/>
              <a:t> + y</a:t>
            </a:r>
            <a:r>
              <a:rPr lang="en-GB" baseline="30000" dirty="0"/>
              <a:t>2</a:t>
            </a:r>
            <a:r>
              <a:rPr lang="en-GB" dirty="0"/>
              <a:t> +2x – 3y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Essentially all you do is derive one variable at a time treating the other as a constant.</a:t>
            </a:r>
          </a:p>
          <a:p>
            <a:endParaRPr lang="en-GB" dirty="0"/>
          </a:p>
          <a:p>
            <a:r>
              <a:rPr lang="en-GB" dirty="0"/>
              <a:t>This gives you the change in one variable while the other is held constant.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5592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optimisation is in reality constrained within certain parameters.</a:t>
            </a:r>
          </a:p>
          <a:p>
            <a:endParaRPr lang="en-GB" dirty="0"/>
          </a:p>
          <a:p>
            <a:r>
              <a:rPr lang="en-GB" dirty="0"/>
              <a:t>If we look at our can example it would be constrained in that we need to find the smallest surface area where the volume has to equal 330ml.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505292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Nearly everything in the real world, scientific or your life is actually an optimisation problem.</a:t>
            </a:r>
          </a:p>
          <a:p>
            <a:endParaRPr lang="en-GB" dirty="0"/>
          </a:p>
          <a:p>
            <a:r>
              <a:rPr lang="en-GB" dirty="0"/>
              <a:t>When you choose a job you want to maximise your income and enjoyment of your job, maybe you have a minimum salary.</a:t>
            </a:r>
          </a:p>
          <a:p>
            <a:endParaRPr lang="en-GB" dirty="0"/>
          </a:p>
          <a:p>
            <a:r>
              <a:rPr lang="en-GB" dirty="0"/>
              <a:t>If you buy an object you have a budget and maximise the quality/ quantity you get.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4617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We phrase constrained optimisation like this: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2502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We phrase constrained optimisation like this: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The constrained maximum = the function maximum within the constraints. 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3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00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So I want to buy some fruit as I’m hungry. </a:t>
                </a:r>
              </a:p>
              <a:p>
                <a:endParaRPr lang="en-GB" dirty="0"/>
              </a:p>
              <a:p>
                <a:r>
                  <a:rPr lang="en-GB" dirty="0"/>
                  <a:t>I have a budget of £120.</a:t>
                </a:r>
              </a:p>
              <a:p>
                <a:endParaRPr lang="en-GB" dirty="0"/>
              </a:p>
              <a:p>
                <a:r>
                  <a:rPr lang="en-GB" dirty="0"/>
                  <a:t>Apples cost £2 and bananas cost £4	</a:t>
                </a:r>
              </a:p>
              <a:p>
                <a:endParaRPr lang="en-GB" dirty="0"/>
              </a:p>
              <a:p>
                <a:r>
                  <a:rPr lang="en-GB" dirty="0"/>
                  <a:t>Fruit satiates hunger in a function A</a:t>
                </a:r>
                <a:r>
                  <a:rPr lang="en-GB" baseline="30000" dirty="0"/>
                  <a:t>1/2</a:t>
                </a:r>
                <a:r>
                  <a:rPr lang="en-GB" dirty="0"/>
                  <a:t>B</a:t>
                </a:r>
                <a:r>
                  <a:rPr lang="en-GB" baseline="30000" dirty="0"/>
                  <a:t>1/2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6497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 have a budget of £120.</a:t>
                </a:r>
              </a:p>
              <a:p>
                <a:endParaRPr lang="en-GB" dirty="0"/>
              </a:p>
              <a:p>
                <a:r>
                  <a:rPr lang="en-GB" dirty="0"/>
                  <a:t>Apples cost £2 and bananas cost £4	</a:t>
                </a:r>
              </a:p>
              <a:p>
                <a:endParaRPr lang="en-GB" dirty="0"/>
              </a:p>
              <a:p>
                <a:r>
                  <a:rPr lang="en-GB" dirty="0"/>
                  <a:t>Fruit satiates hunger in a function A</a:t>
                </a:r>
                <a:r>
                  <a:rPr lang="en-GB" baseline="30000" dirty="0"/>
                  <a:t>1/2</a:t>
                </a:r>
                <a:r>
                  <a:rPr lang="en-GB" dirty="0"/>
                  <a:t>B</a:t>
                </a:r>
                <a:r>
                  <a:rPr lang="en-GB" baseline="30000" dirty="0"/>
                  <a:t>1/2</a:t>
                </a:r>
              </a:p>
              <a:p>
                <a:endParaRPr lang="en-GB" baseline="30000" dirty="0"/>
              </a:p>
              <a:p>
                <a:r>
                  <a:rPr lang="en-GB" dirty="0"/>
                  <a:t>Lets put this into the formula.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4718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(120 −2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−4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 have a budget of £120.</a:t>
                </a:r>
              </a:p>
              <a:p>
                <a:endParaRPr lang="en-GB" dirty="0"/>
              </a:p>
              <a:p>
                <a:r>
                  <a:rPr lang="en-GB" dirty="0"/>
                  <a:t>Apples cost £2 and bananas cost £4	</a:t>
                </a:r>
              </a:p>
              <a:p>
                <a:endParaRPr lang="en-GB" dirty="0"/>
              </a:p>
              <a:p>
                <a:r>
                  <a:rPr lang="en-GB" dirty="0"/>
                  <a:t>Fruit satiates hunger in a function A</a:t>
                </a:r>
                <a:r>
                  <a:rPr lang="en-GB" baseline="30000" dirty="0"/>
                  <a:t>1/2</a:t>
                </a:r>
                <a:r>
                  <a:rPr lang="en-GB" dirty="0"/>
                  <a:t>B</a:t>
                </a:r>
                <a:r>
                  <a:rPr lang="en-GB" baseline="30000" dirty="0"/>
                  <a:t>1/2</a:t>
                </a:r>
              </a:p>
              <a:p>
                <a:endParaRPr lang="en-GB" baseline="30000" dirty="0"/>
              </a:p>
              <a:p>
                <a:r>
                  <a:rPr lang="en-GB" dirty="0"/>
                  <a:t>Lets put this into the formula.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408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(120 −2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−4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Now differentiate for A and B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6097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Now differentiate for A and B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1927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Now differentiate for A and B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20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happens if we have a function with: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 </a:t>
            </a:r>
            <a:r>
              <a:rPr lang="en-GB" dirty="0"/>
              <a:t> + y</a:t>
            </a:r>
            <a:r>
              <a:rPr lang="en-GB" baseline="30000" dirty="0"/>
              <a:t>2</a:t>
            </a:r>
            <a:r>
              <a:rPr lang="en-GB" dirty="0"/>
              <a:t> +2x – 3y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This gives you the change in one variable while the other is held constant.</a:t>
            </a:r>
          </a:p>
          <a:p>
            <a:endParaRPr lang="en-GB" dirty="0"/>
          </a:p>
          <a:p>
            <a:r>
              <a:rPr lang="en-GB" dirty="0"/>
              <a:t>To imagine this think of a can of coke. If you are varying the width of the can trying out different widths it is often best to keep the height constant.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01833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Now solve these for lambda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098152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Now solve these for lambda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24176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Now solve these for lambda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2479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Set the equations to be equal to each other so we can equate A to B.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5205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Set the equations to be equal to each other so we can equate A to B.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8720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Simplify it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507409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Simplify it</a:t>
                </a:r>
              </a:p>
              <a:p>
                <a:endParaRPr lang="en-GB" dirty="0"/>
              </a:p>
              <a:p>
                <a:r>
                  <a:rPr lang="en-GB" dirty="0" smtClean="0"/>
                  <a:t>Times  both sides by 4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69120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Simplify it</a:t>
                </a:r>
              </a:p>
              <a:p>
                <a:endParaRPr lang="en-GB" dirty="0"/>
              </a:p>
              <a:p>
                <a:r>
                  <a:rPr lang="en-GB" dirty="0" smtClean="0"/>
                  <a:t>Divide both sides by B</a:t>
                </a:r>
                <a:r>
                  <a:rPr lang="en-GB" baseline="30000" dirty="0" smtClean="0"/>
                  <a:t>-1/2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7415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Simplify it</a:t>
                </a:r>
              </a:p>
              <a:p>
                <a:endParaRPr lang="en-GB" dirty="0"/>
              </a:p>
              <a:p>
                <a:r>
                  <a:rPr lang="en-GB" dirty="0" smtClean="0"/>
                  <a:t>Divide both sides by A</a:t>
                </a:r>
                <a:r>
                  <a:rPr lang="en-GB" baseline="30000" dirty="0" smtClean="0"/>
                  <a:t>-1/2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3148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Simplify it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4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happens if we have a function with: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 </a:t>
            </a:r>
            <a:r>
              <a:rPr lang="en-GB" dirty="0"/>
              <a:t> + k +2x – K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This gives you the change in one variable while the other is held constant.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843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What we can take from this is that at an optimal point to fill ourselves we should have twice the number of apples as bananas. </a:t>
                </a:r>
              </a:p>
              <a:p>
                <a:endParaRPr lang="en-GB" dirty="0"/>
              </a:p>
              <a:p>
                <a:r>
                  <a:rPr lang="en-GB" dirty="0" smtClean="0"/>
                  <a:t>This was pretty obvious from the cost of  bananas being double.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2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285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What we can take from this is that at an optimal point to fill ourselves we should have twice the number of apples as bananas. </a:t>
                </a:r>
              </a:p>
              <a:p>
                <a:endParaRPr lang="en-GB" dirty="0"/>
              </a:p>
              <a:p>
                <a:r>
                  <a:rPr lang="en-GB" dirty="0" smtClean="0"/>
                  <a:t>This was pretty obvious from the cost of  bananas being double. But we needed this for the simultaneous equation.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2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359635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Fill in our money constraint. 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2107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Now solve it like a simultaneous equation. 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73023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2(2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Now solve it like a simultaneous equation. 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9860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Now solve it like a simultaneous equation. 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230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Now solve it like a simultaneous equation. 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1644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Ok so we know we want 15 bananas which means we want 30 apples!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1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981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Ok so we know we want 15 bananas which means we want 30 apples!</a:t>
                </a:r>
              </a:p>
              <a:p>
                <a:endParaRPr lang="en-GB" dirty="0"/>
              </a:p>
              <a:p>
                <a:r>
                  <a:rPr lang="en-GB" dirty="0" smtClean="0"/>
                  <a:t>But does it satisfy our income requirements?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£2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30+£4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15=£120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1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7411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Lambda is what we call a </a:t>
                </a:r>
                <a:r>
                  <a:rPr lang="en-GB" dirty="0" err="1" smtClean="0"/>
                  <a:t>lagrange</a:t>
                </a:r>
                <a:r>
                  <a:rPr lang="en-GB" dirty="0" smtClean="0"/>
                  <a:t> multiplier and with it we make the </a:t>
                </a:r>
                <a:r>
                  <a:rPr lang="en-GB" dirty="0" err="1" smtClean="0"/>
                  <a:t>lagrange</a:t>
                </a:r>
                <a:r>
                  <a:rPr lang="en-GB" dirty="0" smtClean="0"/>
                  <a:t> function which is the optimised function f with the constraints of the function g.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2401</Words>
  <Application>Microsoft Office PowerPoint</Application>
  <PresentationFormat>Widescreen</PresentationFormat>
  <Paragraphs>591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Office Theme</vt:lpstr>
      <vt:lpstr>PowerPoint Presentation</vt:lpstr>
      <vt:lpstr>Optimisation</vt:lpstr>
      <vt:lpstr>Partial Derivative</vt:lpstr>
      <vt:lpstr>Partial Derivative</vt:lpstr>
      <vt:lpstr>Partial Derivative</vt:lpstr>
      <vt:lpstr>Partial Derivative</vt:lpstr>
      <vt:lpstr>Partial Derivative</vt:lpstr>
      <vt:lpstr>Partial Derivative</vt:lpstr>
      <vt:lpstr>Partial Derivative</vt:lpstr>
      <vt:lpstr>Partial Derivative</vt:lpstr>
      <vt:lpstr>Partial Derivative</vt:lpstr>
      <vt:lpstr>Partial Derivative</vt:lpstr>
      <vt:lpstr>Partial Derivative</vt:lpstr>
      <vt:lpstr>Partial Derivative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Multiple Integrals</vt:lpstr>
      <vt:lpstr>Optimisation</vt:lpstr>
      <vt:lpstr>Optimisation</vt:lpstr>
      <vt:lpstr>Optimisation</vt:lpstr>
      <vt:lpstr>Optimisation</vt:lpstr>
      <vt:lpstr>Optimisation - Can</vt:lpstr>
      <vt:lpstr>Optimisation - Can</vt:lpstr>
      <vt:lpstr>Optimisation - Can</vt:lpstr>
      <vt:lpstr>Optimisation - Can</vt:lpstr>
      <vt:lpstr>Optimisation - Can</vt:lpstr>
      <vt:lpstr>Optimisation - Can</vt:lpstr>
      <vt:lpstr>Optimisation - Can</vt:lpstr>
      <vt:lpstr>Optimisation - Can</vt:lpstr>
      <vt:lpstr>Optimisation - Can</vt:lpstr>
      <vt:lpstr>Optimisation - Can</vt:lpstr>
      <vt:lpstr>Optimisation - Can</vt:lpstr>
      <vt:lpstr>Optimisation - Can</vt:lpstr>
      <vt:lpstr>Optimisation - Can</vt:lpstr>
      <vt:lpstr>Optimisation - Can</vt:lpstr>
      <vt:lpstr>Optimisation - Can</vt:lpstr>
      <vt:lpstr>Optimisation </vt:lpstr>
      <vt:lpstr>Optimisation </vt:lpstr>
      <vt:lpstr>Optimisation </vt:lpstr>
      <vt:lpstr>Optimisation </vt:lpstr>
      <vt:lpstr>Optimisation </vt:lpstr>
      <vt:lpstr>Optimisation </vt:lpstr>
      <vt:lpstr>Optimisation </vt:lpstr>
      <vt:lpstr>Optimisation </vt:lpstr>
      <vt:lpstr>Optimisation </vt:lpstr>
      <vt:lpstr>Optimisation </vt:lpstr>
      <vt:lpstr>Optimisation </vt:lpstr>
      <vt:lpstr>Optimisation </vt:lpstr>
      <vt:lpstr>Optimisation </vt:lpstr>
      <vt:lpstr>Optimisation </vt:lpstr>
      <vt:lpstr>Optimisation </vt:lpstr>
      <vt:lpstr>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  <vt:lpstr>Constrained Optimisation 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117</cp:revision>
  <dcterms:created xsi:type="dcterms:W3CDTF">2017-09-25T16:41:12Z</dcterms:created>
  <dcterms:modified xsi:type="dcterms:W3CDTF">2017-10-02T15:36:39Z</dcterms:modified>
</cp:coreProperties>
</file>