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11C15F-A82D-4752-AA95-D78A13D5EF97}" type="datetimeFigureOut">
              <a:rPr lang="en-GB" smtClean="0"/>
              <a:t>19/10/2017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0954F-EE6C-4B85-B072-7F6185CC37E8}" type="slidenum">
              <a:rPr lang="en-GB" smtClean="0"/>
              <a:t>‹#›</a:t>
            </a:fld>
            <a:endParaRPr lang="en-GB"/>
          </a:p>
        </p:txBody>
      </p:sp>
    </p:spTree>
    <p:extLst>
      <p:ext uri="{BB962C8B-B14F-4D97-AF65-F5344CB8AC3E}">
        <p14:creationId xmlns:p14="http://schemas.microsoft.com/office/powerpoint/2010/main" val="3888871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3486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EEF4F94-3FD3-4F8D-ABCC-61E4FD067E45}" type="datetimeFigureOut">
              <a:rPr lang="en-GB" smtClean="0"/>
              <a:t>19/10/2017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152627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EF4F94-3FD3-4F8D-ABCC-61E4FD067E45}" type="datetimeFigureOut">
              <a:rPr lang="en-GB" smtClean="0"/>
              <a:t>19/10/2017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74543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EF4F94-3FD3-4F8D-ABCC-61E4FD067E45}" type="datetimeFigureOut">
              <a:rPr lang="en-GB" smtClean="0"/>
              <a:t>19/10/2017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2147570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016000" y="928567"/>
            <a:ext cx="7195600" cy="1546400"/>
          </a:xfrm>
          <a:prstGeom prst="rect">
            <a:avLst/>
          </a:prstGeom>
        </p:spPr>
        <p:txBody>
          <a:bodyPr lIns="91425" tIns="91425" rIns="91425" bIns="91425" anchor="t" anchorCtr="0"/>
          <a:lstStyle>
            <a:lvl1pPr lvl="0">
              <a:spcBef>
                <a:spcPts val="0"/>
              </a:spcBef>
              <a:buClr>
                <a:srgbClr val="80BFB7"/>
              </a:buClr>
              <a:buSzPct val="100000"/>
              <a:defRPr sz="8000">
                <a:solidFill>
                  <a:srgbClr val="80BFB7"/>
                </a:solidFill>
              </a:defRPr>
            </a:lvl1pPr>
            <a:lvl2pPr lvl="1">
              <a:spcBef>
                <a:spcPts val="0"/>
              </a:spcBef>
              <a:buClr>
                <a:srgbClr val="80BFB7"/>
              </a:buClr>
              <a:buSzPct val="100000"/>
              <a:defRPr sz="8000">
                <a:solidFill>
                  <a:srgbClr val="80BFB7"/>
                </a:solidFill>
              </a:defRPr>
            </a:lvl2pPr>
            <a:lvl3pPr lvl="2">
              <a:spcBef>
                <a:spcPts val="0"/>
              </a:spcBef>
              <a:buClr>
                <a:srgbClr val="80BFB7"/>
              </a:buClr>
              <a:buSzPct val="100000"/>
              <a:defRPr sz="8000">
                <a:solidFill>
                  <a:srgbClr val="80BFB7"/>
                </a:solidFill>
              </a:defRPr>
            </a:lvl3pPr>
            <a:lvl4pPr lvl="3">
              <a:spcBef>
                <a:spcPts val="0"/>
              </a:spcBef>
              <a:buClr>
                <a:srgbClr val="80BFB7"/>
              </a:buClr>
              <a:buSzPct val="100000"/>
              <a:defRPr sz="8000">
                <a:solidFill>
                  <a:srgbClr val="80BFB7"/>
                </a:solidFill>
              </a:defRPr>
            </a:lvl4pPr>
            <a:lvl5pPr lvl="4">
              <a:spcBef>
                <a:spcPts val="0"/>
              </a:spcBef>
              <a:buClr>
                <a:srgbClr val="80BFB7"/>
              </a:buClr>
              <a:buSzPct val="100000"/>
              <a:defRPr sz="8000">
                <a:solidFill>
                  <a:srgbClr val="80BFB7"/>
                </a:solidFill>
              </a:defRPr>
            </a:lvl5pPr>
            <a:lvl6pPr lvl="5">
              <a:spcBef>
                <a:spcPts val="0"/>
              </a:spcBef>
              <a:buClr>
                <a:srgbClr val="80BFB7"/>
              </a:buClr>
              <a:buSzPct val="100000"/>
              <a:defRPr sz="8000">
                <a:solidFill>
                  <a:srgbClr val="80BFB7"/>
                </a:solidFill>
              </a:defRPr>
            </a:lvl6pPr>
            <a:lvl7pPr lvl="6">
              <a:spcBef>
                <a:spcPts val="0"/>
              </a:spcBef>
              <a:buClr>
                <a:srgbClr val="80BFB7"/>
              </a:buClr>
              <a:buSzPct val="100000"/>
              <a:defRPr sz="8000">
                <a:solidFill>
                  <a:srgbClr val="80BFB7"/>
                </a:solidFill>
              </a:defRPr>
            </a:lvl7pPr>
            <a:lvl8pPr lvl="7">
              <a:spcBef>
                <a:spcPts val="0"/>
              </a:spcBef>
              <a:buClr>
                <a:srgbClr val="80BFB7"/>
              </a:buClr>
              <a:buSzPct val="100000"/>
              <a:defRPr sz="8000">
                <a:solidFill>
                  <a:srgbClr val="80BFB7"/>
                </a:solidFill>
              </a:defRPr>
            </a:lvl8pPr>
            <a:lvl9pPr lvl="8">
              <a:spcBef>
                <a:spcPts val="0"/>
              </a:spcBef>
              <a:buClr>
                <a:srgbClr val="80BFB7"/>
              </a:buClr>
              <a:buSzPct val="100000"/>
              <a:defRPr sz="8000">
                <a:solidFill>
                  <a:srgbClr val="80BFB7"/>
                </a:solidFill>
              </a:defRPr>
            </a:lvl9pPr>
          </a:lstStyle>
          <a:p>
            <a:endParaRPr/>
          </a:p>
        </p:txBody>
      </p:sp>
      <p:grpSp>
        <p:nvGrpSpPr>
          <p:cNvPr id="11" name="Shape 11"/>
          <p:cNvGrpSpPr/>
          <p:nvPr/>
        </p:nvGrpSpPr>
        <p:grpSpPr>
          <a:xfrm rot="10800000">
            <a:off x="11607156" y="38263"/>
            <a:ext cx="546843" cy="6781736"/>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grpSp>
      <p:grpSp>
        <p:nvGrpSpPr>
          <p:cNvPr id="92" name="Shape 92"/>
          <p:cNvGrpSpPr/>
          <p:nvPr/>
        </p:nvGrpSpPr>
        <p:grpSpPr>
          <a:xfrm rot="10800000">
            <a:off x="8879381" y="38263"/>
            <a:ext cx="3079791" cy="6781736"/>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grpSp>
      <p:grpSp>
        <p:nvGrpSpPr>
          <p:cNvPr id="212" name="Shape 212"/>
          <p:cNvGrpSpPr/>
          <p:nvPr/>
        </p:nvGrpSpPr>
        <p:grpSpPr>
          <a:xfrm rot="10800000">
            <a:off x="8489725" y="38263"/>
            <a:ext cx="2690072" cy="6781736"/>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grpSp>
      <p:grpSp>
        <p:nvGrpSpPr>
          <p:cNvPr id="422" name="Shape 422"/>
          <p:cNvGrpSpPr/>
          <p:nvPr/>
        </p:nvGrpSpPr>
        <p:grpSpPr>
          <a:xfrm rot="10800000">
            <a:off x="8489726" y="38263"/>
            <a:ext cx="3079759" cy="6781736"/>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grpSp>
    </p:spTree>
    <p:extLst>
      <p:ext uri="{BB962C8B-B14F-4D97-AF65-F5344CB8AC3E}">
        <p14:creationId xmlns:p14="http://schemas.microsoft.com/office/powerpoint/2010/main" val="1069456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957733" y="985833"/>
            <a:ext cx="9014800" cy="11432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65" name="Shape 1565"/>
          <p:cNvSpPr txBox="1">
            <a:spLocks noGrp="1"/>
          </p:cNvSpPr>
          <p:nvPr>
            <p:ph type="body" idx="1"/>
          </p:nvPr>
        </p:nvSpPr>
        <p:spPr>
          <a:xfrm>
            <a:off x="957733" y="2311399"/>
            <a:ext cx="9014800" cy="3974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1566" name="Shape 1566"/>
          <p:cNvGrpSpPr/>
          <p:nvPr/>
        </p:nvGrpSpPr>
        <p:grpSpPr>
          <a:xfrm rot="10800000">
            <a:off x="11801983" y="38275"/>
            <a:ext cx="352015" cy="6781736"/>
            <a:chOff x="5307800" y="238125"/>
            <a:chExt cx="271925" cy="5238750"/>
          </a:xfrm>
        </p:grpSpPr>
        <p:sp>
          <p:nvSpPr>
            <p:cNvPr id="1567" name="Shape 1567"/>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68" name="Shape 1568"/>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69" name="Shape 1569"/>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0" name="Shape 1570"/>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1" name="Shape 1571"/>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2" name="Shape 1572"/>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3" name="Shape 1573"/>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4" name="Shape 1574"/>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5" name="Shape 1575"/>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6" name="Shape 1576"/>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7" name="Shape 1577"/>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8" name="Shape 1578"/>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9" name="Shape 1579"/>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0" name="Shape 1580"/>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1" name="Shape 1581"/>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2" name="Shape 1582"/>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3" name="Shape 1583"/>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4" name="Shape 1584"/>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5" name="Shape 1585"/>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6" name="Shape 1586"/>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7" name="Shape 1587"/>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8" name="Shape 1588"/>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9" name="Shape 1589"/>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0" name="Shape 1590"/>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1" name="Shape 1591"/>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2" name="Shape 1592"/>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3" name="Shape 1593"/>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4" name="Shape 1594"/>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5" name="Shape 1595"/>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6" name="Shape 1596"/>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7" name="Shape 1597"/>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8" name="Shape 1598"/>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9" name="Shape 1599"/>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0" name="Shape 1600"/>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1" name="Shape 1601"/>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2" name="Shape 1602"/>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3" name="Shape 1603"/>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4" name="Shape 1604"/>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5" name="Shape 1605"/>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6" name="Shape 1606"/>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7" name="Shape 1607"/>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8" name="Shape 1608"/>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9" name="Shape 1609"/>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0" name="Shape 1610"/>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1" name="Shape 1611"/>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2" name="Shape 1612"/>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3" name="Shape 1613"/>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4" name="Shape 1614"/>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5" name="Shape 1615"/>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6" name="Shape 1616"/>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7" name="Shape 1617"/>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8" name="Shape 1618"/>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9" name="Shape 1619"/>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0" name="Shape 1620"/>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1" name="Shape 1621"/>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2" name="Shape 1622"/>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3" name="Shape 1623"/>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grpSp>
      <p:grpSp>
        <p:nvGrpSpPr>
          <p:cNvPr id="1624" name="Shape 1624"/>
          <p:cNvGrpSpPr/>
          <p:nvPr/>
        </p:nvGrpSpPr>
        <p:grpSpPr>
          <a:xfrm rot="10800000">
            <a:off x="10438095" y="38275"/>
            <a:ext cx="1521044" cy="6781736"/>
            <a:chOff x="5458325" y="238125"/>
            <a:chExt cx="1174975" cy="5238750"/>
          </a:xfrm>
        </p:grpSpPr>
        <p:sp>
          <p:nvSpPr>
            <p:cNvPr id="1625" name="Shape 1625"/>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6" name="Shape 1626"/>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7" name="Shape 1627"/>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8" name="Shape 1628"/>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9" name="Shape 1629"/>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0" name="Shape 1630"/>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1" name="Shape 1631"/>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2" name="Shape 1632"/>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3" name="Shape 1633"/>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4" name="Shape 1634"/>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5" name="Shape 1635"/>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6" name="Shape 1636"/>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7" name="Shape 1637"/>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8" name="Shape 1638"/>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9" name="Shape 1639"/>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0" name="Shape 1640"/>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1" name="Shape 1641"/>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2" name="Shape 1642"/>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3" name="Shape 1643"/>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4" name="Shape 1644"/>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5" name="Shape 1645"/>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6" name="Shape 1646"/>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7" name="Shape 1647"/>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8" name="Shape 1648"/>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9" name="Shape 1649"/>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0" name="Shape 1650"/>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1" name="Shape 1651"/>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2" name="Shape 1652"/>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3" name="Shape 1653"/>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4" name="Shape 1654"/>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5" name="Shape 1655"/>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6" name="Shape 1656"/>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7" name="Shape 1657"/>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8" name="Shape 1658"/>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9" name="Shape 1659"/>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0" name="Shape 1660"/>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1" name="Shape 1661"/>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2" name="Shape 1662"/>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3" name="Shape 1663"/>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4" name="Shape 1664"/>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5" name="Shape 1665"/>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6" name="Shape 1666"/>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7" name="Shape 1667"/>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8" name="Shape 1668"/>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9" name="Shape 1669"/>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0" name="Shape 1670"/>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1" name="Shape 1671"/>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2" name="Shape 1672"/>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3" name="Shape 1673"/>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4" name="Shape 1674"/>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5" name="Shape 1675"/>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6" name="Shape 1676"/>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7" name="Shape 1677"/>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8" name="Shape 1678"/>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9" name="Shape 1679"/>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0" name="Shape 1680"/>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1" name="Shape 1681"/>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2" name="Shape 1682"/>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3" name="Shape 1683"/>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4" name="Shape 1684"/>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5" name="Shape 1685"/>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6" name="Shape 1686"/>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grpSp>
      <p:grpSp>
        <p:nvGrpSpPr>
          <p:cNvPr id="1687" name="Shape 1687"/>
          <p:cNvGrpSpPr/>
          <p:nvPr/>
        </p:nvGrpSpPr>
        <p:grpSpPr>
          <a:xfrm rot="10800000">
            <a:off x="10243267" y="38275"/>
            <a:ext cx="1326184" cy="6586908"/>
            <a:chOff x="5759350" y="388625"/>
            <a:chExt cx="1024450" cy="5088250"/>
          </a:xfrm>
        </p:grpSpPr>
        <p:sp>
          <p:nvSpPr>
            <p:cNvPr id="1688" name="Shape 1688"/>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89" name="Shape 1689"/>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0" name="Shape 1690"/>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1" name="Shape 1691"/>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2" name="Shape 1692"/>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3" name="Shape 1693"/>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4" name="Shape 1694"/>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5" name="Shape 1695"/>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6" name="Shape 1696"/>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7" name="Shape 1697"/>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8" name="Shape 1698"/>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9" name="Shape 1699"/>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0" name="Shape 1700"/>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1" name="Shape 1701"/>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2" name="Shape 1702"/>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3" name="Shape 1703"/>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4" name="Shape 1704"/>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5" name="Shape 1705"/>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6" name="Shape 1706"/>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7" name="Shape 1707"/>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8" name="Shape 1708"/>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9" name="Shape 1709"/>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0" name="Shape 1710"/>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1" name="Shape 1711"/>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2" name="Shape 1712"/>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3" name="Shape 1713"/>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4" name="Shape 1714"/>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5" name="Shape 1715"/>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6" name="Shape 1716"/>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7" name="Shape 1717"/>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8" name="Shape 1718"/>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9" name="Shape 1719"/>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0" name="Shape 1720"/>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1" name="Shape 1721"/>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2" name="Shape 1722"/>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3" name="Shape 1723"/>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4" name="Shape 1724"/>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5" name="Shape 1725"/>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6" name="Shape 1726"/>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7" name="Shape 1727"/>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8" name="Shape 1728"/>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9" name="Shape 1729"/>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0" name="Shape 1730"/>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1" name="Shape 1731"/>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2" name="Shape 1732"/>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3" name="Shape 1733"/>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4" name="Shape 1734"/>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5" name="Shape 1735"/>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6" name="Shape 1736"/>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7" name="Shape 1737"/>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8" name="Shape 1738"/>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9" name="Shape 1739"/>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0" name="Shape 1740"/>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1" name="Shape 1741"/>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2" name="Shape 1742"/>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3" name="Shape 1743"/>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4" name="Shape 1744"/>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5" name="Shape 1745"/>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6" name="Shape 1746"/>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7" name="Shape 1747"/>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8" name="Shape 1748"/>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9" name="Shape 1749"/>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0" name="Shape 1750"/>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1" name="Shape 1751"/>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2" name="Shape 1752"/>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3" name="Shape 1753"/>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4" name="Shape 1754"/>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5" name="Shape 1755"/>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6" name="Shape 1756"/>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7" name="Shape 1757"/>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8" name="Shape 1758"/>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9" name="Shape 1759"/>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0" name="Shape 1760"/>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1" name="Shape 1761"/>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2" name="Shape 1762"/>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3" name="Shape 1763"/>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4" name="Shape 1764"/>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5" name="Shape 1765"/>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6" name="Shape 1766"/>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7" name="Shape 1767"/>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8" name="Shape 1768"/>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9" name="Shape 1769"/>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0" name="Shape 1770"/>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1" name="Shape 1771"/>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2" name="Shape 1772"/>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3" name="Shape 1773"/>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4" name="Shape 1774"/>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5" name="Shape 1775"/>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6" name="Shape 1776"/>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7" name="Shape 1777"/>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8" name="Shape 1778"/>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9" name="Shape 1779"/>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0" name="Shape 1780"/>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1" name="Shape 1781"/>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2" name="Shape 1782"/>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3" name="Shape 1783"/>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4" name="Shape 1784"/>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5" name="Shape 1785"/>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6" name="Shape 1786"/>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7" name="Shape 1787"/>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8" name="Shape 1788"/>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grpSp>
      <p:grpSp>
        <p:nvGrpSpPr>
          <p:cNvPr id="1789" name="Shape 1789"/>
          <p:cNvGrpSpPr/>
          <p:nvPr/>
        </p:nvGrpSpPr>
        <p:grpSpPr>
          <a:xfrm rot="10800000">
            <a:off x="10243267" y="38275"/>
            <a:ext cx="1521044" cy="6781736"/>
            <a:chOff x="5608825" y="238125"/>
            <a:chExt cx="1174975" cy="5238750"/>
          </a:xfrm>
        </p:grpSpPr>
        <p:sp>
          <p:nvSpPr>
            <p:cNvPr id="1790" name="Shape 1790"/>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1" name="Shape 1791"/>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2" name="Shape 1792"/>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3" name="Shape 1793"/>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4" name="Shape 1794"/>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5" name="Shape 1795"/>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6" name="Shape 1796"/>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7" name="Shape 1797"/>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8" name="Shape 1798"/>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9" name="Shape 1799"/>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0" name="Shape 1800"/>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1" name="Shape 1801"/>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2" name="Shape 1802"/>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3" name="Shape 1803"/>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4" name="Shape 1804"/>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5" name="Shape 1805"/>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6" name="Shape 1806"/>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7" name="Shape 1807"/>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8" name="Shape 1808"/>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9" name="Shape 1809"/>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0" name="Shape 1810"/>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1" name="Shape 1811"/>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2" name="Shape 1812"/>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3" name="Shape 1813"/>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4" name="Shape 1814"/>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5" name="Shape 1815"/>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6" name="Shape 1816"/>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7" name="Shape 1817"/>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8" name="Shape 1818"/>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9" name="Shape 1819"/>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0" name="Shape 1820"/>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1" name="Shape 1821"/>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2" name="Shape 1822"/>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3" name="Shape 1823"/>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4" name="Shape 1824"/>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5" name="Shape 1825"/>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6" name="Shape 1826"/>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7" name="Shape 1827"/>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8" name="Shape 1828"/>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9" name="Shape 1829"/>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0" name="Shape 1830"/>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1" name="Shape 1831"/>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2" name="Shape 1832"/>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3" name="Shape 1833"/>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4" name="Shape 1834"/>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5" name="Shape 1835"/>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6" name="Shape 1836"/>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7" name="Shape 1837"/>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8" name="Shape 1838"/>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9" name="Shape 1839"/>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grpSp>
      <p:sp>
        <p:nvSpPr>
          <p:cNvPr id="1840" name="Shape 1840"/>
          <p:cNvSpPr txBox="1">
            <a:spLocks noGrp="1"/>
          </p:cNvSpPr>
          <p:nvPr>
            <p:ph type="sldNum" idx="12"/>
          </p:nvPr>
        </p:nvSpPr>
        <p:spPr>
          <a:xfrm>
            <a:off x="122041" y="6293600"/>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322735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EF4F94-3FD3-4F8D-ABCC-61E4FD067E45}" type="datetimeFigureOut">
              <a:rPr lang="en-GB" smtClean="0"/>
              <a:t>19/10/2017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135327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EF4F94-3FD3-4F8D-ABCC-61E4FD067E45}" type="datetimeFigureOut">
              <a:rPr lang="en-GB" smtClean="0"/>
              <a:t>19/10/2017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28779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EEF4F94-3FD3-4F8D-ABCC-61E4FD067E45}" type="datetimeFigureOut">
              <a:rPr lang="en-GB" smtClean="0"/>
              <a:t>19/10/2017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422926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EEF4F94-3FD3-4F8D-ABCC-61E4FD067E45}" type="datetimeFigureOut">
              <a:rPr lang="en-GB" smtClean="0"/>
              <a:t>19/10/2017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164004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EEF4F94-3FD3-4F8D-ABCC-61E4FD067E45}" type="datetimeFigureOut">
              <a:rPr lang="en-GB" smtClean="0"/>
              <a:t>19/10/2017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264629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F4F94-3FD3-4F8D-ABCC-61E4FD067E45}" type="datetimeFigureOut">
              <a:rPr lang="en-GB" smtClean="0"/>
              <a:t>19/10/2017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3727336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EF4F94-3FD3-4F8D-ABCC-61E4FD067E45}" type="datetimeFigureOut">
              <a:rPr lang="en-GB" smtClean="0"/>
              <a:t>19/10/2017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239535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EF4F94-3FD3-4F8D-ABCC-61E4FD067E45}" type="datetimeFigureOut">
              <a:rPr lang="en-GB" smtClean="0"/>
              <a:t>19/10/2017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83534E-1DE0-4093-AB98-BF4DBF1150EA}" type="slidenum">
              <a:rPr lang="en-GB" smtClean="0"/>
              <a:t>‹#›</a:t>
            </a:fld>
            <a:endParaRPr lang="en-GB"/>
          </a:p>
        </p:txBody>
      </p:sp>
    </p:spTree>
    <p:extLst>
      <p:ext uri="{BB962C8B-B14F-4D97-AF65-F5344CB8AC3E}">
        <p14:creationId xmlns:p14="http://schemas.microsoft.com/office/powerpoint/2010/main" val="379764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F4F94-3FD3-4F8D-ABCC-61E4FD067E45}" type="datetimeFigureOut">
              <a:rPr lang="en-GB" smtClean="0"/>
              <a:t>19/10/2017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3534E-1DE0-4093-AB98-BF4DBF1150EA}" type="slidenum">
              <a:rPr lang="en-GB" smtClean="0"/>
              <a:t>‹#›</a:t>
            </a:fld>
            <a:endParaRPr lang="en-GB"/>
          </a:p>
        </p:txBody>
      </p:sp>
    </p:spTree>
    <p:extLst>
      <p:ext uri="{BB962C8B-B14F-4D97-AF65-F5344CB8AC3E}">
        <p14:creationId xmlns:p14="http://schemas.microsoft.com/office/powerpoint/2010/main" val="165127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grpSp>
        <p:nvGrpSpPr>
          <p:cNvPr id="5" name="Group 4"/>
          <p:cNvGrpSpPr/>
          <p:nvPr/>
        </p:nvGrpSpPr>
        <p:grpSpPr>
          <a:xfrm>
            <a:off x="0" y="5877059"/>
            <a:ext cx="12192000" cy="1012840"/>
            <a:chOff x="0" y="5845160"/>
            <a:chExt cx="12192000" cy="1012840"/>
          </a:xfrm>
        </p:grpSpPr>
        <p:pic>
          <p:nvPicPr>
            <p:cNvPr id="1028"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Rectangle 6"/>
          <p:cNvSpPr/>
          <p:nvPr/>
        </p:nvSpPr>
        <p:spPr>
          <a:xfrm>
            <a:off x="-323273" y="1234487"/>
            <a:ext cx="9180945" cy="2646878"/>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600" b="1" dirty="0" err="1" smtClean="0">
                <a:ln/>
                <a:solidFill>
                  <a:schemeClr val="accent4"/>
                </a:solidFill>
              </a:rPr>
              <a:t>Maths</a:t>
            </a:r>
            <a:r>
              <a:rPr lang="en-US" sz="16600" b="1" dirty="0" smtClean="0">
                <a:ln/>
                <a:solidFill>
                  <a:schemeClr val="accent4"/>
                </a:solidFill>
              </a:rPr>
              <a:t> </a:t>
            </a:r>
            <a:r>
              <a:rPr lang="en-US" sz="16600" b="1" dirty="0" smtClean="0">
                <a:ln/>
                <a:solidFill>
                  <a:schemeClr val="accent4"/>
                </a:solidFill>
              </a:rPr>
              <a:t>15</a:t>
            </a:r>
            <a:endParaRPr lang="en-US" sz="16600" b="1" dirty="0">
              <a:ln/>
              <a:solidFill>
                <a:schemeClr val="accent4"/>
              </a:solidFill>
            </a:endParaRPr>
          </a:p>
        </p:txBody>
      </p:sp>
      <p:sp>
        <p:nvSpPr>
          <p:cNvPr id="6" name="TextBox 5"/>
          <p:cNvSpPr txBox="1"/>
          <p:nvPr/>
        </p:nvSpPr>
        <p:spPr>
          <a:xfrm>
            <a:off x="1560946" y="3798301"/>
            <a:ext cx="6391563" cy="369332"/>
          </a:xfrm>
          <a:prstGeom prst="rect">
            <a:avLst/>
          </a:prstGeom>
          <a:noFill/>
        </p:spPr>
        <p:txBody>
          <a:bodyPr wrap="square" rtlCol="0">
            <a:spAutoFit/>
          </a:bodyPr>
          <a:lstStyle/>
          <a:p>
            <a:r>
              <a:rPr lang="en-GB" dirty="0" smtClean="0">
                <a:solidFill>
                  <a:schemeClr val="accent4"/>
                </a:solidFill>
              </a:rPr>
              <a:t>Differential Equations</a:t>
            </a:r>
            <a:endParaRPr lang="en-GB" dirty="0">
              <a:solidFill>
                <a:schemeClr val="accent4"/>
              </a:solidFill>
            </a:endParaRPr>
          </a:p>
        </p:txBody>
      </p:sp>
    </p:spTree>
    <p:extLst>
      <p:ext uri="{BB962C8B-B14F-4D97-AF65-F5344CB8AC3E}">
        <p14:creationId xmlns:p14="http://schemas.microsoft.com/office/powerpoint/2010/main" val="2056395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GB" dirty="0" smtClean="0"/>
                  <a:t>Let’s take a look at a simple one:</a:t>
                </a:r>
              </a:p>
              <a:p>
                <a:endParaRPr lang="en-GB" dirty="0"/>
              </a:p>
              <a:p>
                <a:r>
                  <a:rPr lang="en-GB" dirty="0" smtClean="0"/>
                  <a:t>So we have a population of red pandas.</a:t>
                </a:r>
              </a:p>
              <a:p>
                <a:endParaRPr lang="en-GB" dirty="0"/>
              </a:p>
              <a:p>
                <a:r>
                  <a:rPr lang="en-GB" dirty="0" smtClean="0"/>
                  <a:t>The population size is </a:t>
                </a:r>
                <a:r>
                  <a:rPr lang="en-GB" b="1" dirty="0" smtClean="0"/>
                  <a:t>N</a:t>
                </a:r>
                <a:r>
                  <a:rPr lang="en-GB" dirty="0" smtClean="0"/>
                  <a:t> at any time </a:t>
                </a:r>
                <a:r>
                  <a:rPr lang="en-GB" b="1" dirty="0" smtClean="0"/>
                  <a:t>t</a:t>
                </a:r>
              </a:p>
              <a:p>
                <a:endParaRPr lang="en-GB" dirty="0"/>
              </a:p>
              <a:p>
                <a:r>
                  <a:rPr lang="en-GB" dirty="0" smtClean="0"/>
                  <a:t>The growth rate is </a:t>
                </a:r>
                <a:r>
                  <a:rPr lang="en-GB" b="1" dirty="0" smtClean="0"/>
                  <a:t>r</a:t>
                </a:r>
                <a:r>
                  <a:rPr lang="en-GB" dirty="0" smtClean="0"/>
                  <a:t>.</a:t>
                </a:r>
                <a:endParaRPr lang="en-GB" dirty="0"/>
              </a:p>
              <a:p>
                <a:r>
                  <a:rPr lang="en-GB" dirty="0" smtClean="0"/>
                  <a:t>The population rate of change is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r>
                      <a:rPr lang="en-GB" b="0" i="1" smtClean="0">
                        <a:latin typeface="Cambria Math" panose="02040503050406030204" pitchFamily="18" charset="0"/>
                      </a:rPr>
                      <m:t>𝑁</m:t>
                    </m:r>
                  </m:oMath>
                </a14:m>
                <a:endParaRPr lang="en-GB" dirty="0" smtClean="0"/>
              </a:p>
              <a:p>
                <a:pPr marL="0" indent="0">
                  <a:buNone/>
                </a:pP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t="-1380"/>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1773" y="3895287"/>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468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Let’s take a look at a simple one:</a:t>
            </a:r>
          </a:p>
          <a:p>
            <a:endParaRPr lang="en-GB" dirty="0"/>
          </a:p>
          <a:p>
            <a:r>
              <a:rPr lang="en-GB" dirty="0" smtClean="0"/>
              <a:t>So we have a population of red pandas. Lets put some real number in.</a:t>
            </a:r>
          </a:p>
          <a:p>
            <a:endParaRPr lang="en-GB" dirty="0"/>
          </a:p>
          <a:p>
            <a:r>
              <a:rPr lang="en-GB" dirty="0" smtClean="0"/>
              <a:t>If there are 100 red pandas in my</a:t>
            </a:r>
          </a:p>
          <a:p>
            <a:pPr marL="0" indent="0">
              <a:buNone/>
            </a:pPr>
            <a:r>
              <a:rPr lang="en-GB" dirty="0"/>
              <a:t> </a:t>
            </a:r>
            <a:r>
              <a:rPr lang="en-GB" dirty="0" smtClean="0"/>
              <a:t>  garden. </a:t>
            </a:r>
          </a:p>
          <a:p>
            <a:pPr marL="0" indent="0">
              <a:buNone/>
            </a:pPr>
            <a:endParaRPr lang="en-GB" dirty="0"/>
          </a:p>
          <a:p>
            <a:r>
              <a:rPr lang="en-GB" dirty="0" smtClean="0"/>
              <a:t>And they grow by 0.01 pandas per panda.</a:t>
            </a:r>
          </a:p>
          <a:p>
            <a:pPr marL="0" indent="0">
              <a:buNone/>
            </a:pP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0491" y="3715749"/>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410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GB" dirty="0" smtClean="0"/>
                  <a:t>Let’s take a look at a simple one:</a:t>
                </a:r>
              </a:p>
              <a:p>
                <a:pPr marL="0" indent="0">
                  <a:buNone/>
                </a:pPr>
                <a:endParaRPr lang="en-GB" dirty="0"/>
              </a:p>
              <a:p>
                <a:r>
                  <a:rPr lang="en-GB" dirty="0" smtClean="0"/>
                  <a:t>If there are 100 red pandas in my</a:t>
                </a:r>
              </a:p>
              <a:p>
                <a:pPr marL="0" indent="0">
                  <a:buNone/>
                </a:pPr>
                <a:r>
                  <a:rPr lang="en-GB" dirty="0"/>
                  <a:t> </a:t>
                </a:r>
                <a:r>
                  <a:rPr lang="en-GB" dirty="0" smtClean="0"/>
                  <a:t>  garden at time t. </a:t>
                </a:r>
              </a:p>
              <a:p>
                <a:pPr marL="0" indent="0">
                  <a:buNone/>
                </a:pPr>
                <a:endParaRPr lang="en-GB" dirty="0"/>
              </a:p>
              <a:p>
                <a:r>
                  <a:rPr lang="en-GB" dirty="0" smtClean="0"/>
                  <a:t>And they grow by 0.01 pandas per panda.</a:t>
                </a:r>
              </a:p>
              <a:p>
                <a:endParaRPr lang="en-GB" dirty="0"/>
              </a:p>
              <a:p>
                <a:r>
                  <a:rPr lang="en-GB" dirty="0" smtClean="0"/>
                  <a:t>So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b="0" i="1" smtClean="0">
                        <a:latin typeface="Cambria Math" panose="02040503050406030204" pitchFamily="18" charset="0"/>
                      </a:rPr>
                      <m:t>=100 </m:t>
                    </m:r>
                    <m:r>
                      <a:rPr lang="en-GB" b="0" i="1" smtClean="0">
                        <a:latin typeface="Cambria Math" panose="02040503050406030204" pitchFamily="18" charset="0"/>
                        <a:ea typeface="Cambria Math" panose="02040503050406030204" pitchFamily="18" charset="0"/>
                      </a:rPr>
                      <m:t>×0.01 </m:t>
                    </m:r>
                  </m:oMath>
                </a14:m>
                <a:r>
                  <a:rPr lang="en-GB" dirty="0" smtClean="0"/>
                  <a:t>= 1 new panda </a:t>
                </a:r>
                <a:endParaRPr lang="en-GB" dirty="0"/>
              </a:p>
              <a:p>
                <a:endParaRPr lang="en-GB" dirty="0" smtClean="0"/>
              </a:p>
              <a:p>
                <a:pPr marL="0" indent="0">
                  <a:buNone/>
                </a:pP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t="-1380"/>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0491" y="3715749"/>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584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GB" dirty="0" smtClean="0"/>
                  <a:t>Let’s take a look at a simple one:</a:t>
                </a:r>
              </a:p>
              <a:p>
                <a:endParaRPr lang="en-GB" dirty="0"/>
              </a:p>
              <a:p>
                <a:r>
                  <a:rPr lang="en-GB" dirty="0" smtClean="0"/>
                  <a:t>So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b="0" i="1" smtClean="0">
                        <a:latin typeface="Cambria Math" panose="02040503050406030204" pitchFamily="18" charset="0"/>
                      </a:rPr>
                      <m:t>=100 </m:t>
                    </m:r>
                    <m:r>
                      <a:rPr lang="en-GB" b="0" i="1" smtClean="0">
                        <a:latin typeface="Cambria Math" panose="02040503050406030204" pitchFamily="18" charset="0"/>
                        <a:ea typeface="Cambria Math" panose="02040503050406030204" pitchFamily="18" charset="0"/>
                      </a:rPr>
                      <m:t>×0.01 </m:t>
                    </m:r>
                  </m:oMath>
                </a14:m>
                <a:r>
                  <a:rPr lang="en-GB" dirty="0" smtClean="0"/>
                  <a:t>= 1 new panda </a:t>
                </a:r>
              </a:p>
              <a:p>
                <a:endParaRPr lang="en-GB" dirty="0"/>
              </a:p>
              <a:p>
                <a:r>
                  <a:rPr lang="en-GB" dirty="0" smtClean="0"/>
                  <a:t>Or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b="0" i="1" smtClean="0">
                        <a:latin typeface="Cambria Math" panose="02040503050406030204" pitchFamily="18" charset="0"/>
                      </a:rPr>
                      <m:t>=</m:t>
                    </m:r>
                    <m:r>
                      <a:rPr lang="en-GB" b="0" i="1" smtClean="0">
                        <a:latin typeface="Cambria Math" panose="02040503050406030204" pitchFamily="18" charset="0"/>
                      </a:rPr>
                      <m:t>𝑟𝑁</m:t>
                    </m:r>
                  </m:oMath>
                </a14:m>
                <a:r>
                  <a:rPr lang="en-GB" dirty="0" smtClean="0"/>
                  <a:t> the rate of change time</a:t>
                </a:r>
              </a:p>
              <a:p>
                <a:pPr marL="0" indent="0">
                  <a:buNone/>
                </a:pPr>
                <a:r>
                  <a:rPr lang="en-GB" dirty="0"/>
                  <a:t> </a:t>
                </a:r>
                <a:r>
                  <a:rPr lang="en-GB" dirty="0" smtClean="0"/>
                  <a:t>  the number.</a:t>
                </a:r>
              </a:p>
              <a:p>
                <a:pPr marL="0" indent="0">
                  <a:buNone/>
                </a:pPr>
                <a:endParaRPr lang="en-GB" dirty="0"/>
              </a:p>
              <a:p>
                <a:r>
                  <a:rPr lang="en-GB" dirty="0" smtClean="0"/>
                  <a:t>This is a differential equation. </a:t>
                </a:r>
                <a:endParaRPr lang="en-GB" dirty="0"/>
              </a:p>
              <a:p>
                <a:endParaRPr lang="en-GB" dirty="0" smtClean="0"/>
              </a:p>
              <a:p>
                <a:pPr marL="0" indent="0">
                  <a:buNone/>
                </a:pP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t="-1380"/>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0491" y="3715749"/>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578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GB" dirty="0" smtClean="0"/>
                  <a:t>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b="0" i="1" smtClean="0">
                        <a:latin typeface="Cambria Math" panose="02040503050406030204" pitchFamily="18" charset="0"/>
                      </a:rPr>
                      <m:t>=</m:t>
                    </m:r>
                    <m:r>
                      <a:rPr lang="en-GB" b="0" i="1" smtClean="0">
                        <a:latin typeface="Cambria Math" panose="02040503050406030204" pitchFamily="18" charset="0"/>
                      </a:rPr>
                      <m:t>𝑟𝑁</m:t>
                    </m:r>
                  </m:oMath>
                </a14:m>
                <a:r>
                  <a:rPr lang="en-GB" dirty="0" smtClean="0"/>
                  <a:t> So this describes the growth of my pest problem.</a:t>
                </a:r>
              </a:p>
              <a:p>
                <a:endParaRPr lang="en-GB" dirty="0"/>
              </a:p>
              <a:p>
                <a:r>
                  <a:rPr lang="en-GB" dirty="0" smtClean="0"/>
                  <a:t>The pandas survive by eating cabbages.</a:t>
                </a:r>
              </a:p>
              <a:p>
                <a:endParaRPr lang="en-GB" dirty="0"/>
              </a:p>
              <a:p>
                <a:r>
                  <a:rPr lang="en-GB" dirty="0" smtClean="0"/>
                  <a:t>But this means the amount of cabbages I</a:t>
                </a:r>
              </a:p>
              <a:p>
                <a:pPr marL="0" indent="0">
                  <a:buNone/>
                </a:pPr>
                <a:r>
                  <a:rPr lang="en-GB" dirty="0"/>
                  <a:t> </a:t>
                </a:r>
                <a:r>
                  <a:rPr lang="en-GB" dirty="0" smtClean="0"/>
                  <a:t>  have can only support a population of a </a:t>
                </a:r>
              </a:p>
              <a:p>
                <a:pPr marL="0" indent="0">
                  <a:buNone/>
                </a:pPr>
                <a:r>
                  <a:rPr lang="en-GB" dirty="0"/>
                  <a:t> </a:t>
                </a:r>
                <a:r>
                  <a:rPr lang="en-GB" dirty="0" smtClean="0"/>
                  <a:t>  certain size. </a:t>
                </a:r>
                <a:endParaRPr lang="en-GB" dirty="0"/>
              </a:p>
              <a:p>
                <a:endParaRPr lang="en-GB" dirty="0" smtClean="0"/>
              </a:p>
              <a:p>
                <a:pPr marL="0" indent="0">
                  <a:buNone/>
                </a:pP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0491" y="3715749"/>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272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GB" dirty="0" smtClean="0"/>
                  <a:t>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b="0" i="1" smtClean="0">
                        <a:latin typeface="Cambria Math" panose="02040503050406030204" pitchFamily="18" charset="0"/>
                      </a:rPr>
                      <m:t>=</m:t>
                    </m:r>
                    <m:r>
                      <a:rPr lang="en-GB" b="0" i="1" smtClean="0">
                        <a:latin typeface="Cambria Math" panose="02040503050406030204" pitchFamily="18" charset="0"/>
                      </a:rPr>
                      <m:t>𝑟𝑁</m:t>
                    </m:r>
                  </m:oMath>
                </a14:m>
                <a:r>
                  <a:rPr lang="en-GB" dirty="0" smtClean="0"/>
                  <a:t> So this describes the growth of my pest problem.</a:t>
                </a:r>
              </a:p>
              <a:p>
                <a:endParaRPr lang="en-GB" dirty="0"/>
              </a:p>
              <a:p>
                <a:r>
                  <a:rPr lang="en-GB" dirty="0" smtClean="0"/>
                  <a:t>The pandas survive by eating cabbages.</a:t>
                </a:r>
              </a:p>
              <a:p>
                <a:endParaRPr lang="en-GB" dirty="0"/>
              </a:p>
              <a:p>
                <a:r>
                  <a:rPr lang="en-GB" dirty="0" smtClean="0"/>
                  <a:t>But this means the amount of cabbages I</a:t>
                </a:r>
              </a:p>
              <a:p>
                <a:pPr marL="0" indent="0">
                  <a:buNone/>
                </a:pPr>
                <a:r>
                  <a:rPr lang="en-GB" dirty="0"/>
                  <a:t> </a:t>
                </a:r>
                <a:r>
                  <a:rPr lang="en-GB" dirty="0" smtClean="0"/>
                  <a:t>  have can only support a population of a </a:t>
                </a:r>
              </a:p>
              <a:p>
                <a:pPr marL="0" indent="0">
                  <a:buNone/>
                </a:pPr>
                <a:r>
                  <a:rPr lang="en-GB" dirty="0"/>
                  <a:t> </a:t>
                </a:r>
                <a:r>
                  <a:rPr lang="en-GB" dirty="0" smtClean="0"/>
                  <a:t>  certain size. </a:t>
                </a:r>
                <a:endParaRPr lang="en-GB" dirty="0"/>
              </a:p>
              <a:p>
                <a:endParaRPr lang="en-GB" dirty="0" smtClean="0"/>
              </a:p>
              <a:p>
                <a:pPr marL="0" indent="0">
                  <a:buNone/>
                </a:pP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0491" y="3715749"/>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961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GB" dirty="0" smtClean="0"/>
                  <a:t>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b="0" i="1" smtClean="0">
                        <a:latin typeface="Cambria Math" panose="02040503050406030204" pitchFamily="18" charset="0"/>
                      </a:rPr>
                      <m:t>=</m:t>
                    </m:r>
                    <m:r>
                      <a:rPr lang="en-GB" b="0" i="1" smtClean="0">
                        <a:latin typeface="Cambria Math" panose="02040503050406030204" pitchFamily="18" charset="0"/>
                      </a:rPr>
                      <m:t>𝑟𝑁</m:t>
                    </m:r>
                  </m:oMath>
                </a14:m>
                <a:r>
                  <a:rPr lang="en-GB" dirty="0" smtClean="0"/>
                  <a:t> So this describes the growth of my pest problem.</a:t>
                </a:r>
              </a:p>
              <a:p>
                <a:endParaRPr lang="en-GB" dirty="0"/>
              </a:p>
              <a:p>
                <a:r>
                  <a:rPr lang="en-GB" dirty="0" smtClean="0"/>
                  <a:t>Many of you would have heard of this </a:t>
                </a:r>
              </a:p>
              <a:p>
                <a:pPr marL="0" indent="0">
                  <a:buNone/>
                </a:pPr>
                <a:r>
                  <a:rPr lang="en-GB" dirty="0"/>
                  <a:t> </a:t>
                </a:r>
                <a:r>
                  <a:rPr lang="en-GB" dirty="0" smtClean="0"/>
                  <a:t>  max population or carrying capacity.</a:t>
                </a:r>
              </a:p>
              <a:p>
                <a:pPr marL="0" indent="0">
                  <a:buNone/>
                </a:pPr>
                <a:endParaRPr lang="en-GB" dirty="0"/>
              </a:p>
              <a:p>
                <a:r>
                  <a:rPr lang="en-GB" dirty="0" smtClean="0"/>
                  <a:t>Usually denoted k.</a:t>
                </a:r>
                <a:endParaRPr lang="en-GB" dirty="0"/>
              </a:p>
              <a:p>
                <a:endParaRPr lang="en-GB" dirty="0" smtClean="0"/>
              </a:p>
              <a:p>
                <a:pPr marL="0" indent="0">
                  <a:buNone/>
                </a:pP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0491" y="3715749"/>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075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GB" dirty="0" smtClean="0"/>
                  <a:t>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b="0" i="1" smtClean="0">
                        <a:latin typeface="Cambria Math" panose="02040503050406030204" pitchFamily="18" charset="0"/>
                      </a:rPr>
                      <m:t>=</m:t>
                    </m:r>
                    <m:r>
                      <a:rPr lang="en-GB" b="0" i="1" smtClean="0">
                        <a:latin typeface="Cambria Math" panose="02040503050406030204" pitchFamily="18" charset="0"/>
                      </a:rPr>
                      <m:t>𝑟𝑁</m:t>
                    </m:r>
                  </m:oMath>
                </a14:m>
                <a:r>
                  <a:rPr lang="en-GB" dirty="0" smtClean="0"/>
                  <a:t> So this describes the growth of my pest problem.</a:t>
                </a:r>
              </a:p>
              <a:p>
                <a:endParaRPr lang="en-GB" dirty="0"/>
              </a:p>
              <a:p>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i="1">
                        <a:latin typeface="Cambria Math" panose="02040503050406030204" pitchFamily="18" charset="0"/>
                      </a:rPr>
                      <m:t>=</m:t>
                    </m:r>
                    <m:r>
                      <a:rPr lang="en-GB" i="1">
                        <a:latin typeface="Cambria Math" panose="02040503050406030204" pitchFamily="18" charset="0"/>
                      </a:rPr>
                      <m:t>𝑟𝑁</m:t>
                    </m:r>
                  </m:oMath>
                </a14:m>
                <a:r>
                  <a:rPr lang="en-GB" dirty="0" smtClean="0"/>
                  <a:t> becomes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𝑑𝑡</m:t>
                        </m:r>
                      </m:den>
                    </m:f>
                    <m:r>
                      <a:rPr lang="en-GB" i="1">
                        <a:latin typeface="Cambria Math" panose="02040503050406030204" pitchFamily="18" charset="0"/>
                      </a:rPr>
                      <m:t>𝑁</m:t>
                    </m:r>
                    <m:r>
                      <a:rPr lang="en-GB" i="1">
                        <a:latin typeface="Cambria Math" panose="02040503050406030204" pitchFamily="18" charset="0"/>
                      </a:rPr>
                      <m:t>=</m:t>
                    </m:r>
                    <m:r>
                      <a:rPr lang="en-GB" i="1">
                        <a:latin typeface="Cambria Math" panose="02040503050406030204" pitchFamily="18" charset="0"/>
                      </a:rPr>
                      <m:t>𝑟𝑁</m:t>
                    </m:r>
                    <m:r>
                      <a:rPr lang="en-GB" b="0" i="0" smtClean="0">
                        <a:latin typeface="Cambria Math" panose="02040503050406030204" pitchFamily="18" charset="0"/>
                      </a:rPr>
                      <m:t>(1−</m:t>
                    </m:r>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N</m:t>
                        </m:r>
                      </m:num>
                      <m:den>
                        <m:r>
                          <m:rPr>
                            <m:sty m:val="p"/>
                          </m:rPr>
                          <a:rPr lang="en-GB" b="0" i="0" smtClean="0">
                            <a:latin typeface="Cambria Math" panose="02040503050406030204" pitchFamily="18" charset="0"/>
                          </a:rPr>
                          <m:t>k</m:t>
                        </m:r>
                      </m:den>
                    </m:f>
                    <m:r>
                      <a:rPr lang="en-GB" b="0" i="0" smtClean="0">
                        <a:latin typeface="Cambria Math" panose="02040503050406030204" pitchFamily="18" charset="0"/>
                      </a:rPr>
                      <m:t>)</m:t>
                    </m:r>
                  </m:oMath>
                </a14:m>
                <a:r>
                  <a:rPr lang="en-GB" b="0" dirty="0" smtClean="0"/>
                  <a:t>.</a:t>
                </a:r>
              </a:p>
              <a:p>
                <a:endParaRPr lang="en-GB" dirty="0"/>
              </a:p>
              <a:p>
                <a:r>
                  <a:rPr lang="en-GB" dirty="0" smtClean="0"/>
                  <a:t>So once N = k then the rate of chance is 0.</a:t>
                </a:r>
                <a:endParaRPr lang="en-GB" dirty="0"/>
              </a:p>
              <a:p>
                <a:endParaRPr lang="en-GB" dirty="0" smtClean="0"/>
              </a:p>
              <a:p>
                <a:pPr marL="0" indent="0">
                  <a:buNone/>
                </a:pP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0491" y="3715749"/>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26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Differential equations can be extremely complex including numerous variables. </a:t>
            </a:r>
          </a:p>
          <a:p>
            <a:endParaRPr lang="en-GB" dirty="0"/>
          </a:p>
          <a:p>
            <a:r>
              <a:rPr lang="en-GB" dirty="0" smtClean="0"/>
              <a:t>What if I harvested my cabbages once a year? How would that effect population size?</a:t>
            </a:r>
          </a:p>
          <a:p>
            <a:endParaRPr lang="en-GB" dirty="0"/>
          </a:p>
          <a:p>
            <a:r>
              <a:rPr lang="en-GB" dirty="0" smtClean="0"/>
              <a:t>What if I killed x amount each week trying to control them?</a:t>
            </a:r>
          </a:p>
          <a:p>
            <a:endParaRPr lang="en-GB" dirty="0"/>
          </a:p>
          <a:p>
            <a:r>
              <a:rPr lang="en-GB" dirty="0" err="1" smtClean="0"/>
              <a:t>Etc</a:t>
            </a:r>
            <a:r>
              <a:rPr lang="en-GB" dirty="0" smtClean="0"/>
              <a:t> etc….</a:t>
            </a:r>
            <a:endParaRPr lang="en-GB" dirty="0"/>
          </a:p>
          <a:p>
            <a:endParaRPr lang="en-GB" dirty="0" smtClean="0"/>
          </a:p>
          <a:p>
            <a:pPr marL="0" indent="0">
              <a:buNone/>
            </a:pP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245046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The whole purpose of differential equations is solving them! So we can know what the value will be at any time point, or when they will be optimised, or just how they will change etc..</a:t>
            </a:r>
          </a:p>
          <a:p>
            <a:endParaRPr lang="en-GB" dirty="0" smtClean="0"/>
          </a:p>
          <a:p>
            <a:r>
              <a:rPr lang="en-GB" dirty="0" smtClean="0"/>
              <a:t>But before we can solve one we need to classify it. </a:t>
            </a:r>
            <a:endParaRPr lang="en-GB" dirty="0"/>
          </a:p>
          <a:p>
            <a:endParaRPr lang="en-GB" dirty="0" smtClean="0"/>
          </a:p>
          <a:p>
            <a:r>
              <a:rPr lang="en-GB" dirty="0" smtClean="0"/>
              <a:t>The way we solve it varies on the type.</a:t>
            </a:r>
          </a:p>
          <a:p>
            <a:pPr marL="0" indent="0">
              <a:buNone/>
            </a:pP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232298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www.calculushumor.com/uploads/1/2/0/2/12023481/6964905_ori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026" y="2038467"/>
            <a:ext cx="4360392" cy="32340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funnyjunksite.com/pictures/wp-content/uploads/2015/12/Differential-Equations-Everywhere-tn92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77" y="3090946"/>
            <a:ext cx="4566963" cy="241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304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There are two different types of differential equation. Ordinary and Partial. </a:t>
            </a:r>
          </a:p>
          <a:p>
            <a:endParaRPr lang="en-GB" dirty="0"/>
          </a:p>
          <a:p>
            <a:r>
              <a:rPr lang="en-GB" dirty="0" smtClean="0"/>
              <a:t>Ordinary differential equations (ODEs) have only one variable.</a:t>
            </a:r>
          </a:p>
          <a:p>
            <a:endParaRPr lang="en-GB" dirty="0"/>
          </a:p>
          <a:p>
            <a:r>
              <a:rPr lang="en-GB" dirty="0" smtClean="0"/>
              <a:t>Partial Differential equations (PDEs) have more than one variable (like our partial derivatives). </a:t>
            </a: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281689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p:sp>
        <p:nvSpPr>
          <p:cNvPr id="3" name="Text Placeholder 2"/>
          <p:cNvSpPr>
            <a:spLocks noGrp="1"/>
          </p:cNvSpPr>
          <p:nvPr>
            <p:ph type="body" idx="1"/>
          </p:nvPr>
        </p:nvSpPr>
        <p:spPr/>
        <p:txBody>
          <a:bodyPr>
            <a:normAutofit lnSpcReduction="10000"/>
          </a:bodyPr>
          <a:lstStyle/>
          <a:p>
            <a:r>
              <a:rPr lang="en-GB" dirty="0" smtClean="0"/>
              <a:t>Here we will focus on ordinary differential equations.</a:t>
            </a:r>
          </a:p>
          <a:p>
            <a:endParaRPr lang="en-GB" dirty="0"/>
          </a:p>
          <a:p>
            <a:r>
              <a:rPr lang="en-GB" dirty="0" smtClean="0"/>
              <a:t>The important things to look at once you know it is an ODE are called the order and the degree.</a:t>
            </a:r>
          </a:p>
          <a:p>
            <a:endParaRPr lang="en-GB" dirty="0"/>
          </a:p>
          <a:p>
            <a:r>
              <a:rPr lang="en-GB" dirty="0" smtClean="0"/>
              <a:t>The order is the highest order derivative within the differential equation.</a:t>
            </a:r>
          </a:p>
          <a:p>
            <a:endParaRPr lang="en-GB" dirty="0"/>
          </a:p>
          <a:p>
            <a:r>
              <a:rPr lang="en-GB" dirty="0" smtClean="0"/>
              <a:t>The degree is the highest exponent of the highest derivative.</a:t>
            </a: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518255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p:sp>
        <p:nvSpPr>
          <p:cNvPr id="3" name="Text Placeholder 2"/>
          <p:cNvSpPr>
            <a:spLocks noGrp="1"/>
          </p:cNvSpPr>
          <p:nvPr>
            <p:ph type="body" idx="1"/>
          </p:nvPr>
        </p:nvSpPr>
        <p:spPr/>
        <p:txBody>
          <a:bodyPr>
            <a:normAutofit lnSpcReduction="10000"/>
          </a:bodyPr>
          <a:lstStyle/>
          <a:p>
            <a:r>
              <a:rPr lang="en-GB" dirty="0" smtClean="0"/>
              <a:t>Here we will focus on ordinary differential equations.</a:t>
            </a:r>
          </a:p>
          <a:p>
            <a:endParaRPr lang="en-GB" dirty="0"/>
          </a:p>
          <a:p>
            <a:r>
              <a:rPr lang="en-GB" dirty="0" smtClean="0"/>
              <a:t>The important things to look at once you know it is an ODE are called the order and the degree.</a:t>
            </a:r>
          </a:p>
          <a:p>
            <a:endParaRPr lang="en-GB" dirty="0"/>
          </a:p>
          <a:p>
            <a:r>
              <a:rPr lang="en-GB" dirty="0" smtClean="0"/>
              <a:t>The order is the highest order derivative within the differential equation.</a:t>
            </a:r>
          </a:p>
          <a:p>
            <a:endParaRPr lang="en-GB" dirty="0"/>
          </a:p>
          <a:p>
            <a:r>
              <a:rPr lang="en-GB" dirty="0" smtClean="0"/>
              <a:t>The degree is the highest exponent of the highest derivative.</a:t>
            </a: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756617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normAutofit/>
              </a:bodyPr>
              <a:lstStyle/>
              <a:p>
                <a:r>
                  <a:rPr lang="en-GB" dirty="0" smtClean="0"/>
                  <a:t>The order is the highest order derivative within the differential equation.</a:t>
                </a:r>
              </a:p>
              <a:p>
                <a:endParaRPr lang="en-GB" dirty="0"/>
              </a:p>
              <a:p>
                <a:r>
                  <a:rPr lang="en-GB" dirty="0" smtClean="0"/>
                  <a:t>The degree is the highest exponent of the highest derivative.</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𝑑𝑦</m:t>
                          </m:r>
                        </m:num>
                        <m:den>
                          <m:r>
                            <a:rPr lang="en-GB" b="0" i="1" smtClean="0">
                              <a:latin typeface="Cambria Math" panose="02040503050406030204" pitchFamily="18" charset="0"/>
                            </a:rPr>
                            <m:t>𝑑𝑥</m:t>
                          </m:r>
                        </m:den>
                      </m:f>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=5</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m:oMathPara>
                </a14:m>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t="-1380"/>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486238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𝑑𝑦</m:t>
                          </m:r>
                        </m:num>
                        <m:den>
                          <m:r>
                            <a:rPr lang="en-GB" b="0" i="1" smtClean="0">
                              <a:latin typeface="Cambria Math" panose="02040503050406030204" pitchFamily="18" charset="0"/>
                            </a:rPr>
                            <m:t>𝑑𝑥</m:t>
                          </m:r>
                        </m:den>
                      </m:f>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=5</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m:oMathPara>
                </a14:m>
                <a:endParaRPr lang="en-GB" dirty="0" smtClean="0"/>
              </a:p>
              <a:p>
                <a:pPr marL="0" indent="0">
                  <a:buNone/>
                </a:pPr>
                <a:endParaRPr lang="en-GB" dirty="0"/>
              </a:p>
              <a:p>
                <a:r>
                  <a:rPr lang="en-GB" dirty="0" smtClean="0"/>
                  <a:t>So this is a first order differential equation because it’s a first order derivative.</a:t>
                </a:r>
              </a:p>
              <a:p>
                <a:endParaRPr lang="en-GB" dirty="0"/>
              </a:p>
              <a:p>
                <a:r>
                  <a:rPr lang="en-GB" dirty="0" smtClean="0"/>
                  <a:t>It is a first degree because the exponent of the highest order derivative is 1.</a:t>
                </a: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3077836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𝑑</m:t>
                              </m:r>
                            </m:e>
                            <m:sup>
                              <m:r>
                                <a:rPr lang="en-GB" b="0" i="1" smtClean="0">
                                  <a:latin typeface="Cambria Math" panose="02040503050406030204" pitchFamily="18" charset="0"/>
                                </a:rPr>
                                <m:t>2</m:t>
                              </m:r>
                            </m:sup>
                          </m:sSup>
                          <m:r>
                            <a:rPr lang="en-GB" b="0" i="1" smtClean="0">
                              <a:latin typeface="Cambria Math" panose="02040503050406030204" pitchFamily="18" charset="0"/>
                            </a:rPr>
                            <m:t>𝑦</m:t>
                          </m:r>
                        </m:num>
                        <m:den>
                          <m:r>
                            <a:rPr lang="en-GB" b="0" i="1" smtClean="0">
                              <a:latin typeface="Cambria Math" panose="02040503050406030204" pitchFamily="18" charset="0"/>
                            </a:rPr>
                            <m:t>𝑑𝑥</m:t>
                          </m:r>
                        </m:den>
                      </m:f>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=5</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m:oMathPara>
                </a14:m>
                <a:endParaRPr lang="en-GB" dirty="0" smtClean="0"/>
              </a:p>
              <a:p>
                <a:pPr marL="0" indent="0">
                  <a:buNone/>
                </a:pPr>
                <a:endParaRPr lang="en-GB" dirty="0"/>
              </a:p>
              <a:p>
                <a:r>
                  <a:rPr lang="en-GB" dirty="0" smtClean="0"/>
                  <a:t>This is a second order differential equation.</a:t>
                </a:r>
              </a:p>
              <a:p>
                <a:endParaRPr lang="en-GB" dirty="0"/>
              </a:p>
              <a:p>
                <a:r>
                  <a:rPr lang="en-GB" dirty="0" smtClean="0"/>
                  <a:t>It is still a first degree because the exponent of the highest order derivative is 1.</a:t>
                </a: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r="-270"/>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5157995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𝑑𝑦</m:t>
                                  </m:r>
                                </m:num>
                                <m:den>
                                  <m:r>
                                    <a:rPr lang="en-GB" b="0" i="1" smtClean="0">
                                      <a:latin typeface="Cambria Math" panose="02040503050406030204" pitchFamily="18" charset="0"/>
                                    </a:rPr>
                                    <m:t>𝑑𝑥</m:t>
                                  </m:r>
                                </m:den>
                              </m:f>
                            </m:e>
                          </m:d>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=5</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m:oMathPara>
                </a14:m>
                <a:endParaRPr lang="en-GB" dirty="0" smtClean="0"/>
              </a:p>
              <a:p>
                <a:pPr marL="0" indent="0">
                  <a:buNone/>
                </a:pPr>
                <a:endParaRPr lang="en-GB" dirty="0"/>
              </a:p>
              <a:p>
                <a:r>
                  <a:rPr lang="en-GB" dirty="0" smtClean="0"/>
                  <a:t>This is a first order differential equation.</a:t>
                </a:r>
              </a:p>
              <a:p>
                <a:endParaRPr lang="en-GB" dirty="0"/>
              </a:p>
              <a:p>
                <a:r>
                  <a:rPr lang="en-GB" dirty="0" smtClean="0"/>
                  <a:t>It is now a second degree because the exponent of the highest order derivative is 2.</a:t>
                </a:r>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695751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p:sp>
        <p:nvSpPr>
          <p:cNvPr id="3" name="Text Placeholder 2"/>
          <p:cNvSpPr>
            <a:spLocks noGrp="1"/>
          </p:cNvSpPr>
          <p:nvPr>
            <p:ph type="body" idx="1"/>
          </p:nvPr>
        </p:nvSpPr>
        <p:spPr/>
        <p:txBody>
          <a:bodyPr>
            <a:normAutofit/>
          </a:bodyPr>
          <a:lstStyle/>
          <a:p>
            <a:r>
              <a:rPr lang="en-GB" dirty="0" smtClean="0"/>
              <a:t>Differential equations have two forms of solutions. General and particular.</a:t>
            </a:r>
          </a:p>
          <a:p>
            <a:endParaRPr lang="en-GB" dirty="0"/>
          </a:p>
          <a:p>
            <a:r>
              <a:rPr lang="en-GB" dirty="0" smtClean="0"/>
              <a:t>A general solution is the solution for the equation that works for all the equation.</a:t>
            </a:r>
          </a:p>
          <a:p>
            <a:endParaRPr lang="en-GB" dirty="0"/>
          </a:p>
          <a:p>
            <a:r>
              <a:rPr lang="en-GB" dirty="0" smtClean="0"/>
              <a:t>The particular solution is the solution for a specific part of the equation. You use the general solution to find it. </a:t>
            </a:r>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8133012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p:sp>
        <p:nvSpPr>
          <p:cNvPr id="3" name="Text Placeholder 2"/>
          <p:cNvSpPr>
            <a:spLocks noGrp="1"/>
          </p:cNvSpPr>
          <p:nvPr>
            <p:ph type="body" idx="1"/>
          </p:nvPr>
        </p:nvSpPr>
        <p:spPr/>
        <p:txBody>
          <a:bodyPr>
            <a:normAutofit/>
          </a:bodyPr>
          <a:lstStyle/>
          <a:p>
            <a:r>
              <a:rPr lang="en-GB" dirty="0" smtClean="0"/>
              <a:t>Differential equations have two forms of solutions. General and particular.</a:t>
            </a:r>
          </a:p>
          <a:p>
            <a:endParaRPr lang="en-GB" dirty="0"/>
          </a:p>
          <a:p>
            <a:r>
              <a:rPr lang="en-GB" dirty="0" smtClean="0"/>
              <a:t>A general solution is the solution for the equation that works for all the equation.</a:t>
            </a:r>
          </a:p>
          <a:p>
            <a:endParaRPr lang="en-GB" dirty="0"/>
          </a:p>
          <a:p>
            <a:r>
              <a:rPr lang="en-GB" dirty="0" smtClean="0"/>
              <a:t>The particular solution is the solution for a specific part of the equation. You use the general solution to find it. </a:t>
            </a:r>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809435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ode to ODEs</a:t>
            </a:r>
            <a:endParaRPr lang="en-GB" dirty="0"/>
          </a:p>
        </p:txBody>
      </p:sp>
      <p:sp>
        <p:nvSpPr>
          <p:cNvPr id="3" name="Text Placeholder 2"/>
          <p:cNvSpPr>
            <a:spLocks noGrp="1"/>
          </p:cNvSpPr>
          <p:nvPr>
            <p:ph type="body" idx="1"/>
          </p:nvPr>
        </p:nvSpPr>
        <p:spPr/>
        <p:txBody>
          <a:bodyPr>
            <a:normAutofit/>
          </a:bodyPr>
          <a:lstStyle/>
          <a:p>
            <a:r>
              <a:rPr lang="en-GB" dirty="0" smtClean="0"/>
              <a:t>This is similar to definite and indefinite integrals. </a:t>
            </a:r>
          </a:p>
          <a:p>
            <a:endParaRPr lang="en-GB" dirty="0"/>
          </a:p>
          <a:p>
            <a:r>
              <a:rPr lang="en-GB" dirty="0" smtClean="0"/>
              <a:t>The general is the indefinite while the particular is the definite.</a:t>
            </a:r>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924763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Congratulations you’ve reached the pinnacle : The differential equation. </a:t>
            </a:r>
          </a:p>
          <a:p>
            <a:endParaRPr lang="en-GB" dirty="0"/>
          </a:p>
          <a:p>
            <a:r>
              <a:rPr lang="en-GB" dirty="0" smtClean="0"/>
              <a:t>In the simplest terms a differential equation is an equation the relates the original function to it’s own derivative. </a:t>
            </a:r>
          </a:p>
          <a:p>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34208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Usually you have a physical quantity like number of bacterial cells and you have the rate of change </a:t>
            </a:r>
            <a:r>
              <a:rPr lang="en-GB" dirty="0" err="1" smtClean="0"/>
              <a:t>i.e</a:t>
            </a:r>
            <a:r>
              <a:rPr lang="en-GB" dirty="0" smtClean="0"/>
              <a:t> birth and death rates.</a:t>
            </a:r>
          </a:p>
          <a:p>
            <a:endParaRPr lang="en-GB" dirty="0"/>
          </a:p>
          <a:p>
            <a:r>
              <a:rPr lang="en-GB" dirty="0" smtClean="0"/>
              <a:t>A differential equation is what links those together. </a:t>
            </a:r>
          </a:p>
          <a:p>
            <a:endParaRPr lang="en-GB" dirty="0"/>
          </a:p>
          <a:p>
            <a:r>
              <a:rPr lang="en-GB" dirty="0" smtClean="0"/>
              <a:t>Incredibly useful for understanding how things change through time. </a:t>
            </a: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485854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However differential equations are not so straightforward to solve.</a:t>
            </a:r>
          </a:p>
          <a:p>
            <a:endParaRPr lang="en-GB" dirty="0"/>
          </a:p>
          <a:p>
            <a:r>
              <a:rPr lang="en-GB" dirty="0" smtClean="0"/>
              <a:t>There are numerous techniques that can be employed but the more complex the system the harder it is to solve them.</a:t>
            </a: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816335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However differential equations are not so straightforward to solve.</a:t>
            </a:r>
          </a:p>
          <a:p>
            <a:endParaRPr lang="en-GB" dirty="0"/>
          </a:p>
          <a:p>
            <a:r>
              <a:rPr lang="en-GB" dirty="0" smtClean="0"/>
              <a:t>There are numerous techniques that can be employed but the more complex the system the harder it is to solve them.</a:t>
            </a:r>
          </a:p>
          <a:p>
            <a:endParaRPr lang="en-GB" dirty="0"/>
          </a:p>
          <a:p>
            <a:r>
              <a:rPr lang="en-GB" dirty="0" smtClean="0"/>
              <a:t>Some complex systems require hugely powerful simulations just approximate an answer. </a:t>
            </a: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4272210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Let’s take a look at a simple one:</a:t>
            </a:r>
          </a:p>
          <a:p>
            <a:endParaRPr lang="en-GB" dirty="0"/>
          </a:p>
          <a:p>
            <a:r>
              <a:rPr lang="en-GB" dirty="0" smtClean="0"/>
              <a:t>I have a pest problem… My garden is filled with red pandas </a:t>
            </a: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773" y="3895287"/>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991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Let’s take a look at a simple one:</a:t>
            </a:r>
          </a:p>
          <a:p>
            <a:endParaRPr lang="en-GB" dirty="0"/>
          </a:p>
          <a:p>
            <a:r>
              <a:rPr lang="en-GB" dirty="0" smtClean="0"/>
              <a:t>I have a pest problem… My garden is filled with red pandas</a:t>
            </a:r>
          </a:p>
          <a:p>
            <a:endParaRPr lang="en-GB" dirty="0"/>
          </a:p>
          <a:p>
            <a:r>
              <a:rPr lang="en-GB" dirty="0" smtClean="0"/>
              <a:t>Look at that vicious bastard. </a:t>
            </a: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773" y="3895287"/>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771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Equations </a:t>
            </a:r>
            <a:endParaRPr lang="en-GB" dirty="0"/>
          </a:p>
        </p:txBody>
      </p:sp>
      <p:sp>
        <p:nvSpPr>
          <p:cNvPr id="3" name="Text Placeholder 2"/>
          <p:cNvSpPr>
            <a:spLocks noGrp="1"/>
          </p:cNvSpPr>
          <p:nvPr>
            <p:ph type="body" idx="1"/>
          </p:nvPr>
        </p:nvSpPr>
        <p:spPr/>
        <p:txBody>
          <a:bodyPr/>
          <a:lstStyle/>
          <a:p>
            <a:r>
              <a:rPr lang="en-GB" dirty="0" smtClean="0"/>
              <a:t>Let’s take a look at a simple one:</a:t>
            </a:r>
          </a:p>
          <a:p>
            <a:endParaRPr lang="en-GB" dirty="0"/>
          </a:p>
          <a:p>
            <a:r>
              <a:rPr lang="en-GB" dirty="0" smtClean="0"/>
              <a:t>Red pandas make baby red pandas.</a:t>
            </a:r>
          </a:p>
          <a:p>
            <a:endParaRPr lang="en-GB" dirty="0"/>
          </a:p>
          <a:p>
            <a:r>
              <a:rPr lang="en-GB" dirty="0" smtClean="0"/>
              <a:t>Those baby red pandas grow up and</a:t>
            </a:r>
          </a:p>
          <a:p>
            <a:pPr marL="0" indent="0">
              <a:buNone/>
            </a:pPr>
            <a:r>
              <a:rPr lang="en-GB" dirty="0"/>
              <a:t> </a:t>
            </a:r>
            <a:r>
              <a:rPr lang="en-GB" dirty="0" smtClean="0"/>
              <a:t>  make more red pandas</a:t>
            </a:r>
          </a:p>
          <a:p>
            <a:pPr marL="0" indent="0">
              <a:buNone/>
            </a:pPr>
            <a:endParaRPr lang="en-GB" dirty="0"/>
          </a:p>
          <a:p>
            <a:r>
              <a:rPr lang="en-GB" dirty="0" smtClean="0"/>
              <a:t>The population grows in proportion</a:t>
            </a:r>
          </a:p>
          <a:p>
            <a:pPr marL="0" indent="0">
              <a:buNone/>
            </a:pPr>
            <a:r>
              <a:rPr lang="en-GB" dirty="0"/>
              <a:t>  </a:t>
            </a:r>
            <a:r>
              <a:rPr lang="en-GB" dirty="0" smtClean="0"/>
              <a:t> to the population size.</a:t>
            </a:r>
          </a:p>
          <a:p>
            <a:pPr marL="0" indent="0">
              <a:buNone/>
            </a:pP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descr="https://i.ytimg.com/vi/b6dT4kyVUuY/maxresdefaul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773" y="3895287"/>
            <a:ext cx="2881745" cy="2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428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10347</TotalTime>
  <Words>844</Words>
  <Application>Microsoft Office PowerPoint</Application>
  <PresentationFormat>Widescreen</PresentationFormat>
  <Paragraphs>184</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PowerPoint Presentation</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Differential Equations </vt:lpstr>
      <vt:lpstr>An ode to ODEs</vt:lpstr>
      <vt:lpstr>An ode to ODEs</vt:lpstr>
      <vt:lpstr>An ode to ODEs</vt:lpstr>
      <vt:lpstr>An ode to ODEs</vt:lpstr>
      <vt:lpstr>An ode to ODEs</vt:lpstr>
      <vt:lpstr>An ode to ODEs</vt:lpstr>
      <vt:lpstr>An ode to ODEs</vt:lpstr>
      <vt:lpstr>An ode to ODEs</vt:lpstr>
      <vt:lpstr>An ode to ODEs</vt:lpstr>
    </vt:vector>
  </TitlesOfParts>
  <Company>Department of Zoology, University of Oxford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Foley</dc:creator>
  <cp:lastModifiedBy>James Foley</cp:lastModifiedBy>
  <cp:revision>42</cp:revision>
  <dcterms:created xsi:type="dcterms:W3CDTF">2017-10-02T15:30:51Z</dcterms:created>
  <dcterms:modified xsi:type="dcterms:W3CDTF">2017-10-20T11:13:33Z</dcterms:modified>
</cp:coreProperties>
</file>