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  <p:sldId id="310" r:id="rId54"/>
    <p:sldId id="311" r:id="rId55"/>
    <p:sldId id="312" r:id="rId56"/>
    <p:sldId id="313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D0EC3-D06F-46E5-8C3E-C703C35D1033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EA09B-BC6F-41BC-A7ED-81BCD3787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3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9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7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1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88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7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96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7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55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3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5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7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0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6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06C1-4F9D-475E-980A-EEC97476A86C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1F8C-E202-4D09-8DD4-02F34839A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0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-323273" y="1234487"/>
            <a:ext cx="91809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err="1" smtClean="0">
                <a:ln/>
                <a:solidFill>
                  <a:schemeClr val="accent4"/>
                </a:solidFill>
              </a:rPr>
              <a:t>Maths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15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Differential Equations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7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We pull the V’s out as a factor. 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And now we set our “v term” (what is in the brackets) to 0.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4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This is a differential equation again!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We can solve it by separating the variables.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3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4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6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Ok now integrate. 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8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Ok now integrate. 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285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Ok now integrate. 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237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Ok now integrate. 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82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Simplify 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8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Simplify 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Lets make ln(k) = D-C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11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dirty="0"/>
              </a:p>
              <a:p>
                <a:endParaRPr lang="en-GB" b="0" dirty="0" smtClean="0"/>
              </a:p>
              <a:p>
                <a:r>
                  <a:rPr lang="en-GB" dirty="0" smtClean="0"/>
                  <a:t>Now to solve it we integrate both sides.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9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Simplify 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Now lets </a:t>
                </a:r>
                <a:r>
                  <a:rPr lang="en-GB" dirty="0" err="1" smtClean="0"/>
                  <a:t>exp</a:t>
                </a:r>
                <a:r>
                  <a:rPr lang="en-GB" dirty="0" smtClean="0"/>
                  <a:t> both sides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4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Simplify 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Now lets </a:t>
                </a:r>
                <a:r>
                  <a:rPr lang="en-GB" dirty="0" err="1" smtClean="0"/>
                  <a:t>exp</a:t>
                </a:r>
                <a:r>
                  <a:rPr lang="en-GB" dirty="0" smtClean="0"/>
                  <a:t> both sides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24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Right we’ve solved u and turned our second v term into 0.</a:t>
                </a:r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Right we’ve solved u and turned our second v term into 0. so we are left with.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4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And we know what u is equal to.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882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And we know what u is equal to.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5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0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𝑘𝑥𝑑𝑣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025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𝑘𝑑𝑣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0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dirty="0"/>
              </a:p>
              <a:p>
                <a:endParaRPr lang="en-GB" b="0" dirty="0" smtClean="0"/>
              </a:p>
              <a:p>
                <a:r>
                  <a:rPr lang="en-GB" dirty="0" smtClean="0"/>
                  <a:t>Now to solve it we integrate both sides.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642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0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595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endParaRPr lang="en-GB" dirty="0"/>
              </a:p>
              <a:p>
                <a:r>
                  <a:rPr lang="en-GB" dirty="0" smtClean="0"/>
                  <a:t>Make C = ln(c)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476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endParaRPr lang="en-GB" dirty="0"/>
              </a:p>
              <a:p>
                <a:r>
                  <a:rPr lang="en-GB" dirty="0" smtClean="0"/>
                  <a:t>Make C = ln(c)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endParaRPr lang="en-GB" dirty="0"/>
              </a:p>
              <a:p>
                <a:r>
                  <a:rPr lang="en-GB" dirty="0" smtClean="0"/>
                  <a:t>Make C = ln(c)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1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7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18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Separation of variables again.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89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Ok so we’ve solved u and v and if we remember y=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so we have solved 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416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dirty="0"/>
              </a:p>
              <a:p>
                <a:endParaRPr lang="en-GB" b="0" dirty="0" smtClean="0"/>
              </a:p>
              <a:p>
                <a:r>
                  <a:rPr lang="en-GB" dirty="0" smtClean="0"/>
                  <a:t>Now to solve it we integrate both sides.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Ok so we’ve solved u and v and if we remember y=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so we have solved y.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97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Ok so we’ve solved u and v and if we remember y=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so we have solved y.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9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Ok so we’ve solved u and v and if we remember y=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so we have solved y.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915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is a solution for y of our differential equation.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We can simplify it though.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9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is a solution for y of our differential equation.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3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dirty="0"/>
              </a:p>
              <a:p>
                <a:endParaRPr lang="en-GB" b="0" dirty="0" smtClean="0"/>
              </a:p>
              <a:p>
                <a:r>
                  <a:rPr lang="en-GB" dirty="0" smtClean="0"/>
                  <a:t>Now to solve it we integrate both sides.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While this is a solution we can simplify it.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7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arranged our differential equation with the variables on their respective sides. </a:t>
                </a:r>
                <a:endParaRPr lang="en-GB" dirty="0"/>
              </a:p>
              <a:p>
                <a:endParaRPr lang="en-GB" b="0" dirty="0" smtClean="0"/>
              </a:p>
              <a:p>
                <a:r>
                  <a:rPr lang="en-GB" dirty="0" smtClean="0"/>
                  <a:t>Now to solve it we integrate both sides.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While this is a solution we can simplify it. </a:t>
                </a: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2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9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We can combine constants into a new one D – C = a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5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We can combine constants into a new one D – C = a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204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Now raise it to e 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81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𝑁𝑢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𝑁𝑢</m:t>
                          </m:r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𝑁𝑢𝑑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30" name="Picture 6" descr="http://files.explosm.net/comics/Rob/drinkingproble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796" y="1782755"/>
            <a:ext cx="2636238" cy="50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Now raise it to e 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437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We can keep going.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1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We can keep going.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baseline="30000" dirty="0" smtClean="0"/>
                  <a:t> </a:t>
                </a:r>
                <a:r>
                  <a:rPr lang="en-GB" dirty="0" smtClean="0"/>
                  <a:t> is its self another constant lets call it c.</a:t>
                </a: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207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baseline="30000" dirty="0" smtClean="0"/>
                  <a:t> </a:t>
                </a:r>
                <a:r>
                  <a:rPr lang="en-GB" dirty="0" smtClean="0"/>
                  <a:t> is its self another constant lets call it c.</a:t>
                </a: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730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Simplify it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And done, we have found a general solution to the differential equation. </a:t>
                </a: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9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6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9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Now we integrate to solve.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9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Now we integrate to solve.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508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We’ve looked at what the structure of a differential equation is and how it can be used.</a:t>
            </a:r>
          </a:p>
          <a:p>
            <a:endParaRPr lang="en-GB" dirty="0"/>
          </a:p>
          <a:p>
            <a:r>
              <a:rPr lang="en-GB" dirty="0" smtClean="0"/>
              <a:t>Now it is time to learn about actually solving them.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513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Now we integrate to solve.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7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Now we integrate to solve.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0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Combine our constants as C – D to a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553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Combine our constants as C – D to a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528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 smtClean="0"/>
                  <a:t>Exp</a:t>
                </a:r>
                <a:r>
                  <a:rPr lang="en-GB" dirty="0" smtClean="0"/>
                  <a:t> it to get just N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 smtClean="0"/>
                  <a:t>Exp</a:t>
                </a:r>
                <a:r>
                  <a:rPr lang="en-GB" dirty="0" smtClean="0"/>
                  <a:t> it to get just N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647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Remember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rt+a</a:t>
                </a:r>
                <a:r>
                  <a:rPr lang="en-GB" dirty="0" smtClean="0"/>
                  <a:t> =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rt</a:t>
                </a:r>
                <a:r>
                  <a:rPr lang="en-GB" baseline="30000" dirty="0" smtClean="0"/>
                  <a:t>  </a:t>
                </a:r>
                <a:r>
                  <a:rPr lang="en-GB" dirty="0" smtClean="0"/>
                  <a:t>and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dirty="0"/>
                  <a:t> </a:t>
                </a:r>
                <a:r>
                  <a:rPr lang="en-GB" dirty="0" smtClean="0"/>
                  <a:t>and this can be a constant c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5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Remember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rt+a</a:t>
                </a:r>
                <a:r>
                  <a:rPr lang="en-GB" dirty="0" smtClean="0"/>
                  <a:t> =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rt</a:t>
                </a:r>
                <a:r>
                  <a:rPr lang="en-GB" baseline="30000" dirty="0" smtClean="0"/>
                  <a:t>  </a:t>
                </a:r>
                <a:r>
                  <a:rPr lang="en-GB" dirty="0" smtClean="0"/>
                  <a:t>and </a:t>
                </a:r>
                <a:r>
                  <a:rPr lang="en-GB" dirty="0" err="1" smtClean="0"/>
                  <a:t>e</a:t>
                </a:r>
                <a:r>
                  <a:rPr lang="en-GB" baseline="30000" dirty="0" err="1" smtClean="0"/>
                  <a:t>a</a:t>
                </a:r>
                <a:r>
                  <a:rPr lang="en-GB" dirty="0"/>
                  <a:t> </a:t>
                </a:r>
                <a:r>
                  <a:rPr lang="en-GB" dirty="0" smtClean="0"/>
                  <a:t>and this can be a constant c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3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our pandas: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This is the solution to a differential equation for my panda problem.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4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6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of the ways to solve a differential equation is by separation of variables.</a:t>
            </a:r>
          </a:p>
          <a:p>
            <a:endParaRPr lang="en-GB" dirty="0"/>
          </a:p>
          <a:p>
            <a:r>
              <a:rPr lang="en-GB" dirty="0" smtClean="0"/>
              <a:t>You can do this when you have a differential equation where you can move the variables to their own side. i.e. all the y on one side and all the x on the other.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9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This is a bit more complicated now.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4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This is a bit more complicated now.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7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Times by </a:t>
                </a:r>
                <a:r>
                  <a:rPr lang="en-GB" dirty="0" err="1" smtClean="0"/>
                  <a:t>dt</a:t>
                </a:r>
                <a:r>
                  <a:rPr lang="en-GB" dirty="0" smtClean="0"/>
                  <a:t> again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8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Times by </a:t>
                </a:r>
                <a:r>
                  <a:rPr lang="en-GB" dirty="0" err="1" smtClean="0"/>
                  <a:t>dt</a:t>
                </a:r>
                <a:r>
                  <a:rPr lang="en-GB" dirty="0" smtClean="0"/>
                  <a:t> again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076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𝑟𝑁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divide both sides by N(1-N/k)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4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divide both sides by N(1-N/k)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9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need to integrate.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0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Lets do the right side because the left looks hard.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817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Ok now the left side is going to require some tricks.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2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We’ve got a fraction inside a fraction so lets times the top and bottom by k. 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086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We’ve got a fraction inside a fraction so lets times the top and bottom by k. 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1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Ok now we’ve got that we need some very fancy fiddling to make this easier.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5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209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can add N and –N into the top as a quirk of partial fractions.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344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can add N and –N into the top as a quirk of partial fractions.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025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can now split up these into two fractions because of another quirk.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634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can now split up these into two fractions because of another quirk.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436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simplify these a bit.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04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integrate each fraction separately.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985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integrate each fraction separately.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6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integrate each fraction separately.</a:t>
                </a:r>
              </a:p>
              <a:p>
                <a:endParaRPr lang="en-GB" dirty="0"/>
              </a:p>
              <a:p>
                <a:r>
                  <a:rPr lang="en-GB" dirty="0" smtClean="0"/>
                  <a:t>Note as we are integrating 1/k-N in respect for –N it becomes –ln()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5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0" name="Curved Connector 9"/>
          <p:cNvCxnSpPr/>
          <p:nvPr/>
        </p:nvCxnSpPr>
        <p:spPr>
          <a:xfrm rot="10800000" flipV="1">
            <a:off x="5126182" y="3011055"/>
            <a:ext cx="877454" cy="175490"/>
          </a:xfrm>
          <a:prstGeom prst="curvedConnector3">
            <a:avLst>
              <a:gd name="adj1" fmla="val -173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integrate each fraction separately.</a:t>
                </a:r>
              </a:p>
              <a:p>
                <a:endParaRPr lang="en-GB" dirty="0"/>
              </a:p>
              <a:p>
                <a:r>
                  <a:rPr lang="en-GB" dirty="0" smtClean="0"/>
                  <a:t>Note as we are integrating 1/k-N in respect for –N it becomes –ln()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1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Reverse the sign on either side.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8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Reverse the signs on either side.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0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An ln – an ln is ln(x/y)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721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An ln – an ln is ln(x/y)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8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Bring it to the e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Bring it to the e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2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Same as before separate the e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4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Same as before separate the e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3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Make e</a:t>
                </a:r>
                <a:r>
                  <a:rPr lang="en-GB" baseline="30000" dirty="0" smtClean="0"/>
                  <a:t>-D</a:t>
                </a:r>
                <a:r>
                  <a:rPr lang="en-GB" dirty="0" smtClean="0"/>
                  <a:t> a constant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6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0" name="Curved Connector 9"/>
          <p:cNvCxnSpPr/>
          <p:nvPr/>
        </p:nvCxnSpPr>
        <p:spPr>
          <a:xfrm rot="10800000" flipV="1">
            <a:off x="5126182" y="3011055"/>
            <a:ext cx="877454" cy="175490"/>
          </a:xfrm>
          <a:prstGeom prst="curvedConnector3">
            <a:avLst>
              <a:gd name="adj1" fmla="val -173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Make e</a:t>
                </a:r>
                <a:r>
                  <a:rPr lang="en-GB" baseline="30000" dirty="0" smtClean="0"/>
                  <a:t>-D</a:t>
                </a:r>
                <a:r>
                  <a:rPr lang="en-GB" dirty="0" smtClean="0"/>
                  <a:t> a constant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4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Ok nearly there but we want Just N on one side.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Remember a – fraction is a combined fraction.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3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Remember a – fraction is a combined fraction.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9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N/N becomes 1 we’re getting closer.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1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-1 from both sides.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0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Last step is to get N on it’s own.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260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  <m:sup/>
                    </m:sSup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Done! This is the solution for a differential equation of a population with a carrying capacity k.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what about when we run out of cabbages again?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  <m:sup/>
                    </m:sSup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Done! This is the solution for a differential equation of a population with a carrying capacity k. </a:t>
                </a:r>
              </a:p>
              <a:p>
                <a:endParaRPr lang="en-GB" baseline="30000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2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a second form of differential equation that we have to learn to recognise. </a:t>
            </a:r>
          </a:p>
          <a:p>
            <a:endParaRPr lang="en-GB" dirty="0"/>
          </a:p>
          <a:p>
            <a:r>
              <a:rPr lang="en-GB" b="1" dirty="0" smtClean="0"/>
              <a:t>First order linear differential equations. </a:t>
            </a:r>
          </a:p>
          <a:p>
            <a:endParaRPr lang="en-GB" baseline="30000" dirty="0" smtClean="0"/>
          </a:p>
          <a:p>
            <a:r>
              <a:rPr lang="en-GB" dirty="0" smtClean="0"/>
              <a:t>These are differential equations that take a specific form. </a:t>
            </a:r>
            <a:endParaRPr lang="en-GB" dirty="0"/>
          </a:p>
          <a:p>
            <a:pPr marL="0" indent="0" algn="ctr">
              <a:buNone/>
            </a:pPr>
            <a:endParaRPr lang="en-GB" baseline="30000" dirty="0" smtClean="0"/>
          </a:p>
          <a:p>
            <a:pPr marL="0" indent="0">
              <a:buNone/>
            </a:pPr>
            <a:endParaRPr lang="en-GB" b="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0" name="Curved Connector 9"/>
          <p:cNvCxnSpPr/>
          <p:nvPr/>
        </p:nvCxnSpPr>
        <p:spPr>
          <a:xfrm flipV="1">
            <a:off x="5209309" y="2974110"/>
            <a:ext cx="877455" cy="166254"/>
          </a:xfrm>
          <a:prstGeom prst="curvedConnector3">
            <a:avLst>
              <a:gd name="adj1" fmla="val 1152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There is a second form of differential equation that we have to learn to recognise. </a:t>
                </a:r>
              </a:p>
              <a:p>
                <a:endParaRPr lang="en-GB" dirty="0"/>
              </a:p>
              <a:p>
                <a:r>
                  <a:rPr lang="en-GB" b="1" dirty="0" smtClean="0"/>
                  <a:t>First order linear differential equations. </a:t>
                </a:r>
              </a:p>
              <a:p>
                <a:endParaRPr lang="en-GB" baseline="30000" dirty="0" smtClean="0"/>
              </a:p>
              <a:p>
                <a:r>
                  <a:rPr lang="en-GB" dirty="0" smtClean="0"/>
                  <a:t>These are differential equations that take a specific form.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0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Where P and Q are functions of x. </a:t>
                </a:r>
              </a:p>
              <a:p>
                <a:endParaRPr lang="en-GB" dirty="0"/>
              </a:p>
              <a:p>
                <a:r>
                  <a:rPr lang="en-GB" dirty="0" smtClean="0"/>
                  <a:t>Having these functions here looks odd but a lot of things can be a function. </a:t>
                </a:r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3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To solve this we use the same tricks we did in the product rule of differentiation where we create new variables.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3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We create a combine variable for y. where y = 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There is nothing to stop us creating variables like that. Y still exists we are just calling it something else.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1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If you remember from the product rule when we have a differential of two functions like u and v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6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So we have made y = 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sub these together.</a:t>
                </a:r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7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So we have made y = 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, sub these together.</a:t>
                </a:r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948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The best way to understand this is to try an example.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34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First order linear differential equations.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0" indent="0" algn="ctr">
                  <a:buNone/>
                </a:pPr>
                <a:endParaRPr lang="en-GB" baseline="30000" dirty="0" smtClean="0"/>
              </a:p>
              <a:p>
                <a:r>
                  <a:rPr lang="en-GB" dirty="0" smtClean="0"/>
                  <a:t>The best way to understand this is to try an example: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744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is this linear does it match our previous equation?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305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is this linear does it match our previous equation?</a:t>
                </a:r>
              </a:p>
              <a:p>
                <a:endParaRPr lang="en-GB" dirty="0"/>
              </a:p>
              <a:p>
                <a:r>
                  <a:rPr lang="en-GB" dirty="0" smtClean="0"/>
                  <a:t>Well we have a derivative first yes that’s right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38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is this linear does it match our previous equation?</a:t>
                </a:r>
              </a:p>
              <a:p>
                <a:endParaRPr lang="en-GB" dirty="0"/>
              </a:p>
              <a:p>
                <a:r>
                  <a:rPr lang="en-GB" dirty="0" smtClean="0"/>
                  <a:t>Well we have a derivative first yes that’s right</a:t>
                </a:r>
              </a:p>
              <a:p>
                <a:endParaRPr lang="en-GB" dirty="0"/>
              </a:p>
              <a:p>
                <a:r>
                  <a:rPr lang="en-GB" dirty="0" smtClean="0"/>
                  <a:t>Hmmm P(x) and Q(x) though?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1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is this linear does it match our previous equation?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Hmmm P(x) and Q(x) though?</a:t>
                </a:r>
              </a:p>
              <a:p>
                <a:endParaRPr lang="en-GB" dirty="0"/>
              </a:p>
              <a:p>
                <a:r>
                  <a:rPr lang="en-GB" dirty="0" smtClean="0"/>
                  <a:t>Well yes P = -1/x and Q = 1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4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we can use our method, first thing’s first we need to turn y into 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1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Ok so we can use our method, first thing’s first we need to turn y into </a:t>
                </a:r>
                <a:r>
                  <a:rPr lang="en-GB" dirty="0" err="1" smtClean="0"/>
                  <a:t>uv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5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Ok so we have our equation with u and v substituted in. What next?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6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Ok so we have our equation with u and v substituted in. What next?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We pull the V’s out as a factor. 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7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Ok so we have our equation with u and v substituted in. What next?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We pull the V’s out as a factor. 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7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Ok so we have our equation with u and v substituted in. What next?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We pull the V’s out as a factor. 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2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Equations 2 - Solutions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r>
                  <a:rPr lang="en-GB" dirty="0" smtClean="0"/>
                  <a:t>We pull the V’s out as a factor. 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And now we set our “v term” (what is in the brackets) to 0.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1735</Words>
  <Application>Microsoft Office PowerPoint</Application>
  <PresentationFormat>Widescreen</PresentationFormat>
  <Paragraphs>888</Paragraphs>
  <Slides>134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9" baseType="lpstr">
      <vt:lpstr>Arial</vt:lpstr>
      <vt:lpstr>Calibri</vt:lpstr>
      <vt:lpstr>Calibri Light</vt:lpstr>
      <vt:lpstr>Cambria Math</vt:lpstr>
      <vt:lpstr>Office Theme</vt:lpstr>
      <vt:lpstr>PowerPoint Presentation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  <vt:lpstr>Differential Equations 2 - Solutions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129</cp:revision>
  <dcterms:created xsi:type="dcterms:W3CDTF">2017-10-08T20:22:49Z</dcterms:created>
  <dcterms:modified xsi:type="dcterms:W3CDTF">2017-10-20T11:13:28Z</dcterms:modified>
</cp:coreProperties>
</file>