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70" r:id="rId23"/>
    <p:sldId id="280" r:id="rId24"/>
    <p:sldId id="281" r:id="rId25"/>
    <p:sldId id="282" r:id="rId26"/>
    <p:sldId id="283" r:id="rId27"/>
    <p:sldId id="284" r:id="rId28"/>
    <p:sldId id="285" r:id="rId29"/>
    <p:sldId id="303" r:id="rId30"/>
    <p:sldId id="304" r:id="rId31"/>
    <p:sldId id="305" r:id="rId32"/>
    <p:sldId id="306" r:id="rId33"/>
    <p:sldId id="307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E804-D24C-42EA-85E7-5C17DB904D5A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0E55-5F01-4D53-AFB8-AA0C81BE8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9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71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5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7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0F7D-0D91-4B9C-9FE1-56BF989F4702}" type="datetimeFigureOut">
              <a:rPr lang="en-GB" smtClean="0"/>
              <a:t>09/09/2017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2C4-7145-4301-9344-50E2FAAF4C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Math’s 10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Time to integrate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And we know it </a:t>
            </a:r>
            <a:r>
              <a:rPr lang="en-GB" dirty="0"/>
              <a:t>i</a:t>
            </a:r>
            <a:r>
              <a:rPr lang="en-GB" dirty="0" smtClean="0"/>
              <a:t>s x</a:t>
            </a:r>
            <a:r>
              <a:rPr lang="en-GB" baseline="30000" dirty="0" smtClean="0"/>
              <a:t>0</a:t>
            </a:r>
            <a:r>
              <a:rPr lang="en-GB" dirty="0" smtClean="0"/>
              <a:t> so it is x</a:t>
            </a:r>
            <a:r>
              <a:rPr lang="en-GB" baseline="30000" dirty="0" smtClean="0"/>
              <a:t>1</a:t>
            </a:r>
            <a:r>
              <a:rPr lang="en-GB" dirty="0" smtClean="0"/>
              <a:t> now.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1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Hmmm that’s almost right but we’ve lost our constant!</a:t>
            </a:r>
          </a:p>
          <a:p>
            <a:endParaRPr lang="en-GB" dirty="0"/>
          </a:p>
          <a:p>
            <a:r>
              <a:rPr lang="en-GB" dirty="0" smtClean="0"/>
              <a:t>But how can we know what the constant was?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5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</a:t>
            </a:r>
          </a:p>
          <a:p>
            <a:endParaRPr lang="en-GB" dirty="0"/>
          </a:p>
          <a:p>
            <a:r>
              <a:rPr lang="en-GB" dirty="0" smtClean="0"/>
              <a:t>Hmmm that’s almost right but we’ve lost our constant!</a:t>
            </a:r>
          </a:p>
          <a:p>
            <a:endParaRPr lang="en-GB" dirty="0"/>
          </a:p>
          <a:p>
            <a:r>
              <a:rPr lang="en-GB" dirty="0" smtClean="0"/>
              <a:t>But how can we know what the constant was?</a:t>
            </a:r>
          </a:p>
          <a:p>
            <a:endParaRPr lang="en-GB" dirty="0"/>
          </a:p>
          <a:p>
            <a:r>
              <a:rPr lang="en-GB" dirty="0" smtClean="0"/>
              <a:t>We can’t. Instead we just write + c a constant that can be anything.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7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+ 3x + c</a:t>
            </a:r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 smtClean="0"/>
              <a:t>antiderivative is a function that can looks the same but can cross the y axis at any of an infinite number of points. 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5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did is the first step of integration.</a:t>
            </a:r>
          </a:p>
          <a:p>
            <a:endParaRPr lang="en-GB" dirty="0"/>
          </a:p>
          <a:p>
            <a:r>
              <a:rPr lang="en-GB" dirty="0" smtClean="0"/>
              <a:t>We have reversed a derivative to get an original function.</a:t>
            </a:r>
          </a:p>
          <a:p>
            <a:endParaRPr lang="en-GB" dirty="0"/>
          </a:p>
          <a:p>
            <a:r>
              <a:rPr lang="en-GB" dirty="0" smtClean="0"/>
              <a:t>But if we integrate a regular function we can work out the area under the curve.</a:t>
            </a:r>
          </a:p>
          <a:p>
            <a:endParaRPr lang="en-GB" dirty="0"/>
          </a:p>
          <a:p>
            <a:r>
              <a:rPr lang="en-GB" dirty="0" smtClean="0"/>
              <a:t>There are lots of uses of this.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0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Doesn’t look very good.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5" y="5634182"/>
            <a:ext cx="267855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518401" y="5080000"/>
            <a:ext cx="280338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798739" y="4645891"/>
            <a:ext cx="292569" cy="130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079077" y="4645891"/>
            <a:ext cx="292569" cy="130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371647" y="5080000"/>
            <a:ext cx="294194" cy="868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63529" y="5529826"/>
            <a:ext cx="281712" cy="41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Smaller slices?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6" y="5634182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356587" y="5357091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462628" y="518160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83410" y="4987636"/>
            <a:ext cx="1289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12365" y="4747492"/>
            <a:ext cx="125202" cy="120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40965" y="4595119"/>
            <a:ext cx="123170" cy="13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964135" y="4534920"/>
            <a:ext cx="118039" cy="140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78216" y="4595118"/>
            <a:ext cx="127128" cy="135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06537" y="4682836"/>
            <a:ext cx="106545" cy="127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319966" y="4754447"/>
            <a:ext cx="116286" cy="120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435062" y="4987636"/>
            <a:ext cx="115812" cy="9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541498" y="5061528"/>
            <a:ext cx="135339" cy="90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669677" y="521166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96574" y="5378078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908554" y="5622641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endParaRPr lang="en-GB" dirty="0"/>
          </a:p>
          <a:p>
            <a:r>
              <a:rPr lang="en-GB" dirty="0" smtClean="0"/>
              <a:t>Well we could try taking slices of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and combining them.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smaller the slices the better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50546" y="5634182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356587" y="5357091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462628" y="518160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83410" y="4987636"/>
            <a:ext cx="1289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12365" y="4747492"/>
            <a:ext cx="125202" cy="120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40965" y="4595119"/>
            <a:ext cx="123170" cy="13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964135" y="4534920"/>
            <a:ext cx="118039" cy="140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078216" y="4595118"/>
            <a:ext cx="127128" cy="135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06537" y="4682836"/>
            <a:ext cx="106545" cy="127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8319966" y="4754447"/>
            <a:ext cx="116286" cy="120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435062" y="4987636"/>
            <a:ext cx="115812" cy="9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541498" y="5061528"/>
            <a:ext cx="135339" cy="90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669677" y="5211660"/>
            <a:ext cx="121137" cy="7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96574" y="5378078"/>
            <a:ext cx="111171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908554" y="5622641"/>
            <a:ext cx="106041" cy="31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endParaRPr lang="en-GB" dirty="0"/>
          </a:p>
          <a:p>
            <a:r>
              <a:rPr lang="en-GB" dirty="0" smtClean="0"/>
              <a:t>How would we do this manually?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s://i.pinimg.com/736x/cc/41/ea/cc41eae7b0a47d5bf1e48e863ba8a8a8--calculus-jokes-math-jok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8" y="2257072"/>
            <a:ext cx="4876801" cy="34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xplainxkcd.com/wiki/images/3/3d/integration_by_par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01" y="2234163"/>
            <a:ext cx="3273032" cy="40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the process of integration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have a function and want to find out how much area there is under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Once the slices are infinitely small we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have a good approximation of the area.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the process of integration</a:t>
            </a:r>
          </a:p>
          <a:p>
            <a:endParaRPr lang="en-GB" dirty="0"/>
          </a:p>
          <a:p>
            <a:r>
              <a:rPr lang="en-GB" dirty="0" smtClean="0"/>
              <a:t>Breaking function into changes of x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936509" y="3897745"/>
            <a:ext cx="0" cy="224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27273" y="6123844"/>
            <a:ext cx="2627746" cy="9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167418" y="4534920"/>
            <a:ext cx="1939637" cy="1339407"/>
          </a:xfrm>
          <a:custGeom>
            <a:avLst/>
            <a:gdLst>
              <a:gd name="connsiteX0" fmla="*/ 0 w 1939637"/>
              <a:gd name="connsiteY0" fmla="*/ 1339407 h 1339407"/>
              <a:gd name="connsiteX1" fmla="*/ 895927 w 1939637"/>
              <a:gd name="connsiteY1" fmla="*/ 135 h 1339407"/>
              <a:gd name="connsiteX2" fmla="*/ 1939637 w 1939637"/>
              <a:gd name="connsiteY2" fmla="*/ 125628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637" h="1339407">
                <a:moveTo>
                  <a:pt x="0" y="1339407"/>
                </a:moveTo>
                <a:cubicBezTo>
                  <a:pt x="286327" y="676698"/>
                  <a:pt x="572654" y="13989"/>
                  <a:pt x="895927" y="135"/>
                </a:cubicBezTo>
                <a:cubicBezTo>
                  <a:pt x="1219200" y="-13719"/>
                  <a:pt x="1753370" y="1037686"/>
                  <a:pt x="1939637" y="1256280"/>
                </a:cubicBezTo>
              </a:path>
            </a:pathLst>
          </a:custGeom>
          <a:solidFill>
            <a:srgbClr val="00B0F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integration is the opposite of derivation. With its own rules and symbols.</a:t>
                </a:r>
              </a:p>
              <a:p>
                <a:endParaRPr lang="en-GB" dirty="0"/>
              </a:p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0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the slices are changes in x … ∆x or as we used in derivatives dx.</a:t>
                </a: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5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uses the symbol: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Think of it as a big S for sum, as an integral is the sum of all those little slices we looked at.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the slices are changes in x … ∆x or as we used in derivatives dx.</a:t>
                </a: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9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return to our anti derivative function we can phrase 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00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are our basic rules of integration?</a:t>
            </a:r>
          </a:p>
          <a:p>
            <a:endParaRPr lang="en-GB" dirty="0"/>
          </a:p>
          <a:p>
            <a:r>
              <a:rPr lang="en-GB" dirty="0" smtClean="0"/>
              <a:t>Well mostly just opposites of our differentiation rules. </a:t>
            </a:r>
          </a:p>
          <a:p>
            <a:endParaRPr lang="en-GB" dirty="0"/>
          </a:p>
          <a:p>
            <a:r>
              <a:rPr lang="en-GB" dirty="0" smtClean="0"/>
              <a:t>We’ve already used a couple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5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have a constant: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6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variable of any exponent: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3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function multiplied by a constant: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is the same as: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C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4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covered differentiation, half of calculus, which is about understanding the rate of change of a function.</a:t>
            </a:r>
          </a:p>
          <a:p>
            <a:endParaRPr lang="en-GB" dirty="0"/>
          </a:p>
          <a:p>
            <a:r>
              <a:rPr lang="en-GB" dirty="0" smtClean="0"/>
              <a:t>The second half of calculus is integration which focuses on calculating the area under a curve.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reciprocal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:r>
                  <a:rPr lang="en-GB" dirty="0" err="1"/>
                  <a:t>l</a:t>
                </a:r>
                <a:r>
                  <a:rPr lang="en-GB" dirty="0" err="1" smtClean="0"/>
                  <a:t>n|x</a:t>
                </a:r>
                <a:r>
                  <a:rPr lang="en-GB" dirty="0" smtClean="0"/>
                  <a:t>| + C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6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reciprocal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:r>
                  <a:rPr lang="en-GB" dirty="0" err="1"/>
                  <a:t>l</a:t>
                </a:r>
                <a:r>
                  <a:rPr lang="en-GB" dirty="0" err="1" smtClean="0"/>
                  <a:t>n|x</a:t>
                </a:r>
                <a:r>
                  <a:rPr lang="en-GB" dirty="0" smtClean="0"/>
                  <a:t>| + C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1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an exponential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3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have a log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It becomes: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602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more complicated ways of integrating (although they actually make more complicated functions easier) when functions follow a certain format.</a:t>
            </a:r>
          </a:p>
          <a:p>
            <a:endParaRPr lang="en-GB" dirty="0"/>
          </a:p>
          <a:p>
            <a:r>
              <a:rPr lang="en-GB" dirty="0" smtClean="0"/>
              <a:t>The first is integration by substitution.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Integration by substitution. </a:t>
            </a:r>
          </a:p>
          <a:p>
            <a:endParaRPr lang="en-GB" dirty="0"/>
          </a:p>
          <a:p>
            <a:r>
              <a:rPr lang="en-GB" dirty="0" smtClean="0"/>
              <a:t>This only works in special cases where you have nested functions and the derivative of the inner function.</a:t>
            </a:r>
          </a:p>
          <a:p>
            <a:endParaRPr lang="en-GB" dirty="0"/>
          </a:p>
          <a:p>
            <a:r>
              <a:rPr lang="en-GB" dirty="0" smtClean="0"/>
              <a:t>But you can rearrange a function to make this!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9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Integration by substitution.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want an integral of a function that looks like: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Integration by substitution. </a:t>
                </a:r>
              </a:p>
              <a:p>
                <a:endParaRPr lang="en-GB" dirty="0"/>
              </a:p>
              <a:p>
                <a:r>
                  <a:rPr lang="en-GB" dirty="0" smtClean="0"/>
                  <a:t>Say we have want an integral of a function that looks like: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This may seem unlikely but you can rearrange thing this way if you spot it.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1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Trigonometric functions are the opposite of differentiation. More on this later.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Trigonometric functions are the opposite of differentiation. More on this later.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4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3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is 2x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6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is 2x</a:t>
                </a:r>
              </a:p>
              <a:p>
                <a:endParaRPr lang="en-GB" dirty="0"/>
              </a:p>
              <a:p>
                <a:r>
                  <a:rPr lang="en-GB" dirty="0" smtClean="0"/>
                  <a:t>So we have our required one function applied to another times the derivative of the second.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What we can do is replace the second function with a separate variable say U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5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What we can do is replace the second function with a separate variable say U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7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𝑑𝑈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Now we can combine the derivative of the second function with the dx so it represents the change in U instead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3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𝑑𝑈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Now we can combine the derivative of the second function with the dx so it represents the change in U instead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If we look at a function: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𝑑𝑈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So we integrate this function.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23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look at a function: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sin(U) + C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So we integrate this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3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look at a function: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sin(x</a:t>
            </a:r>
            <a:r>
              <a:rPr lang="en-GB" baseline="30000" dirty="0" smtClean="0"/>
              <a:t>2</a:t>
            </a:r>
            <a:r>
              <a:rPr lang="en-GB" dirty="0" smtClean="0"/>
              <a:t>) + C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So we integrate this function and now we put the second function back in.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look at a function: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sin(x</a:t>
            </a:r>
            <a:r>
              <a:rPr lang="en-GB" baseline="30000" dirty="0" smtClean="0"/>
              <a:t>2</a:t>
            </a:r>
            <a:r>
              <a:rPr lang="en-GB" dirty="0" smtClean="0"/>
              <a:t>) + C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It looks like we didn’t integrate the x</a:t>
            </a:r>
            <a:r>
              <a:rPr lang="en-GB" baseline="30000" dirty="0" smtClean="0"/>
              <a:t>2</a:t>
            </a:r>
            <a:r>
              <a:rPr lang="en-GB" dirty="0" smtClean="0"/>
              <a:t> but the combination with it’s derivative is what makes it stay the same.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3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r>
              <a:rPr lang="en-GB" dirty="0" smtClean="0"/>
              <a:t>If we look at a standard function:</a:t>
            </a:r>
          </a:p>
          <a:p>
            <a:endParaRPr lang="en-GB" dirty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- 4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5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we look at a function: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sin(x</a:t>
            </a:r>
            <a:r>
              <a:rPr lang="en-GB" baseline="30000" dirty="0" smtClean="0"/>
              <a:t>2</a:t>
            </a:r>
            <a:r>
              <a:rPr lang="en-GB" dirty="0" smtClean="0"/>
              <a:t>) + C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 smtClean="0"/>
              <a:t>It looks like we didn’t integrate the x</a:t>
            </a:r>
            <a:r>
              <a:rPr lang="en-GB" baseline="30000" dirty="0" smtClean="0"/>
              <a:t>2</a:t>
            </a:r>
            <a:r>
              <a:rPr lang="en-GB" dirty="0" smtClean="0"/>
              <a:t> but the combination with it’s derivative is what makes it stay the same.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9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0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1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047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96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But we can make it so it is.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2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have the derivative in there we can combine it with dx.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5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The derivative of x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+ 1 is 2x but that isn’t in there.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have the derivative in there we can combine it with dx.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0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And we know what a reciprocal becomes.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057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And we know what a reciprocal becomes.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2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beginning of integration is the antiderivative.</a:t>
            </a:r>
          </a:p>
          <a:p>
            <a:endParaRPr lang="en-GB" dirty="0"/>
          </a:p>
          <a:p>
            <a:r>
              <a:rPr lang="en-GB" dirty="0" smtClean="0"/>
              <a:t>This is the reverse function of derivation. </a:t>
            </a:r>
          </a:p>
          <a:p>
            <a:endParaRPr lang="en-GB" dirty="0"/>
          </a:p>
          <a:p>
            <a:r>
              <a:rPr lang="en-GB" dirty="0" smtClean="0"/>
              <a:t>If we look at a standard function:</a:t>
            </a:r>
          </a:p>
          <a:p>
            <a:endParaRPr lang="en-GB" dirty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– 4</a:t>
            </a:r>
          </a:p>
          <a:p>
            <a:endParaRPr lang="en-GB" dirty="0"/>
          </a:p>
          <a:p>
            <a:r>
              <a:rPr lang="en-GB" dirty="0" smtClean="0"/>
              <a:t>y’ = 4x + 3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a bit more complicated one: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Substitute the original function in.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1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see an integral is made up of multiple functions that can be broken up it is often possible to substitute in a variable for one function and work from there.</a:t>
            </a:r>
          </a:p>
          <a:p>
            <a:endParaRPr lang="en-GB" dirty="0"/>
          </a:p>
          <a:p>
            <a:r>
              <a:rPr lang="en-GB" dirty="0" smtClean="0"/>
              <a:t>This makes it easier to work with.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6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see an integral is made up of multiple functions that can be broken up it is often possible to substitute in a variable for one function and work from there.</a:t>
            </a:r>
          </a:p>
          <a:p>
            <a:endParaRPr lang="en-GB" dirty="0"/>
          </a:p>
          <a:p>
            <a:r>
              <a:rPr lang="en-GB" dirty="0" smtClean="0"/>
              <a:t>This makes it easier to work with.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second method of integrating complex functions:</a:t>
            </a:r>
          </a:p>
          <a:p>
            <a:endParaRPr lang="en-GB" dirty="0"/>
          </a:p>
          <a:p>
            <a:r>
              <a:rPr lang="en-GB" dirty="0" smtClean="0"/>
              <a:t>Integration by parts.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second method of integrating complex functions:</a:t>
            </a:r>
          </a:p>
          <a:p>
            <a:endParaRPr lang="en-GB" dirty="0"/>
          </a:p>
          <a:p>
            <a:r>
              <a:rPr lang="en-GB" dirty="0" smtClean="0"/>
              <a:t>Integration by parts. </a:t>
            </a:r>
          </a:p>
          <a:p>
            <a:endParaRPr lang="en-GB" dirty="0"/>
          </a:p>
          <a:p>
            <a:r>
              <a:rPr lang="en-GB" dirty="0" smtClean="0"/>
              <a:t>This is done when an integral is the product of two functions.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9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f and g are two different functions.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f and g are two different functions.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This looks extremely complicated but isn’t that bad when you break it down bit by bit.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1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The formula for integration by parts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60584" y="4298399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9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look at a standard function:</a:t>
            </a:r>
          </a:p>
          <a:p>
            <a:endParaRPr lang="en-GB" dirty="0" smtClean="0"/>
          </a:p>
          <a:p>
            <a:r>
              <a:rPr lang="en-GB" dirty="0" smtClean="0"/>
              <a:t>y= 2x</a:t>
            </a:r>
            <a:r>
              <a:rPr lang="en-GB" baseline="30000" dirty="0" smtClean="0"/>
              <a:t>2</a:t>
            </a:r>
            <a:r>
              <a:rPr lang="en-GB" dirty="0" smtClean="0"/>
              <a:t>+ 3x – 4</a:t>
            </a:r>
          </a:p>
          <a:p>
            <a:endParaRPr lang="en-GB" dirty="0" smtClean="0"/>
          </a:p>
          <a:p>
            <a:r>
              <a:rPr lang="en-GB" dirty="0" smtClean="0"/>
              <a:t>y’ = 4x + 3</a:t>
            </a:r>
          </a:p>
          <a:p>
            <a:endParaRPr lang="en-GB" dirty="0" smtClean="0"/>
          </a:p>
          <a:p>
            <a:r>
              <a:rPr lang="en-GB" dirty="0" smtClean="0"/>
              <a:t>So what happens if we are just given the y’ = 4x +3?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×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Lets try it:  </a:t>
                </a:r>
                <a:r>
                  <a:rPr lang="en-GB" dirty="0" err="1" smtClean="0"/>
                  <a:t>xCos</a:t>
                </a:r>
                <a:r>
                  <a:rPr lang="en-GB" dirty="0" smtClean="0"/>
                  <a:t>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′×(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95054" y="353661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3536610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31572" y="3582775"/>
            <a:ext cx="12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unction 1 derivative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942066" y="3582774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function 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71660" y="2129033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Integral of the product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9925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8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antiderivatives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happens if we are just given the y’ = 4x +3?</a:t>
            </a:r>
          </a:p>
          <a:p>
            <a:endParaRPr lang="en-GB" dirty="0"/>
          </a:p>
          <a:p>
            <a:r>
              <a:rPr lang="en-GB" dirty="0" smtClean="0"/>
              <a:t>We know that it is x</a:t>
            </a:r>
            <a:r>
              <a:rPr lang="en-GB" baseline="30000" dirty="0" smtClean="0"/>
              <a:t>1 </a:t>
            </a:r>
            <a:r>
              <a:rPr lang="en-GB" dirty="0" smtClean="0"/>
              <a:t> so the previous exponent was 2.</a:t>
            </a:r>
          </a:p>
          <a:p>
            <a:endParaRPr lang="en-GB" dirty="0"/>
          </a:p>
          <a:p>
            <a:r>
              <a:rPr lang="en-GB" dirty="0" smtClean="0"/>
              <a:t>So we divide the 4/2 and increase the power.</a:t>
            </a:r>
          </a:p>
          <a:p>
            <a:endParaRPr lang="en-GB" dirty="0"/>
          </a:p>
          <a:p>
            <a:r>
              <a:rPr lang="en-GB" dirty="0" smtClean="0"/>
              <a:t>y = 2x</a:t>
            </a:r>
            <a:r>
              <a:rPr lang="en-GB" baseline="30000" dirty="0" smtClean="0"/>
              <a:t>2</a:t>
            </a:r>
            <a:r>
              <a:rPr lang="en-GB" dirty="0" smtClean="0"/>
              <a:t> + 3</a:t>
            </a:r>
          </a:p>
          <a:p>
            <a:endParaRPr lang="en-GB" dirty="0"/>
          </a:p>
          <a:p>
            <a:r>
              <a:rPr lang="en-GB" dirty="0" smtClean="0"/>
              <a:t>And we know it </a:t>
            </a:r>
            <a:r>
              <a:rPr lang="en-GB" dirty="0"/>
              <a:t>i</a:t>
            </a:r>
            <a:r>
              <a:rPr lang="en-GB" dirty="0" smtClean="0"/>
              <a:t>s x</a:t>
            </a:r>
            <a:r>
              <a:rPr lang="en-GB" baseline="30000" dirty="0" smtClean="0"/>
              <a:t>0</a:t>
            </a:r>
            <a:r>
              <a:rPr lang="en-GB" dirty="0" smtClean="0"/>
              <a:t> so it is x</a:t>
            </a:r>
            <a:r>
              <a:rPr lang="en-GB" baseline="30000" dirty="0" smtClean="0"/>
              <a:t>1</a:t>
            </a:r>
            <a:r>
              <a:rPr lang="en-GB" dirty="0" smtClean="0"/>
              <a:t> now.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5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1656</Words>
  <Application>Microsoft Office PowerPoint</Application>
  <PresentationFormat>Widescreen</PresentationFormat>
  <Paragraphs>458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Office Theme</vt:lpstr>
      <vt:lpstr>PowerPoint Presentation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  <vt:lpstr>Integration and antiderivatives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51</cp:revision>
  <dcterms:created xsi:type="dcterms:W3CDTF">2017-09-09T19:22:51Z</dcterms:created>
  <dcterms:modified xsi:type="dcterms:W3CDTF">2017-09-17T13:55:32Z</dcterms:modified>
</cp:coreProperties>
</file>