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1C15F-A82D-4752-AA95-D78A13D5EF97}" type="datetimeFigureOut">
              <a:rPr lang="en-GB" smtClean="0"/>
              <a:t>09/10/2017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0954F-EE6C-4B85-B072-7F6185CC37E8}" type="slidenum">
              <a:rPr lang="en-GB" smtClean="0"/>
              <a:t>‹#›</a:t>
            </a:fld>
            <a:endParaRPr lang="en-GB"/>
          </a:p>
        </p:txBody>
      </p:sp>
    </p:spTree>
    <p:extLst>
      <p:ext uri="{BB962C8B-B14F-4D97-AF65-F5344CB8AC3E}">
        <p14:creationId xmlns:p14="http://schemas.microsoft.com/office/powerpoint/2010/main" val="388887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348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52627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7454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14757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016000" y="928567"/>
            <a:ext cx="7195600" cy="1546400"/>
          </a:xfrm>
          <a:prstGeom prst="rect">
            <a:avLst/>
          </a:prstGeom>
        </p:spPr>
        <p:txBody>
          <a:bodyPr lIns="91425" tIns="91425" rIns="91425" bIns="91425" anchor="t" anchorCtr="0"/>
          <a:lstStyle>
            <a:lvl1pPr lvl="0">
              <a:spcBef>
                <a:spcPts val="0"/>
              </a:spcBef>
              <a:buClr>
                <a:srgbClr val="80BFB7"/>
              </a:buClr>
              <a:buSzPct val="100000"/>
              <a:defRPr sz="8000">
                <a:solidFill>
                  <a:srgbClr val="80BFB7"/>
                </a:solidFill>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endParaRPr/>
          </a:p>
        </p:txBody>
      </p:sp>
      <p:grpSp>
        <p:nvGrpSpPr>
          <p:cNvPr id="11" name="Shape 11"/>
          <p:cNvGrpSpPr/>
          <p:nvPr/>
        </p:nvGrpSpPr>
        <p:grpSpPr>
          <a:xfrm rot="10800000">
            <a:off x="11607156" y="38263"/>
            <a:ext cx="546843" cy="6781736"/>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92" name="Shape 92"/>
          <p:cNvGrpSpPr/>
          <p:nvPr/>
        </p:nvGrpSpPr>
        <p:grpSpPr>
          <a:xfrm rot="10800000">
            <a:off x="8879381" y="38263"/>
            <a:ext cx="3079791" cy="6781736"/>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grpSp>
        <p:nvGrpSpPr>
          <p:cNvPr id="212" name="Shape 212"/>
          <p:cNvGrpSpPr/>
          <p:nvPr/>
        </p:nvGrpSpPr>
        <p:grpSpPr>
          <a:xfrm rot="10800000">
            <a:off x="8489725" y="38263"/>
            <a:ext cx="2690072" cy="6781736"/>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422" name="Shape 422"/>
          <p:cNvGrpSpPr/>
          <p:nvPr/>
        </p:nvGrpSpPr>
        <p:grpSpPr>
          <a:xfrm rot="10800000">
            <a:off x="8489726" y="38263"/>
            <a:ext cx="3079759" cy="6781736"/>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spTree>
    <p:extLst>
      <p:ext uri="{BB962C8B-B14F-4D97-AF65-F5344CB8AC3E}">
        <p14:creationId xmlns:p14="http://schemas.microsoft.com/office/powerpoint/2010/main" val="106945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32273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3532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F4F94-3FD3-4F8D-ABCC-61E4FD067E45}"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877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EF4F94-3FD3-4F8D-ABCC-61E4FD067E45}"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422926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EF4F94-3FD3-4F8D-ABCC-61E4FD067E45}"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64004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EF4F94-3FD3-4F8D-ABCC-61E4FD067E45}" type="datetimeFigureOut">
              <a:rPr lang="en-GB" smtClean="0"/>
              <a:t>09/10/2017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64629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F4F94-3FD3-4F8D-ABCC-61E4FD067E45}" type="datetimeFigureOut">
              <a:rPr lang="en-GB" smtClean="0"/>
              <a:t>09/10/2017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372733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EF4F94-3FD3-4F8D-ABCC-61E4FD067E45}"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3953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EF4F94-3FD3-4F8D-ABCC-61E4FD067E45}"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379764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4F94-3FD3-4F8D-ABCC-61E4FD067E45}" type="datetimeFigureOut">
              <a:rPr lang="en-GB" smtClean="0"/>
              <a:t>09/10/2017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3534E-1DE0-4093-AB98-BF4DBF1150EA}" type="slidenum">
              <a:rPr lang="en-GB" smtClean="0"/>
              <a:t>‹#›</a:t>
            </a:fld>
            <a:endParaRPr lang="en-GB"/>
          </a:p>
        </p:txBody>
      </p:sp>
    </p:spTree>
    <p:extLst>
      <p:ext uri="{BB962C8B-B14F-4D97-AF65-F5344CB8AC3E}">
        <p14:creationId xmlns:p14="http://schemas.microsoft.com/office/powerpoint/2010/main" val="165127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grpSp>
        <p:nvGrpSpPr>
          <p:cNvPr id="5" name="Group 4"/>
          <p:cNvGrpSpPr/>
          <p:nvPr/>
        </p:nvGrpSpPr>
        <p:grpSpPr>
          <a:xfrm>
            <a:off x="0" y="5877059"/>
            <a:ext cx="12192000" cy="1012840"/>
            <a:chOff x="0" y="5845160"/>
            <a:chExt cx="12192000" cy="1012840"/>
          </a:xfrm>
        </p:grpSpPr>
        <p:pic>
          <p:nvPicPr>
            <p:cNvPr id="1028"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ectangle 6"/>
          <p:cNvSpPr/>
          <p:nvPr/>
        </p:nvSpPr>
        <p:spPr>
          <a:xfrm>
            <a:off x="-323273" y="1234487"/>
            <a:ext cx="9180945" cy="264687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600" b="1" dirty="0">
                <a:ln/>
                <a:solidFill>
                  <a:schemeClr val="accent4"/>
                </a:solidFill>
              </a:rPr>
              <a:t>Math’s </a:t>
            </a:r>
            <a:r>
              <a:rPr lang="en-US" sz="16600" b="1" dirty="0" smtClean="0">
                <a:ln/>
                <a:solidFill>
                  <a:schemeClr val="accent4"/>
                </a:solidFill>
              </a:rPr>
              <a:t>15</a:t>
            </a:r>
            <a:endParaRPr lang="en-US" sz="16600" b="1" dirty="0">
              <a:ln/>
              <a:solidFill>
                <a:schemeClr val="accent4"/>
              </a:solidFill>
            </a:endParaRPr>
          </a:p>
        </p:txBody>
      </p:sp>
      <p:sp>
        <p:nvSpPr>
          <p:cNvPr id="6" name="TextBox 5"/>
          <p:cNvSpPr txBox="1"/>
          <p:nvPr/>
        </p:nvSpPr>
        <p:spPr>
          <a:xfrm>
            <a:off x="1560946" y="3798301"/>
            <a:ext cx="6391563" cy="369332"/>
          </a:xfrm>
          <a:prstGeom prst="rect">
            <a:avLst/>
          </a:prstGeom>
          <a:noFill/>
        </p:spPr>
        <p:txBody>
          <a:bodyPr wrap="square" rtlCol="0">
            <a:spAutoFit/>
          </a:bodyPr>
          <a:lstStyle/>
          <a:p>
            <a:r>
              <a:rPr lang="en-GB" dirty="0" smtClean="0">
                <a:solidFill>
                  <a:schemeClr val="accent4"/>
                </a:solidFill>
              </a:rPr>
              <a:t>Differential Equations</a:t>
            </a:r>
            <a:endParaRPr lang="en-GB" dirty="0">
              <a:solidFill>
                <a:schemeClr val="accent4"/>
              </a:solidFill>
            </a:endParaRPr>
          </a:p>
        </p:txBody>
      </p:sp>
    </p:spTree>
    <p:extLst>
      <p:ext uri="{BB962C8B-B14F-4D97-AF65-F5344CB8AC3E}">
        <p14:creationId xmlns:p14="http://schemas.microsoft.com/office/powerpoint/2010/main" val="20563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we have a population of red pandas.</a:t>
                </a:r>
              </a:p>
              <a:p>
                <a:endParaRPr lang="en-GB" dirty="0"/>
              </a:p>
              <a:p>
                <a:r>
                  <a:rPr lang="en-GB" dirty="0" smtClean="0"/>
                  <a:t>The population size is </a:t>
                </a:r>
                <a:r>
                  <a:rPr lang="en-GB" b="1" dirty="0" smtClean="0"/>
                  <a:t>N</a:t>
                </a:r>
                <a:r>
                  <a:rPr lang="en-GB" dirty="0" smtClean="0"/>
                  <a:t> at any time </a:t>
                </a:r>
                <a:r>
                  <a:rPr lang="en-GB" b="1" dirty="0" smtClean="0"/>
                  <a:t>t</a:t>
                </a:r>
              </a:p>
              <a:p>
                <a:endParaRPr lang="en-GB" dirty="0"/>
              </a:p>
              <a:p>
                <a:r>
                  <a:rPr lang="en-GB" dirty="0" smtClean="0"/>
                  <a:t>The growth rate is </a:t>
                </a:r>
                <a:r>
                  <a:rPr lang="en-GB" b="1" dirty="0" smtClean="0"/>
                  <a:t>r</a:t>
                </a:r>
                <a:r>
                  <a:rPr lang="en-GB" dirty="0" smtClean="0"/>
                  <a:t>.</a:t>
                </a:r>
                <a:endParaRPr lang="en-GB" dirty="0"/>
              </a:p>
              <a:p>
                <a:r>
                  <a:rPr lang="en-GB" dirty="0" smtClean="0"/>
                  <a:t>The population rate of change is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r>
                      <a:rPr lang="en-GB" b="0" i="1" smtClean="0">
                        <a:latin typeface="Cambria Math" panose="02040503050406030204" pitchFamily="18" charset="0"/>
                      </a:rPr>
                      <m:t>𝑁</m:t>
                    </m:r>
                  </m:oMath>
                </a14:m>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6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we have a population of red pandas. Lets put some real number in.</a:t>
            </a:r>
          </a:p>
          <a:p>
            <a:endParaRPr lang="en-GB" dirty="0"/>
          </a:p>
          <a:p>
            <a:r>
              <a:rPr lang="en-GB" dirty="0" smtClean="0"/>
              <a:t>If there are 100 red pandas in my</a:t>
            </a:r>
          </a:p>
          <a:p>
            <a:pPr marL="0" indent="0">
              <a:buNone/>
            </a:pPr>
            <a:r>
              <a:rPr lang="en-GB" dirty="0"/>
              <a:t> </a:t>
            </a:r>
            <a:r>
              <a:rPr lang="en-GB" dirty="0" smtClean="0"/>
              <a:t>  garden. </a:t>
            </a:r>
          </a:p>
          <a:p>
            <a:pPr marL="0" indent="0">
              <a:buNone/>
            </a:pPr>
            <a:endParaRPr lang="en-GB" dirty="0"/>
          </a:p>
          <a:p>
            <a:r>
              <a:rPr lang="en-GB" dirty="0" smtClean="0"/>
              <a:t>And they grow by 0.01 pandas per panda.</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41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pPr marL="0" indent="0">
                  <a:buNone/>
                </a:pPr>
                <a:endParaRPr lang="en-GB" dirty="0"/>
              </a:p>
              <a:p>
                <a:r>
                  <a:rPr lang="en-GB" dirty="0" smtClean="0"/>
                  <a:t>If there are 100 red pandas in my</a:t>
                </a:r>
              </a:p>
              <a:p>
                <a:pPr marL="0" indent="0">
                  <a:buNone/>
                </a:pPr>
                <a:r>
                  <a:rPr lang="en-GB" dirty="0"/>
                  <a:t> </a:t>
                </a:r>
                <a:r>
                  <a:rPr lang="en-GB" dirty="0" smtClean="0"/>
                  <a:t>  garden at time t. </a:t>
                </a:r>
              </a:p>
              <a:p>
                <a:pPr marL="0" indent="0">
                  <a:buNone/>
                </a:pPr>
                <a:endParaRPr lang="en-GB" dirty="0"/>
              </a:p>
              <a:p>
                <a:r>
                  <a:rPr lang="en-GB" dirty="0" smtClean="0"/>
                  <a:t>And they grow by 0.01 pandas per panda.</a:t>
                </a:r>
              </a:p>
              <a:p>
                <a:endParaRPr lang="en-GB" dirty="0"/>
              </a:p>
              <a:p>
                <a:r>
                  <a:rPr lang="en-GB" dirty="0" smtClean="0"/>
                  <a:t>So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=100 </m:t>
                    </m:r>
                    <m:r>
                      <a:rPr lang="en-GB" b="0" i="1" smtClean="0">
                        <a:latin typeface="Cambria Math" panose="02040503050406030204" pitchFamily="18" charset="0"/>
                        <a:ea typeface="Cambria Math" panose="02040503050406030204" pitchFamily="18" charset="0"/>
                      </a:rPr>
                      <m:t>×0.01 </m:t>
                    </m:r>
                  </m:oMath>
                </a14:m>
                <a:r>
                  <a:rPr lang="en-GB" dirty="0" smtClean="0"/>
                  <a:t>= 1 new panda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8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=100 </m:t>
                    </m:r>
                    <m:r>
                      <a:rPr lang="en-GB" b="0" i="1" smtClean="0">
                        <a:latin typeface="Cambria Math" panose="02040503050406030204" pitchFamily="18" charset="0"/>
                        <a:ea typeface="Cambria Math" panose="02040503050406030204" pitchFamily="18" charset="0"/>
                      </a:rPr>
                      <m:t>×0.01 </m:t>
                    </m:r>
                  </m:oMath>
                </a14:m>
                <a:r>
                  <a:rPr lang="en-GB" dirty="0" smtClean="0"/>
                  <a:t>= 1 new panda </a:t>
                </a:r>
              </a:p>
              <a:p>
                <a:endParaRPr lang="en-GB" dirty="0"/>
              </a:p>
              <a:p>
                <a:r>
                  <a:rPr lang="en-GB" dirty="0" smtClean="0"/>
                  <a:t>Or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the rate of change time</a:t>
                </a:r>
              </a:p>
              <a:p>
                <a:pPr marL="0" indent="0">
                  <a:buNone/>
                </a:pPr>
                <a:r>
                  <a:rPr lang="en-GB" dirty="0"/>
                  <a:t> </a:t>
                </a:r>
                <a:r>
                  <a:rPr lang="en-GB" dirty="0" smtClean="0"/>
                  <a:t>  the number.</a:t>
                </a:r>
              </a:p>
              <a:p>
                <a:pPr marL="0" indent="0">
                  <a:buNone/>
                </a:pPr>
                <a:endParaRPr lang="en-GB" dirty="0"/>
              </a:p>
              <a:p>
                <a:r>
                  <a:rPr lang="en-GB" dirty="0" smtClean="0"/>
                  <a:t>This is a differential equation.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7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The pandas survive by eating cabbages.</a:t>
                </a:r>
              </a:p>
              <a:p>
                <a:endParaRPr lang="en-GB" dirty="0"/>
              </a:p>
              <a:p>
                <a:r>
                  <a:rPr lang="en-GB" dirty="0" smtClean="0"/>
                  <a:t>But this means the amount of cabbages I</a:t>
                </a:r>
              </a:p>
              <a:p>
                <a:pPr marL="0" indent="0">
                  <a:buNone/>
                </a:pPr>
                <a:r>
                  <a:rPr lang="en-GB" dirty="0"/>
                  <a:t> </a:t>
                </a:r>
                <a:r>
                  <a:rPr lang="en-GB" dirty="0" smtClean="0"/>
                  <a:t>  have can only support a population of a </a:t>
                </a:r>
              </a:p>
              <a:p>
                <a:pPr marL="0" indent="0">
                  <a:buNone/>
                </a:pPr>
                <a:r>
                  <a:rPr lang="en-GB" dirty="0"/>
                  <a:t> </a:t>
                </a:r>
                <a:r>
                  <a:rPr lang="en-GB" dirty="0" smtClean="0"/>
                  <a:t>  certain size.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7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The pandas survive by eating cabbages.</a:t>
                </a:r>
              </a:p>
              <a:p>
                <a:endParaRPr lang="en-GB" dirty="0"/>
              </a:p>
              <a:p>
                <a:r>
                  <a:rPr lang="en-GB" dirty="0" smtClean="0"/>
                  <a:t>But this means the amount of cabbages I</a:t>
                </a:r>
              </a:p>
              <a:p>
                <a:pPr marL="0" indent="0">
                  <a:buNone/>
                </a:pPr>
                <a:r>
                  <a:rPr lang="en-GB" dirty="0"/>
                  <a:t> </a:t>
                </a:r>
                <a:r>
                  <a:rPr lang="en-GB" dirty="0" smtClean="0"/>
                  <a:t>  have can only support a population of a </a:t>
                </a:r>
              </a:p>
              <a:p>
                <a:pPr marL="0" indent="0">
                  <a:buNone/>
                </a:pPr>
                <a:r>
                  <a:rPr lang="en-GB" dirty="0"/>
                  <a:t> </a:t>
                </a:r>
                <a:r>
                  <a:rPr lang="en-GB" dirty="0" smtClean="0"/>
                  <a:t>  certain size.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6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Many of you would have heard of this </a:t>
                </a:r>
              </a:p>
              <a:p>
                <a:pPr marL="0" indent="0">
                  <a:buNone/>
                </a:pPr>
                <a:r>
                  <a:rPr lang="en-GB" dirty="0"/>
                  <a:t> </a:t>
                </a:r>
                <a:r>
                  <a:rPr lang="en-GB" dirty="0" smtClean="0"/>
                  <a:t>  max population or carrying capacity.</a:t>
                </a:r>
              </a:p>
              <a:p>
                <a:pPr marL="0" indent="0">
                  <a:buNone/>
                </a:pPr>
                <a:endParaRPr lang="en-GB" dirty="0"/>
              </a:p>
              <a:p>
                <a:r>
                  <a:rPr lang="en-GB" dirty="0" smtClean="0"/>
                  <a:t>Usually denoted k.</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7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i="1">
                        <a:latin typeface="Cambria Math" panose="02040503050406030204" pitchFamily="18" charset="0"/>
                      </a:rPr>
                      <m:t>=</m:t>
                    </m:r>
                    <m:r>
                      <a:rPr lang="en-GB" i="1">
                        <a:latin typeface="Cambria Math" panose="02040503050406030204" pitchFamily="18" charset="0"/>
                      </a:rPr>
                      <m:t>𝑟𝑁</m:t>
                    </m:r>
                  </m:oMath>
                </a14:m>
                <a:r>
                  <a:rPr lang="en-GB" dirty="0" smtClean="0"/>
                  <a:t> becomes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i="1">
                        <a:latin typeface="Cambria Math" panose="02040503050406030204" pitchFamily="18" charset="0"/>
                      </a:rPr>
                      <m:t>=</m:t>
                    </m:r>
                    <m:r>
                      <a:rPr lang="en-GB" i="1">
                        <a:latin typeface="Cambria Math" panose="02040503050406030204" pitchFamily="18" charset="0"/>
                      </a:rPr>
                      <m:t>𝑟𝑁</m:t>
                    </m:r>
                    <m:r>
                      <a:rPr lang="en-GB" b="0" i="0" smtClean="0">
                        <a:latin typeface="Cambria Math" panose="02040503050406030204" pitchFamily="18" charset="0"/>
                      </a:rPr>
                      <m:t>(1−</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N</m:t>
                        </m:r>
                      </m:num>
                      <m:den>
                        <m:r>
                          <m:rPr>
                            <m:sty m:val="p"/>
                          </m:rPr>
                          <a:rPr lang="en-GB" b="0" i="0" smtClean="0">
                            <a:latin typeface="Cambria Math" panose="02040503050406030204" pitchFamily="18" charset="0"/>
                          </a:rPr>
                          <m:t>k</m:t>
                        </m:r>
                      </m:den>
                    </m:f>
                    <m:r>
                      <a:rPr lang="en-GB" b="0" i="0" smtClean="0">
                        <a:latin typeface="Cambria Math" panose="02040503050406030204" pitchFamily="18" charset="0"/>
                      </a:rPr>
                      <m:t>)</m:t>
                    </m:r>
                  </m:oMath>
                </a14:m>
                <a:r>
                  <a:rPr lang="en-GB" b="0" dirty="0" smtClean="0"/>
                  <a:t>.</a:t>
                </a:r>
              </a:p>
              <a:p>
                <a:endParaRPr lang="en-GB" dirty="0"/>
              </a:p>
              <a:p>
                <a:r>
                  <a:rPr lang="en-GB" dirty="0" smtClean="0"/>
                  <a:t>So once N = k then the rate of chance is 0.</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2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Differential equations can be extremely complex including numerous variables. </a:t>
            </a:r>
          </a:p>
          <a:p>
            <a:endParaRPr lang="en-GB" dirty="0"/>
          </a:p>
          <a:p>
            <a:r>
              <a:rPr lang="en-GB" dirty="0" smtClean="0"/>
              <a:t>What if I harvested my cabbages once a year? How would that effect population size?</a:t>
            </a:r>
          </a:p>
          <a:p>
            <a:endParaRPr lang="en-GB" dirty="0"/>
          </a:p>
          <a:p>
            <a:r>
              <a:rPr lang="en-GB" dirty="0" smtClean="0"/>
              <a:t>What if I killed x amount each week trying to control them?</a:t>
            </a:r>
          </a:p>
          <a:p>
            <a:endParaRPr lang="en-GB" dirty="0"/>
          </a:p>
          <a:p>
            <a:r>
              <a:rPr lang="en-GB" dirty="0" err="1" smtClean="0"/>
              <a:t>Etc</a:t>
            </a:r>
            <a:r>
              <a:rPr lang="en-GB" dirty="0" smtClean="0"/>
              <a:t> etc….</a:t>
            </a:r>
            <a:endParaRPr lang="en-GB" dirty="0"/>
          </a:p>
          <a:p>
            <a:endParaRPr lang="en-GB" dirty="0" smtClean="0"/>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4504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The whole purpose of differential equations is solving them! So we can know what the value will be at any time point, or when they will be optimised, or just how they will change etc..</a:t>
            </a:r>
          </a:p>
          <a:p>
            <a:endParaRPr lang="en-GB" dirty="0" smtClean="0"/>
          </a:p>
          <a:p>
            <a:r>
              <a:rPr lang="en-GB" dirty="0" smtClean="0"/>
              <a:t>But before we can solve one we need to classify it. </a:t>
            </a:r>
            <a:endParaRPr lang="en-GB" dirty="0"/>
          </a:p>
          <a:p>
            <a:endParaRPr lang="en-GB" dirty="0" smtClean="0"/>
          </a:p>
          <a:p>
            <a:r>
              <a:rPr lang="en-GB" dirty="0" smtClean="0"/>
              <a:t>The way we solve it varies on the type.</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23229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www.calculushumor.com/uploads/1/2/0/2/12023481/6964905_or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26" y="2038467"/>
            <a:ext cx="4360392" cy="3234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funnyjunksite.com/pictures/wp-content/uploads/2015/12/Differential-Equations-Everywhere-tn9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77" y="3090946"/>
            <a:ext cx="4566963" cy="241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0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There are two different types of differential equation. Ordinary and Partial. </a:t>
            </a:r>
          </a:p>
          <a:p>
            <a:endParaRPr lang="en-GB" dirty="0"/>
          </a:p>
          <a:p>
            <a:r>
              <a:rPr lang="en-GB" dirty="0" smtClean="0"/>
              <a:t>Ordinary differential equations (ODEs) have only one variable.</a:t>
            </a:r>
          </a:p>
          <a:p>
            <a:endParaRPr lang="en-GB" dirty="0"/>
          </a:p>
          <a:p>
            <a:r>
              <a:rPr lang="en-GB" dirty="0" smtClean="0"/>
              <a:t>Partial Differential equations (PDEs) have more than one variable (like our partial derivatives).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28168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Here we will focus on ordinary differential equations.</a:t>
            </a:r>
          </a:p>
          <a:p>
            <a:endParaRPr lang="en-GB" dirty="0"/>
          </a:p>
          <a:p>
            <a:r>
              <a:rPr lang="en-GB" dirty="0" smtClean="0"/>
              <a:t>The important things to look at once you know it is an ODE are called the order and the degree.</a:t>
            </a:r>
          </a:p>
          <a:p>
            <a:endParaRPr lang="en-GB" dirty="0"/>
          </a:p>
          <a:p>
            <a:r>
              <a:rPr lang="en-GB" dirty="0" smtClean="0"/>
              <a:t>The order is the highest order derivative within the differential equation.</a:t>
            </a:r>
          </a:p>
          <a:p>
            <a:endParaRPr lang="en-GB" dirty="0"/>
          </a:p>
          <a:p>
            <a:r>
              <a:rPr lang="en-GB" dirty="0" smtClean="0"/>
              <a:t>The degree is the highest exponent of the highest derivative.</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51825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Here we will focus on ordinary differential equations.</a:t>
            </a:r>
          </a:p>
          <a:p>
            <a:endParaRPr lang="en-GB" dirty="0"/>
          </a:p>
          <a:p>
            <a:r>
              <a:rPr lang="en-GB" dirty="0" smtClean="0"/>
              <a:t>The important things to look at once you know it is an ODE are called the order and the degree.</a:t>
            </a:r>
          </a:p>
          <a:p>
            <a:endParaRPr lang="en-GB" dirty="0"/>
          </a:p>
          <a:p>
            <a:r>
              <a:rPr lang="en-GB" dirty="0" smtClean="0"/>
              <a:t>The order is the highest order derivative within the differential equation.</a:t>
            </a:r>
          </a:p>
          <a:p>
            <a:endParaRPr lang="en-GB" dirty="0"/>
          </a:p>
          <a:p>
            <a:r>
              <a:rPr lang="en-GB" dirty="0" smtClean="0"/>
              <a:t>The degree is the highest exponent of the highest derivative.</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75661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r>
                  <a:rPr lang="en-GB" dirty="0" smtClean="0"/>
                  <a:t>The order is the highest order derivative within the differential equation.</a:t>
                </a:r>
              </a:p>
              <a:p>
                <a:endParaRPr lang="en-GB" dirty="0"/>
              </a:p>
              <a:p>
                <a:r>
                  <a:rPr lang="en-GB" dirty="0" smtClean="0"/>
                  <a:t>The degree is the highest exponent of the highest derivative.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486238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So this is a first order differential equation because it’s a first order derivative.</a:t>
                </a:r>
              </a:p>
              <a:p>
                <a:endParaRPr lang="en-GB" dirty="0"/>
              </a:p>
              <a:p>
                <a:r>
                  <a:rPr lang="en-GB" dirty="0" smtClean="0"/>
                  <a:t>It is a first degree because the exponent of the highest order derivative is 1.</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07783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𝑑</m:t>
                              </m:r>
                            </m:e>
                            <m:sup>
                              <m:r>
                                <a:rPr lang="en-GB" b="0" i="1" smtClean="0">
                                  <a:latin typeface="Cambria Math" panose="02040503050406030204" pitchFamily="18" charset="0"/>
                                </a:rPr>
                                <m:t>2</m:t>
                              </m:r>
                            </m:sup>
                          </m:sSup>
                          <m:r>
                            <a:rPr lang="en-GB" b="0" i="1" smtClean="0">
                              <a:latin typeface="Cambria Math" panose="02040503050406030204" pitchFamily="18" charset="0"/>
                            </a:rPr>
                            <m:t>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This is a second order differential equation.</a:t>
                </a:r>
              </a:p>
              <a:p>
                <a:endParaRPr lang="en-GB" dirty="0"/>
              </a:p>
              <a:p>
                <a:r>
                  <a:rPr lang="en-GB" dirty="0" smtClean="0"/>
                  <a:t>It is still a first degree because the exponent of the highest order derivative is 1.</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r="-27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51579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This is a first order differential equation.</a:t>
                </a:r>
              </a:p>
              <a:p>
                <a:endParaRPr lang="en-GB" dirty="0"/>
              </a:p>
              <a:p>
                <a:r>
                  <a:rPr lang="en-GB" dirty="0" smtClean="0"/>
                  <a:t>It is now a second degree because the exponent of the highest order derivative is 2.</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69575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Differential equations have two forms of solutions. General and particular.</a:t>
            </a:r>
          </a:p>
          <a:p>
            <a:endParaRPr lang="en-GB" dirty="0"/>
          </a:p>
          <a:p>
            <a:r>
              <a:rPr lang="en-GB" dirty="0" smtClean="0"/>
              <a:t>A general solution is the solution for the equation that works for all the equation.</a:t>
            </a:r>
          </a:p>
          <a:p>
            <a:endParaRPr lang="en-GB" dirty="0"/>
          </a:p>
          <a:p>
            <a:r>
              <a:rPr lang="en-GB" dirty="0" smtClean="0"/>
              <a:t>The particular solution is the solution for a specific part of the equation. You use the general solution to find it.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13301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Differential equations have two forms of solutions. General and particular.</a:t>
            </a:r>
          </a:p>
          <a:p>
            <a:endParaRPr lang="en-GB" dirty="0"/>
          </a:p>
          <a:p>
            <a:r>
              <a:rPr lang="en-GB" dirty="0" smtClean="0"/>
              <a:t>A general solution is the solution for the equation that works for all the equation.</a:t>
            </a:r>
          </a:p>
          <a:p>
            <a:endParaRPr lang="en-GB" dirty="0"/>
          </a:p>
          <a:p>
            <a:r>
              <a:rPr lang="en-GB" dirty="0" smtClean="0"/>
              <a:t>The particular solution is the solution for a specific part of the equation. You use the general solution to find it.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80943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This is similar to definite and indefinite integrals. </a:t>
            </a:r>
          </a:p>
          <a:p>
            <a:endParaRPr lang="en-GB" dirty="0"/>
          </a:p>
          <a:p>
            <a:r>
              <a:rPr lang="en-GB" dirty="0" smtClean="0"/>
              <a:t>The general is the indefinite while the particular is the definite.</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92476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Congratulations you’ve reached the pinnacle : The differential equation. </a:t>
            </a:r>
          </a:p>
          <a:p>
            <a:endParaRPr lang="en-GB" dirty="0"/>
          </a:p>
          <a:p>
            <a:r>
              <a:rPr lang="en-GB" dirty="0" smtClean="0"/>
              <a:t>In the simplest terms a differential equation is an equation the relates the original function to it’s own derivative. </a:t>
            </a:r>
          </a:p>
          <a:p>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42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Usually you have a physical quantity like number of bacterial cells and you have the rate of change </a:t>
            </a:r>
            <a:r>
              <a:rPr lang="en-GB" dirty="0" err="1" smtClean="0"/>
              <a:t>i.e</a:t>
            </a:r>
            <a:r>
              <a:rPr lang="en-GB" dirty="0" smtClean="0"/>
              <a:t> birth and death rates.</a:t>
            </a:r>
          </a:p>
          <a:p>
            <a:endParaRPr lang="en-GB" dirty="0"/>
          </a:p>
          <a:p>
            <a:r>
              <a:rPr lang="en-GB" dirty="0" smtClean="0"/>
              <a:t>A differential equation is what links those together. </a:t>
            </a:r>
          </a:p>
          <a:p>
            <a:endParaRPr lang="en-GB" dirty="0"/>
          </a:p>
          <a:p>
            <a:r>
              <a:rPr lang="en-GB" dirty="0" smtClean="0"/>
              <a:t>Incredibly useful for understanding how things change through time.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8585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However differential equations are not so straightforward to solve.</a:t>
            </a:r>
          </a:p>
          <a:p>
            <a:endParaRPr lang="en-GB" dirty="0"/>
          </a:p>
          <a:p>
            <a:r>
              <a:rPr lang="en-GB" dirty="0" smtClean="0"/>
              <a:t>There are numerous techniques that can be employed but the more complex the system the harder it is to solve them.</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81633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However differential equations are not so straightforward to solve.</a:t>
            </a:r>
          </a:p>
          <a:p>
            <a:endParaRPr lang="en-GB" dirty="0"/>
          </a:p>
          <a:p>
            <a:r>
              <a:rPr lang="en-GB" dirty="0" smtClean="0"/>
              <a:t>There are numerous techniques that can be employed but the more complex the system the harder it is to solve them.</a:t>
            </a:r>
          </a:p>
          <a:p>
            <a:endParaRPr lang="en-GB" dirty="0"/>
          </a:p>
          <a:p>
            <a:r>
              <a:rPr lang="en-GB" dirty="0" smtClean="0"/>
              <a:t>Some complex systems require hugely powerful simulations just approximate an answer.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7221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I have a pest problem… My garden is filled with red pandas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9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I have a pest problem… My garden is filled with red pandas</a:t>
            </a:r>
          </a:p>
          <a:p>
            <a:endParaRPr lang="en-GB" dirty="0"/>
          </a:p>
          <a:p>
            <a:r>
              <a:rPr lang="en-GB" dirty="0" smtClean="0"/>
              <a:t>Look at that vicious bastard.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77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Red pandas make baby red pandas.</a:t>
            </a:r>
          </a:p>
          <a:p>
            <a:endParaRPr lang="en-GB" dirty="0"/>
          </a:p>
          <a:p>
            <a:r>
              <a:rPr lang="en-GB" dirty="0" smtClean="0"/>
              <a:t>Those baby red pandas grow up and</a:t>
            </a:r>
          </a:p>
          <a:p>
            <a:pPr marL="0" indent="0">
              <a:buNone/>
            </a:pPr>
            <a:r>
              <a:rPr lang="en-GB" dirty="0"/>
              <a:t> </a:t>
            </a:r>
            <a:r>
              <a:rPr lang="en-GB" dirty="0" smtClean="0"/>
              <a:t>  make more red pandas</a:t>
            </a:r>
          </a:p>
          <a:p>
            <a:pPr marL="0" indent="0">
              <a:buNone/>
            </a:pPr>
            <a:endParaRPr lang="en-GB" dirty="0"/>
          </a:p>
          <a:p>
            <a:r>
              <a:rPr lang="en-GB" dirty="0" smtClean="0"/>
              <a:t>The population grows in proportion</a:t>
            </a:r>
          </a:p>
          <a:p>
            <a:pPr marL="0" indent="0">
              <a:buNone/>
            </a:pPr>
            <a:r>
              <a:rPr lang="en-GB" dirty="0"/>
              <a:t>  </a:t>
            </a:r>
            <a:r>
              <a:rPr lang="en-GB" dirty="0" smtClean="0"/>
              <a:t> to the population size.</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2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9074</TotalTime>
  <Words>844</Words>
  <Application>Microsoft Office PowerPoint</Application>
  <PresentationFormat>Widescreen</PresentationFormat>
  <Paragraphs>184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PowerPoint Presentation</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An ode to ODEs</vt:lpstr>
      <vt:lpstr>An ode to ODEs</vt:lpstr>
      <vt:lpstr>An ode to ODEs</vt:lpstr>
      <vt:lpstr>An ode to ODEs</vt:lpstr>
      <vt:lpstr>An ode to ODEs</vt:lpstr>
      <vt:lpstr>An ode to ODEs</vt:lpstr>
      <vt:lpstr>An ode to ODEs</vt:lpstr>
      <vt:lpstr>An ode to ODEs</vt:lpstr>
      <vt:lpstr>An ode to ODEs</vt:lpstr>
    </vt:vector>
  </TitlesOfParts>
  <Company>Department of Zoology, 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Foley</dc:creator>
  <cp:lastModifiedBy>James Foley</cp:lastModifiedBy>
  <cp:revision>40</cp:revision>
  <dcterms:created xsi:type="dcterms:W3CDTF">2017-10-02T15:30:51Z</dcterms:created>
  <dcterms:modified xsi:type="dcterms:W3CDTF">2017-10-09T12:03:12Z</dcterms:modified>
</cp:coreProperties>
</file>